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90D57B-4204-4AD4-A8E9-F7F628092712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6F8E66-66E1-42AB-9A0B-14E0579286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ia.edu/35681037/Moutafov_Emmanuel_and_Ida_Toth._Byzantine_and_Post-Byzantine_Art_Crossing_Borders_Exploring_Boundaries._In_Moutafov_E._and_I._Toth_eds._._Art_Readings_2017_Byzantine_and_Post-Byzantine_Art_Crossing_Borders._vol._1_Sofia_2018_ISBN_978954859707_11-38" TargetMode="External"/><Relationship Id="rId2" Type="http://schemas.openxmlformats.org/officeDocument/2006/relationships/hyperlink" Target="https://www.academia.edu/35710492/The_Balkans_and_the_Renaissance_World_Art_Readings_ed._by_E._Moutafov_and_I._Toth_Sofia_201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academia.edu/40318698/The_Balkans_and_the_Mediterranean._Cultural_Transfer_and_Visual_Culture_of_the_Late_Middle_Ages_and_the_Early_Modern_Era_Beograd_2019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ems.ceu.edu/sites/cems.ceu.edu/files/basic_page/field_attachment/post-byzantine.pdf" TargetMode="External"/><Relationship Id="rId2" Type="http://schemas.openxmlformats.org/officeDocument/2006/relationships/hyperlink" Target="https://www.youtube.com/watch?v=2p4lx0WtTSw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cademia.edu/18431294/BEYOND_ADRIATIC_SEA._A_PLURALITY_OF_IDENTITIES_AND_FLOATING_BOARDERS_IN_VISUAL_CULTURE_Collection_of_papers_Edited_by_Sa%C5%A1a_Brajovi%C4%87_Novi_Sad_Mediteran_Publishing_2015" TargetMode="External"/><Relationship Id="rId5" Type="http://schemas.openxmlformats.org/officeDocument/2006/relationships/hyperlink" Target="https://cems.ceu.edu/participants-abstracts-1" TargetMode="External"/><Relationship Id="rId4" Type="http://schemas.openxmlformats.org/officeDocument/2006/relationships/hyperlink" Target="https://www.academia.edu/9590340/Visual_Culture_of_the_Medieval_Balkans_in_Visual_Culture_of_the_Balkans_State_of_Research_and_Further_Directions_Abstracts_of_Papers_ed._by_N._Makuljevi%C4%87_Belgrade_2014_15-16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ademia.edu/27122802/A_note_on_the_ktetorship_and_contribution_of_women_from_the_Brankovi%C4%87_dynasty_to_cross-cultural_connections_in_late_medieval_and_early_modern_Balkans_Zbornik_za_likovne_umetnosti_Matice_srpske_44_2016_61-7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Latn-CS" sz="2000" dirty="0" smtClean="0"/>
              <a:t>Opšta istorija umetnosti srednjeg veka</a:t>
            </a:r>
            <a:br>
              <a:rPr lang="sr-Latn-CS" sz="2000" dirty="0" smtClean="0"/>
            </a:br>
            <a:r>
              <a:rPr lang="sr-Latn-CS" sz="2000" dirty="0" smtClean="0"/>
              <a:t/>
            </a:r>
            <a:br>
              <a:rPr lang="sr-Latn-CS" sz="2000" dirty="0" smtClean="0"/>
            </a:br>
            <a:r>
              <a:rPr lang="sr-Latn-CS" sz="3200" dirty="0" smtClean="0"/>
              <a:t>(</a:t>
            </a:r>
            <a:r>
              <a:rPr lang="sr-Latn-CS" sz="3200" dirty="0" smtClean="0"/>
              <a:t>istočno) hrišćanska umetnost ranog modernog doba ili</a:t>
            </a:r>
            <a:br>
              <a:rPr lang="sr-Latn-CS" sz="3200" dirty="0" smtClean="0"/>
            </a:br>
            <a:r>
              <a:rPr lang="sr-Latn-CS" sz="3200" dirty="0" smtClean="0"/>
              <a:t>postvizantijska umetnost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p</a:t>
            </a:r>
            <a:r>
              <a:rPr lang="sr-Latn-CS" dirty="0" smtClean="0"/>
              <a:t>rof. </a:t>
            </a:r>
            <a:r>
              <a:rPr lang="sr-Latn-CS" dirty="0" smtClean="0"/>
              <a:t>d</a:t>
            </a:r>
            <a:r>
              <a:rPr lang="sr-Latn-CS" dirty="0" smtClean="0"/>
              <a:t>r Jelena Erdeljan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8458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CS" dirty="0" smtClean="0"/>
              <a:t>Studija Nicolae Iorga, </a:t>
            </a:r>
            <a:r>
              <a:rPr lang="en-US" i="1" dirty="0" err="1"/>
              <a:t>Byzance</a:t>
            </a:r>
            <a:r>
              <a:rPr lang="en-US" i="1" dirty="0"/>
              <a:t> après </a:t>
            </a:r>
            <a:r>
              <a:rPr lang="en-US" i="1" dirty="0" err="1"/>
              <a:t>Byzance</a:t>
            </a:r>
            <a:r>
              <a:rPr lang="sr-Latn-CS" dirty="0" smtClean="0"/>
              <a:t>, dala je termin koji se najčešće i dalje u istoriografiji kosristi da bi se njime označila različita umetnička praksa i produkcija u vizuelnoj kulturi na širokom prostoru na kojem nastaje (istočno) hrišćanska umetnost na prostoru Osmanskog carstva, teritorijama na Balkanu i Mediteranu pod vlašću Mletačke republike, u Vlaškoj i Moldavskoj kneževini i Moskovskoj kneževini, a od vremena Ivana IV Groznog i Moskovskom carstvu. Oslanjanje na termin </a:t>
            </a:r>
            <a:r>
              <a:rPr lang="sr-Latn-CS" i="1" dirty="0" smtClean="0"/>
              <a:t>postvizantijska umetnost </a:t>
            </a:r>
            <a:r>
              <a:rPr lang="sr-Latn-CS" dirty="0" smtClean="0"/>
              <a:t>u istoriografiji najčešće predstavlja i metodološki pristup koji sagledava umetničku produkciju na gore navedenim teritorijama u ranom modernom periodu (od sredine XV veka i pada Carigrada pod osmansku vlast do revolucija prve polovine XIX veka na Balkanu i početaka oslobađanja od osmanske vlasti i nastanka nacionalnih država) iz vizure njenih isključivih oslanjanja na modele i praksu vizantijske umetnosti poznovizantijskog razdoblja. </a:t>
            </a:r>
          </a:p>
          <a:p>
            <a:pPr algn="just"/>
            <a:endParaRPr lang="sr-Latn-CS" dirty="0"/>
          </a:p>
          <a:p>
            <a:pPr algn="just"/>
            <a:r>
              <a:rPr lang="sr-Latn-CS" dirty="0" smtClean="0"/>
              <a:t>Novija istoriografija i savremeni metodološki pristupi dali su šire sagledavanje bogatstva ove umetničke produkcije i vizuelne kulture (istočno) hrišćanske umetnosti na području Mediterana, Bliskog istoka, Balkana, centralne i istočne Evrope uvažavajući i polazeći od aktueni istorijski, religijski i kulturološki kontekst kros-kulturalne interakcije i kulturnog transfera, različite korporativne i individualne identitete i kulturnu dinamike religije.</a:t>
            </a:r>
          </a:p>
          <a:p>
            <a:pPr algn="just"/>
            <a:endParaRPr lang="sr-Latn-C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O metodološkom pristupu i pojedinim studijama slučajeva vidi:</a:t>
            </a:r>
          </a:p>
          <a:p>
            <a:endParaRPr lang="sr-Latn-CS" dirty="0"/>
          </a:p>
          <a:p>
            <a:pPr algn="just"/>
            <a:r>
              <a:rPr lang="en-US" dirty="0" smtClean="0">
                <a:hlinkClick r:id="rId2"/>
              </a:rPr>
              <a:t>https://www.academia.edu/35710492/The_Balkans_and_the_Renaissance_World_Art_Readings_ed._by_E._Moutafov_and_I._Toth_Sofia_2018</a:t>
            </a:r>
            <a:endParaRPr lang="sr-Latn-CS" dirty="0" smtClean="0"/>
          </a:p>
          <a:p>
            <a:pPr algn="just"/>
            <a:endParaRPr lang="sr-Latn-CS" i="1" dirty="0" smtClean="0"/>
          </a:p>
          <a:p>
            <a:pPr algn="just"/>
            <a:r>
              <a:rPr lang="en-US" dirty="0" smtClean="0">
                <a:hlinkClick r:id="rId3"/>
              </a:rPr>
              <a:t>https://www.academia.edu/35681037/Moutafov_Emmanuel_and_Ida_Toth._Byzantine_and_Post-Byzantine_Art_Crossing_Borders_Exploring_Boundaries._In_Moutafov_E._and_I._Toth_eds._._Art_Readings_2017_Byzantine_and_Post-Byzantine_Art_Crossing_Borders._vol._1_Sofia_2018_ISBN_978954859707_11-38</a:t>
            </a:r>
            <a:endParaRPr lang="sr-Latn-CS" dirty="0" smtClean="0"/>
          </a:p>
          <a:p>
            <a:pPr algn="just"/>
            <a:endParaRPr lang="sr-Latn-CS" dirty="0" smtClean="0">
              <a:hlinkClick r:id="rId4"/>
            </a:endParaRPr>
          </a:p>
          <a:p>
            <a:pPr algn="just"/>
            <a:r>
              <a:rPr lang="en-US" dirty="0" smtClean="0">
                <a:hlinkClick r:id="rId4"/>
              </a:rPr>
              <a:t>https://www.academia.edu/40318698/The_Balkans_and_the_Mediterranean._Cultural_Transfer_and_Visual_Culture_of_the_Late_Middle_Ages_and_the_Early_Modern_Era_Beograd_2019</a:t>
            </a:r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534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Obavezno pogledajte sledeće priloge i pročitajte tekstove:</a:t>
            </a:r>
          </a:p>
          <a:p>
            <a:endParaRPr lang="sr-Latn-CS" dirty="0"/>
          </a:p>
          <a:p>
            <a:pPr algn="just"/>
            <a:r>
              <a:rPr lang="en-US" dirty="0" smtClean="0">
                <a:hlinkClick r:id="rId2"/>
              </a:rPr>
              <a:t>https://www.youtube.com/watch?v=2p4lx0WtTSw</a:t>
            </a:r>
            <a:endParaRPr lang="sr-Latn-CS" dirty="0" smtClean="0"/>
          </a:p>
          <a:p>
            <a:pPr algn="just"/>
            <a:endParaRPr lang="sr-Latn-CS" dirty="0" smtClean="0">
              <a:hlinkClick r:id="rId3"/>
            </a:endParaRPr>
          </a:p>
          <a:p>
            <a:pPr algn="just"/>
            <a:r>
              <a:rPr lang="en-US" dirty="0" smtClean="0">
                <a:hlinkClick r:id="rId3"/>
              </a:rPr>
              <a:t>https://cems.ceu.edu/sites/cems.ceu.edu/files/basic_page/field_attachment/post-byzantine.pdf</a:t>
            </a:r>
            <a:endParaRPr lang="sr-Latn-CS" dirty="0" smtClean="0"/>
          </a:p>
          <a:p>
            <a:pPr algn="just"/>
            <a:endParaRPr lang="sr-Latn-CS" dirty="0">
              <a:hlinkClick r:id="rId4"/>
            </a:endParaRPr>
          </a:p>
          <a:p>
            <a:pPr algn="just"/>
            <a:r>
              <a:rPr lang="en-US" dirty="0" smtClean="0">
                <a:hlinkClick r:id="rId5"/>
              </a:rPr>
              <a:t>https://cems.ceu.edu/participants-abstracts-1</a:t>
            </a:r>
            <a:endParaRPr lang="sr-Latn-CS" dirty="0" smtClean="0">
              <a:hlinkClick r:id="rId4"/>
            </a:endParaRPr>
          </a:p>
          <a:p>
            <a:pPr algn="just"/>
            <a:endParaRPr lang="sr-Latn-CS" dirty="0" smtClean="0">
              <a:hlinkClick r:id="rId4"/>
            </a:endParaRPr>
          </a:p>
          <a:p>
            <a:pPr algn="just"/>
            <a:r>
              <a:rPr lang="en-US" dirty="0" smtClean="0">
                <a:hlinkClick r:id="rId4"/>
              </a:rPr>
              <a:t>https://www.academia.edu/9590340/Visual_Culture_of_the_Medieval_Balkans_in_Visual_Culture_of_the_Balkans_State_of_Research_and_Further_Directions_Abstracts_of_Papers_ed._by_N._Makuljevi%C4%87_Belgrade_2014_15-16</a:t>
            </a:r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r>
              <a:rPr lang="en-US" dirty="0" smtClean="0">
                <a:hlinkClick r:id="rId6"/>
              </a:rPr>
              <a:t>https://www.academia.edu/18431294/BEYOND_ADRIATIC_SEA._A_PLURALITY_OF_IDENTITIES_AND_FLOATING_BOARDERS_IN_VISUAL_CULTURE_Collection_of_papers_Edited_by_Sa%C5%A1a_Brajovi%C4%87_Novi_Sad_Mediteran_Publishing_2015</a:t>
            </a:r>
            <a:endParaRPr lang="sr-Latn-CS" dirty="0" smtClean="0"/>
          </a:p>
          <a:p>
            <a:pPr algn="just"/>
            <a:endParaRPr lang="sr-Latn-CS" dirty="0"/>
          </a:p>
          <a:p>
            <a:pPr algn="just"/>
            <a:endParaRPr lang="sr-Latn-CS" dirty="0" smtClean="0"/>
          </a:p>
          <a:p>
            <a:pPr algn="just"/>
            <a:endParaRPr lang="sr-Latn-CS" dirty="0"/>
          </a:p>
          <a:p>
            <a:pPr algn="just"/>
            <a:endParaRPr lang="sr-Latn-CS" dirty="0" smtClean="0"/>
          </a:p>
          <a:p>
            <a:endParaRPr lang="sr-Latn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O kontinuitetu ideja, kulturnih modela i prenošenju ikonografskih rešenja poznosrednjovekovne umetnosti u umetnost i vizuelnu kulturu ranog modernog doba, na primeru ktitorstva žena iz porodice Branković:</a:t>
            </a:r>
          </a:p>
          <a:p>
            <a:endParaRPr lang="sr-Latn-CS" dirty="0"/>
          </a:p>
          <a:p>
            <a:r>
              <a:rPr lang="en-US" dirty="0" smtClean="0">
                <a:hlinkClick r:id="rId2"/>
              </a:rPr>
              <a:t>https://www.academia.edu/27122802/A_note_on_the_ktetorship_and_contribution_of_women_from_the_Brankovi%C4%87_dynasty_to_cross-cultural_connections_in_late_medieval_and_early_modern_Balkans_Zbornik_za_likovne_umetnosti_Matice_srpske_44_2016_61-72</a:t>
            </a:r>
            <a:r>
              <a:rPr lang="sr-Latn-C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197</TotalTime>
  <Words>318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Opšta istorija umetnosti srednjeg veka  (istočno) hrišćanska umetnost ranog modernog doba ili postvizantijska umetnost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Jela</dc:creator>
  <cp:lastModifiedBy>Jela</cp:lastModifiedBy>
  <cp:revision>20</cp:revision>
  <dcterms:created xsi:type="dcterms:W3CDTF">2020-05-12T07:49:49Z</dcterms:created>
  <dcterms:modified xsi:type="dcterms:W3CDTF">2020-05-12T11:07:28Z</dcterms:modified>
</cp:coreProperties>
</file>