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1" r:id="rId2"/>
    <p:sldId id="289" r:id="rId3"/>
    <p:sldId id="258" r:id="rId4"/>
    <p:sldId id="260" r:id="rId5"/>
    <p:sldId id="298" r:id="rId6"/>
    <p:sldId id="261" r:id="rId7"/>
    <p:sldId id="262" r:id="rId8"/>
    <p:sldId id="299" r:id="rId9"/>
    <p:sldId id="300" r:id="rId10"/>
    <p:sldId id="296" r:id="rId11"/>
    <p:sldId id="297" r:id="rId12"/>
    <p:sldId id="292" r:id="rId13"/>
    <p:sldId id="294" r:id="rId14"/>
    <p:sldId id="295" r:id="rId15"/>
    <p:sldId id="30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94660"/>
  </p:normalViewPr>
  <p:slideViewPr>
    <p:cSldViewPr snapToGrid="0">
      <p:cViewPr>
        <p:scale>
          <a:sx n="94" d="100"/>
          <a:sy n="94" d="100"/>
        </p:scale>
        <p:origin x="-372" y="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D99C070-0AA8-4B6F-9ED8-4CD2EAC7FB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BBD7A7E-2BAE-4635-AC99-A2953DFCE4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09EB6AB-8C36-435A-BF0A-279F01B3D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F19FB-ACA2-4F6D-8EE3-9313D036D715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85593DF-EFA6-43BB-96AF-72F9418CC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A004630-BFE1-4FF8-AFAE-A5200B235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F31CA-D5C9-4B69-93B7-F184B8BD9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465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6CAA9C1-7A09-494F-ADD5-385D387E3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0C568E02-89ED-4EA3-8A56-505FD615B6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ADC52BC-F8C9-49A9-BBFC-BC5569288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F19FB-ACA2-4F6D-8EE3-9313D036D715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2AB1114-EED5-43A1-A223-1A86DB107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8928DE3-A015-4E35-BBAF-1F939C2BF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F31CA-D5C9-4B69-93B7-F184B8BD9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812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D15D5AF3-1F85-4F73-B3CF-83923C4E18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7C265E81-B189-45F0-BC2E-FD54C5DCE4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460B400-A4B9-4826-8235-936A606C0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F19FB-ACA2-4F6D-8EE3-9313D036D715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0C92353-BC3C-4600-B417-F43A06175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08AF17F-77FC-4109-BA65-406A03C62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F31CA-D5C9-4B69-93B7-F184B8BD9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009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59617EA-1C7E-431B-8C8C-0521155C5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61CD143-3AA6-44C3-9690-DB70BA4CBB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D3B8B7D-07D7-4784-9208-775EFB6B8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F19FB-ACA2-4F6D-8EE3-9313D036D715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B1D5B85-96CB-4D84-9AB3-9D9D1A6F4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B048BEC-609C-4C34-BDD2-8873AC789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F31CA-D5C9-4B69-93B7-F184B8BD9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718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FFAEB33-CA3E-4750-86A7-4380DCF95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870239B-3580-4401-BF2D-F8A3C5B3FC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EA5B0EE-25DF-45AB-811D-0F9BD3A09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F19FB-ACA2-4F6D-8EE3-9313D036D715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C23D461-B7D6-4578-8350-BCC8D633F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E6920B7-9074-41B0-9E29-DDCB8140B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F31CA-D5C9-4B69-93B7-F184B8BD9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472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C4E9DCE-6950-4F58-9473-54E3A0741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92AE6DE-A2E7-41B2-8178-ED8D828708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4A81ED60-8188-4012-BFA0-1E1D63A403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BC6D255-4759-4FE1-A59C-430BE6B9A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F19FB-ACA2-4F6D-8EE3-9313D036D715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8CDECD8-D5C0-403B-B25D-413F8F6BE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5A40213-5DFB-46C3-8B81-03048AD11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F31CA-D5C9-4B69-93B7-F184B8BD9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54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BB35EC-8B4B-41EA-9467-A7AB5898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E0892A8-2C66-4442-A4D3-C145942EF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6664EA1-DD94-4F59-B9F8-F44B3DD55A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694739D0-11CB-47F3-B998-C0FF9BC66E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50363085-EA3D-479D-9DDF-9E67274C73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B8E59001-E2C2-47F9-BD75-66EF2E3F0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F19FB-ACA2-4F6D-8EE3-9313D036D715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07E79C1D-D18E-4481-9948-B8A314648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BA5602D0-0873-4410-B600-B66E7D6C7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F31CA-D5C9-4B69-93B7-F184B8BD9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09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A656C21-3466-406E-9C44-0005207CB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3C578549-77BA-462D-B7D7-4419ABADD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F19FB-ACA2-4F6D-8EE3-9313D036D715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D774218E-7330-462A-9BBE-9BECB4CA4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D3F92061-576A-4895-BDAF-E0BF98D75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F31CA-D5C9-4B69-93B7-F184B8BD9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291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AC717B26-361E-4452-9174-9C0B05D8E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F19FB-ACA2-4F6D-8EE3-9313D036D715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C88908B6-872A-4943-9120-49A452AE2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68BD07F-E8A2-4B2F-9BC7-0A74DC511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F31CA-D5C9-4B69-93B7-F184B8BD9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05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898365C-5522-41B9-BBD1-CE2E72E16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1DC40E6-CF91-4F20-A177-D05C03714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97CE8C4-97DC-40BD-B14C-90BDE143C5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1CD340E-2B7F-4397-8594-1B39A400D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F19FB-ACA2-4F6D-8EE3-9313D036D715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C1CC92F-10D7-45CC-821D-0A762E319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46914E8-1626-4E7E-B6CD-3D88E8D77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F31CA-D5C9-4B69-93B7-F184B8BD9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929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7A053A1-DBD0-4A5B-A826-0C0D12EE4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98393D41-8CF0-4EDC-BE6C-6DBF2A51D7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7CF9B84-EEE9-4400-9238-AA7DC1F835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B04F41F-55EA-47CE-BCE9-EABCEA406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F19FB-ACA2-4F6D-8EE3-9313D036D715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41514F8-D0E0-4841-A0D7-A242991FA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CA43BD4-3C09-44C4-8900-09F3E3A5D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F31CA-D5C9-4B69-93B7-F184B8BD9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65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C4608452-4BE7-484D-83ED-B42B5D40F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68D5EB9-FEEC-41DC-B6F5-DFAB502AD8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F575D58-009A-4163-97C0-5CCDCB4B03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F19FB-ACA2-4F6D-8EE3-9313D036D715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7D5D98C-1CCB-4453-9EB7-AEA285AA26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BAEB169-4B55-4405-AC84-BED0DA7958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F31CA-D5C9-4B69-93B7-F184B8BD9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449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milmil@f.bg.ac.r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 algn="ctr"/>
            <a:r>
              <a:rPr lang="sr-Latn-RS" sz="2200" dirty="0" smtClean="0"/>
              <a:t/>
            </a:r>
            <a:br>
              <a:rPr lang="sr-Latn-RS" sz="2200" dirty="0" smtClean="0"/>
            </a:br>
            <a:r>
              <a:rPr lang="sr-Latn-RS" sz="2200" dirty="0"/>
              <a:t/>
            </a:r>
            <a:br>
              <a:rPr lang="sr-Latn-RS" sz="2200" dirty="0"/>
            </a:br>
            <a:r>
              <a:rPr lang="sr-Latn-RS" sz="2200" dirty="0" smtClean="0"/>
              <a:t>Univerzitet </a:t>
            </a:r>
            <a:r>
              <a:rPr lang="sr-Latn-RS" sz="2200" dirty="0"/>
              <a:t>u Beogradu</a:t>
            </a:r>
            <a:br>
              <a:rPr lang="sr-Latn-RS" sz="2200" dirty="0"/>
            </a:br>
            <a:r>
              <a:rPr lang="sr-Latn-RS" sz="2200" dirty="0"/>
              <a:t>Filozofski fakultet</a:t>
            </a:r>
            <a:br>
              <a:rPr lang="sr-Latn-RS" sz="2200" dirty="0"/>
            </a:br>
            <a:r>
              <a:rPr lang="sr-Latn-RS" sz="2200" dirty="0"/>
              <a:t>Odeljenje </a:t>
            </a:r>
            <a:r>
              <a:rPr lang="sr-Latn-RS" sz="2200" dirty="0" smtClean="0"/>
              <a:t>za </a:t>
            </a:r>
            <a:r>
              <a:rPr lang="sr-Latn-RS" sz="2200" dirty="0"/>
              <a:t>etnologiju i antropologiju</a:t>
            </a:r>
            <a:r>
              <a:rPr lang="sr-Latn-RS" dirty="0"/>
              <a:t/>
            </a:r>
            <a:br>
              <a:rPr lang="sr-Latn-R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sr-Latn-RS" dirty="0"/>
          </a:p>
          <a:p>
            <a:pPr marL="0" indent="0" algn="ctr">
              <a:buNone/>
            </a:pPr>
            <a:r>
              <a:rPr lang="sr-Latn-RS" dirty="0" smtClean="0"/>
              <a:t>OPŠTA METODOLOGIJA ETNOLOGIJE I ANTROPOLOGIJE</a:t>
            </a:r>
          </a:p>
          <a:p>
            <a:pPr marL="0" indent="0" algn="ctr">
              <a:buNone/>
            </a:pPr>
            <a:r>
              <a:rPr lang="sr-Latn-RS" dirty="0" smtClean="0"/>
              <a:t>pregled kursa</a:t>
            </a:r>
          </a:p>
          <a:p>
            <a:pPr marL="0" indent="0" algn="ctr">
              <a:buNone/>
            </a:pPr>
            <a:r>
              <a:rPr lang="sr-Latn-RS" dirty="0" smtClean="0"/>
              <a:t>ak. 2022/23 g.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357858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dirty="0" smtClean="0"/>
              <a:t>Tri nedelje </a:t>
            </a:r>
            <a:r>
              <a:rPr lang="sr-Latn-RS" dirty="0"/>
              <a:t>za kolokvijum </a:t>
            </a:r>
            <a:r>
              <a:rPr lang="sr-Latn-RS" dirty="0">
                <a:solidFill>
                  <a:srgbClr val="FF0000"/>
                </a:solidFill>
              </a:rPr>
              <a:t>(slanje do </a:t>
            </a:r>
            <a:r>
              <a:rPr lang="sr-Latn-RS" dirty="0" smtClean="0">
                <a:solidFill>
                  <a:srgbClr val="FF0000"/>
                </a:solidFill>
              </a:rPr>
              <a:t>09</a:t>
            </a:r>
            <a:r>
              <a:rPr lang="sr-Latn-RS" dirty="0" smtClean="0">
                <a:solidFill>
                  <a:srgbClr val="FF0000"/>
                </a:solidFill>
              </a:rPr>
              <a:t>.04</a:t>
            </a:r>
            <a:r>
              <a:rPr lang="sr-Latn-RS" dirty="0">
                <a:solidFill>
                  <a:srgbClr val="FF0000"/>
                </a:solidFill>
              </a:rPr>
              <a:t>.)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endParaRPr lang="sr-Latn-RS" dirty="0"/>
          </a:p>
          <a:p>
            <a:r>
              <a:rPr lang="sr-Latn-RS" dirty="0"/>
              <a:t>Pisanje i slanje prvog kolokvijuma (kod kuće, slanje imejlom, ocenjuje</a:t>
            </a:r>
            <a:r>
              <a:rPr lang="en-US" dirty="0"/>
              <a:t> </a:t>
            </a:r>
            <a:r>
              <a:rPr lang="sr-Latn-RS" dirty="0"/>
              <a:t> Milenković).</a:t>
            </a:r>
          </a:p>
          <a:p>
            <a:endParaRPr lang="sr-Latn-RS" dirty="0"/>
          </a:p>
          <a:p>
            <a:r>
              <a:rPr lang="sr-Latn-RS" dirty="0"/>
              <a:t>SAVET – PROČITAJTE LITERATURU, NAPIŠITE I POŠALJITE KOLOKVIJUM U OVOM TERMINU, KAKO BISTE KASNIJE IMALI MANJE OBAVEZA </a:t>
            </a:r>
          </a:p>
          <a:p>
            <a:endParaRPr lang="sr-Latn-RS" dirty="0"/>
          </a:p>
          <a:p>
            <a:r>
              <a:rPr lang="sr-Latn-RS" dirty="0"/>
              <a:t>Ako položite kolokvijum u ovom roku, lakše ćete pratiti drugi deo kursa a biće vam i zanimljivije</a:t>
            </a:r>
            <a:endParaRPr lang="en-US" dirty="0"/>
          </a:p>
          <a:p>
            <a:endParaRPr lang="sr-Latn-RS" dirty="0"/>
          </a:p>
          <a:p>
            <a:r>
              <a:rPr lang="sr-Latn-RS" dirty="0"/>
              <a:t>Priprema kolokvijuma kod kuće ili u nekom drugom </a:t>
            </a:r>
            <a:r>
              <a:rPr lang="sr-Latn-RS" dirty="0" smtClean="0"/>
              <a:t>mirnom </a:t>
            </a:r>
            <a:r>
              <a:rPr lang="sr-Latn-RS" dirty="0"/>
              <a:t>prostoru</a:t>
            </a:r>
          </a:p>
          <a:p>
            <a:endParaRPr lang="sr-Latn-RS" dirty="0"/>
          </a:p>
          <a:p>
            <a:r>
              <a:rPr lang="sr-Latn-RS" dirty="0"/>
              <a:t>Sva literatura je raspoloživa u pdf formatu</a:t>
            </a:r>
          </a:p>
          <a:p>
            <a:endParaRPr lang="sr-Latn-RS" dirty="0"/>
          </a:p>
          <a:p>
            <a:r>
              <a:rPr lang="sr-Latn-RS" dirty="0"/>
              <a:t>Izabrane odrednice iz „Sociološkog rečnika“ i „Enciklopedije društvenih nauka“</a:t>
            </a:r>
          </a:p>
          <a:p>
            <a:endParaRPr lang="sr-Latn-RS" dirty="0"/>
          </a:p>
          <a:p>
            <a:r>
              <a:rPr lang="sr-Latn-RS" dirty="0"/>
              <a:t>Neka vas ne uplaši broj pitanja (mnoga se preklapaju tj. o mnogim temama učite istovremeno iz dva izvora)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059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dirty="0"/>
              <a:t>Kolokvijum - nastavak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dirty="0"/>
              <a:t>Odgovarate na 10 od ponuđenih 61 pitanja, po svom izboru</a:t>
            </a:r>
          </a:p>
          <a:p>
            <a:endParaRPr lang="sr-Latn-RS" dirty="0"/>
          </a:p>
          <a:p>
            <a:r>
              <a:rPr lang="sr-Latn-RS" dirty="0"/>
              <a:t>Dužina odgovora – do 2 stranice A4 formata</a:t>
            </a:r>
          </a:p>
          <a:p>
            <a:endParaRPr lang="sr-Latn-RS" dirty="0"/>
          </a:p>
          <a:p>
            <a:r>
              <a:rPr lang="sr-Latn-RS" dirty="0"/>
              <a:t>Svako pitanje“vredi“ po 5 poena (način ocenjivanja </a:t>
            </a:r>
            <a:r>
              <a:rPr lang="sr-Latn-RS" dirty="0" smtClean="0"/>
              <a:t>objašnjen </a:t>
            </a:r>
            <a:r>
              <a:rPr lang="sr-Latn-RS" dirty="0"/>
              <a:t>je u .doc silabusu)</a:t>
            </a:r>
          </a:p>
          <a:p>
            <a:endParaRPr lang="sr-Latn-RS" dirty="0"/>
          </a:p>
          <a:p>
            <a:r>
              <a:rPr lang="sr-Latn-RS" dirty="0"/>
              <a:t>Spisak pitanja je u .doc silabusu</a:t>
            </a:r>
          </a:p>
          <a:p>
            <a:endParaRPr lang="sr-Latn-RS" dirty="0"/>
          </a:p>
          <a:p>
            <a:r>
              <a:rPr lang="sr-Latn-RS" dirty="0"/>
              <a:t>Nema pitanja koja nisu navedena u tom spisku niti negativnih poena</a:t>
            </a:r>
          </a:p>
        </p:txBody>
      </p:sp>
    </p:spTree>
    <p:extLst>
      <p:ext uri="{BB962C8B-B14F-4D97-AF65-F5344CB8AC3E}">
        <p14:creationId xmlns:p14="http://schemas.microsoft.com/office/powerpoint/2010/main" val="5547943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sz="2800" dirty="0" smtClean="0"/>
              <a:t>Posle </a:t>
            </a:r>
            <a:r>
              <a:rPr lang="sr-Latn-RS" sz="2800" dirty="0"/>
              <a:t>terena.</a:t>
            </a:r>
            <a:br>
              <a:rPr lang="sr-Latn-RS" sz="2800" dirty="0"/>
            </a:br>
            <a:r>
              <a:rPr lang="sr-Latn-RS" sz="2800" dirty="0"/>
              <a:t>Tipovi objašnjenja u antropologiji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r-Latn-RS" dirty="0"/>
              <a:t>8.1 Posle terena – šta sa svim tim podacima posle istraživanja u užem smislu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r>
              <a:rPr lang="sr-Latn-RS" dirty="0"/>
              <a:t>8.2 Da li objašnjenje prethodi ili sledi prikupljanju građe</a:t>
            </a:r>
          </a:p>
          <a:p>
            <a:pPr marL="0" indent="0">
              <a:buNone/>
            </a:pPr>
            <a:endParaRPr lang="sr-Latn-RS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Latn-RS" dirty="0">
                <a:ea typeface="Cambria" panose="02040503050406030204" pitchFamily="18" charset="0"/>
                <a:cs typeface="Times New Roman" panose="02020603050405020304" pitchFamily="18" charset="0"/>
              </a:rPr>
              <a:t>8.3 Osnovni tipovi objašnjenja u DHN; analiza rezultata u zadatom teorijsko-metodološkom okviru; provera hipoteza, usklađivanje s ciljevima i formulisanje sopstvenih rezultata (nalaza).</a:t>
            </a:r>
            <a:endParaRPr lang="en-US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Latn-RS" dirty="0">
                <a:ea typeface="Cambria" panose="02040503050406030204" pitchFamily="18" charset="0"/>
                <a:cs typeface="Times New Roman" panose="02020603050405020304" pitchFamily="18" charset="0"/>
              </a:rPr>
              <a:t>8.4 Uspostavljanje veze između sopstvenih nalaza i nalaza drugih istraživača.</a:t>
            </a:r>
            <a:endParaRPr lang="en-US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Latn-RS" dirty="0">
                <a:ea typeface="Cambria" panose="02040503050406030204" pitchFamily="18" charset="0"/>
                <a:cs typeface="Times New Roman" panose="02020603050405020304" pitchFamily="18" charset="0"/>
              </a:rPr>
              <a:t>8.5 Tumačenje značaja rezultata istraživanja („čisto“ naučni značaj; društveni, ekonomski, kulturni i obrazovni značaj nalaza).</a:t>
            </a:r>
            <a:endParaRPr lang="en-US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5026949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sz="3200" dirty="0" smtClean="0"/>
              <a:t>Odnos </a:t>
            </a:r>
            <a:r>
              <a:rPr lang="sr-Latn-RS" sz="3200" dirty="0"/>
              <a:t>istorije, teorije i metoda u antropologiji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r>
              <a:rPr lang="sr-Latn-RS" dirty="0"/>
              <a:t>9.1 O odnosu iz naslova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r>
              <a:rPr lang="sr-Latn-RS" dirty="0"/>
              <a:t>9.2 Uporedni pregled glavnih antropoloških paradigmi iz antropološke perspekive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r>
              <a:rPr lang="sr-Latn-RS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7541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RS" sz="2400" dirty="0" smtClean="0"/>
              <a:t>04.05.2023.</a:t>
            </a:r>
            <a:r>
              <a:rPr lang="sr-Latn-RS" sz="2400" dirty="0"/>
              <a:t>			</a:t>
            </a:r>
            <a:r>
              <a:rPr lang="sr-Latn-RS" sz="3200" dirty="0"/>
              <a:t>Usmeni ispit – odbrana prezentacija</a:t>
            </a:r>
            <a:r>
              <a:rPr lang="sr-Latn-RS" sz="2400" dirty="0"/>
              <a:t/>
            </a:r>
            <a:br>
              <a:rPr lang="sr-Latn-RS" sz="2400" dirty="0"/>
            </a:br>
            <a:r>
              <a:rPr lang="sr-Latn-RS" sz="2400" dirty="0" smtClean="0"/>
              <a:t>11.05.2023.</a:t>
            </a:r>
            <a:r>
              <a:rPr lang="sr-Latn-RS" sz="2400" dirty="0"/>
              <a:t/>
            </a:r>
            <a:br>
              <a:rPr lang="sr-Latn-RS" sz="2400" dirty="0"/>
            </a:br>
            <a:r>
              <a:rPr lang="sr-Latn-RS" sz="2400" dirty="0" smtClean="0"/>
              <a:t>18.05.2023.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dirty="0"/>
              <a:t>20.04. </a:t>
            </a:r>
            <a:r>
              <a:rPr lang="sr-Latn-RS" dirty="0" smtClean="0"/>
              <a:t>biće </a:t>
            </a:r>
            <a:r>
              <a:rPr lang="sr-Latn-RS" dirty="0" smtClean="0"/>
              <a:t>raspoređeni „paketi“ od po do tri reference koje analizirate za usmeni ispit, na način objašnjen u .doc silabusu</a:t>
            </a:r>
          </a:p>
          <a:p>
            <a:r>
              <a:rPr lang="sr-Latn-RS" dirty="0" smtClean="0"/>
              <a:t>Te tekstove treba da </a:t>
            </a:r>
          </a:p>
          <a:p>
            <a:pPr marL="514350" indent="-514350">
              <a:buAutoNum type="alphaLcParenR"/>
            </a:pPr>
            <a:r>
              <a:rPr lang="sr-Latn-RS" dirty="0" smtClean="0"/>
              <a:t>pročitate </a:t>
            </a:r>
            <a:r>
              <a:rPr lang="sr-Latn-RS" dirty="0"/>
              <a:t>i </a:t>
            </a:r>
            <a:r>
              <a:rPr lang="sr-Latn-RS" dirty="0" smtClean="0"/>
              <a:t>razumete, </a:t>
            </a:r>
          </a:p>
          <a:p>
            <a:pPr marL="514350" indent="-514350">
              <a:buAutoNum type="alphaLcParenR"/>
            </a:pPr>
            <a:r>
              <a:rPr lang="sr-Latn-RS" dirty="0" smtClean="0"/>
              <a:t>analizirate </a:t>
            </a:r>
            <a:r>
              <a:rPr lang="sr-Latn-RS" dirty="0"/>
              <a:t>i međusobno </a:t>
            </a:r>
            <a:r>
              <a:rPr lang="sr-Latn-RS" dirty="0" smtClean="0"/>
              <a:t>povežete </a:t>
            </a:r>
            <a:r>
              <a:rPr lang="sr-Latn-RS" dirty="0"/>
              <a:t>i </a:t>
            </a:r>
            <a:endParaRPr lang="sr-Latn-RS" dirty="0" smtClean="0"/>
          </a:p>
          <a:p>
            <a:pPr marL="514350" indent="-514350">
              <a:buAutoNum type="alphaLcParenR"/>
            </a:pPr>
            <a:r>
              <a:rPr lang="sr-Latn-RS" dirty="0" smtClean="0"/>
              <a:t>usmeno predstavite, </a:t>
            </a:r>
            <a:r>
              <a:rPr lang="sr-Latn-RS" dirty="0"/>
              <a:t>na osnovu power point prezentacije</a:t>
            </a:r>
          </a:p>
          <a:p>
            <a:r>
              <a:rPr lang="sr-Latn-RS" dirty="0"/>
              <a:t>Dužina prezentacije: do 10 slajdova</a:t>
            </a:r>
          </a:p>
          <a:p>
            <a:r>
              <a:rPr lang="sr-Latn-RS" dirty="0"/>
              <a:t>Dužina izlaganja: do 15 minuta</a:t>
            </a:r>
          </a:p>
          <a:p>
            <a:r>
              <a:rPr lang="sr-Latn-RS" dirty="0"/>
              <a:t>Ocena: razumevanje – do 15 poena, analiza – do 25 poena, prezentacija – do 10 poena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4791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dirty="0" smtClean="0"/>
              <a:t>Hval</a:t>
            </a:r>
            <a:r>
              <a:rPr lang="en-US" smtClean="0"/>
              <a:t>a</a:t>
            </a:r>
            <a:r>
              <a:rPr lang="sr-Latn-RS" smtClean="0"/>
              <a:t> </a:t>
            </a:r>
            <a:r>
              <a:rPr lang="sr-Latn-RS" dirty="0" smtClean="0"/>
              <a:t>na pažnji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Koristite priliku za imejl konsultacije i konsultacije uživo, sredom od 14h</a:t>
            </a:r>
          </a:p>
          <a:p>
            <a:r>
              <a:rPr lang="sr-Latn-RS" dirty="0" smtClean="0"/>
              <a:t>Konsultujte se tek kada nešto pročitate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sr-Latn-RS" dirty="0" smtClean="0">
                <a:hlinkClick r:id="rId2"/>
              </a:rPr>
              <a:t>milmil</a:t>
            </a:r>
            <a:r>
              <a:rPr lang="en-US" dirty="0" smtClean="0">
                <a:hlinkClick r:id="rId2"/>
              </a:rPr>
              <a:t>@f.bg.ac.rs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Sva</a:t>
            </a:r>
            <a:r>
              <a:rPr lang="en-US" dirty="0" smtClean="0"/>
              <a:t> </a:t>
            </a:r>
            <a:r>
              <a:rPr lang="en-US" dirty="0" err="1" smtClean="0"/>
              <a:t>neophodna</a:t>
            </a:r>
            <a:r>
              <a:rPr lang="en-US" dirty="0" smtClean="0"/>
              <a:t> </a:t>
            </a:r>
            <a:r>
              <a:rPr lang="en-US" dirty="0" err="1" smtClean="0"/>
              <a:t>literatura</a:t>
            </a:r>
            <a:r>
              <a:rPr lang="en-US" dirty="0" smtClean="0"/>
              <a:t> </a:t>
            </a:r>
            <a:r>
              <a:rPr lang="en-US" dirty="0" err="1" smtClean="0"/>
              <a:t>nalazi</a:t>
            </a:r>
            <a:r>
              <a:rPr lang="en-US" dirty="0" smtClean="0"/>
              <a:t> se </a:t>
            </a:r>
            <a:r>
              <a:rPr lang="en-US" dirty="0" err="1" smtClean="0"/>
              <a:t>na</a:t>
            </a:r>
            <a:r>
              <a:rPr lang="en-US" dirty="0" smtClean="0"/>
              <a:t> Moodle </a:t>
            </a:r>
            <a:r>
              <a:rPr lang="en-US" dirty="0" err="1" smtClean="0"/>
              <a:t>stranici</a:t>
            </a:r>
            <a:r>
              <a:rPr lang="en-US" dirty="0" smtClean="0"/>
              <a:t> </a:t>
            </a:r>
            <a:r>
              <a:rPr lang="en-US" dirty="0" err="1" smtClean="0"/>
              <a:t>kursa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/>
              <a:t>http://moodle4.f.bg.ac.rs/course/view.php?id=361</a:t>
            </a:r>
          </a:p>
        </p:txBody>
      </p:sp>
    </p:spTree>
    <p:extLst>
      <p:ext uri="{BB962C8B-B14F-4D97-AF65-F5344CB8AC3E}">
        <p14:creationId xmlns:p14="http://schemas.microsoft.com/office/powerpoint/2010/main" val="3323721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sz="3200" dirty="0" smtClean="0"/>
              <a:t>1a </a:t>
            </a:r>
            <a:r>
              <a:rPr lang="sr-Latn-RS" sz="3200" dirty="0"/>
              <a:t>Prezentacija kursa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Latn-RS" dirty="0"/>
              <a:t>Obavezan predmet</a:t>
            </a:r>
          </a:p>
          <a:p>
            <a:r>
              <a:rPr lang="sr-Latn-RS" dirty="0"/>
              <a:t>Nadovezuje se na Opštu metodologiju nauka, Filozofiju nauke, Uvod u etnologiju i antropologiju i Etnološke i antropološke teorije</a:t>
            </a:r>
          </a:p>
          <a:p>
            <a:r>
              <a:rPr lang="sr-Latn-RS" dirty="0"/>
              <a:t>Deli se </a:t>
            </a:r>
            <a:r>
              <a:rPr lang="sr-Latn-RS" dirty="0" smtClean="0"/>
              <a:t>u dve grupe predavanja (Milenković/Kulenović)</a:t>
            </a:r>
            <a:endParaRPr lang="sr-Latn-RS" dirty="0"/>
          </a:p>
          <a:p>
            <a:r>
              <a:rPr lang="sr-Latn-RS" dirty="0"/>
              <a:t>Predavanja, intenzivno učenje i pisanje kod kuće (pismeni deo ispita, „kolokvijum“), diskusije i usmene odbrane („ispit“) </a:t>
            </a:r>
          </a:p>
          <a:p>
            <a:r>
              <a:rPr lang="sr-Latn-RS" dirty="0"/>
              <a:t>Nastava po rasporedu </a:t>
            </a:r>
            <a:r>
              <a:rPr lang="sr-Latn-RS" dirty="0" smtClean="0"/>
              <a:t>četvrtkom 10-13h u Sali 508</a:t>
            </a:r>
          </a:p>
          <a:p>
            <a:r>
              <a:rPr lang="sr-Latn-RS" dirty="0">
                <a:latin typeface="Cambria" pitchFamily="18" charset="0"/>
              </a:rPr>
              <a:t>Smisao ovih prezentacija jeste da ih vidite i čujete, da o njima razmišljate i pravite beleške, da ih dovedete u vezu sa svojim prethodnim znanjima i iskustvima i literaturom za kolokvijum i ispit – da </a:t>
            </a:r>
            <a:r>
              <a:rPr lang="sr-Latn-RS" u="sng" dirty="0">
                <a:latin typeface="Cambria" pitchFamily="18" charset="0"/>
              </a:rPr>
              <a:t>učite tokom kursa</a:t>
            </a:r>
          </a:p>
          <a:p>
            <a:r>
              <a:rPr lang="sr-Latn-RS" dirty="0" smtClean="0"/>
              <a:t>P</a:t>
            </a:r>
            <a:r>
              <a:rPr lang="en-US" dirty="0" err="1" smtClean="0"/>
              <a:t>ower</a:t>
            </a:r>
            <a:r>
              <a:rPr lang="en-US" dirty="0" smtClean="0"/>
              <a:t> point pre</a:t>
            </a:r>
            <a:r>
              <a:rPr lang="sr-Latn-RS" dirty="0" smtClean="0"/>
              <a:t>z</a:t>
            </a:r>
            <a:r>
              <a:rPr lang="en-US" dirty="0" err="1" smtClean="0"/>
              <a:t>entacije</a:t>
            </a:r>
            <a:r>
              <a:rPr lang="en-US" dirty="0" smtClean="0"/>
              <a:t> </a:t>
            </a:r>
            <a:r>
              <a:rPr lang="sr-Latn-RS" dirty="0" smtClean="0"/>
              <a:t>koje možete da slušate ne samo u zvaničnom terminu predavanja nego i </a:t>
            </a:r>
            <a:r>
              <a:rPr lang="sr-Latn-RS" b="1" dirty="0" smtClean="0"/>
              <a:t>onda kada vama odgovara</a:t>
            </a:r>
          </a:p>
          <a:p>
            <a:r>
              <a:rPr lang="sr-Latn-RS" dirty="0" smtClean="0"/>
              <a:t>Kolokvijum 50% ocene</a:t>
            </a:r>
          </a:p>
          <a:p>
            <a:r>
              <a:rPr lang="sr-Latn-RS" dirty="0" smtClean="0"/>
              <a:t>2. kolokvijum (Ispit) </a:t>
            </a:r>
            <a:r>
              <a:rPr lang="sr-Latn-RS" dirty="0" smtClean="0"/>
              <a:t>50% ocene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5931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91650EC-375A-44DC-99D2-C81FB6361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sz="3200" dirty="0" smtClean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1b </a:t>
            </a:r>
            <a:r>
              <a:rPr lang="sr-Latn-RS" sz="32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Osnovni pojmovi, pristupi i problemi opšte metodologije nauka</a:t>
            </a:r>
            <a:endParaRPr lang="en-US" sz="3200" dirty="0"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A3D0099-B3AD-4892-84F2-4ECB8C386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r-Latn-RS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1b.1 </a:t>
            </a:r>
            <a:r>
              <a:rPr lang="sr-Latn-RS" b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Pojam nauke, naučnog metoda i metodologije</a:t>
            </a:r>
            <a:r>
              <a:rPr lang="sr-Latn-RS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; odnos metoda i metodologije; opšta metodologija nauka – odnos prema epistemologiji, logici, istoriji, sociologiji i antropologiji nauke; odnos opšte metodologije prema metodologijama posebnih nauka.</a:t>
            </a:r>
            <a:endParaRPr lang="en-US" dirty="0"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400" dirty="0"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Latn-RS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1b.2 </a:t>
            </a:r>
            <a:r>
              <a:rPr lang="sr-Latn-RS" b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Osnovni pojmovi i problemi opšte metodologije nauka</a:t>
            </a:r>
            <a:r>
              <a:rPr lang="sr-Latn-RS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– metod/metodologija, termini/entiteti, teorijske/empirijske istine, hipoteze, teorije, zakoni, empirizam, induktivizam, scijentizam; indukcija/dedukcija; racionalnost; standardna epstemološka norma – nauka kao objektivna/vrednosno neutralna, sistematična, opšta, precizna, autokorektivna; nauka/metafizika; logički pozitivizam; radikalni empirizam i scijentizam; jedinstvo nauke (fizikalizam); nesamerljivost; predviđanje; standardni pogled na nauku – prednaučne, van-naučne i nenaučne predstave koje imamo o nauci; nauka i pseudonauka; pozitivizam i postpozitivizam (lingvistički obrt); refleksivnost, realizam/antirealizam, konstruktivizam, instrumentalizam, relativizam, identitet i saznanje; realizam/antirealizam; sociološki/kulturni obrat (studije nauke); od ugledanja DHN na prirodne nauke do starateljstva prirodnih nauka nad DHN</a:t>
            </a:r>
          </a:p>
          <a:p>
            <a:pPr marL="0" indent="0">
              <a:buNone/>
            </a:pPr>
            <a:endParaRPr lang="sr-Latn-RS" dirty="0"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Latn-RS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1b.3 </a:t>
            </a:r>
            <a:r>
              <a:rPr lang="sr-Latn-RS" b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Problemi evaluacije, organizacije, finansiranja i primene</a:t>
            </a:r>
            <a:r>
              <a:rPr lang="sr-Latn-RS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istraživanja u DHN kao kontraintuitivni metodološki problem</a:t>
            </a:r>
          </a:p>
          <a:p>
            <a:pPr marL="0" indent="0">
              <a:buNone/>
            </a:pPr>
            <a:endParaRPr lang="sr-Latn-RS" dirty="0"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5256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BC10DF4-8EB9-461A-9AF0-B7BB635C2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sz="3200" dirty="0" smtClean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2a </a:t>
            </a:r>
            <a:r>
              <a:rPr lang="sr-Latn-RS" sz="32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Specifičnosti metodologije društveno-humanističkih nauka</a:t>
            </a:r>
            <a:endParaRPr lang="en-US" sz="3200" dirty="0"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F161BF3-0026-41F4-8265-CB117580BC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r-Latn-RS" b="1" dirty="0">
                <a:latin typeface="Cambria" panose="02040503050406030204" pitchFamily="18" charset="0"/>
                <a:ea typeface="Cambria" panose="02040503050406030204" pitchFamily="18" charset="0"/>
              </a:rPr>
              <a:t>2a.1 Pluralitet metodoloških normi u različitim naučnim poljima</a:t>
            </a:r>
            <a:r>
              <a:rPr lang="sr-Latn-RS" dirty="0">
                <a:latin typeface="Cambria" panose="02040503050406030204" pitchFamily="18" charset="0"/>
                <a:ea typeface="Cambria" panose="02040503050406030204" pitchFamily="18" charset="0"/>
              </a:rPr>
              <a:t>; problemi generalizacije naučnog metoda;; povezivanje sadržaja kursa sa sadržajem drugih DHN predmeta na osnovnim i master studijama (psihologija/statistika, pedagogija/metodika/didaktika, sociologija/rodne studije, menadžment/organizacija/administracija, komunikologija, storija); fizička kultura (i) kao humanistička disciplina; značaj metodološkog pluralizma i multiperspektivnosti u DHN i ITM.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sr-Latn-RS" dirty="0">
                <a:latin typeface="Cambria" panose="02040503050406030204" pitchFamily="18" charset="0"/>
                <a:ea typeface="Cambria" panose="02040503050406030204" pitchFamily="18" charset="0"/>
              </a:rPr>
              <a:t>2a.2  </a:t>
            </a:r>
            <a:r>
              <a:rPr lang="sr-Latn-RS" b="1" dirty="0">
                <a:latin typeface="Cambria" panose="02040503050406030204" pitchFamily="18" charset="0"/>
                <a:ea typeface="Cambria" panose="02040503050406030204" pitchFamily="18" charset="0"/>
              </a:rPr>
              <a:t>Osnovni pojmovi i problemi metodologije DHN</a:t>
            </a:r>
            <a:r>
              <a:rPr lang="sr-Latn-RS" dirty="0">
                <a:latin typeface="Cambria" panose="02040503050406030204" pitchFamily="18" charset="0"/>
                <a:ea typeface="Cambria" panose="02040503050406030204" pitchFamily="18" charset="0"/>
              </a:rPr>
              <a:t> – metodološke razlike društvenih nauka i humanističkih disciplina – razumevanje nasuprot/komplementarno objašnjenju; pluralizam interpretacija i metoda; refleksivnost nauke i društvene prakse uopšte; kulturni i lingvistički relativizam; nesamerljivost kultura/metoda; impregniranost opservacje, referentni okviri i horizonti očekivanja; da li je čovek „mašina“ ili „akter“; problem jedinstva metoda (Methodenstreit kao trajni opštemetodološki problem); verovanja/htenja, racionalnost akcije; redukcionizam i emergencija; kolektiv i individua; istorija i problemi (in)determinizma; vrednosna impregniranost DHN; problemi decentriranja; problemi vrednovanja naučnoistraživačkog rada; da li postoji jedinstvena društvena praksa koju možemo zvati „nauka“?</a:t>
            </a:r>
          </a:p>
          <a:p>
            <a:pPr marL="0" indent="0">
              <a:buNone/>
            </a:pPr>
            <a:endParaRPr lang="en-US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656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B35F4C5-8D8F-4DC6-9884-A9B5C5B3D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r-Latn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r-Latn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2b Kvalitativna vs. kvantitativna istraživanja. </a:t>
            </a:r>
            <a:br>
              <a:rPr lang="sr-Latn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Kako sprovesti kvalitativno istraživanje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75E1626-AEA2-4C01-9FFD-30C54DDDF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sz="22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2b.1 Kvalitativno vs. kvantitativno – opšte paradigmatske razlike</a:t>
            </a:r>
            <a:endParaRPr lang="en-US" sz="2200" dirty="0"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Latn-RS" sz="22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2b.2 Kvalitativno vs. kvantitativno – specifične razlike u dizajnu istraživanja, kreiranju uzorka i prikupljanju podataka</a:t>
            </a:r>
            <a:endParaRPr lang="en-US" sz="2200" dirty="0"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Latn-RS" sz="22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2b.3 Kvalitativna i kvantitativna istraživanja – bitnije razlike u analizi podataka</a:t>
            </a:r>
          </a:p>
          <a:p>
            <a:pPr marL="0" indent="0">
              <a:buNone/>
            </a:pPr>
            <a:endParaRPr lang="sr-Latn-RS" sz="2200" dirty="0"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Latn-RS" sz="22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2b.4 Kako sprovesti kvalitativno istraživanje </a:t>
            </a:r>
            <a:endParaRPr lang="en-US" sz="2200" dirty="0"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1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874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3410101-53DC-482C-9E0E-2A82F4B49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sz="3200" dirty="0" smtClean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Osnovna </a:t>
            </a:r>
            <a:r>
              <a:rPr lang="sr-Latn-RS" sz="32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svojstva, aspekti i elementi naučnog istraživanja</a:t>
            </a:r>
            <a:endParaRPr lang="en-US" sz="3200" dirty="0"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354C753-2932-4FE3-AD7B-1795B5C1B4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sr-Latn-RS" sz="22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3.1 </a:t>
            </a:r>
            <a:r>
              <a:rPr lang="sr-Latn-RS" sz="2200" b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Glavna svojstva naučnog istraživanja</a:t>
            </a:r>
            <a:r>
              <a:rPr lang="sr-Latn-RS" sz="22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– izvedena iz pojma nauke ali i iz načne prakse, recepcije nauke i primene nauke</a:t>
            </a:r>
          </a:p>
          <a:p>
            <a:pPr marL="0" indent="0">
              <a:buNone/>
            </a:pPr>
            <a:endParaRPr lang="sr-Latn-RS" sz="2200" dirty="0"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Latn-RS" sz="22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3.2 </a:t>
            </a:r>
            <a:r>
              <a:rPr lang="sr-Latn-RS" sz="2200" b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Glavni aspekti naučnog istraživanja</a:t>
            </a:r>
            <a:r>
              <a:rPr lang="sr-Latn-RS" sz="22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sociokulturni, kognitivni i tehnički</a:t>
            </a:r>
          </a:p>
          <a:p>
            <a:pPr marL="0" indent="0">
              <a:buNone/>
            </a:pPr>
            <a:endParaRPr lang="sr-Latn-RS" sz="2200" dirty="0"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Latn-RS" sz="2200" dirty="0">
                <a:latin typeface="Cambria" panose="02040503050406030204" pitchFamily="18" charset="0"/>
                <a:ea typeface="Cambria" panose="02040503050406030204" pitchFamily="18" charset="0"/>
              </a:rPr>
              <a:t>3.3 </a:t>
            </a:r>
            <a:r>
              <a:rPr lang="sr-Latn-RS" sz="2200" b="1" dirty="0">
                <a:latin typeface="Cambria" panose="02040503050406030204" pitchFamily="18" charset="0"/>
                <a:ea typeface="Cambria" panose="02040503050406030204" pitchFamily="18" charset="0"/>
              </a:rPr>
              <a:t>Standardni elementi naučnog istraživanja</a:t>
            </a:r>
            <a:r>
              <a:rPr lang="sr-Latn-RS" sz="2200" dirty="0">
                <a:latin typeface="Cambria" panose="02040503050406030204" pitchFamily="18" charset="0"/>
                <a:ea typeface="Cambria" panose="02040503050406030204" pitchFamily="18" charset="0"/>
              </a:rPr>
              <a:t> – od izbora problema i pristupa, preko izvođenja istraživanja i analize rezultata, do izveštavanja o nalazima, njihove kritike, provere i primene.</a:t>
            </a: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816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8A8F248-E0F7-497D-BF75-5E62A9567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sr-Latn-R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Planiranje </a:t>
            </a:r>
            <a:r>
              <a:rPr lang="sr-Latn-RS" sz="2400" dirty="0">
                <a:latin typeface="Cambria" panose="02040503050406030204" pitchFamily="18" charset="0"/>
                <a:ea typeface="Cambria" panose="02040503050406030204" pitchFamily="18" charset="0"/>
              </a:rPr>
              <a:t>istraživanja.</a:t>
            </a:r>
            <a:br>
              <a:rPr lang="sr-Latn-RS" sz="24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sr-Latn-RS" sz="2400" dirty="0">
                <a:latin typeface="Cambria" panose="02040503050406030204" pitchFamily="18" charset="0"/>
                <a:ea typeface="Cambria" panose="02040503050406030204" pitchFamily="18" charset="0"/>
              </a:rPr>
              <a:t>Tokom istraživanja. </a:t>
            </a:r>
            <a:br>
              <a:rPr lang="sr-Latn-RS" sz="24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sr-Latn-RS" sz="2400" dirty="0">
                <a:latin typeface="Cambria" panose="02040503050406030204" pitchFamily="18" charset="0"/>
                <a:ea typeface="Cambria" panose="02040503050406030204" pitchFamily="18" charset="0"/>
              </a:rPr>
              <a:t>Lična jednačina istraživača</a:t>
            </a: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F5BB855-6F78-47CB-9547-0892D8EC6D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sr-Latn-RS" sz="2400" dirty="0">
                <a:latin typeface="Cambria" panose="02040503050406030204" pitchFamily="18" charset="0"/>
                <a:ea typeface="Cambria" panose="02040503050406030204" pitchFamily="18" charset="0"/>
              </a:rPr>
              <a:t>4.1 </a:t>
            </a:r>
            <a:r>
              <a:rPr lang="sr-Latn-RS" sz="2400" b="1" dirty="0">
                <a:latin typeface="Cambria" panose="02040503050406030204" pitchFamily="18" charset="0"/>
                <a:ea typeface="Cambria" panose="02040503050406030204" pitchFamily="18" charset="0"/>
              </a:rPr>
              <a:t>Priprema istraživanja</a:t>
            </a:r>
            <a:r>
              <a:rPr lang="sr-Latn-RS" sz="2400" dirty="0">
                <a:latin typeface="Cambria" panose="02040503050406030204" pitchFamily="18" charset="0"/>
                <a:ea typeface="Cambria" panose="02040503050406030204" pitchFamily="18" charset="0"/>
              </a:rPr>
              <a:t>: izbor i formulisanje problema; analiza postojeće literature; izbegavanje opštih mesta i „otkrivanja tople vode“; „zidanje zgrade nauke“, oslanjanje na prethodna istraživanja.</a:t>
            </a: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sr-Latn-RS" sz="2400" dirty="0">
                <a:latin typeface="Cambria" panose="02040503050406030204" pitchFamily="18" charset="0"/>
                <a:ea typeface="Cambria" panose="02040503050406030204" pitchFamily="18" charset="0"/>
              </a:rPr>
              <a:t>4.2 </a:t>
            </a:r>
            <a:r>
              <a:rPr lang="sr-Latn-RS" sz="2400" b="1" dirty="0">
                <a:latin typeface="Cambria" panose="02040503050406030204" pitchFamily="18" charset="0"/>
                <a:ea typeface="Cambria" panose="02040503050406030204" pitchFamily="18" charset="0"/>
              </a:rPr>
              <a:t>Izvođenje istraživanja</a:t>
            </a:r>
            <a:r>
              <a:rPr lang="sr-Latn-RS" sz="2400" dirty="0">
                <a:latin typeface="Cambria" panose="02040503050406030204" pitchFamily="18" charset="0"/>
                <a:ea typeface="Cambria" panose="02040503050406030204" pitchFamily="18" charset="0"/>
              </a:rPr>
              <a:t>; posmatranje, učestvovanje, individualni i fokus-grupni intervju; dolaženje do sopstvenih podataka; prilike i prepreke; tipske nedoumice i greške; kako ne biti nezadovoljan sobom kao istraživačem (napomena: anketiranje, testiranje, merenje i kvantitativni pristupi uopšte obrađuju se u drugom semestru na ovom predmetu i u okviru drugih predmeta). </a:t>
            </a:r>
            <a:r>
              <a:rPr lang="sr-Latn-RS" sz="2400" b="1" dirty="0">
                <a:latin typeface="Cambria" panose="02040503050406030204" pitchFamily="18" charset="0"/>
                <a:ea typeface="Cambria" panose="02040503050406030204" pitchFamily="18" charset="0"/>
              </a:rPr>
              <a:t>Provera rezultata</a:t>
            </a:r>
            <a:r>
              <a:rPr lang="sr-Latn-RS" sz="2400" dirty="0">
                <a:latin typeface="Cambria" panose="02040503050406030204" pitchFamily="18" charset="0"/>
                <a:ea typeface="Cambria" panose="02040503050406030204" pitchFamily="18" charset="0"/>
              </a:rPr>
              <a:t>, dopunska i ponovljena istraživanja; kada je istraživanje „gotovo“?</a:t>
            </a:r>
          </a:p>
          <a:p>
            <a:pPr marL="0" indent="0">
              <a:buNone/>
            </a:pPr>
            <a:endParaRPr lang="sr-Latn-R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sr-Latn-R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4.4 </a:t>
            </a:r>
            <a:r>
              <a:rPr lang="sr-Latn-RS" sz="2400" b="1" dirty="0">
                <a:latin typeface="Cambria" panose="02040503050406030204" pitchFamily="18" charset="0"/>
                <a:ea typeface="Cambria" panose="02040503050406030204" pitchFamily="18" charset="0"/>
              </a:rPr>
              <a:t>„Lična jednačina“ istraživača</a:t>
            </a:r>
            <a:r>
              <a:rPr lang="sr-Latn-RS" sz="2400" dirty="0">
                <a:latin typeface="Cambria" panose="02040503050406030204" pitchFamily="18" charset="0"/>
                <a:ea typeface="Cambria" panose="02040503050406030204" pitchFamily="18" charset="0"/>
              </a:rPr>
              <a:t> – odnos identiteta i saznanja u DHN; prednosti i mane nepotpune formalizacije istraživanja u DHN; inherentna refleksivnost istraživanja društva i kulture; istraživanje kao društveni odnos; da li društvena stvarnost postoji izvan konteksta društvenog istraživanja (ontološke posledice metodoloških preispitivanja)?</a:t>
            </a: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2657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B2EE4CB-89FC-4F2B-B220-5DC613168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Etika </a:t>
            </a:r>
            <a:r>
              <a:rPr lang="sr-Latn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naučnoistraživačkog rada</a:t>
            </a:r>
            <a:br>
              <a:rPr lang="sr-Latn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Etičke specifičnosti DHN</a:t>
            </a:r>
            <a:br>
              <a:rPr lang="sr-Latn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Etičke specifičnosti antropoloških istraživanja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1BEED06-5CEC-4F9F-BC72-6E6A666A0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r-Latn-RS" sz="2200" dirty="0">
                <a:latin typeface="Cambria" panose="02040503050406030204" pitchFamily="18" charset="0"/>
                <a:ea typeface="Cambria" panose="02040503050406030204" pitchFamily="18" charset="0"/>
              </a:rPr>
              <a:t>5.1 </a:t>
            </a:r>
            <a:r>
              <a:rPr lang="sr-Latn-RS" sz="2200" b="1" dirty="0">
                <a:latin typeface="Cambria" panose="02040503050406030204" pitchFamily="18" charset="0"/>
                <a:ea typeface="Cambria" panose="02040503050406030204" pitchFamily="18" charset="0"/>
              </a:rPr>
              <a:t>Važniji etički aspekti istraživanja </a:t>
            </a:r>
            <a:r>
              <a:rPr lang="sr-Latn-RS" sz="2200" dirty="0">
                <a:latin typeface="Cambria" panose="02040503050406030204" pitchFamily="18" charset="0"/>
                <a:ea typeface="Cambria" panose="02040503050406030204" pitchFamily="18" charset="0"/>
              </a:rPr>
              <a:t>– poreklo dominantnih shvatanja o etici istraživanja u regulaciji biomedicinskih istraživanja; etika u biomedicini u odnosu na etiku u DHN; inherentna povezanost etičko-političkih i teorijsko-metodoloških problema u DHN; da li nauka treba da bude „slobodna“ ili „regulisana“?; nauka i društvo/nauka u društvu/nauka za društvo/otvorena nauka; pravo/pravda i moral/etika u nauci; </a:t>
            </a:r>
            <a:r>
              <a:rPr lang="sr-Latn-RS" sz="2200" u="sng" dirty="0">
                <a:latin typeface="Cambria" panose="02040503050406030204" pitchFamily="18" charset="0"/>
                <a:ea typeface="Cambria" panose="02040503050406030204" pitchFamily="18" charset="0"/>
              </a:rPr>
              <a:t>metodološke posledice etičke regulacije istraživanja</a:t>
            </a:r>
            <a:r>
              <a:rPr lang="sr-Latn-RS" sz="22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sr-Latn-R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sr-Latn-RS" sz="2400" dirty="0">
                <a:latin typeface="Cambria" panose="02040503050406030204" pitchFamily="18" charset="0"/>
                <a:ea typeface="Cambria" panose="02040503050406030204" pitchFamily="18" charset="0"/>
              </a:rPr>
              <a:t>5.2 </a:t>
            </a:r>
            <a:r>
              <a:rPr lang="sr-Latn-RS" sz="2400" b="1" dirty="0">
                <a:latin typeface="Cambria" panose="02040503050406030204" pitchFamily="18" charset="0"/>
                <a:ea typeface="Cambria" panose="02040503050406030204" pitchFamily="18" charset="0"/>
              </a:rPr>
              <a:t>Osnovna etička svojstva rada „na“, „o“ i „sa“ ljudima</a:t>
            </a:r>
            <a:r>
              <a:rPr lang="sr-Latn-RS" sz="2400" dirty="0">
                <a:latin typeface="Cambria" panose="02040503050406030204" pitchFamily="18" charset="0"/>
                <a:ea typeface="Cambria" panose="02040503050406030204" pitchFamily="18" charset="0"/>
              </a:rPr>
              <a:t>; zakoni, kodeksi, pravilnici i smernice; zabrane, odobrenja i nadležnosti; navike, dileme i intuicije; informisanost i pristanak; vulnerabilnost i (ne)kompetentnost; privatnost i poverljivost; šteta, korist, ciljevi i posledice istraživanja.</a:t>
            </a:r>
          </a:p>
          <a:p>
            <a:pPr marL="0" indent="0">
              <a:buNone/>
            </a:pPr>
            <a:r>
              <a:rPr lang="sr-Latn-RS" sz="2400" dirty="0">
                <a:latin typeface="Cambria" panose="02040503050406030204" pitchFamily="18" charset="0"/>
                <a:ea typeface="Cambria" panose="02040503050406030204" pitchFamily="18" charset="0"/>
              </a:rPr>
              <a:t>5.3 </a:t>
            </a:r>
            <a:r>
              <a:rPr lang="sr-Latn-RS" sz="2400" b="1" dirty="0">
                <a:latin typeface="Cambria" panose="02040503050406030204" pitchFamily="18" charset="0"/>
                <a:ea typeface="Cambria" panose="02040503050406030204" pitchFamily="18" charset="0"/>
              </a:rPr>
              <a:t>Tipski etički problemi naučne komunikacije</a:t>
            </a:r>
            <a:r>
              <a:rPr lang="sr-Latn-RS" sz="2400" dirty="0">
                <a:latin typeface="Cambria" panose="02040503050406030204" pitchFamily="18" charset="0"/>
                <a:ea typeface="Cambria" panose="02040503050406030204" pitchFamily="18" charset="0"/>
              </a:rPr>
              <a:t>, plagiranje kao nezakonito i nemoralno, ali pre svega nepotrebno i besmisleno; fabrikovanje, segmentiranje i spektakularizacija rezultata, „natezanje“ zaključaka; profesionalna etika u naučnoistraživačkim i obrazovnim institucijama</a:t>
            </a: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sr-Latn-R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sr-Latn-RS" sz="2400" dirty="0">
                <a:latin typeface="Cambria" panose="02040503050406030204" pitchFamily="18" charset="0"/>
                <a:ea typeface="Cambria" panose="02040503050406030204" pitchFamily="18" charset="0"/>
              </a:rPr>
              <a:t>5.4 </a:t>
            </a:r>
            <a:r>
              <a:rPr lang="sr-Latn-RS" sz="2400" b="1" dirty="0">
                <a:latin typeface="Cambria" panose="02040503050406030204" pitchFamily="18" charset="0"/>
                <a:ea typeface="Cambria" panose="02040503050406030204" pitchFamily="18" charset="0"/>
              </a:rPr>
              <a:t>Komunikacija</a:t>
            </a:r>
            <a:r>
              <a:rPr lang="sr-Latn-RS" sz="2400" dirty="0">
                <a:latin typeface="Cambria" panose="02040503050406030204" pitchFamily="18" charset="0"/>
                <a:ea typeface="Cambria" panose="02040503050406030204" pitchFamily="18" charset="0"/>
              </a:rPr>
              <a:t> s proučavanima; Komunikacija s mentorom i kolegama od izbora istraživanog problema do odbrane završnog rada; uklapanje u istraživačku tradiciju, grupu i projekat; pisanje izlaganja za interne konsultacije i seminare; pisanje izlaganja za naučne skupove; pisanje naučnoistraživačkog rada; Komunikacija naučnih rezultata u izvan-naučnim kontekstima</a:t>
            </a: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556688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412F880-7C1F-4D93-8E00-10462B29A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Kako </a:t>
            </a:r>
            <a:r>
              <a:rPr lang="sr-Latn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diplomirati u roku. </a:t>
            </a:r>
            <a:br>
              <a:rPr lang="sr-Latn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Tipični problemi pisanja završnih studentskih radova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9BF35AC-38BC-47E1-BC33-10BD36BA45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6.1 Tipični problemi pisanja</a:t>
            </a:r>
          </a:p>
          <a:p>
            <a:pPr marL="0" indent="0">
              <a:buNone/>
            </a:pPr>
            <a:endParaRPr lang="sr-Latn-R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6.2 Tipični problemi naučnog pisanja</a:t>
            </a:r>
          </a:p>
          <a:p>
            <a:pPr marL="0" indent="0">
              <a:buNone/>
            </a:pPr>
            <a:endParaRPr lang="sr-Latn-R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6.3. Specifičnosti pisanja u društveno-humanističkim naukama</a:t>
            </a:r>
          </a:p>
          <a:p>
            <a:pPr marL="0" indent="0">
              <a:buNone/>
            </a:pPr>
            <a:endParaRPr lang="sr-Latn-R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6.4 Kako „preživeti“ pisanje diplomskog rada i predati ga u roku</a:t>
            </a:r>
          </a:p>
          <a:p>
            <a:pPr marL="0" indent="0">
              <a:buNone/>
            </a:pPr>
            <a:endParaRPr lang="sr-Latn-R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Latn-R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NAPOMENA: period od </a:t>
            </a:r>
            <a:r>
              <a:rPr lang="sr-Latn-R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</a:t>
            </a:r>
            <a:r>
              <a:rPr lang="sr-Latn-R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.03</a:t>
            </a:r>
            <a:r>
              <a:rPr lang="sr-Latn-R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do </a:t>
            </a:r>
            <a:r>
              <a:rPr lang="sr-Latn-R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</a:t>
            </a:r>
            <a:r>
              <a:rPr lang="sr-Latn-R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.04</a:t>
            </a:r>
            <a:r>
              <a:rPr lang="sr-Latn-R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iskoristite da napišete i pošaljete kolokvijum </a:t>
            </a:r>
            <a:r>
              <a:rPr lang="sr-Latn-R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(50% ocene)</a:t>
            </a:r>
            <a:endParaRPr lang="en-US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557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1929</TotalTime>
  <Words>1375</Words>
  <Application>Microsoft Office PowerPoint</Application>
  <PresentationFormat>Custom</PresentationFormat>
  <Paragraphs>121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  Univerzitet u Beogradu Filozofski fakultet Odeljenje za etnologiju i antropologiju </vt:lpstr>
      <vt:lpstr>1a Prezentacija kursa</vt:lpstr>
      <vt:lpstr>1b Osnovni pojmovi, pristupi i problemi opšte metodologije nauka</vt:lpstr>
      <vt:lpstr>2a Specifičnosti metodologije društveno-humanističkih nauka</vt:lpstr>
      <vt:lpstr> 2b Kvalitativna vs. kvantitativna istraživanja.  Kako sprovesti kvalitativno istraživanje</vt:lpstr>
      <vt:lpstr>Osnovna svojstva, aspekti i elementi naučnog istraživanja</vt:lpstr>
      <vt:lpstr>Planiranje istraživanja. Tokom istraživanja.  Lična jednačina istraživača</vt:lpstr>
      <vt:lpstr>Etika naučnoistraživačkog rada Etičke specifičnosti DHN Etičke specifičnosti antropoloških istraživanja</vt:lpstr>
      <vt:lpstr>Kako diplomirati u roku.  Tipični problemi pisanja završnih studentskih radova</vt:lpstr>
      <vt:lpstr>Tri nedelje za kolokvijum (slanje do 09.04.)</vt:lpstr>
      <vt:lpstr>Kolokvijum - nastavak</vt:lpstr>
      <vt:lpstr>Posle terena. Tipovi objašnjenja u antropologiji</vt:lpstr>
      <vt:lpstr>Odnos istorije, teorije i metoda u antropologiji</vt:lpstr>
      <vt:lpstr>04.05.2023.   Usmeni ispit – odbrana prezentacija 11.05.2023. 18.05.2023.</vt:lpstr>
      <vt:lpstr>Hvala na pažnji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Uvod u metodologiju društveno-humanističkih nauka  (kurs u okviru predmeta  Metodologija istraživanja u fizičkom vaspitanju i sportu)  Fakultet sporta i fizičke kulture, 2018-19.</dc:title>
  <dc:creator>Milos</dc:creator>
  <cp:lastModifiedBy>EA</cp:lastModifiedBy>
  <cp:revision>135</cp:revision>
  <dcterms:created xsi:type="dcterms:W3CDTF">2018-10-22T11:11:59Z</dcterms:created>
  <dcterms:modified xsi:type="dcterms:W3CDTF">2023-02-18T10:41:11Z</dcterms:modified>
</cp:coreProperties>
</file>