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931D-8BE3-44C2-B0CE-8D0248DD30B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D155-67A6-40F5-9FF3-C8531BB51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3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AF9FC-50BE-4886-B853-8279EEB99DD6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8EC83-9363-466C-8BD2-3941476F7DCB}" type="slidenum">
              <a:rPr lang="sr-Latn-C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r-Latn-C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A1529-6438-4D6E-9A06-DB8855B0D43E}" type="slidenum">
              <a:rPr lang="sr-Latn-C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r-Latn-C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FA539-3436-4B61-B0B8-35117F5648D0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E5762-C841-40FD-8F46-FF10B751166A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97A2E-19C0-4A82-8E93-5E2A30C5548E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F6B39-CEBD-41E3-8D3E-42779C914E72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FC9D55-9FFF-4347-A107-E9DF4E8E6360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3CD50-5119-4F39-A48A-E7463066F358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11818A-2150-4506-8A29-FDB5300EAAEA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56F9E-B2B6-4D57-80C6-3943110AC84A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705CA9-B536-4B7E-B54D-493F100F472A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05C61-CD26-43C3-960A-1C1FD57008C6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2D193C-C43E-40E2-B93E-87C69A78EC39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F30F86-12FB-4ED5-A565-88586AA1C730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F95B0C-7EC8-419E-99FB-DA3B9D3D1E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DAC9BA-70EF-4250-85D0-322AFD824ED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1. </a:t>
            </a:r>
            <a:r>
              <a:rPr lang="en-US" sz="2000" dirty="0" err="1">
                <a:solidFill>
                  <a:srgbClr val="FF0000"/>
                </a:solidFill>
              </a:rPr>
              <a:t>Finska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škola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/>
              <a:t>- </a:t>
            </a:r>
            <a:r>
              <a:rPr lang="en-US" sz="2000" dirty="0" err="1"/>
              <a:t>istorijsko-geografski</a:t>
            </a:r>
            <a:r>
              <a:rPr lang="en-US" sz="2000" dirty="0"/>
              <a:t> </a:t>
            </a:r>
            <a:r>
              <a:rPr lang="en-US" sz="2000" dirty="0" err="1"/>
              <a:t>metod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2. </a:t>
            </a:r>
            <a:r>
              <a:rPr lang="en-US" sz="2000" dirty="0">
                <a:solidFill>
                  <a:srgbClr val="FF0000"/>
                </a:solidFill>
              </a:rPr>
              <a:t>Axel </a:t>
            </a:r>
            <a:r>
              <a:rPr lang="en-US" sz="2000" dirty="0" err="1">
                <a:solidFill>
                  <a:srgbClr val="FF0000"/>
                </a:solidFill>
              </a:rPr>
              <a:t>Olrik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počeci</a:t>
            </a:r>
            <a:r>
              <a:rPr lang="en-US" sz="2000" dirty="0"/>
              <a:t> </a:t>
            </a:r>
            <a:r>
              <a:rPr lang="en-US" sz="2000" dirty="0" err="1"/>
              <a:t>strukturalnog</a:t>
            </a:r>
            <a:r>
              <a:rPr lang="en-US" sz="2000" dirty="0"/>
              <a:t> </a:t>
            </a:r>
            <a:r>
              <a:rPr lang="en-US" sz="2000" dirty="0" err="1"/>
              <a:t>istraživanja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Metodološki pristupi proučavanju narativa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8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002060"/>
                </a:solidFill>
              </a:rPr>
              <a:t>Zasluge finske škole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z="2800" dirty="0" smtClean="0">
                <a:solidFill>
                  <a:schemeClr val="tx2"/>
                </a:solidFill>
              </a:rPr>
              <a:t>Veoma popularan metod do sredine XX veka u Evropi i Americi</a:t>
            </a:r>
          </a:p>
          <a:p>
            <a:pPr eaLnBrk="1" hangingPunct="1"/>
            <a:r>
              <a:rPr lang="sr-Latn-CS" sz="2800" b="1" dirty="0" smtClean="0">
                <a:solidFill>
                  <a:srgbClr val="002060"/>
                </a:solidFill>
              </a:rPr>
              <a:t>Zasluga u indeksiranju priča</a:t>
            </a:r>
          </a:p>
          <a:p>
            <a:pPr eaLnBrk="1" hangingPunct="1"/>
            <a:r>
              <a:rPr lang="sr-Latn-CS" sz="2800" b="1" dirty="0" smtClean="0">
                <a:solidFill>
                  <a:schemeClr val="folHlink"/>
                </a:solidFill>
              </a:rPr>
              <a:t>Indeksi kao pomoćna metodološka sredstva u klasifikaciji i sistematizaciji tipova i motiva</a:t>
            </a:r>
          </a:p>
          <a:p>
            <a:pPr eaLnBrk="1" hangingPunct="1"/>
            <a:r>
              <a:rPr lang="sr-Latn-CS" sz="2800" b="1" dirty="0" smtClean="0">
                <a:solidFill>
                  <a:srgbClr val="002060"/>
                </a:solidFill>
              </a:rPr>
              <a:t>Nijedna analiza priče se ne radi danas bez njenog “legitimisanja” uz pomoć AT tipa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2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002060"/>
                </a:solidFill>
              </a:rPr>
              <a:t>Mane finske škole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dirty="0" smtClean="0"/>
              <a:t>Veoma zahtevan, složen i dugotrajan metod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Analitički rezultati mršavi i plitki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Pogodan za složene priče, jednoepizodične se “otimaju” metodi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Mehanički karakter indeksiranja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Ne vodi računa o lokalnim kulturnim specifičnostima koje utiču na priče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859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002060"/>
                </a:solidFill>
              </a:rPr>
              <a:t>Kritike na račun Finske škole</a:t>
            </a:r>
            <a:endParaRPr lang="sr-Latn-CS" dirty="0">
              <a:solidFill>
                <a:srgbClr val="00206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sr-Latn-CS" dirty="0" smtClean="0"/>
              <a:t>1</a:t>
            </a:r>
            <a:r>
              <a:rPr lang="sr-Latn-CS" dirty="0" smtClean="0">
                <a:solidFill>
                  <a:srgbClr val="002060"/>
                </a:solidFill>
              </a:rPr>
              <a:t>. </a:t>
            </a:r>
            <a:r>
              <a:rPr lang="sr-Latn-CS" sz="2400" b="1" dirty="0" smtClean="0">
                <a:solidFill>
                  <a:srgbClr val="002060"/>
                </a:solidFill>
              </a:rPr>
              <a:t>Kritika “nezavisnosti” motiva i tipova priča u Indeksu:</a:t>
            </a:r>
            <a:endParaRPr lang="sr-Latn-C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sr-Latn-CS" sz="2400" dirty="0" smtClean="0"/>
              <a:t>Konstatuje se da su motivi međusobno isprepletani i međuzavisni, pa je ponuđen izraz “</a:t>
            </a:r>
            <a:r>
              <a:rPr lang="sr-Latn-CS" sz="2400" b="1" dirty="0" smtClean="0">
                <a:solidFill>
                  <a:srgbClr val="0070C0"/>
                </a:solidFill>
              </a:rPr>
              <a:t>motivski kompleks</a:t>
            </a:r>
            <a:r>
              <a:rPr lang="sr-Latn-CS" sz="2400" dirty="0" smtClean="0"/>
              <a:t>”.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2400" b="1" dirty="0" smtClean="0"/>
              <a:t>2.</a:t>
            </a:r>
            <a:r>
              <a:rPr lang="sr-Latn-CS" sz="2400" dirty="0" smtClean="0"/>
              <a:t> </a:t>
            </a:r>
            <a:r>
              <a:rPr lang="sr-Latn-CS" sz="2400" b="1" dirty="0" smtClean="0">
                <a:solidFill>
                  <a:srgbClr val="002060"/>
                </a:solidFill>
              </a:rPr>
              <a:t>Kritika o navodnom evrocentrizmu Indeksa motiva i tipova priča</a:t>
            </a:r>
            <a:r>
              <a:rPr lang="sr-Latn-CS" sz="2400" b="1" dirty="0" smtClean="0">
                <a:solidFill>
                  <a:srgbClr val="434A5A"/>
                </a:solidFill>
              </a:rPr>
              <a:t>: </a:t>
            </a:r>
            <a:r>
              <a:rPr lang="sr-Latn-CS" sz="2400" dirty="0" smtClean="0"/>
              <a:t>Ova kritika je odbačena kada je uočeno da je tipizacija skoro opšta karaketristika bilo čijeg folklora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2400" b="1" dirty="0" smtClean="0"/>
              <a:t>3. </a:t>
            </a:r>
            <a:r>
              <a:rPr lang="sr-Latn-CS" sz="2400" b="1" dirty="0" smtClean="0">
                <a:solidFill>
                  <a:srgbClr val="002060"/>
                </a:solidFill>
              </a:rPr>
              <a:t>Preklapanje motiva i tipa</a:t>
            </a:r>
            <a:r>
              <a:rPr lang="sr-Latn-CS" sz="2400" b="1" dirty="0" smtClean="0">
                <a:solidFill>
                  <a:srgbClr val="434A5A"/>
                </a:solidFill>
              </a:rPr>
              <a:t>: </a:t>
            </a:r>
            <a:r>
              <a:rPr lang="sr-Latn-CS" sz="2400" dirty="0" smtClean="0"/>
              <a:t>Mnoge jednoepizodične forme priča sastoje se samo od jednog motiva i nije jasna razlika između motiva i tipa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b="1" dirty="0" smtClean="0"/>
              <a:t>4. </a:t>
            </a:r>
            <a:r>
              <a:rPr lang="sr-Latn-CS" sz="2400" b="1" dirty="0" smtClean="0">
                <a:solidFill>
                  <a:srgbClr val="002060"/>
                </a:solidFill>
              </a:rPr>
              <a:t>Cenzurisanje</a:t>
            </a:r>
            <a:r>
              <a:rPr lang="sr-Latn-CS" sz="2400" dirty="0" smtClean="0"/>
              <a:t>: Namerno Tompsonovo cenzurisanje opscenih priča i motiva u Indeksu, deo od X 700 do X749 je prazan, dok je današnje shvatanje nauke je da takvih cenzura ne bi smelo da bude.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r-Latn-CS" sz="24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400858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Literatura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b="1" dirty="0" smtClean="0"/>
              <a:t>Đuzepe </a:t>
            </a:r>
            <a:r>
              <a:rPr lang="sr-Latn-RS" sz="2800" b="1" dirty="0" smtClean="0"/>
              <a:t>Kokjara</a:t>
            </a:r>
            <a:r>
              <a:rPr lang="sr-Latn-RS" sz="2800" dirty="0" smtClean="0"/>
              <a:t>, </a:t>
            </a:r>
            <a:r>
              <a:rPr lang="sr-Latn-RS" sz="2800" i="1" dirty="0" smtClean="0"/>
              <a:t>Istorija folklora u Evropi,</a:t>
            </a:r>
            <a:r>
              <a:rPr lang="sr-Latn-RS" sz="2800" dirty="0" smtClean="0"/>
              <a:t> </a:t>
            </a:r>
            <a:r>
              <a:rPr lang="sr-Latn-RS" sz="2800" b="1" dirty="0" smtClean="0">
                <a:solidFill>
                  <a:srgbClr val="0070C0"/>
                </a:solidFill>
              </a:rPr>
              <a:t>knj. 2</a:t>
            </a:r>
            <a:r>
              <a:rPr lang="sr-Latn-RS" sz="2800" dirty="0" smtClean="0"/>
              <a:t>: </a:t>
            </a:r>
            <a:r>
              <a:rPr lang="sr-Latn-RS" sz="2800" dirty="0" smtClean="0"/>
              <a:t>Finska škola i istorijsko-geografski metod: 45-52</a:t>
            </a:r>
          </a:p>
          <a:p>
            <a:r>
              <a:rPr lang="sr-Latn-RS" sz="2800" b="1" dirty="0" smtClean="0"/>
              <a:t>Alan Dundes, </a:t>
            </a:r>
            <a:r>
              <a:rPr lang="en-US" sz="2800" dirty="0" smtClean="0"/>
              <a:t>The Anthropologist and the Comparative Method in Folklore</a:t>
            </a:r>
            <a:r>
              <a:rPr lang="sr-Latn-RS" sz="2800" dirty="0" smtClean="0"/>
              <a:t>, </a:t>
            </a:r>
            <a:r>
              <a:rPr lang="en-US" i="1" dirty="0" smtClean="0"/>
              <a:t>Journal of Folklore Research</a:t>
            </a:r>
            <a:r>
              <a:rPr lang="en-US" dirty="0" smtClean="0"/>
              <a:t>, Vol. 23, No. 2/3, 125-146.</a:t>
            </a:r>
          </a:p>
        </p:txBody>
      </p:sp>
    </p:spTree>
    <p:extLst>
      <p:ext uri="{BB962C8B-B14F-4D97-AF65-F5344CB8AC3E}">
        <p14:creationId xmlns:p14="http://schemas.microsoft.com/office/powerpoint/2010/main" val="200325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dirty="0" smtClean="0">
                <a:solidFill>
                  <a:srgbClr val="0070C0"/>
                </a:solidFill>
              </a:rPr>
              <a:t>Axel Olrik (1864 – 1917)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552" y="1556792"/>
            <a:ext cx="3419475" cy="46085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sr-Latn-CS" sz="2000" b="1" dirty="0" smtClean="0">
                <a:solidFill>
                  <a:srgbClr val="FF0000"/>
                </a:solidFill>
              </a:rPr>
              <a:t>Epski zakoni folklorne naracije</a:t>
            </a:r>
            <a:r>
              <a:rPr lang="sr-Latn-CS" sz="2000" dirty="0" smtClean="0">
                <a:solidFill>
                  <a:srgbClr val="FF0000"/>
                </a:solidFill>
              </a:rPr>
              <a:t> – </a:t>
            </a:r>
            <a:r>
              <a:rPr lang="sr-Latn-CS" sz="2000" b="1" dirty="0" smtClean="0">
                <a:solidFill>
                  <a:srgbClr val="FF0000"/>
                </a:solidFill>
              </a:rPr>
              <a:t>1909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sr-Latn-CS" sz="2000" dirty="0" smtClean="0"/>
              <a:t>Smatrao da epski zakoni nisu limitirani ni na jedan poseban žanr, već su primenljivi na mnoge folklorne forme</a:t>
            </a:r>
            <a:endParaRPr lang="en-US" sz="2000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sr-Latn-CS" sz="2000" b="1" u="sng" dirty="0" smtClean="0">
                <a:solidFill>
                  <a:srgbClr val="002060"/>
                </a:solidFill>
              </a:rPr>
              <a:t>Preteča strukturalizma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sr-Latn-CS" sz="2000" dirty="0" smtClean="0"/>
              <a:t>Alan Dandes o Olriku: </a:t>
            </a:r>
            <a:r>
              <a:rPr lang="sr-Latn-CS" sz="2000" b="1" dirty="0" smtClean="0"/>
              <a:t>jedna od bazičnih studija u folkloru</a:t>
            </a:r>
            <a:r>
              <a:rPr lang="sr-Latn-CS" sz="2000" dirty="0" smtClean="0"/>
              <a:t>, mada relativno malo poznata</a:t>
            </a:r>
            <a:endParaRPr lang="en-US" sz="2000" dirty="0" smtClean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0488" y="2312988"/>
            <a:ext cx="2366962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0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sz="2800" dirty="0" smtClean="0">
                <a:solidFill>
                  <a:srgbClr val="002060"/>
                </a:solidFill>
              </a:rPr>
              <a:t>Olrikovo shvatanje folklora kao </a:t>
            </a:r>
            <a:r>
              <a:rPr lang="sr-Latn-CS" sz="2800" i="1" dirty="0" smtClean="0">
                <a:solidFill>
                  <a:srgbClr val="002060"/>
                </a:solidFill>
              </a:rPr>
              <a:t>sui generis</a:t>
            </a:r>
            <a:r>
              <a:rPr lang="sr-Latn-CS" sz="2800" dirty="0" smtClean="0">
                <a:solidFill>
                  <a:srgbClr val="002060"/>
                </a:solidFill>
              </a:rPr>
              <a:t> pojave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Folklor je za Olrika autonoman apstraktni proces koji prati sopstvene zakone – </a:t>
            </a:r>
            <a:r>
              <a:rPr lang="sr-Latn-CS" b="1" i="1" dirty="0" smtClean="0">
                <a:solidFill>
                  <a:srgbClr val="002060"/>
                </a:solidFill>
              </a:rPr>
              <a:t>sui generis </a:t>
            </a:r>
            <a:r>
              <a:rPr lang="sr-Latn-CS" b="1" dirty="0" smtClean="0">
                <a:solidFill>
                  <a:srgbClr val="002060"/>
                </a:solidFill>
              </a:rPr>
              <a:t>pojava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r-Latn-CS" dirty="0" smtClean="0"/>
              <a:t>Epski pesnik ili pripovedač treba </a:t>
            </a:r>
            <a:r>
              <a:rPr lang="sr-Latn-CS" dirty="0" smtClean="0"/>
              <a:t>da </a:t>
            </a:r>
            <a:r>
              <a:rPr lang="sr-Latn-CS" dirty="0" smtClean="0"/>
              <a:t>primenjuje zakone epike koji su formulisani u davnoj prošlosti i prenose se tradicijom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r-Latn-CS" dirty="0" smtClean="0"/>
              <a:t>Isključio je udeo i značaj “folka” za stvaranje i preoblikovanje folklorne građe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r-Latn-CS" dirty="0" smtClean="0"/>
              <a:t>Ignorisao je značaj etničkih i kulturoloških posebnosti osim na nivou </a:t>
            </a:r>
            <a:r>
              <a:rPr lang="sr-Latn-CS" dirty="0" smtClean="0"/>
              <a:t>jezika</a:t>
            </a:r>
          </a:p>
          <a:p>
            <a:pPr>
              <a:lnSpc>
                <a:spcPct val="90000"/>
              </a:lnSpc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Formulisao </a:t>
            </a:r>
            <a:r>
              <a:rPr lang="sr-Latn-CS" b="1" dirty="0">
                <a:solidFill>
                  <a:srgbClr val="002060"/>
                </a:solidFill>
              </a:rPr>
              <a:t>nekoliko bazičnih zakona foklorne naracije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77907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3600" b="1" dirty="0" smtClean="0">
                <a:solidFill>
                  <a:srgbClr val="0070C0"/>
                </a:solidFill>
              </a:rPr>
              <a:t>Olrikovi zakoni epike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800" b="1" dirty="0" smtClean="0">
                <a:solidFill>
                  <a:srgbClr val="0070C0"/>
                </a:solidFill>
              </a:rPr>
              <a:t>Zakon otvaranja i zakon zatvaranja</a:t>
            </a:r>
            <a:endParaRPr lang="sr-Latn-CS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Priča niti počinje niti se naglo završava. Početak je obeležen prelaskom iz mirnog u dinamično stanje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Nakon junakovih avantura, priča se smiruje i vraća ka ponovnom uspostavljanju ravnoteže, bez obzira na srećan ili tužan kraj</a:t>
            </a:r>
          </a:p>
          <a:p>
            <a:pPr eaLnBrk="1" hangingPunct="1">
              <a:lnSpc>
                <a:spcPct val="90000"/>
              </a:lnSpc>
            </a:pPr>
            <a:r>
              <a:rPr lang="sr-Latn-CS" b="1" dirty="0" smtClean="0">
                <a:solidFill>
                  <a:srgbClr val="0070C0"/>
                </a:solidFill>
              </a:rPr>
              <a:t>Zakon ponavljanja i Zakon broja 3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Služi izgrađivanju neophodne tenzije u pripovedanju, kao i naglašavanju pojedinih epizoda. Karakteristična su trojna ponavljanja u indoevropskoj baštini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sr-Latn-C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11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000" b="1" dirty="0" smtClean="0">
                <a:solidFill>
                  <a:srgbClr val="0070C0"/>
                </a:solidFill>
              </a:rPr>
              <a:t>Olrikovi zakoni epike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z="2800" b="1" dirty="0" smtClean="0">
                <a:solidFill>
                  <a:srgbClr val="0070C0"/>
                </a:solidFill>
              </a:rPr>
              <a:t>Zakon dvojice na sceni</a:t>
            </a:r>
          </a:p>
          <a:p>
            <a:pPr eaLnBrk="1" hangingPunct="1"/>
            <a:r>
              <a:rPr lang="sr-Latn-CS" dirty="0" smtClean="0"/>
              <a:t>Na sceni u istom trenutku mogu biti samo dve osobe ili dva bića. Svaki od ta dva lika je po nečemu poseban: junak i protivnik, junak i pomoćnik, </a:t>
            </a:r>
            <a:r>
              <a:rPr lang="sr-Latn-CS" dirty="0" smtClean="0"/>
              <a:t>junak i njegov konj, junak i princeza, itd</a:t>
            </a:r>
            <a:r>
              <a:rPr lang="sr-Latn-CS" dirty="0" smtClean="0"/>
              <a:t>.</a:t>
            </a:r>
          </a:p>
          <a:p>
            <a:pPr eaLnBrk="1" hangingPunct="1"/>
            <a:r>
              <a:rPr lang="sr-Latn-CS" sz="2800" b="1" dirty="0" smtClean="0">
                <a:solidFill>
                  <a:srgbClr val="0070C0"/>
                </a:solidFill>
              </a:rPr>
              <a:t>Zakon kontrasta</a:t>
            </a:r>
          </a:p>
          <a:p>
            <a:pPr eaLnBrk="1" hangingPunct="1"/>
            <a:r>
              <a:rPr lang="sr-Latn-CS" sz="2800" dirty="0" smtClean="0"/>
              <a:t>Priče se zasnivaju na antitezi – na nivou protagonista ili na nivou preduzetih akcija. Likovi su uvek polarizovani: snažan i slab, pametan i glup, naivan i lukav, star i mlad, dobar i zao, itd.</a:t>
            </a:r>
          </a:p>
          <a:p>
            <a:pPr eaLnBrk="1" hangingPunct="1"/>
            <a:endParaRPr lang="sr-Latn-CS" sz="28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28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3600" b="1" dirty="0" smtClean="0">
                <a:solidFill>
                  <a:srgbClr val="0070C0"/>
                </a:solidFill>
              </a:rPr>
              <a:t>Olrikovi zakoni epike</a:t>
            </a:r>
            <a:endParaRPr lang="en-US" sz="3400" dirty="0" smtClean="0">
              <a:solidFill>
                <a:srgbClr val="0070C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800" b="1" dirty="0" smtClean="0">
                <a:solidFill>
                  <a:srgbClr val="0070C0"/>
                </a:solidFill>
              </a:rPr>
              <a:t>Važnost početne i finalne pozicije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U seriji događaja uvek su najznačajniji događaji i/ili osobe koji se jave na početku i na kraju priče. Olrik to  zove: “</a:t>
            </a:r>
            <a:r>
              <a:rPr lang="sr-Latn-CS" b="1" dirty="0" smtClean="0"/>
              <a:t>zakon pramca” i “zakon krme”</a:t>
            </a:r>
          </a:p>
          <a:p>
            <a:pPr eaLnBrk="1" hangingPunct="1">
              <a:lnSpc>
                <a:spcPct val="90000"/>
              </a:lnSpc>
            </a:pPr>
            <a:r>
              <a:rPr lang="sr-Latn-CS" b="1" dirty="0" smtClean="0">
                <a:solidFill>
                  <a:srgbClr val="0070C0"/>
                </a:solidFill>
              </a:rPr>
              <a:t>Zakon jednomernosti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Folklorna priča se uvek </a:t>
            </a:r>
            <a:r>
              <a:rPr lang="sr-Latn-CS" b="1" dirty="0" smtClean="0"/>
              <a:t>kreće u jednom pravcu, unapred! </a:t>
            </a:r>
            <a:r>
              <a:rPr lang="sr-Latn-CS" dirty="0" smtClean="0"/>
              <a:t>Nikad se ne vraća unazad da bi nam saopštila nedostajuće informacije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Jednodimenzionalna – ne poznaje perspektivu ni dubinu u pričanju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sr-Latn-CS" b="1" dirty="0" smtClean="0"/>
          </a:p>
        </p:txBody>
      </p:sp>
    </p:spTree>
    <p:extLst>
      <p:ext uri="{BB962C8B-B14F-4D97-AF65-F5344CB8AC3E}">
        <p14:creationId xmlns:p14="http://schemas.microsoft.com/office/powerpoint/2010/main" val="111441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000" b="1" dirty="0" smtClean="0">
                <a:solidFill>
                  <a:srgbClr val="0070C0"/>
                </a:solidFill>
              </a:rPr>
              <a:t>Olrikovi zakoni epike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800" b="1" dirty="0" smtClean="0">
                <a:solidFill>
                  <a:srgbClr val="0070C0"/>
                </a:solidFill>
              </a:rPr>
              <a:t>Zakon jedinstva zapleta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Zaplet je jedinstven i monolitan. Grupisanje narativnih elemenata radi stvaranja nekog događaja po tradicionalnom klišeu, što nam omogućava predvidljivost daljeg razvoja radnje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800" b="1" dirty="0" smtClean="0">
                <a:solidFill>
                  <a:srgbClr val="0070C0"/>
                </a:solidFill>
              </a:rPr>
              <a:t>Zakon koncentracije na glavnu ličnost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 smtClean="0"/>
              <a:t>U folkloru je pripovedanje uvek koncentrisano oko glavnog lika, i svi drugi likovi su mu </a:t>
            </a:r>
            <a:r>
              <a:rPr lang="sr-Latn-CS" dirty="0" smtClean="0"/>
              <a:t>podređeni. Analiza priča uvek počinje od subjekta – glavnog lika.</a:t>
            </a:r>
            <a:endParaRPr lang="sr-Latn-CS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264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FF0000"/>
                </a:solidFill>
              </a:rPr>
              <a:t>Finska škola: </a:t>
            </a:r>
            <a:r>
              <a:rPr lang="sr-Latn-CS" b="1" dirty="0" smtClean="0">
                <a:solidFill>
                  <a:srgbClr val="FF0000"/>
                </a:solidFill>
              </a:rPr>
              <a:t>istorijsko-geografski </a:t>
            </a:r>
            <a:r>
              <a:rPr lang="sr-Latn-CS" b="1" dirty="0" smtClean="0">
                <a:solidFill>
                  <a:srgbClr val="FF0000"/>
                </a:solidFill>
              </a:rPr>
              <a:t>pristup</a:t>
            </a:r>
            <a:endParaRPr lang="sr-Latn-CS" b="1" dirty="0">
              <a:solidFill>
                <a:srgbClr val="FF0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b="1" dirty="0" smtClean="0"/>
              <a:t>Osnivači: </a:t>
            </a:r>
            <a:r>
              <a:rPr lang="sr-Latn-CS" b="1" dirty="0" smtClean="0">
                <a:solidFill>
                  <a:srgbClr val="002060"/>
                </a:solidFill>
              </a:rPr>
              <a:t>Julius Kron i njegov sin Karle Kron</a:t>
            </a:r>
          </a:p>
          <a:p>
            <a:pPr eaLnBrk="1" hangingPunct="1"/>
            <a:r>
              <a:rPr lang="sr-Latn-CS" dirty="0" smtClean="0"/>
              <a:t>Osnova proučavanja je </a:t>
            </a:r>
            <a:r>
              <a:rPr lang="sr-Latn-CS" b="1" dirty="0" smtClean="0">
                <a:solidFill>
                  <a:srgbClr val="002060"/>
                </a:solidFill>
              </a:rPr>
              <a:t>Kalevala – finski narodni ep</a:t>
            </a:r>
          </a:p>
          <a:p>
            <a:pPr eaLnBrk="1" hangingPunct="1"/>
            <a:r>
              <a:rPr lang="sr-Latn-CS" b="1" dirty="0" smtClean="0">
                <a:solidFill>
                  <a:srgbClr val="002060"/>
                </a:solidFill>
              </a:rPr>
              <a:t>Centar škole – Helsinki</a:t>
            </a:r>
          </a:p>
          <a:p>
            <a:pPr eaLnBrk="1" hangingPunct="1"/>
            <a:r>
              <a:rPr lang="sr-Latn-CS" dirty="0" smtClean="0"/>
              <a:t>Časopis koji su pokrenuli i danas je jedan od najuglednijih folklorističkih časopisa </a:t>
            </a:r>
            <a:r>
              <a:rPr lang="sr-Latn-CS" b="1" dirty="0" smtClean="0">
                <a:solidFill>
                  <a:srgbClr val="002060"/>
                </a:solidFill>
              </a:rPr>
              <a:t>Folklore Fellows Communications – FFC ili FF Communications</a:t>
            </a:r>
            <a:endParaRPr lang="en-US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76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Axel </a:t>
            </a:r>
            <a:r>
              <a:rPr lang="en-US" b="1" dirty="0" err="1">
                <a:solidFill>
                  <a:srgbClr val="0070C0"/>
                </a:solidFill>
              </a:rPr>
              <a:t>Olrik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dirty="0"/>
              <a:t>Epic Laws of Folk Narrative</a:t>
            </a:r>
            <a:r>
              <a:rPr lang="en-US" dirty="0"/>
              <a:t>, 129-142; </a:t>
            </a:r>
            <a:r>
              <a:rPr lang="en-US" i="1" dirty="0" err="1"/>
              <a:t>fotokopija</a:t>
            </a:r>
            <a:r>
              <a:rPr lang="sr-Latn-RS" i="1" dirty="0"/>
              <a:t> ili word dokument</a:t>
            </a:r>
            <a:endParaRPr lang="en-US" i="1" dirty="0"/>
          </a:p>
          <a:p>
            <a:pPr marL="68580" indent="0"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1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Julius Kron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0AD00"/>
              </a:buClr>
            </a:pPr>
            <a:r>
              <a:rPr lang="sr-Latn-CS" sz="2800" b="1" dirty="0" smtClean="0">
                <a:solidFill>
                  <a:srgbClr val="0070C0"/>
                </a:solidFill>
              </a:rPr>
              <a:t>Julius Kron</a:t>
            </a:r>
            <a:r>
              <a:rPr lang="sr-Latn-CS" sz="2800" i="1" dirty="0" smtClean="0">
                <a:solidFill>
                  <a:srgbClr val="0070C0"/>
                </a:solidFill>
              </a:rPr>
              <a:t> </a:t>
            </a:r>
            <a:r>
              <a:rPr lang="sr-Latn-CS" sz="2800" i="1" dirty="0" smtClean="0">
                <a:solidFill>
                  <a:srgbClr val="680000"/>
                </a:solidFill>
              </a:rPr>
              <a:t>– </a:t>
            </a:r>
            <a:r>
              <a:rPr lang="sr-Latn-CS" sz="2800" dirty="0" smtClean="0">
                <a:solidFill>
                  <a:srgbClr val="000000"/>
                </a:solidFill>
              </a:rPr>
              <a:t>izdao studiju o finskom epu </a:t>
            </a:r>
            <a:r>
              <a:rPr lang="sr-Latn-CS" sz="2800" b="1" i="1" dirty="0" smtClean="0">
                <a:solidFill>
                  <a:srgbClr val="680000"/>
                </a:solidFill>
              </a:rPr>
              <a:t>Nova Kalevala</a:t>
            </a:r>
            <a:r>
              <a:rPr lang="sr-Latn-CS" sz="2800" i="1" dirty="0" smtClean="0">
                <a:solidFill>
                  <a:srgbClr val="680000"/>
                </a:solidFill>
              </a:rPr>
              <a:t> - </a:t>
            </a:r>
            <a:r>
              <a:rPr lang="sr-Latn-CS" sz="2800" dirty="0" smtClean="0">
                <a:solidFill>
                  <a:srgbClr val="680000"/>
                </a:solidFill>
              </a:rPr>
              <a:t>1888. godine</a:t>
            </a:r>
          </a:p>
          <a:p>
            <a:pPr eaLnBrk="1" hangingPunct="1">
              <a:lnSpc>
                <a:spcPct val="90000"/>
              </a:lnSpc>
              <a:buClr>
                <a:srgbClr val="F0AD00"/>
              </a:buClr>
            </a:pPr>
            <a:r>
              <a:rPr lang="sr-Latn-CS" sz="2800" dirty="0" smtClean="0">
                <a:solidFill>
                  <a:srgbClr val="000000"/>
                </a:solidFill>
              </a:rPr>
              <a:t>Istakao </a:t>
            </a:r>
            <a:r>
              <a:rPr lang="sr-Latn-CS" sz="2800" b="1" dirty="0" smtClean="0">
                <a:solidFill>
                  <a:srgbClr val="680000"/>
                </a:solidFill>
              </a:rPr>
              <a:t>važnost </a:t>
            </a:r>
            <a:r>
              <a:rPr lang="sr-Latn-CS" sz="2800" b="1" dirty="0" smtClean="0">
                <a:solidFill>
                  <a:srgbClr val="680000"/>
                </a:solidFill>
              </a:rPr>
              <a:t>varijanti</a:t>
            </a:r>
            <a:r>
              <a:rPr lang="sr-Latn-CS" sz="2800" dirty="0">
                <a:solidFill>
                  <a:srgbClr val="000000"/>
                </a:solidFill>
              </a:rPr>
              <a:t> </a:t>
            </a:r>
            <a:r>
              <a:rPr lang="sr-Latn-CS" sz="2800" dirty="0" smtClean="0">
                <a:solidFill>
                  <a:srgbClr val="000000"/>
                </a:solidFill>
              </a:rPr>
              <a:t>za popularizaciju i širenje priča.</a:t>
            </a:r>
            <a:endParaRPr lang="sr-Latn-C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0AD00"/>
              </a:buClr>
            </a:pPr>
            <a:r>
              <a:rPr lang="sr-Latn-CS" sz="2800" b="1" dirty="0" smtClean="0">
                <a:solidFill>
                  <a:srgbClr val="680000"/>
                </a:solidFill>
              </a:rPr>
              <a:t>Izjednačio po značaju usmene i pisane izvore narodnih priča</a:t>
            </a:r>
          </a:p>
          <a:p>
            <a:endParaRPr lang="en-US" dirty="0" smtClean="0"/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5288" y="2109788"/>
            <a:ext cx="2384425" cy="3951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17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Karle Kron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0AD00"/>
              </a:buClr>
              <a:defRPr/>
            </a:pPr>
            <a:r>
              <a:rPr lang="sr-Latn-CS" sz="3200" b="1" i="1" dirty="0" smtClean="0">
                <a:solidFill>
                  <a:srgbClr val="680000"/>
                </a:solidFill>
              </a:rPr>
              <a:t>Folkloristička </a:t>
            </a:r>
            <a:r>
              <a:rPr lang="sr-Latn-CS" sz="3200" b="1" i="1" dirty="0">
                <a:solidFill>
                  <a:srgbClr val="680000"/>
                </a:solidFill>
              </a:rPr>
              <a:t>radna metoda</a:t>
            </a:r>
            <a:r>
              <a:rPr lang="sr-Latn-CS" sz="3200" b="1" i="1" dirty="0">
                <a:solidFill>
                  <a:prstClr val="black"/>
                </a:solidFill>
              </a:rPr>
              <a:t> </a:t>
            </a:r>
            <a:r>
              <a:rPr lang="sr-Latn-CS" sz="3200" b="1" dirty="0">
                <a:solidFill>
                  <a:prstClr val="black"/>
                </a:solidFill>
              </a:rPr>
              <a:t>– 1928; </a:t>
            </a:r>
            <a:endParaRPr lang="sr-Latn-CS" sz="3200" b="1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0AD00"/>
              </a:buClr>
              <a:defRPr/>
            </a:pPr>
            <a:r>
              <a:rPr lang="sr-Latn-CS" sz="3200" b="1" i="1" dirty="0" smtClean="0">
                <a:solidFill>
                  <a:srgbClr val="680000"/>
                </a:solidFill>
              </a:rPr>
              <a:t>Vodič </a:t>
            </a:r>
            <a:r>
              <a:rPr lang="sr-Latn-CS" sz="3200" b="1" i="1" dirty="0">
                <a:solidFill>
                  <a:srgbClr val="680000"/>
                </a:solidFill>
              </a:rPr>
              <a:t>kroz Kalevalu</a:t>
            </a:r>
            <a:r>
              <a:rPr lang="sr-Latn-CS" sz="3200" b="1" i="1" dirty="0">
                <a:solidFill>
                  <a:prstClr val="black"/>
                </a:solidFill>
              </a:rPr>
              <a:t> </a:t>
            </a:r>
            <a:r>
              <a:rPr lang="sr-Latn-CS" sz="3200" b="1" dirty="0">
                <a:solidFill>
                  <a:prstClr val="black"/>
                </a:solidFill>
              </a:rPr>
              <a:t>– 1932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Char char=""/>
              <a:defRPr/>
            </a:pPr>
            <a:r>
              <a:rPr lang="sr-Latn-CS" dirty="0">
                <a:solidFill>
                  <a:prstClr val="black"/>
                </a:solidFill>
              </a:rPr>
              <a:t>Karle </a:t>
            </a:r>
            <a:r>
              <a:rPr lang="sr-Latn-CS" dirty="0" smtClean="0">
                <a:solidFill>
                  <a:prstClr val="black"/>
                </a:solidFill>
              </a:rPr>
              <a:t>Kron </a:t>
            </a:r>
            <a:r>
              <a:rPr lang="sr-Latn-CS" dirty="0">
                <a:solidFill>
                  <a:prstClr val="black"/>
                </a:solidFill>
              </a:rPr>
              <a:t>presudno uticao na razvoj istorijsko-geografske metode i same “Finske škole” folklora 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4650" y="2165350"/>
            <a:ext cx="2425700" cy="3840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91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214313"/>
            <a:ext cx="8229600" cy="112645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rgbClr val="002060"/>
                </a:solidFill>
              </a:rPr>
              <a:t>Metod Finske škole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z="2400" b="1" dirty="0" smtClean="0"/>
              <a:t>Proučavanje geneze i difuzije</a:t>
            </a:r>
            <a:r>
              <a:rPr lang="sr-Latn-CS" sz="2400" dirty="0" smtClean="0"/>
              <a:t> </a:t>
            </a:r>
            <a:r>
              <a:rPr lang="sr-Latn-CS" sz="2400" b="1" dirty="0" smtClean="0"/>
              <a:t>narodnih priča </a:t>
            </a:r>
            <a:endParaRPr lang="sr-Latn-CS" sz="2400" b="1" dirty="0" smtClean="0"/>
          </a:p>
          <a:p>
            <a:pPr eaLnBrk="1" hangingPunct="1"/>
            <a:r>
              <a:rPr lang="sr-Latn-CS" sz="2400" b="1" dirty="0" smtClean="0"/>
              <a:t>Upoređivanje </a:t>
            </a:r>
            <a:r>
              <a:rPr lang="sr-Latn-CS" sz="2400" b="1" dirty="0" smtClean="0"/>
              <a:t>svih poznatih i dostupnih usmenih i pisanih varijanti i redakcija</a:t>
            </a:r>
          </a:p>
          <a:p>
            <a:pPr eaLnBrk="1" hangingPunct="1"/>
            <a:r>
              <a:rPr lang="sr-Latn-CS" sz="2400" b="1" dirty="0" smtClean="0"/>
              <a:t>Formiranje mapa kretanja priče</a:t>
            </a:r>
            <a:r>
              <a:rPr lang="sr-Latn-CS" sz="2400" dirty="0" smtClean="0"/>
              <a:t> po </a:t>
            </a:r>
            <a:r>
              <a:rPr lang="sr-Latn-CS" sz="2400" b="1" dirty="0" smtClean="0">
                <a:solidFill>
                  <a:srgbClr val="0B5395"/>
                </a:solidFill>
              </a:rPr>
              <a:t>geografskom kriterijumu difuzije usmenih varijanti</a:t>
            </a:r>
            <a:r>
              <a:rPr lang="sr-Latn-CS" sz="2400" dirty="0" smtClean="0">
                <a:solidFill>
                  <a:srgbClr val="0B5395"/>
                </a:solidFill>
              </a:rPr>
              <a:t> </a:t>
            </a:r>
            <a:endParaRPr lang="sr-Latn-CS" sz="2400" b="1" dirty="0" smtClean="0">
              <a:solidFill>
                <a:srgbClr val="0B5395"/>
              </a:solidFill>
            </a:endParaRPr>
          </a:p>
          <a:p>
            <a:pPr eaLnBrk="1" hangingPunct="1"/>
            <a:r>
              <a:rPr lang="sr-Latn-CS" sz="2400" b="1" dirty="0" smtClean="0"/>
              <a:t>Formiranje hronološkog razvoja</a:t>
            </a:r>
            <a:r>
              <a:rPr lang="sr-Latn-CS" sz="2400" dirty="0" smtClean="0"/>
              <a:t> po </a:t>
            </a:r>
            <a:r>
              <a:rPr lang="sr-Latn-CS" sz="2400" b="1" dirty="0" smtClean="0">
                <a:solidFill>
                  <a:srgbClr val="0B5395"/>
                </a:solidFill>
              </a:rPr>
              <a:t>istorijskom kriterijumu porekla književnih izvora</a:t>
            </a:r>
          </a:p>
          <a:p>
            <a:pPr eaLnBrk="1" hangingPunct="1"/>
            <a:r>
              <a:rPr lang="sr-Latn-CS" sz="2400" b="1" dirty="0" smtClean="0"/>
              <a:t>Formiranje </a:t>
            </a:r>
            <a:r>
              <a:rPr lang="sr-Latn-CS" sz="2400" b="1" dirty="0" smtClean="0">
                <a:solidFill>
                  <a:srgbClr val="FF0000"/>
                </a:solidFill>
              </a:rPr>
              <a:t>Indeksa motiva i tipova priča</a:t>
            </a:r>
            <a:endParaRPr lang="sr-Latn-C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0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mtClean="0">
                <a:solidFill>
                  <a:schemeClr val="accent1">
                    <a:satMod val="150000"/>
                  </a:schemeClr>
                </a:solidFill>
              </a:rPr>
              <a:t>Indeksi tipova i motiva priča</a:t>
            </a: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b="1" smtClean="0">
                <a:solidFill>
                  <a:schemeClr val="tx2"/>
                </a:solidFill>
              </a:rPr>
              <a:t>Antti Aarne</a:t>
            </a:r>
            <a:r>
              <a:rPr lang="sr-Latn-CS" b="1" smtClean="0"/>
              <a:t> – </a:t>
            </a:r>
            <a:r>
              <a:rPr lang="sr-Latn-CS" b="1" i="1" smtClean="0">
                <a:solidFill>
                  <a:srgbClr val="0070C0"/>
                </a:solidFill>
              </a:rPr>
              <a:t>Pregled tipova bajki</a:t>
            </a:r>
            <a:r>
              <a:rPr lang="sr-Latn-CS" i="1" smtClean="0"/>
              <a:t>, </a:t>
            </a:r>
            <a:r>
              <a:rPr lang="sr-Latn-CS" b="1" smtClean="0"/>
              <a:t>1910</a:t>
            </a:r>
          </a:p>
          <a:p>
            <a:pPr eaLnBrk="1" hangingPunct="1"/>
            <a:r>
              <a:rPr lang="sr-Latn-CS" b="1" smtClean="0">
                <a:solidFill>
                  <a:schemeClr val="tx2"/>
                </a:solidFill>
              </a:rPr>
              <a:t>Antti Aarne i Stith Thompson</a:t>
            </a:r>
            <a:r>
              <a:rPr lang="sr-Latn-CS" b="1" smtClean="0"/>
              <a:t> – </a:t>
            </a:r>
            <a:r>
              <a:rPr lang="sr-Latn-CS" b="1" i="1" smtClean="0">
                <a:solidFill>
                  <a:srgbClr val="0070C0"/>
                </a:solidFill>
              </a:rPr>
              <a:t>Indeks motiva i tipova priča</a:t>
            </a:r>
            <a:r>
              <a:rPr lang="sr-Latn-CS" b="1" smtClean="0">
                <a:solidFill>
                  <a:srgbClr val="0070C0"/>
                </a:solidFill>
              </a:rPr>
              <a:t> </a:t>
            </a:r>
            <a:r>
              <a:rPr lang="sr-Latn-CS" smtClean="0"/>
              <a:t>– </a:t>
            </a:r>
            <a:r>
              <a:rPr lang="sr-Latn-CS" b="1" smtClean="0"/>
              <a:t>1926</a:t>
            </a:r>
          </a:p>
          <a:p>
            <a:pPr eaLnBrk="1" hangingPunct="1"/>
            <a:r>
              <a:rPr lang="sr-Latn-CS" b="1" smtClean="0">
                <a:solidFill>
                  <a:schemeClr val="tx2"/>
                </a:solidFill>
              </a:rPr>
              <a:t>Stith Thompson</a:t>
            </a:r>
            <a:r>
              <a:rPr lang="sr-Latn-CS" smtClean="0"/>
              <a:t> – </a:t>
            </a:r>
            <a:r>
              <a:rPr lang="sr-Latn-CS" b="1" i="1" smtClean="0">
                <a:solidFill>
                  <a:srgbClr val="0070C0"/>
                </a:solidFill>
              </a:rPr>
              <a:t>Indeks motiva </a:t>
            </a:r>
            <a:r>
              <a:rPr lang="sr-Latn-CS" smtClean="0"/>
              <a:t>, </a:t>
            </a:r>
            <a:r>
              <a:rPr lang="sr-Latn-CS" b="1" smtClean="0"/>
              <a:t>1961</a:t>
            </a:r>
          </a:p>
          <a:p>
            <a:pPr eaLnBrk="1" hangingPunct="1"/>
            <a:r>
              <a:rPr lang="sr-Latn-CS" b="1" smtClean="0">
                <a:solidFill>
                  <a:schemeClr val="tx2"/>
                </a:solidFill>
              </a:rPr>
              <a:t>Johanes Bolte i Georg Polivka</a:t>
            </a:r>
            <a:r>
              <a:rPr lang="sr-Latn-CS" smtClean="0"/>
              <a:t>, </a:t>
            </a:r>
            <a:r>
              <a:rPr lang="sr-Latn-CS" b="1" i="1" smtClean="0">
                <a:solidFill>
                  <a:srgbClr val="0070C0"/>
                </a:solidFill>
              </a:rPr>
              <a:t>Napomene uz bajke braće Grim</a:t>
            </a:r>
            <a:r>
              <a:rPr lang="sr-Latn-CS" smtClean="0"/>
              <a:t>, pet tomova, 1913-1935</a:t>
            </a:r>
          </a:p>
        </p:txBody>
      </p:sp>
    </p:spTree>
    <p:extLst>
      <p:ext uri="{BB962C8B-B14F-4D97-AF65-F5344CB8AC3E}">
        <p14:creationId xmlns:p14="http://schemas.microsoft.com/office/powerpoint/2010/main" val="343932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solidFill>
                  <a:srgbClr val="0070C0"/>
                </a:solidFill>
              </a:rPr>
              <a:t>Arne-Tompsonov Indeks</a:t>
            </a:r>
            <a:endParaRPr lang="en-US" smtClean="0">
              <a:solidFill>
                <a:srgbClr val="0070C0"/>
              </a:solidFill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438150" indent="-319088" eaLnBrk="1" hangingPunct="1">
              <a:spcBef>
                <a:spcPct val="0"/>
              </a:spcBef>
              <a:buFont typeface="Wingdings 2" pitchFamily="18" charset="2"/>
              <a:buChar char=""/>
            </a:pPr>
            <a:r>
              <a:rPr lang="sr-Latn-CS" dirty="0" smtClean="0"/>
              <a:t>Po Aarneovom i Tompsonovom Indeksu prihvaćene su međunarodne oznake za u kategeorizaciji priča: </a:t>
            </a:r>
            <a:r>
              <a:rPr lang="sr-Latn-CS" b="1" dirty="0" smtClean="0">
                <a:solidFill>
                  <a:srgbClr val="0070C0"/>
                </a:solidFill>
              </a:rPr>
              <a:t>AT tip priče </a:t>
            </a:r>
            <a:endParaRPr lang="sr-Latn-CS" dirty="0" smtClean="0">
              <a:solidFill>
                <a:srgbClr val="0070C0"/>
              </a:solidFill>
            </a:endParaRPr>
          </a:p>
          <a:p>
            <a:pPr marL="438150" indent="-319088" eaLnBrk="1" hangingPunct="1">
              <a:spcBef>
                <a:spcPct val="0"/>
              </a:spcBef>
              <a:buFont typeface="Wingdings 2" pitchFamily="18" charset="2"/>
              <a:buChar char=""/>
            </a:pPr>
            <a:r>
              <a:rPr lang="sr-Latn-CS" b="1" dirty="0" smtClean="0"/>
              <a:t>Životinjske priče : AT 1- AT 295</a:t>
            </a:r>
          </a:p>
          <a:p>
            <a:pPr marL="438150" indent="-319088" eaLnBrk="1" hangingPunct="1">
              <a:spcBef>
                <a:spcPct val="0"/>
              </a:spcBef>
              <a:buFont typeface="Wingdings 2" pitchFamily="18" charset="2"/>
              <a:buChar char=""/>
            </a:pPr>
            <a:r>
              <a:rPr lang="sr-Latn-CS" b="1" dirty="0" smtClean="0">
                <a:solidFill>
                  <a:srgbClr val="002060"/>
                </a:solidFill>
              </a:rPr>
              <a:t>Bajke: AT 300 – At 749</a:t>
            </a:r>
          </a:p>
          <a:p>
            <a:pPr marL="438150" indent="-319088" eaLnBrk="1" hangingPunct="1">
              <a:spcBef>
                <a:spcPct val="0"/>
              </a:spcBef>
              <a:buFont typeface="Wingdings 2" pitchFamily="18" charset="2"/>
              <a:buChar char=""/>
            </a:pPr>
            <a:r>
              <a:rPr lang="sr-Latn-CS" b="1" dirty="0" smtClean="0"/>
              <a:t>Religiozne priče: AT 750 – AT 849</a:t>
            </a:r>
          </a:p>
          <a:p>
            <a:pPr marL="438150" indent="-319088" eaLnBrk="1" hangingPunct="1">
              <a:spcBef>
                <a:spcPct val="0"/>
              </a:spcBef>
              <a:buFont typeface="Wingdings 2" pitchFamily="18" charset="2"/>
              <a:buChar char=""/>
            </a:pPr>
            <a:r>
              <a:rPr lang="sr-Latn-CS" b="1" dirty="0" smtClean="0"/>
              <a:t>Novele : AT 850 – AT 969</a:t>
            </a:r>
          </a:p>
          <a:p>
            <a:pPr marL="438150" indent="-3190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r-Latn-CS" b="1" dirty="0" smtClean="0"/>
              <a:t>Itd.</a:t>
            </a:r>
          </a:p>
          <a:p>
            <a:pPr marL="438150" indent="-319088" eaLnBrk="1" hangingPunct="1">
              <a:spcBef>
                <a:spcPct val="0"/>
              </a:spcBef>
              <a:buFont typeface="Wingdings" pitchFamily="2" charset="2"/>
              <a:buNone/>
            </a:pPr>
            <a:endParaRPr lang="sr-Latn-CS" b="1" dirty="0" smtClean="0"/>
          </a:p>
          <a:p>
            <a:pPr marL="119062" indent="0" eaLnBrk="1" hangingPunct="1">
              <a:spcBef>
                <a:spcPct val="0"/>
              </a:spcBef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2148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Arne-Tompsonov </a:t>
            </a: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Indeks </a:t>
            </a:r>
            <a:b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Bajki </a:t>
            </a: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– dalje podele kategorija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z="2800" b="1" dirty="0" smtClean="0"/>
              <a:t>Natprirodni protivnici: AT 300- AT 399</a:t>
            </a:r>
          </a:p>
          <a:p>
            <a:pPr eaLnBrk="1" hangingPunct="1"/>
            <a:r>
              <a:rPr lang="sr-Latn-CS" sz="2800" b="1" dirty="0" smtClean="0"/>
              <a:t>Natprirodni ili začarani supružnici: </a:t>
            </a:r>
          </a:p>
          <a:p>
            <a:pPr eaLnBrk="1" hangingPunct="1">
              <a:buFont typeface="Wingdings" pitchFamily="2" charset="2"/>
              <a:buNone/>
            </a:pPr>
            <a:r>
              <a:rPr lang="sr-Latn-CS" sz="2800" b="1" dirty="0" smtClean="0"/>
              <a:t>    AT 400 – AT 459</a:t>
            </a:r>
          </a:p>
          <a:p>
            <a:pPr eaLnBrk="1" hangingPunct="1"/>
            <a:r>
              <a:rPr lang="sr-Latn-CS" sz="2800" b="1" dirty="0" smtClean="0"/>
              <a:t>Nadljudski zadaci: AT 460 – AT 499</a:t>
            </a:r>
          </a:p>
          <a:p>
            <a:pPr eaLnBrk="1" hangingPunct="1"/>
            <a:r>
              <a:rPr lang="sr-Latn-CS" sz="2800" b="1" dirty="0" smtClean="0"/>
              <a:t>Natprirodni pomoćnici : AT 500 – 559</a:t>
            </a:r>
          </a:p>
          <a:p>
            <a:pPr eaLnBrk="1" hangingPunct="1"/>
            <a:r>
              <a:rPr lang="sr-Latn-CS" sz="2800" b="1" dirty="0" smtClean="0"/>
              <a:t>Magični predmeti: AT 560 – AT 649</a:t>
            </a:r>
          </a:p>
          <a:p>
            <a:pPr eaLnBrk="1" hangingPunct="1"/>
            <a:r>
              <a:rPr lang="sr-Latn-CS" sz="2800" b="1" dirty="0" smtClean="0"/>
              <a:t>Natprirodna moć ili znanje: AT 650-699</a:t>
            </a:r>
          </a:p>
          <a:p>
            <a:pPr eaLnBrk="1" hangingPunct="1"/>
            <a:r>
              <a:rPr lang="sr-Latn-CS" sz="2800" b="1" dirty="0" smtClean="0"/>
              <a:t>Druge priče o natprirodnom: AT 700 - 749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0300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Arne-Tompsonov Indeks</a:t>
            </a:r>
            <a:b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Bajke – tipovi i podpodele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800" b="1" smtClean="0"/>
              <a:t>Podpodela unutar većih celina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800" smtClean="0"/>
              <a:t>AT 300 - borba sa zmajem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800" smtClean="0"/>
              <a:t>AT 313 - Devojka pomaže junaku u bekstvu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800" smtClean="0"/>
              <a:t>AT 313B – isto sa dodatkom motiva Zabranjena odaja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800" smtClean="0"/>
              <a:t>AT 313C – isto sa motivom Zaboravljene verenice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800" smtClean="0"/>
              <a:t>AT 400 – Muž u potrazi za izgubljenom ženom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800" smtClean="0"/>
              <a:t>AT 410 – Uspavana lepotica</a:t>
            </a:r>
          </a:p>
          <a:p>
            <a:pPr eaLnBrk="1" hangingPunct="1">
              <a:lnSpc>
                <a:spcPct val="90000"/>
              </a:lnSpc>
            </a:pPr>
            <a:endParaRPr lang="sr-Latn-CS" sz="2800" smtClean="0"/>
          </a:p>
          <a:p>
            <a:pPr eaLnBrk="1" hangingPunct="1">
              <a:lnSpc>
                <a:spcPct val="90000"/>
              </a:lnSpc>
            </a:pPr>
            <a:endParaRPr lang="sr-Latn-C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03201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</TotalTime>
  <Words>1089</Words>
  <Application>Microsoft Office PowerPoint</Application>
  <PresentationFormat>On-screen Show (4:3)</PresentationFormat>
  <Paragraphs>121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Metodološki pristupi proučavanju narativa I</vt:lpstr>
      <vt:lpstr>Finska škola: istorijsko-geografski pristup</vt:lpstr>
      <vt:lpstr>Julius Kron</vt:lpstr>
      <vt:lpstr>Karle Kron  </vt:lpstr>
      <vt:lpstr>Metod Finske škole</vt:lpstr>
      <vt:lpstr>Indeksi tipova i motiva priča</vt:lpstr>
      <vt:lpstr>Arne-Tompsonov Indeks</vt:lpstr>
      <vt:lpstr>Arne-Tompsonov Indeks  Bajki – dalje podele kategorija</vt:lpstr>
      <vt:lpstr>Arne-Tompsonov Indeks Bajke – tipovi i podpodele</vt:lpstr>
      <vt:lpstr>Zasluge finske škole</vt:lpstr>
      <vt:lpstr>Mane finske škole</vt:lpstr>
      <vt:lpstr>Kritike na račun Finske škole</vt:lpstr>
      <vt:lpstr>Literatura</vt:lpstr>
      <vt:lpstr>Axel Olrik (1864 – 1917)</vt:lpstr>
      <vt:lpstr>Olrikovo shvatanje folklora kao sui generis pojave</vt:lpstr>
      <vt:lpstr>Olrikovi zakoni epike</vt:lpstr>
      <vt:lpstr>Olrikovi zakoni epike</vt:lpstr>
      <vt:lpstr>Olrikovi zakoni epike</vt:lpstr>
      <vt:lpstr>Olrikovi zakoni epike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Metodološki pristupi proučavanju narativa I</dc:title>
  <dc:creator>Dragana</dc:creator>
  <cp:lastModifiedBy>Dragana</cp:lastModifiedBy>
  <cp:revision>4</cp:revision>
  <dcterms:created xsi:type="dcterms:W3CDTF">2017-05-03T09:43:02Z</dcterms:created>
  <dcterms:modified xsi:type="dcterms:W3CDTF">2017-05-03T10:08:41Z</dcterms:modified>
</cp:coreProperties>
</file>