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30EFA1-89C1-47AF-9F2A-FDA253B1E82B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A6E05A5-C269-4019-8BC4-7B42B2C517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IMCdVuJQp8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ademia.edu/1479252/Turnovo._Principles_and_Means_of_Constructing_the_Sacral_Topography_of_a_Medieval_Bulgarian_Capital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boyanachurch.org/historyen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hc.unesco.org/en/list/45" TargetMode="External"/><Relationship Id="rId2" Type="http://schemas.openxmlformats.org/officeDocument/2006/relationships/hyperlink" Target="https://www.persee.fr/doc/jds_0021-8103_1965_num_1_1_110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bl.uk/manuscripts/FullDisplay.aspx?ref=Add_MS_39627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CS" sz="2000" dirty="0" smtClean="0"/>
              <a:t>Opšta istorija umetnosti srednjeg veka</a:t>
            </a:r>
            <a:br>
              <a:rPr lang="sr-Latn-CS" sz="2000" dirty="0" smtClean="0"/>
            </a:br>
            <a:r>
              <a:rPr lang="sr-Latn-CS" sz="2000" dirty="0" smtClean="0"/>
              <a:t/>
            </a:r>
            <a:br>
              <a:rPr lang="sr-Latn-CS" sz="2000" dirty="0" smtClean="0"/>
            </a:br>
            <a:r>
              <a:rPr lang="sr-Latn-CS" sz="3200" dirty="0" smtClean="0"/>
              <a:t>umetnost drugog bugarskog carstva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</a:t>
            </a:r>
            <a:r>
              <a:rPr lang="sr-Latn-CS" dirty="0" smtClean="0"/>
              <a:t>rof. </a:t>
            </a:r>
            <a:r>
              <a:rPr lang="sr-Latn-CS" dirty="0" smtClean="0"/>
              <a:t>d</a:t>
            </a:r>
            <a:r>
              <a:rPr lang="sr-Latn-CS" dirty="0" smtClean="0"/>
              <a:t>r Jelena Erdeljan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Drugi značajni sačuvani iluminirani rukopisi nastali u okviru delatnosti Trnovske škole su Tomićev psaltir (Moskva) i Manasijeva hronika (Vatikan).</a:t>
            </a:r>
            <a:endParaRPr lang="en-US" dirty="0"/>
          </a:p>
        </p:txBody>
      </p:sp>
      <p:pic>
        <p:nvPicPr>
          <p:cNvPr id="3" name="Picture 2" descr="Tomic_Psal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527048"/>
            <a:ext cx="2971800" cy="4200144"/>
          </a:xfrm>
          <a:prstGeom prst="rect">
            <a:avLst/>
          </a:prstGeom>
        </p:spPr>
      </p:pic>
      <p:pic>
        <p:nvPicPr>
          <p:cNvPr id="4" name="Picture 3" descr="Manasijeva hronika Vatik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1522207"/>
            <a:ext cx="3048000" cy="41954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5943600"/>
            <a:ext cx="3048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Tomićev psaltir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59436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Manasijeva hronika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59681"/>
            <a:ext cx="8305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Zadužbine bugarskih ktitora sa sačuvanim fresko živopisom iz XIV veka nalaze se na teritoriji današnje Bugarske i Srbije.</a:t>
            </a:r>
          </a:p>
          <a:p>
            <a:endParaRPr lang="sr-Latn-CS" dirty="0"/>
          </a:p>
          <a:p>
            <a:r>
              <a:rPr lang="sr-Latn-CS" dirty="0" smtClean="0"/>
              <a:t>Bogorodičina crkva u Donjoj Kamenici severno od Niša, zadužbina je despota Mihaila, sina cara Mihaila Šišmana. Datuje se u 1323-1330. godinu.</a:t>
            </a:r>
          </a:p>
          <a:p>
            <a:endParaRPr lang="sr-Latn-CS" dirty="0"/>
          </a:p>
          <a:p>
            <a:r>
              <a:rPr lang="sr-Latn-CS" dirty="0" smtClean="0"/>
              <a:t>Crkva Svetog Nikole u Staničenju kod Pirota je vlasteoska grobna crkva iz vremena cara Ivana Aleksandra (1331-1332).</a:t>
            </a:r>
          </a:p>
          <a:p>
            <a:endParaRPr lang="sr-Latn-CS" dirty="0"/>
          </a:p>
          <a:p>
            <a:r>
              <a:rPr lang="sr-Latn-CS" dirty="0" smtClean="0"/>
              <a:t>U crkvi Svetog Đorđa u Sofiji treći sloj slikarstva u kupoli nastao je pre 1382. godine.</a:t>
            </a:r>
          </a:p>
          <a:p>
            <a:endParaRPr lang="sr-Latn-CS" dirty="0" smtClean="0"/>
          </a:p>
          <a:p>
            <a:endParaRPr lang="sr-Latn-CS" dirty="0"/>
          </a:p>
          <a:p>
            <a:r>
              <a:rPr lang="sr-Latn-C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ZemenMonastery-church-fresco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"/>
            <a:ext cx="9144000" cy="60989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1722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Sveti Jovan Bogoslov</a:t>
            </a:r>
          </a:p>
          <a:p>
            <a:r>
              <a:rPr lang="sr-Latn-CS" dirty="0" smtClean="0"/>
              <a:t>Zemen, posle 1355.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8534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Počeci Drugog bugarskog carstva vezuju se za ustanak braće Ivana i Petra Asena protiv centralizovane romejske vlasti uspostavljene od vremena cara Vasilija II i za ideju obnove Simeonovog, Prvog bugarskog carstva.</a:t>
            </a:r>
          </a:p>
          <a:p>
            <a:r>
              <a:rPr lang="en-US" dirty="0" smtClean="0">
                <a:hlinkClick r:id="rId2"/>
              </a:rPr>
              <a:t>https://www.youtube.com/watch?v=IMCdVuJQp8E</a:t>
            </a:r>
            <a:endParaRPr lang="sr-Latn-CS" dirty="0"/>
          </a:p>
          <a:p>
            <a:endParaRPr lang="sr-Latn-CS" dirty="0" smtClean="0"/>
          </a:p>
          <a:p>
            <a:r>
              <a:rPr lang="sr-Latn-CS" dirty="0" smtClean="0"/>
              <a:t>U periodu od 1186. do 1393. prestonica je bila u Trnovu a od 1393. do pada pod osmansku vlast 1396. godine u Vidinu.</a:t>
            </a:r>
          </a:p>
          <a:p>
            <a:endParaRPr lang="sr-Latn-CS" dirty="0"/>
          </a:p>
          <a:p>
            <a:r>
              <a:rPr lang="sr-Latn-CS" dirty="0" smtClean="0"/>
              <a:t>Vizuelna kultura i umetnost doživele su poseban uspon u vreme vladavine careva Ivana II Asena (1218-1241), tasta srpskog kralja Vladislava, i cara Ivana Aleksandra (1331-1371) čija je sestra, Jelena, bila srpska kraljica i carica, žena srpskog kralja i cara Stefana Dušana. Majka kralja i cara Dušana, žena srpskog kralja Stefana Dečanskog, Teodora, takođe je bila bugarska princeza, ćerka bugarskog cara Smilca.</a:t>
            </a:r>
          </a:p>
          <a:p>
            <a:endParaRPr lang="sr-Latn-CS" dirty="0"/>
          </a:p>
          <a:p>
            <a:endParaRPr lang="sr-Latn-CS" dirty="0" smtClean="0"/>
          </a:p>
          <a:p>
            <a:endParaRPr lang="sr-Latn-CS" dirty="0"/>
          </a:p>
          <a:p>
            <a:r>
              <a:rPr lang="sr-Latn-CS" dirty="0" smtClean="0"/>
              <a:t> </a:t>
            </a:r>
            <a:endParaRPr lang="en-US" dirty="0"/>
          </a:p>
        </p:txBody>
      </p:sp>
      <p:pic>
        <p:nvPicPr>
          <p:cNvPr id="5" name="Picture 4" descr="Trno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0" y="4278086"/>
            <a:ext cx="5562600" cy="15893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6400" y="60960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Trnovo</a:t>
            </a:r>
          </a:p>
          <a:p>
            <a:r>
              <a:rPr lang="sr-Latn-CS" dirty="0" smtClean="0"/>
              <a:t>Panorama rekonstruisanog Carevca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ugarsko carstvo u doba Ivan_Assen_I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8502" y="1676400"/>
            <a:ext cx="3656298" cy="3888970"/>
          </a:xfrm>
          <a:prstGeom prst="rect">
            <a:avLst/>
          </a:prstGeom>
        </p:spPr>
      </p:pic>
      <p:pic>
        <p:nvPicPr>
          <p:cNvPr id="3" name="Picture 2" descr="Ivan_Alexan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676400"/>
            <a:ext cx="2971800" cy="38768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9144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Drugo bugarsko carstvo u vreme cara Ivana II Asena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58674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Portret cara Ivana Aleksandra iz Četvorojevanđelja Ivana Aleksandra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610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Povest</a:t>
            </a:r>
            <a:r>
              <a:rPr lang="en-US" dirty="0"/>
              <a:t> </a:t>
            </a:r>
            <a:r>
              <a:rPr lang="en-US" dirty="0" err="1"/>
              <a:t>Trnova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prestonog</a:t>
            </a:r>
            <a:r>
              <a:rPr lang="en-US" dirty="0"/>
              <a:t> </a:t>
            </a:r>
            <a:r>
              <a:rPr lang="en-US" dirty="0" err="1"/>
              <a:t>grada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bugarskog</a:t>
            </a:r>
            <a:r>
              <a:rPr lang="en-US" dirty="0"/>
              <a:t> </a:t>
            </a:r>
            <a:r>
              <a:rPr lang="en-US" dirty="0" err="1"/>
              <a:t>carstva</a:t>
            </a:r>
            <a:r>
              <a:rPr lang="en-US" dirty="0"/>
              <a:t> u </a:t>
            </a:r>
            <a:r>
              <a:rPr lang="en-US" dirty="0" err="1" smtClean="0"/>
              <a:t>periodu</a:t>
            </a:r>
            <a:r>
              <a:rPr lang="sr-Latn-CS" dirty="0" smtClean="0"/>
              <a:t> </a:t>
            </a:r>
            <a:r>
              <a:rPr lang="en-US" dirty="0" err="1" smtClean="0"/>
              <a:t>izme</a:t>
            </a:r>
            <a:r>
              <a:rPr lang="sr-Latn-CS" dirty="0" smtClean="0"/>
              <a:t>đ</a:t>
            </a:r>
            <a:r>
              <a:rPr lang="en-US" dirty="0" smtClean="0"/>
              <a:t>u </a:t>
            </a:r>
            <a:r>
              <a:rPr lang="en-US" dirty="0"/>
              <a:t>1186. </a:t>
            </a:r>
            <a:r>
              <a:rPr lang="en-US" dirty="0" err="1"/>
              <a:t>i</a:t>
            </a:r>
            <a:r>
              <a:rPr lang="en-US" dirty="0"/>
              <a:t> 1393.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vladavinu</a:t>
            </a:r>
            <a:r>
              <a:rPr lang="en-US" dirty="0"/>
              <a:t> </a:t>
            </a:r>
            <a:r>
              <a:rPr lang="en-US" dirty="0" err="1"/>
              <a:t>dinastije</a:t>
            </a:r>
            <a:r>
              <a:rPr lang="en-US" dirty="0"/>
              <a:t> </a:t>
            </a:r>
            <a:r>
              <a:rPr lang="en-US" dirty="0" err="1"/>
              <a:t>Asenovaca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CS" dirty="0" smtClean="0"/>
              <a:t> </a:t>
            </a:r>
            <a:r>
              <a:rPr lang="en-US" dirty="0" err="1" smtClean="0"/>
              <a:t>uspeh</a:t>
            </a:r>
            <a:r>
              <a:rPr lang="en-US" dirty="0" smtClean="0"/>
              <a:t> </a:t>
            </a:r>
            <a:r>
              <a:rPr lang="sr-Latn-CS" dirty="0" smtClean="0"/>
              <a:t>nj</a:t>
            </a:r>
            <a:r>
              <a:rPr lang="en-US" dirty="0" err="1" smtClean="0"/>
              <a:t>ihove</a:t>
            </a:r>
            <a:r>
              <a:rPr lang="en-US" dirty="0" smtClean="0"/>
              <a:t> </a:t>
            </a:r>
            <a:r>
              <a:rPr lang="en-US" dirty="0" err="1"/>
              <a:t>borbe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obnovu</a:t>
            </a:r>
            <a:r>
              <a:rPr lang="en-US" dirty="0"/>
              <a:t> </a:t>
            </a:r>
            <a:r>
              <a:rPr lang="en-US" dirty="0" err="1"/>
              <a:t>bugarske</a:t>
            </a:r>
            <a:r>
              <a:rPr lang="en-US" dirty="0"/>
              <a:t> </a:t>
            </a:r>
            <a:r>
              <a:rPr lang="en-US" dirty="0" err="1" smtClean="0"/>
              <a:t>sred</a:t>
            </a:r>
            <a:r>
              <a:rPr lang="sr-Latn-CS" dirty="0" smtClean="0"/>
              <a:t>nj</a:t>
            </a:r>
            <a:r>
              <a:rPr lang="en-US" dirty="0" err="1" smtClean="0"/>
              <a:t>ovekovne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sr-Latn-CS" dirty="0" smtClean="0"/>
              <a:t>ž</a:t>
            </a:r>
            <a:r>
              <a:rPr lang="en-US" dirty="0" err="1" smtClean="0"/>
              <a:t>ave</a:t>
            </a:r>
            <a:r>
              <a:rPr lang="en-US" dirty="0"/>
              <a:t>. </a:t>
            </a:r>
            <a:r>
              <a:rPr lang="en-US" dirty="0" err="1" smtClean="0"/>
              <a:t>Postav</a:t>
            </a:r>
            <a:r>
              <a:rPr lang="sr-Latn-CS" dirty="0" smtClean="0"/>
              <a:t>lj</a:t>
            </a:r>
            <a:r>
              <a:rPr lang="en-US" dirty="0" smtClean="0"/>
              <a:t>a</a:t>
            </a:r>
            <a:r>
              <a:rPr lang="sr-Latn-CS" dirty="0" smtClean="0"/>
              <a:t>nj</a:t>
            </a:r>
            <a:r>
              <a:rPr lang="en-US" dirty="0" smtClean="0"/>
              <a:t>e</a:t>
            </a:r>
            <a:r>
              <a:rPr lang="sr-Latn-CS" dirty="0" smtClean="0"/>
              <a:t> </a:t>
            </a:r>
            <a:r>
              <a:rPr lang="en-US" dirty="0" err="1" smtClean="0"/>
              <a:t>teme</a:t>
            </a:r>
            <a:r>
              <a:rPr lang="sr-Latn-CS" dirty="0" smtClean="0"/>
              <a:t>lj</a:t>
            </a:r>
            <a:r>
              <a:rPr lang="en-US" dirty="0" smtClean="0"/>
              <a:t>a </a:t>
            </a:r>
            <a:r>
              <a:rPr lang="en-US" dirty="0" err="1"/>
              <a:t>sveobuhvatnog</a:t>
            </a:r>
            <a:r>
              <a:rPr lang="en-US" dirty="0"/>
              <a:t> </a:t>
            </a:r>
            <a:r>
              <a:rPr lang="en-US" dirty="0" err="1" smtClean="0"/>
              <a:t>prestoni</a:t>
            </a:r>
            <a:r>
              <a:rPr lang="sr-Latn-CS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Trnova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CS" dirty="0" smtClean="0"/>
              <a:t>č</a:t>
            </a:r>
            <a:r>
              <a:rPr lang="en-US" dirty="0" err="1" smtClean="0"/>
              <a:t>i</a:t>
            </a:r>
            <a:r>
              <a:rPr lang="sr-Latn-CS" dirty="0" smtClean="0"/>
              <a:t>nj</a:t>
            </a:r>
            <a:r>
              <a:rPr lang="en-US" dirty="0" smtClean="0"/>
              <a:t>e </a:t>
            </a:r>
            <a:r>
              <a:rPr lang="en-US" dirty="0" err="1" smtClean="0"/>
              <a:t>krajem</a:t>
            </a:r>
            <a:r>
              <a:rPr lang="sr-Latn-CS" dirty="0" smtClean="0"/>
              <a:t> </a:t>
            </a:r>
            <a:r>
              <a:rPr lang="en-US" dirty="0" smtClean="0"/>
              <a:t>XII</a:t>
            </a:r>
            <a:r>
              <a:rPr lang="sr-Latn-CS" dirty="0" smtClean="0"/>
              <a:t> </a:t>
            </a:r>
            <a:r>
              <a:rPr lang="en-US" dirty="0" err="1" smtClean="0"/>
              <a:t>veka</a:t>
            </a:r>
            <a:r>
              <a:rPr lang="en-US" dirty="0" smtClean="0"/>
              <a:t>,</a:t>
            </a:r>
            <a:r>
              <a:rPr lang="sr-Latn-CS" dirty="0" smtClean="0"/>
              <a:t> nj</a:t>
            </a:r>
            <a:r>
              <a:rPr lang="en-US" dirty="0" err="1" smtClean="0"/>
              <a:t>egov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CS" dirty="0" smtClean="0"/>
              <a:t>ž</a:t>
            </a:r>
            <a:r>
              <a:rPr lang="en-US" dirty="0" smtClean="0"/>
              <a:t>iv</a:t>
            </a:r>
            <a:r>
              <a:rPr lang="sr-Latn-CS" dirty="0" smtClean="0"/>
              <a:t>lj</a:t>
            </a:r>
            <a:r>
              <a:rPr lang="en-US" dirty="0" err="1" smtClean="0"/>
              <a:t>ava</a:t>
            </a:r>
            <a:r>
              <a:rPr lang="en-US" dirty="0" smtClean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uspon</a:t>
            </a:r>
            <a:r>
              <a:rPr lang="en-US" dirty="0"/>
              <a:t> </a:t>
            </a:r>
            <a:r>
              <a:rPr lang="en-US" dirty="0" err="1" smtClean="0"/>
              <a:t>tokom</a:t>
            </a:r>
            <a:r>
              <a:rPr lang="sr-Latn-CS" dirty="0" smtClean="0"/>
              <a:t> </a:t>
            </a:r>
            <a:r>
              <a:rPr lang="en-US" dirty="0" smtClean="0"/>
              <a:t>XIII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zenit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CS" dirty="0" smtClean="0"/>
              <a:t> </a:t>
            </a:r>
            <a:r>
              <a:rPr lang="en-US" dirty="0" smtClean="0"/>
              <a:t>XIV</a:t>
            </a:r>
            <a:r>
              <a:rPr lang="sr-Latn-CS" dirty="0" smtClean="0"/>
              <a:t> </a:t>
            </a:r>
            <a:r>
              <a:rPr lang="en-US" dirty="0" err="1" smtClean="0"/>
              <a:t>veku</a:t>
            </a:r>
            <a:r>
              <a:rPr lang="en-US" dirty="0" smtClean="0"/>
              <a:t>. Grade</a:t>
            </a:r>
            <a:r>
              <a:rPr lang="sr-Latn-CS" dirty="0" smtClean="0"/>
              <a:t>ć</a:t>
            </a:r>
            <a:r>
              <a:rPr lang="en-US" dirty="0" err="1" smtClean="0"/>
              <a:t>i</a:t>
            </a:r>
            <a:r>
              <a:rPr lang="en-US" dirty="0"/>
              <a:t> </a:t>
            </a:r>
            <a:r>
              <a:rPr lang="en-US" dirty="0" err="1"/>
              <a:t>identitet</a:t>
            </a:r>
            <a:r>
              <a:rPr lang="en-US" dirty="0"/>
              <a:t> </a:t>
            </a:r>
            <a:r>
              <a:rPr lang="en-US" dirty="0" err="1"/>
              <a:t>svoje</a:t>
            </a:r>
            <a:r>
              <a:rPr lang="en-US" dirty="0"/>
              <a:t> </a:t>
            </a:r>
            <a:r>
              <a:rPr lang="en-US" dirty="0" err="1"/>
              <a:t>prestonice</a:t>
            </a:r>
            <a:r>
              <a:rPr lang="en-US" dirty="0"/>
              <a:t> </a:t>
            </a:r>
            <a:r>
              <a:rPr lang="en-US" dirty="0" err="1"/>
              <a:t>Asenovci</a:t>
            </a:r>
            <a:r>
              <a:rPr lang="en-US" dirty="0"/>
              <a:t> </a:t>
            </a:r>
            <a:r>
              <a:rPr lang="en-US" dirty="0" err="1"/>
              <a:t>su</a:t>
            </a:r>
            <a:r>
              <a:rPr lang="en-US" dirty="0"/>
              <a:t> </a:t>
            </a:r>
            <a:r>
              <a:rPr lang="en-US" dirty="0" err="1" smtClean="0"/>
              <a:t>razli</a:t>
            </a:r>
            <a:r>
              <a:rPr lang="sr-Latn-CS" dirty="0" smtClean="0"/>
              <a:t>č</a:t>
            </a:r>
            <a:r>
              <a:rPr lang="en-US" dirty="0" err="1" smtClean="0"/>
              <a:t>itim</a:t>
            </a:r>
            <a:r>
              <a:rPr lang="en-US" dirty="0"/>
              <a:t> </a:t>
            </a:r>
            <a:r>
              <a:rPr lang="en-US" dirty="0" err="1" smtClean="0"/>
              <a:t>hijerotopskim</a:t>
            </a:r>
            <a:r>
              <a:rPr lang="sr-Latn-C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en-US" dirty="0" err="1"/>
              <a:t>tekstovima</a:t>
            </a:r>
            <a:r>
              <a:rPr lang="en-US" dirty="0"/>
              <a:t>, </a:t>
            </a:r>
            <a:r>
              <a:rPr lang="en-US" dirty="0" err="1"/>
              <a:t>relikvijarnim</a:t>
            </a:r>
            <a:r>
              <a:rPr lang="en-US" dirty="0"/>
              <a:t> </a:t>
            </a:r>
            <a:r>
              <a:rPr lang="en-US" dirty="0" err="1"/>
              <a:t>programom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, u tom </a:t>
            </a:r>
            <a:r>
              <a:rPr lang="en-US" dirty="0" err="1" smtClean="0"/>
              <a:t>poslu</a:t>
            </a:r>
            <a:r>
              <a:rPr lang="sr-Latn-C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sr-Latn-CS" dirty="0" smtClean="0"/>
              <a:t>ž</a:t>
            </a:r>
            <a:r>
              <a:rPr lang="en-US" dirty="0" err="1" smtClean="0"/>
              <a:t>nim</a:t>
            </a:r>
            <a:r>
              <a:rPr lang="en-US" dirty="0"/>
              <a:t>, </a:t>
            </a:r>
            <a:r>
              <a:rPr lang="en-US" dirty="0" err="1"/>
              <a:t>elementima</a:t>
            </a:r>
            <a:r>
              <a:rPr lang="en-US" dirty="0"/>
              <a:t> </a:t>
            </a:r>
            <a:r>
              <a:rPr lang="en-US" dirty="0" err="1"/>
              <a:t>vizuelne</a:t>
            </a:r>
            <a:r>
              <a:rPr lang="en-US" dirty="0"/>
              <a:t> </a:t>
            </a:r>
            <a:r>
              <a:rPr lang="en-US" dirty="0" err="1"/>
              <a:t>kulture</a:t>
            </a:r>
            <a:r>
              <a:rPr lang="en-US" dirty="0"/>
              <a:t> — </a:t>
            </a:r>
            <a:r>
              <a:rPr lang="en-US" dirty="0" err="1"/>
              <a:t>stvarali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 smtClean="0"/>
              <a:t>Trnovu</a:t>
            </a:r>
            <a:r>
              <a:rPr lang="sr-Latn-C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idealnom</a:t>
            </a:r>
            <a:r>
              <a:rPr lang="en-US" dirty="0"/>
              <a:t> </a:t>
            </a:r>
            <a:r>
              <a:rPr lang="en-US" dirty="0" err="1"/>
              <a:t>gradu</a:t>
            </a:r>
            <a:r>
              <a:rPr lang="en-US" dirty="0"/>
              <a:t>, </a:t>
            </a:r>
            <a:r>
              <a:rPr lang="en-US" dirty="0" err="1"/>
              <a:t>gradu</a:t>
            </a:r>
            <a:r>
              <a:rPr lang="en-US" dirty="0"/>
              <a:t> </a:t>
            </a:r>
            <a:r>
              <a:rPr lang="en-US" dirty="0" err="1" smtClean="0"/>
              <a:t>bo</a:t>
            </a:r>
            <a:r>
              <a:rPr lang="sr-Latn-CS" dirty="0" smtClean="0"/>
              <a:t>ž</a:t>
            </a:r>
            <a:r>
              <a:rPr lang="en-US" dirty="0" err="1" smtClean="0"/>
              <a:t>anskom</a:t>
            </a:r>
            <a:r>
              <a:rPr lang="en-US" dirty="0" smtClean="0"/>
              <a:t> </a:t>
            </a:r>
            <a:r>
              <a:rPr lang="en-US" dirty="0" err="1" smtClean="0"/>
              <a:t>promisli</a:t>
            </a:r>
            <a:r>
              <a:rPr lang="sr-Latn-C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pred</a:t>
            </a:r>
            <a:r>
              <a:rPr lang="en-US" dirty="0" smtClean="0"/>
              <a:t>)</a:t>
            </a:r>
            <a:r>
              <a:rPr lang="en-US" dirty="0" err="1" smtClean="0"/>
              <a:t>odre</a:t>
            </a:r>
            <a:r>
              <a:rPr lang="sr-Latn-CS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sudbine</a:t>
            </a:r>
            <a:r>
              <a:rPr lang="en-US" dirty="0" smtClean="0"/>
              <a:t>. </a:t>
            </a:r>
            <a:endParaRPr lang="sr-Latn-CS" dirty="0" smtClean="0"/>
          </a:p>
          <a:p>
            <a:pPr algn="just"/>
            <a:r>
              <a:rPr lang="en-US" dirty="0" err="1" smtClean="0"/>
              <a:t>Postupak</a:t>
            </a:r>
            <a:r>
              <a:rPr lang="en-US" dirty="0"/>
              <a:t> </a:t>
            </a:r>
            <a:r>
              <a:rPr lang="en-US" dirty="0" err="1" smtClean="0"/>
              <a:t>konstruisa</a:t>
            </a:r>
            <a:r>
              <a:rPr lang="sr-Latn-CS" dirty="0" smtClean="0"/>
              <a:t>nj</a:t>
            </a:r>
            <a:r>
              <a:rPr lang="en-US" dirty="0" smtClean="0"/>
              <a:t>a</a:t>
            </a:r>
            <a:r>
              <a:rPr lang="en-US" dirty="0"/>
              <a:t> </a:t>
            </a:r>
            <a:r>
              <a:rPr lang="en-US" dirty="0" err="1"/>
              <a:t>takvog</a:t>
            </a:r>
            <a:r>
              <a:rPr lang="en-US" dirty="0"/>
              <a:t> (</a:t>
            </a:r>
            <a:r>
              <a:rPr lang="en-US" dirty="0" err="1" smtClean="0"/>
              <a:t>izabranog</a:t>
            </a:r>
            <a:r>
              <a:rPr lang="en-US" dirty="0"/>
              <a:t>) </a:t>
            </a:r>
            <a:r>
              <a:rPr lang="en-US" dirty="0" err="1"/>
              <a:t>identiteta</a:t>
            </a:r>
            <a:r>
              <a:rPr lang="en-US" dirty="0"/>
              <a:t> </a:t>
            </a:r>
            <a:r>
              <a:rPr lang="en-US" dirty="0" err="1" smtClean="0"/>
              <a:t>osla</a:t>
            </a:r>
            <a:r>
              <a:rPr lang="sr-Latn-CS" dirty="0" smtClean="0"/>
              <a:t>nj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univerzalne</a:t>
            </a:r>
            <a:r>
              <a:rPr lang="en-US" dirty="0"/>
              <a:t>, </a:t>
            </a:r>
            <a:r>
              <a:rPr lang="en-US" dirty="0" err="1"/>
              <a:t>jerusalimske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carigradske</a:t>
            </a:r>
            <a:r>
              <a:rPr lang="sr-Latn-CS" dirty="0" smtClean="0"/>
              <a:t> </a:t>
            </a:r>
            <a:r>
              <a:rPr lang="en-US" dirty="0" err="1" smtClean="0"/>
              <a:t>matrice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tradiciju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identiteta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bugarskog</a:t>
            </a:r>
            <a:r>
              <a:rPr lang="en-US" dirty="0"/>
              <a:t> </a:t>
            </a:r>
            <a:r>
              <a:rPr lang="en-US" dirty="0" err="1" smtClean="0"/>
              <a:t>carstva</a:t>
            </a:r>
            <a:r>
              <a:rPr lang="en-US" dirty="0" smtClean="0"/>
              <a:t>,</a:t>
            </a:r>
            <a:r>
              <a:rPr lang="sr-Latn-CS" dirty="0" smtClean="0"/>
              <a:t> š</a:t>
            </a:r>
            <a:r>
              <a:rPr lang="en-US" dirty="0" smtClean="0"/>
              <a:t>to je</a:t>
            </a:r>
            <a:r>
              <a:rPr lang="sr-Latn-CS" dirty="0" smtClean="0"/>
              <a:t>,</a:t>
            </a:r>
            <a:r>
              <a:rPr lang="en-US" dirty="0"/>
              <a:t> </a:t>
            </a:r>
            <a:r>
              <a:rPr lang="en-US" dirty="0" err="1"/>
              <a:t>kako</a:t>
            </a:r>
            <a:r>
              <a:rPr lang="en-US" dirty="0"/>
              <a:t> u </a:t>
            </a:r>
            <a:r>
              <a:rPr lang="en-US" dirty="0" err="1"/>
              <a:t>domenu</a:t>
            </a:r>
            <a:r>
              <a:rPr lang="en-US" dirty="0"/>
              <a:t> </a:t>
            </a:r>
            <a:r>
              <a:rPr lang="en-US" dirty="0" err="1"/>
              <a:t>relikvijarno-kultnog</a:t>
            </a:r>
            <a:r>
              <a:rPr lang="en-US" dirty="0"/>
              <a:t> </a:t>
            </a:r>
            <a:r>
              <a:rPr lang="en-US" dirty="0" err="1" smtClean="0"/>
              <a:t>programa</a:t>
            </a:r>
            <a:r>
              <a:rPr lang="sr-Latn-CS" dirty="0" smtClean="0"/>
              <a:t>,</a:t>
            </a:r>
            <a:r>
              <a:rPr lang="en-US" dirty="0"/>
              <a:t> </a:t>
            </a:r>
            <a:r>
              <a:rPr lang="en-US" dirty="0" err="1"/>
              <a:t>prepoznatqivo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u </a:t>
            </a:r>
            <a:r>
              <a:rPr lang="en-US" dirty="0" err="1" smtClean="0"/>
              <a:t>domenu</a:t>
            </a:r>
            <a:r>
              <a:rPr lang="en-US" dirty="0" smtClean="0"/>
              <a:t> </a:t>
            </a:r>
            <a:r>
              <a:rPr lang="en-US" dirty="0" err="1"/>
              <a:t>vizuelne</a:t>
            </a:r>
            <a:r>
              <a:rPr lang="en-US" dirty="0"/>
              <a:t> </a:t>
            </a:r>
            <a:r>
              <a:rPr lang="en-US" dirty="0" err="1"/>
              <a:t>kulture</a:t>
            </a:r>
            <a:r>
              <a:rPr lang="en-US" dirty="0"/>
              <a:t>, 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prostorne</a:t>
            </a:r>
            <a:r>
              <a:rPr lang="en-US" dirty="0"/>
              <a:t> </a:t>
            </a:r>
            <a:r>
              <a:rPr lang="en-US" dirty="0" err="1"/>
              <a:t>matrice</a:t>
            </a:r>
            <a:r>
              <a:rPr lang="en-US" dirty="0"/>
              <a:t> </a:t>
            </a:r>
            <a:r>
              <a:rPr lang="en-US" dirty="0" err="1"/>
              <a:t>sakralne</a:t>
            </a:r>
            <a:r>
              <a:rPr lang="en-US" dirty="0"/>
              <a:t> </a:t>
            </a:r>
            <a:r>
              <a:rPr lang="en-US" dirty="0" err="1" smtClean="0"/>
              <a:t>topografijekoja</a:t>
            </a:r>
            <a:r>
              <a:rPr lang="sr-Latn-CS" dirty="0" smtClean="0"/>
              <a:t> Trnova kao prestonice Drugog bugarskog carstva.</a:t>
            </a:r>
          </a:p>
          <a:p>
            <a:endParaRPr lang="sr-Latn-C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https://www.academia.edu/1479252/Turnovo._Principles_and_Means_of_Constructing_the_Sacral_Topography_of_a_Medieval_Bulgarian_Capital</a:t>
            </a:r>
            <a:endParaRPr lang="sr-Latn-CS" dirty="0" smtClean="0"/>
          </a:p>
          <a:p>
            <a:r>
              <a:rPr lang="sr-Latn-CS" dirty="0" smtClean="0"/>
              <a:t>Obavezno pročitajte moj tekst obljavljen u Zborniku radova Vizantološkog instituta kao i poglavlje posvećeno Trnovu u knjizi  “Izabrana mesta”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 smtClean="0"/>
              <a:t>Trnovo</a:t>
            </a:r>
          </a:p>
          <a:p>
            <a:endParaRPr lang="sr-Latn-CS" b="1" dirty="0"/>
          </a:p>
          <a:p>
            <a:r>
              <a:rPr lang="sr-Latn-CS" dirty="0" smtClean="0"/>
              <a:t>Danas je Trnovo (Veliko Trnovo) a posebno Carevec, srednjovekovni utvrđeni grad, jezgro prestonice Drugog bugarskog carstva, u velikoj meri rekonstruisan. Srednjovekovno slikarstvo sačuvano je u pojedinim trnovskim crkvama.</a:t>
            </a:r>
          </a:p>
          <a:p>
            <a:endParaRPr lang="sr-Latn-CS" dirty="0"/>
          </a:p>
          <a:p>
            <a:r>
              <a:rPr lang="sr-Latn-CS" dirty="0" smtClean="0"/>
              <a:t>Crkva Svetih četrdeset mučenika – carski mauzolej, prvi grob Svetog Save srpskog</a:t>
            </a:r>
          </a:p>
          <a:p>
            <a:r>
              <a:rPr lang="sr-Latn-CS" dirty="0" smtClean="0"/>
              <a:t>Sačuvan Menolog na zapadnom zidu priprate c. 1230.</a:t>
            </a:r>
          </a:p>
          <a:p>
            <a:endParaRPr lang="sr-Latn-CS" dirty="0"/>
          </a:p>
          <a:p>
            <a:r>
              <a:rPr lang="sr-Latn-CS" dirty="0" smtClean="0"/>
              <a:t>Crkva Svetog Petra i Pavla (podignuta kao crkva relikvijar za mošti Svetog Jovana Polivatskog) – ktitor Ana Marija, supruga Ivana Asena II, ćerka ugarskog kralja Andrije II.</a:t>
            </a:r>
          </a:p>
          <a:p>
            <a:endParaRPr lang="sr-Latn-CS" dirty="0"/>
          </a:p>
        </p:txBody>
      </p:sp>
      <p:pic>
        <p:nvPicPr>
          <p:cNvPr id="3" name="Picture 2" descr="Trnovo crkva Cetrdeset muceni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522877"/>
            <a:ext cx="4267200" cy="32089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53000" y="60198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Trnovo</a:t>
            </a:r>
          </a:p>
          <a:p>
            <a:r>
              <a:rPr lang="sr-Latn-CS" dirty="0" smtClean="0"/>
              <a:t>Crkva Svetih četrdeset mučenika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3505200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Njena sestra je bila ugarska princeza Elizabeta, Sveta Elizabeta Mađarska, Elizabeta od Tiringije, sahranjena u Marburgu (v. prezentaciju Gotika u Nemačkoj).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458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 smtClean="0"/>
              <a:t>Bojana </a:t>
            </a:r>
            <a:r>
              <a:rPr lang="en-US" dirty="0" smtClean="0">
                <a:hlinkClick r:id="rId2"/>
              </a:rPr>
              <a:t>http://boyanachurch.org/historyen.htm</a:t>
            </a:r>
            <a:endParaRPr lang="sr-Latn-CS" b="1" dirty="0" smtClean="0"/>
          </a:p>
          <a:p>
            <a:endParaRPr lang="sr-Latn-CS" b="1" dirty="0" smtClean="0"/>
          </a:p>
          <a:p>
            <a:pPr algn="just"/>
            <a:r>
              <a:rPr lang="sr-Latn-CS" dirty="0" smtClean="0"/>
              <a:t>Crkva Svetog Nikole i Svetog Pantelejmona, dvoetažna građevina na mestu starijeg sakralnog zdanja i starog kultnog mesta, na obroncima planine Vitoša kod Sofije. Zidno slikarstvo druge faze (prva se vezuje za XI-XII vek i nalazi se uglavnom u istočnom, starijem delu donje crkve posvećene Svetom Nikoli) datuje se, na osnovu ktitorskog natpisa, u 1259. godinu. Ktitori sevastokrator Kalojan, rođak cara Konstantina Tih Asena, i njegova žena Desislava predstavljeni su na severnom zidu narteksa.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" name="Picture 2" descr="Bojana crkva Kalojan_desislav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2819400"/>
            <a:ext cx="2909711" cy="3571009"/>
          </a:xfrm>
          <a:prstGeom prst="rect">
            <a:avLst/>
          </a:prstGeom>
        </p:spPr>
      </p:pic>
      <p:pic>
        <p:nvPicPr>
          <p:cNvPr id="4" name="Picture 3" descr="Bojana crkva Konstantin Tih Asen i Ire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77006" y="2743200"/>
            <a:ext cx="2812993" cy="37469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29000" y="28956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Kalojan i Desislava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5867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Konstantin Asen i Irina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 smtClean="0"/>
              <a:t>Ivanovo</a:t>
            </a:r>
          </a:p>
          <a:p>
            <a:endParaRPr lang="sr-Latn-CS" dirty="0" smtClean="0"/>
          </a:p>
          <a:p>
            <a:pPr algn="just"/>
            <a:r>
              <a:rPr lang="sr-Latn-CS" dirty="0" smtClean="0"/>
              <a:t>Rusenski lom, blizu grada Červena, donji tok Dunava, kompleks pećinskih crkava, lavra Svetog Mihaila i druge crkve</a:t>
            </a:r>
          </a:p>
          <a:p>
            <a:pPr algn="just"/>
            <a:r>
              <a:rPr lang="en-US" dirty="0" smtClean="0">
                <a:hlinkClick r:id="rId2"/>
              </a:rPr>
              <a:t>https://www.persee.fr/doc/jds_0021-8103_1965_num_1_1_1101</a:t>
            </a:r>
            <a:endParaRPr lang="sr-Latn-CS" dirty="0" smtClean="0"/>
          </a:p>
          <a:p>
            <a:pPr algn="just"/>
            <a:r>
              <a:rPr lang="en-US" dirty="0" smtClean="0">
                <a:hlinkClick r:id="rId3"/>
              </a:rPr>
              <a:t>https://whc.unesco.org/en/list/45</a:t>
            </a:r>
            <a:endParaRPr lang="sr-Latn-CS" dirty="0" smtClean="0"/>
          </a:p>
          <a:p>
            <a:pPr algn="just"/>
            <a:endParaRPr lang="sr-Latn-CS" dirty="0" smtClean="0"/>
          </a:p>
          <a:p>
            <a:pPr algn="just"/>
            <a:r>
              <a:rPr lang="sr-Latn-CS" dirty="0" smtClean="0"/>
              <a:t>Pećinske crkve datiraju iz c. 1218. godine i vremena osnivača Joakima, prvog trnovskog patrijarha. Sačuvano fresko slikarstvo u pet pećinskih crkava datira se u XIII i XIV vek.</a:t>
            </a:r>
          </a:p>
          <a:p>
            <a:pPr algn="just"/>
            <a:r>
              <a:rPr lang="sr-Latn-CS" dirty="0" smtClean="0"/>
              <a:t>Bugarski carevi Ivan II Asen i Ivan Aleksandar su važni ktitori pešterskog monaštva i isposnika. Portret cara Ivana Aleksandra nalazi se u kompleksu pećinskih crkava u Ivanovu.</a:t>
            </a:r>
            <a:endParaRPr lang="en-US" dirty="0"/>
          </a:p>
        </p:txBody>
      </p:sp>
      <p:pic>
        <p:nvPicPr>
          <p:cNvPr id="3" name="Picture 2" descr="Ivanov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4114800"/>
            <a:ext cx="3302000" cy="2324100"/>
          </a:xfrm>
          <a:prstGeom prst="rect">
            <a:avLst/>
          </a:prstGeom>
        </p:spPr>
      </p:pic>
      <p:pic>
        <p:nvPicPr>
          <p:cNvPr id="4" name="Picture 3" descr="Ivanovo pecinske crkv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24400" y="3886200"/>
            <a:ext cx="3954625" cy="26424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van Aleksandar Backov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447800"/>
            <a:ext cx="2594309" cy="5257800"/>
          </a:xfrm>
          <a:prstGeom prst="rect">
            <a:avLst/>
          </a:prstGeom>
        </p:spPr>
      </p:pic>
      <p:pic>
        <p:nvPicPr>
          <p:cNvPr id="3" name="Picture 2" descr="Ivan Aleksandar Ivano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1447800"/>
            <a:ext cx="3124200" cy="46863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228600"/>
            <a:ext cx="807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 smtClean="0"/>
              <a:t>Car Ivan Aleksandar</a:t>
            </a:r>
          </a:p>
          <a:p>
            <a:endParaRPr lang="sr-Latn-CS" b="1" dirty="0"/>
          </a:p>
          <a:p>
            <a:r>
              <a:rPr lang="sr-Latn-CS" dirty="0" smtClean="0"/>
              <a:t>Portreti iz Bačkova (gornja etaža) i Bogordičine crkve u Ivanovu, XIV vek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588288"/>
            <a:ext cx="5181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 smtClean="0"/>
              <a:t>Četvorojevanđelje cara Ivana Aleksandra</a:t>
            </a:r>
          </a:p>
          <a:p>
            <a:endParaRPr lang="sr-Latn-CS" b="1" dirty="0"/>
          </a:p>
          <a:p>
            <a:r>
              <a:rPr lang="sr-Latn-CS" dirty="0" smtClean="0"/>
              <a:t>Jedna od najznamenitijih iluminiranih knjiga koje su nastale u okviru delatnosti Trnovke kniževne škole čiji je osnivač Svetih Jeftimije Trnovski. Jedan od znamentihi predstavnika Trnovske škole bio je i Konstantin Kostenečki tj. Konstantin Filozof, autor Žitija despota Stefana Lazarevića. Ktitor Trnovske književne škole bio je car Ivan Aleksandar i njegovi sinovi, Ivan Šišman i Ivan Stracimir.</a:t>
            </a:r>
          </a:p>
          <a:p>
            <a:r>
              <a:rPr lang="sr-Latn-CS" dirty="0" smtClean="0"/>
              <a:t>Četvorojevanđelje cara Ivana Aleksandra koje se danas čuva u Londonu, u Britanskoj biblioteci, nastalo je prema modelu vizantijskih četvorojevanđelja komninskog razdoblja, na podobije Par. </a:t>
            </a:r>
            <a:r>
              <a:rPr lang="sr-Latn-CS" dirty="0"/>
              <a:t>g</a:t>
            </a:r>
            <a:r>
              <a:rPr lang="sr-Latn-CS" dirty="0" smtClean="0"/>
              <a:t>r. 74, a mesijanska priroda vladara (cara Ivana Aleksandra), prema uzoru romejskih careva, a posebno careva komninske dinastije i Manojla I Komnina, očituje se u uključivanju carskih portreta u okvire scena vezanih za iluminirani tekst, npr. u okvir predstave Strašnog suda.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61722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http://www.bl.uk/manuscripts/FullDisplay.aspx?ref=Add_MS_39627</a:t>
            </a:r>
            <a:endParaRPr lang="en-US" dirty="0"/>
          </a:p>
        </p:txBody>
      </p:sp>
      <p:pic>
        <p:nvPicPr>
          <p:cNvPr id="5" name="Picture 4" descr="Cetvorojevandjelje cara Ivana Aleksandra Strasni su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4526" y="899922"/>
            <a:ext cx="3539274" cy="489127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281</TotalTime>
  <Words>848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Opšta istorija umetnosti srednjeg veka  umetnost drugog bugarskog carstva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Opšta istorija umetnosti srednjeg veka  umetnost drugog bugarskog carstva</dc:title>
  <dc:creator>Jela</dc:creator>
  <cp:lastModifiedBy>Jela</cp:lastModifiedBy>
  <cp:revision>29</cp:revision>
  <dcterms:created xsi:type="dcterms:W3CDTF">2020-05-05T10:55:38Z</dcterms:created>
  <dcterms:modified xsi:type="dcterms:W3CDTF">2020-05-05T15:37:01Z</dcterms:modified>
</cp:coreProperties>
</file>