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3616-1778-4A50-9CD1-286C0045C252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C484-7673-4D7D-AF79-4AD242A38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ggenheim.org/artwork/340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art-1010/wwi-dada/dada1/a/francis-picabia-idea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alleries.org/art-and-artists/8581/fille-n%C3%A9e-sans-m%C3%A8re-girl-born-without-mothe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tfait.com/five-small-things-about-l-h-o-o-q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a.org/learn/moma_learning/francis-picabia-mamenez-y-1919-20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moma.org/collection/works/3599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ggenheim.org/artwork/3409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francispicabia00camf/page/n5/mode/2u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a.org/collection/works/78580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a.org/learn/moma_learning/man-ray-indestructible-object-1964-replica-of-1923-original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ate.org.uk/art/artworks/man-ray-indestructible-object-t076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art/artworks/man-ray-cadeau-t07883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hilamuseum.org/collections/permanent/51073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c.edu/artworks/80062/edtaonisl-ecclesiasti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oma.org/interactives/exhibitions/2012/inventingabstraction/?work=180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d</a:t>
            </a:r>
            <a:r>
              <a:rPr lang="sr-Latn-RS" dirty="0" smtClean="0"/>
              <a:t>ada u njujorku/frensis pikabija i man rej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vežbe: utorak, 17. mart 2020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Image result for francis picabia very rare picture on the ea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4788" cy="6858000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629275" y="347663"/>
            <a:ext cx="29051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/>
              <a:t>Francis </a:t>
            </a:r>
            <a:r>
              <a:rPr lang="en-US" dirty="0" err="1"/>
              <a:t>Picabia</a:t>
            </a:r>
            <a:r>
              <a:rPr lang="en-US" dirty="0"/>
              <a:t>. </a:t>
            </a:r>
            <a:r>
              <a:rPr lang="sr-Latn-RS" dirty="0" smtClean="0"/>
              <a:t>Veoma retka slika na Zemlji (</a:t>
            </a:r>
            <a:r>
              <a:rPr lang="en-US" dirty="0" smtClean="0"/>
              <a:t>Very Rare Picture on the Earth</a:t>
            </a:r>
            <a:r>
              <a:rPr lang="sr-Latn-RS" dirty="0" smtClean="0"/>
              <a:t>)</a:t>
            </a:r>
            <a:r>
              <a:rPr lang="sr-Latn-CS" dirty="0" smtClean="0"/>
              <a:t>, </a:t>
            </a:r>
            <a:r>
              <a:rPr lang="sr-Latn-CS" dirty="0"/>
              <a:t>1915, </a:t>
            </a:r>
            <a:r>
              <a:rPr lang="sr-Latn-CS" dirty="0" smtClean="0"/>
              <a:t>Ulje, zlatni i srebrni listići na dasci u bojenom ramu,</a:t>
            </a:r>
            <a:r>
              <a:rPr lang="en-US" dirty="0" smtClean="0"/>
              <a:t> 125.7 </a:t>
            </a:r>
            <a:r>
              <a:rPr lang="en-US" dirty="0"/>
              <a:t>x 97.8 cm</a:t>
            </a:r>
            <a:r>
              <a:rPr lang="en-US" dirty="0" smtClean="0"/>
              <a:t>)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V</a:t>
            </a:r>
            <a:r>
              <a:rPr lang="sr-Latn-RS" dirty="0" smtClean="0"/>
              <a:t>ideti na:</a:t>
            </a:r>
          </a:p>
          <a:p>
            <a:r>
              <a:rPr lang="en-US" dirty="0" smtClean="0">
                <a:hlinkClick r:id="rId3"/>
              </a:rPr>
              <a:t>https://www.guggenheim.org/artwork/3408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867400" y="5286375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“</a:t>
            </a:r>
            <a:r>
              <a:rPr lang="sr-Latn-CS"/>
              <a:t>mašina je postala više od puke dodatka životu, Ona je istinski deo ljudskog života...</a:t>
            </a:r>
            <a:r>
              <a:rPr lang="en-US"/>
              <a:t>"  </a:t>
            </a:r>
            <a:r>
              <a:rPr lang="sr-Latn-CS"/>
              <a:t>FP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metmuseum.org/toah/images/hb/hb_49.70.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428625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381000" y="304800"/>
            <a:ext cx="403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Francis </a:t>
            </a:r>
            <a:r>
              <a:rPr lang="en-US" dirty="0" err="1">
                <a:latin typeface="Calibri" pitchFamily="34" charset="0"/>
              </a:rPr>
              <a:t>Picabia</a:t>
            </a:r>
            <a:r>
              <a:rPr lang="sr-Latn-CS" b="1" dirty="0">
                <a:latin typeface="Calibri" pitchFamily="34" charset="0"/>
              </a:rPr>
              <a:t>, </a:t>
            </a:r>
            <a:r>
              <a:rPr lang="en-US" b="1" dirty="0">
                <a:latin typeface="Calibri" pitchFamily="34" charset="0"/>
              </a:rPr>
              <a:t>Here, This Is Stieglitz Here</a:t>
            </a:r>
            <a:r>
              <a:rPr lang="en-US" dirty="0">
                <a:latin typeface="Calibri" pitchFamily="34" charset="0"/>
              </a:rPr>
              <a:t>, 1915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Pen, brush and ink, and cut and pasted printed papers on paperboard; 75.9 x 50.8 cm</a:t>
            </a:r>
            <a:r>
              <a:rPr lang="sr-Latn-CS" dirty="0">
                <a:latin typeface="Calibri" pitchFamily="34" charset="0"/>
              </a:rPr>
              <a:t>, Metropolitan Museum, </a:t>
            </a:r>
            <a:r>
              <a:rPr lang="sr-Latn-CS" dirty="0" smtClean="0">
                <a:latin typeface="Calibri" pitchFamily="34" charset="0"/>
              </a:rPr>
              <a:t>NY</a:t>
            </a:r>
          </a:p>
          <a:p>
            <a:pPr algn="r"/>
            <a:endParaRPr lang="sr-Latn-CS" dirty="0" smtClean="0">
              <a:latin typeface="Calibri" pitchFamily="34" charset="0"/>
            </a:endParaRPr>
          </a:p>
          <a:p>
            <a:pPr algn="r"/>
            <a:r>
              <a:rPr lang="sr-Latn-CS" dirty="0" smtClean="0">
                <a:latin typeface="Calibri" pitchFamily="34" charset="0"/>
              </a:rPr>
              <a:t>Videti na: </a:t>
            </a:r>
            <a:r>
              <a:rPr lang="en-US" dirty="0" smtClean="0">
                <a:hlinkClick r:id="rId3"/>
              </a:rPr>
              <a:t>https://www.khanacademy.org/humanities/art-1010/wwi-dada/dada1/a/francis-picabia-ideal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aughter Born without Mother - Francis Pica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51060"/>
            <a:ext cx="3933825" cy="495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533400" y="914400"/>
            <a:ext cx="3657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Francis Picabia, Ćerka rođena bez majke, (</a:t>
            </a:r>
            <a:r>
              <a:rPr lang="en-US" dirty="0" err="1" smtClean="0">
                <a:latin typeface="Calibri" pitchFamily="34" charset="0"/>
              </a:rPr>
              <a:t>Fille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née sans </a:t>
            </a:r>
            <a:r>
              <a:rPr lang="en-US" dirty="0" err="1" smtClean="0">
                <a:latin typeface="Calibri" pitchFamily="34" charset="0"/>
              </a:rPr>
              <a:t>mère</a:t>
            </a:r>
            <a:r>
              <a:rPr lang="sr-Latn-RS" dirty="0" smtClean="0">
                <a:latin typeface="Calibri" pitchFamily="34" charset="0"/>
              </a:rPr>
              <a:t>;</a:t>
            </a:r>
            <a:r>
              <a:rPr lang="en-US" dirty="0" smtClean="0">
                <a:latin typeface="Calibri" pitchFamily="34" charset="0"/>
              </a:rPr>
              <a:t> Daughter </a:t>
            </a:r>
            <a:r>
              <a:rPr lang="en-US" dirty="0">
                <a:latin typeface="Calibri" pitchFamily="34" charset="0"/>
              </a:rPr>
              <a:t>Born without Mother</a:t>
            </a:r>
            <a:r>
              <a:rPr lang="sr-Latn-CS" dirty="0">
                <a:latin typeface="Calibri" pitchFamily="34" charset="0"/>
              </a:rPr>
              <a:t>), </a:t>
            </a:r>
            <a:r>
              <a:rPr lang="en-US" dirty="0">
                <a:latin typeface="Calibri" pitchFamily="34" charset="0"/>
              </a:rPr>
              <a:t>Gouache and metallic paint on printed paper</a:t>
            </a:r>
            <a:r>
              <a:rPr lang="sr-Latn-CS" dirty="0">
                <a:latin typeface="Calibri" pitchFamily="34" charset="0"/>
              </a:rPr>
              <a:t>,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CS" dirty="0">
                <a:latin typeface="Calibri" pitchFamily="34" charset="0"/>
              </a:rPr>
              <a:t>1916-1917,</a:t>
            </a:r>
            <a:r>
              <a:rPr lang="en-US" dirty="0">
                <a:latin typeface="Calibri" pitchFamily="34" charset="0"/>
              </a:rPr>
              <a:t> 50.00 x 65.00 cm</a:t>
            </a:r>
            <a:endParaRPr lang="sr-Latn-CS" dirty="0">
              <a:latin typeface="Calibri" pitchFamily="34" charset="0"/>
            </a:endParaRPr>
          </a:p>
          <a:p>
            <a:pPr algn="r"/>
            <a:r>
              <a:rPr lang="sr-Latn-CS" dirty="0">
                <a:latin typeface="Calibri" pitchFamily="34" charset="0"/>
              </a:rPr>
              <a:t>Scottish National </a:t>
            </a:r>
            <a:r>
              <a:rPr lang="sr-Latn-CS" dirty="0" smtClean="0">
                <a:latin typeface="Calibri" pitchFamily="34" charset="0"/>
              </a:rPr>
              <a:t>Gallery</a:t>
            </a:r>
          </a:p>
          <a:p>
            <a:pPr algn="r"/>
            <a:endParaRPr lang="sr-Latn-CS" dirty="0" smtClean="0">
              <a:latin typeface="Calibri" pitchFamily="34" charset="0"/>
            </a:endParaRPr>
          </a:p>
          <a:p>
            <a:pPr algn="r"/>
            <a:r>
              <a:rPr lang="sr-Latn-CS" dirty="0" smtClean="0">
                <a:latin typeface="Calibri" pitchFamily="34" charset="0"/>
              </a:rPr>
              <a:t>Videti na: </a:t>
            </a:r>
            <a:r>
              <a:rPr lang="en-US" dirty="0" smtClean="0">
                <a:hlinkClick r:id="rId3"/>
              </a:rPr>
              <a:t>https://www.nationalgalleries.org/art-and-artists/8581/fille-n%C3%A9e-sans-m%C3%A8re-girl-born-without-mother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3063" y="0"/>
            <a:ext cx="4960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152400" y="228600"/>
            <a:ext cx="3962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Francis </a:t>
            </a:r>
            <a:r>
              <a:rPr lang="en-US" dirty="0" err="1">
                <a:latin typeface="Calibri" pitchFamily="34" charset="0"/>
              </a:rPr>
              <a:t>Picabia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Ljubavna parada (</a:t>
            </a:r>
            <a:r>
              <a:rPr lang="en-US" dirty="0" smtClean="0">
                <a:latin typeface="Calibri" pitchFamily="34" charset="0"/>
              </a:rPr>
              <a:t>Parade </a:t>
            </a:r>
            <a:r>
              <a:rPr lang="en-US" dirty="0" err="1" smtClean="0">
                <a:latin typeface="Calibri" pitchFamily="34" charset="0"/>
              </a:rPr>
              <a:t>Amoureuse</a:t>
            </a:r>
            <a:r>
              <a:rPr lang="sr-Latn-RS" dirty="0" smtClean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1917</a:t>
            </a:r>
            <a:r>
              <a:rPr lang="sr-Latn-CS" dirty="0">
                <a:latin typeface="Calibri" pitchFamily="34" charset="0"/>
              </a:rPr>
              <a:t>,</a:t>
            </a:r>
          </a:p>
          <a:p>
            <a:pPr algn="r">
              <a:spcBef>
                <a:spcPct val="50000"/>
              </a:spcBef>
            </a:pPr>
            <a:r>
              <a:rPr lang="sr-Latn-CS" dirty="0" smtClean="0">
                <a:latin typeface="Calibri" pitchFamily="34" charset="0"/>
              </a:rPr>
              <a:t>Ulje na platnu, 96,5x73,7cm, privatna kolekcija</a:t>
            </a:r>
            <a:endParaRPr lang="sr-Latn-C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f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4378325" cy="6848475"/>
          </a:xfrm>
          <a:prstGeom prst="rect">
            <a:avLst/>
          </a:prstGeom>
          <a:noFill/>
        </p:spPr>
      </p:pic>
      <p:pic>
        <p:nvPicPr>
          <p:cNvPr id="97283" name="Picture 3" descr="Image result for mecanique pic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275" y="762000"/>
            <a:ext cx="3895725" cy="5029200"/>
          </a:xfrm>
          <a:prstGeom prst="rect">
            <a:avLst/>
          </a:prstGeom>
          <a:noFill/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5867400" y="12065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mecanique by francis picabia</a:t>
            </a:r>
            <a:r>
              <a:rPr lang="sr-Latn-CS"/>
              <a:t>, 1919, mastilo</a:t>
            </a:r>
            <a:r>
              <a:rPr lang="en-US"/>
              <a:t> 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4495800" y="6324600"/>
            <a:ext cx="386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La Science et la vie</a:t>
            </a:r>
            <a:r>
              <a:rPr lang="sr-Latn-CS" b="1"/>
              <a:t>, oct-nov 1919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http://search.it.online.fr/covers/wp-content/Francis_Picabia,_Le_double_monde,_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85800"/>
            <a:ext cx="3771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28600" y="152400"/>
            <a:ext cx="434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dirty="0">
                <a:latin typeface="Calibri" pitchFamily="34" charset="0"/>
              </a:rPr>
              <a:t>Francis Picabia, 'Le double monde', 1919</a:t>
            </a:r>
            <a:r>
              <a:rPr lang="sr-Latn-CS" dirty="0">
                <a:latin typeface="Calibri" pitchFamily="34" charset="0"/>
              </a:rPr>
              <a:t>,</a:t>
            </a:r>
          </a:p>
          <a:p>
            <a:pPr algn="r"/>
            <a:r>
              <a:rPr lang="sr-Latn-CS" dirty="0">
                <a:latin typeface="Calibri" pitchFamily="34" charset="0"/>
              </a:rPr>
              <a:t>Enamel on </a:t>
            </a:r>
            <a:r>
              <a:rPr lang="sr-Latn-CS" dirty="0" smtClean="0">
                <a:latin typeface="Calibri" pitchFamily="34" charset="0"/>
              </a:rPr>
              <a:t>canvas</a:t>
            </a:r>
            <a:r>
              <a:rPr lang="sr-Latn-CS" dirty="0">
                <a:latin typeface="Calibri" pitchFamily="34" charset="0"/>
              </a:rPr>
              <a:t>, 132x85 cm, </a:t>
            </a:r>
            <a:r>
              <a:rPr lang="en-US" dirty="0" smtClean="0"/>
              <a:t>Centre </a:t>
            </a:r>
            <a:r>
              <a:rPr lang="en-US" dirty="0" err="1" smtClean="0"/>
              <a:t>Pompido</a:t>
            </a:r>
            <a:r>
              <a:rPr lang="sr-Latn-RS" dirty="0" smtClean="0"/>
              <a:t>u</a:t>
            </a:r>
          </a:p>
          <a:p>
            <a:pPr algn="r"/>
            <a:r>
              <a:rPr lang="en-US" dirty="0" smtClean="0">
                <a:hlinkClick r:id="rId3"/>
              </a:rPr>
              <a:t>https://www.toutfait.com/five-small-things-about-l-h-o-o-q/#N_3_top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8308" name="Picture 5" descr="http://www.marcelduchamp.net/images/picture_of_day/pod_073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05000"/>
            <a:ext cx="3552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95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965700" y="92075"/>
            <a:ext cx="3721100" cy="24929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i="1" dirty="0"/>
              <a:t>"</a:t>
            </a:r>
            <a:r>
              <a:rPr lang="en-US" i="1" dirty="0" err="1" smtClean="0"/>
              <a:t>M'Amenez</a:t>
            </a:r>
            <a:r>
              <a:rPr lang="en-US" i="1" dirty="0" smtClean="0"/>
              <a:t>-y“</a:t>
            </a:r>
            <a:r>
              <a:rPr lang="sr-Latn-RS" i="1" dirty="0" smtClean="0"/>
              <a:t> (odvedi me tamo)</a:t>
            </a:r>
            <a:endParaRPr lang="en-US" dirty="0"/>
          </a:p>
          <a:p>
            <a:pPr algn="ctr"/>
            <a:r>
              <a:rPr lang="en-US" b="1" dirty="0"/>
              <a:t>Paris, November 1919 - January 1920</a:t>
            </a:r>
          </a:p>
          <a:p>
            <a:pPr algn="ctr" eaLnBrk="0" hangingPunct="0"/>
            <a:r>
              <a:rPr lang="sr-Latn-RS" dirty="0" smtClean="0"/>
              <a:t>Ulje i emajl na kartonu</a:t>
            </a:r>
            <a:endParaRPr lang="sr-Latn-CS" dirty="0"/>
          </a:p>
          <a:p>
            <a:pPr algn="ctr" eaLnBrk="0" hangingPunct="0"/>
            <a:r>
              <a:rPr lang="en-US" dirty="0"/>
              <a:t>(129.2 x 89.8 cm) </a:t>
            </a:r>
            <a:endParaRPr lang="sr-Latn-RS" dirty="0" smtClean="0"/>
          </a:p>
          <a:p>
            <a:pPr algn="ctr" eaLnBrk="0" hangingPunct="0"/>
            <a:endParaRPr lang="sr-Latn-RS" dirty="0" smtClean="0"/>
          </a:p>
          <a:p>
            <a:pPr algn="ctr" eaLnBrk="0" hangingPunct="0"/>
            <a:r>
              <a:rPr lang="en-US" dirty="0" smtClean="0"/>
              <a:t>V</a:t>
            </a:r>
            <a:r>
              <a:rPr lang="sr-Latn-RS" dirty="0" smtClean="0"/>
              <a:t>ideti na: </a:t>
            </a:r>
            <a:r>
              <a:rPr lang="en-US" dirty="0" smtClean="0">
                <a:hlinkClick r:id="rId3"/>
              </a:rPr>
              <a:t>https://www.moma.org/learn/moma_learning/francis-picabia-mamenez-y-1919-20/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52400" y="381000"/>
            <a:ext cx="3810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dirty="0">
                <a:latin typeface="Calibri" pitchFamily="34" charset="0"/>
              </a:rPr>
              <a:t>Picabia, </a:t>
            </a:r>
            <a:r>
              <a:rPr lang="en-US" i="1" dirty="0">
                <a:latin typeface="Calibri" pitchFamily="34" charset="0"/>
              </a:rPr>
              <a:t>Dada Movement</a:t>
            </a:r>
            <a:r>
              <a:rPr lang="sr-Latn-CS" i="1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1919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Ink on paper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51.1 x 36.2 cm</a:t>
            </a:r>
            <a:r>
              <a:rPr lang="sr-Latn-CS" dirty="0">
                <a:latin typeface="Calibri" pitchFamily="34" charset="0"/>
              </a:rPr>
              <a:t>, MoMA</a:t>
            </a:r>
          </a:p>
          <a:p>
            <a:pPr algn="r"/>
            <a:r>
              <a:rPr lang="sr-Latn-CS" dirty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Dada alarm clock</a:t>
            </a:r>
            <a:r>
              <a:rPr lang="sr-Latn-CS" dirty="0">
                <a:latin typeface="Calibri" pitchFamily="34" charset="0"/>
              </a:rPr>
              <a:t>;</a:t>
            </a:r>
          </a:p>
          <a:p>
            <a:pPr algn="r"/>
            <a:r>
              <a:rPr lang="en-US" dirty="0">
                <a:latin typeface="Calibri" pitchFamily="34" charset="0"/>
              </a:rPr>
              <a:t>The drawing was made for the "</a:t>
            </a:r>
            <a:r>
              <a:rPr lang="en-US" dirty="0" err="1">
                <a:latin typeface="Calibri" pitchFamily="34" charset="0"/>
              </a:rPr>
              <a:t>Anthologie</a:t>
            </a:r>
            <a:r>
              <a:rPr lang="en-US" dirty="0">
                <a:latin typeface="Calibri" pitchFamily="34" charset="0"/>
              </a:rPr>
              <a:t> Dada" issue (May 1919) of the Zurich magazine </a:t>
            </a:r>
            <a:r>
              <a:rPr lang="en-US" i="1" dirty="0">
                <a:latin typeface="Calibri" pitchFamily="34" charset="0"/>
              </a:rPr>
              <a:t>Dada</a:t>
            </a:r>
            <a:r>
              <a:rPr lang="en-US" dirty="0">
                <a:latin typeface="Calibri" pitchFamily="34" charset="0"/>
              </a:rPr>
              <a:t>, edited by Tristan </a:t>
            </a:r>
            <a:r>
              <a:rPr lang="en-US" dirty="0" err="1">
                <a:latin typeface="Calibri" pitchFamily="34" charset="0"/>
              </a:rPr>
              <a:t>Tzara</a:t>
            </a:r>
            <a:r>
              <a:rPr lang="en-US" dirty="0">
                <a:latin typeface="Calibri" pitchFamily="34" charset="0"/>
              </a:rPr>
              <a:t> </a:t>
            </a:r>
            <a:r>
              <a:rPr lang="sr-Latn-CS" dirty="0" smtClean="0">
                <a:latin typeface="Calibri" pitchFamily="34" charset="0"/>
              </a:rPr>
              <a:t>)</a:t>
            </a:r>
          </a:p>
          <a:p>
            <a:pPr algn="r"/>
            <a:endParaRPr lang="sr-Latn-CS" dirty="0" smtClean="0">
              <a:latin typeface="Calibri" pitchFamily="34" charset="0"/>
            </a:endParaRPr>
          </a:p>
          <a:p>
            <a:pPr algn="r"/>
            <a:r>
              <a:rPr lang="sr-Latn-CS" dirty="0" smtClean="0">
                <a:latin typeface="Calibri" pitchFamily="34" charset="0"/>
              </a:rPr>
              <a:t>Videti na: </a:t>
            </a:r>
            <a:r>
              <a:rPr lang="en-US" dirty="0" smtClean="0">
                <a:hlinkClick r:id="rId2"/>
              </a:rPr>
              <a:t>https://www.moma.org/collection/works/35993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0355" name="Picture 8" descr="http://31.media.tumblr.com/tumblr_lxz4bm7cSn1rnwm81o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338" y="0"/>
            <a:ext cx="4919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9888" y="0"/>
            <a:ext cx="4964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685800" y="228600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Francis </a:t>
            </a:r>
            <a:r>
              <a:rPr lang="en-US" dirty="0" err="1"/>
              <a:t>Picabia</a:t>
            </a:r>
            <a:r>
              <a:rPr lang="en-US" dirty="0"/>
              <a:t>, Balance, </a:t>
            </a:r>
            <a:r>
              <a:rPr lang="en-US" dirty="0" smtClean="0"/>
              <a:t>1919</a:t>
            </a:r>
            <a:r>
              <a:rPr lang="sr-Latn-RS" dirty="0" smtClean="0"/>
              <a:t>, priv. coll.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annex.guggenheim.org/collections/media/full/55.1426_ph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8200"/>
            <a:ext cx="40544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228600" y="304800"/>
            <a:ext cx="4038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i="1" dirty="0" smtClean="0">
                <a:latin typeface="Calibri" pitchFamily="34" charset="0"/>
              </a:rPr>
              <a:t>Dete karburator (T</a:t>
            </a:r>
            <a:r>
              <a:rPr lang="en-US" i="1" dirty="0">
                <a:latin typeface="Calibri" pitchFamily="34" charset="0"/>
              </a:rPr>
              <a:t>he Child Carburetor</a:t>
            </a:r>
            <a:r>
              <a:rPr lang="en-US" dirty="0">
                <a:latin typeface="Calibri" pitchFamily="34" charset="0"/>
              </a:rPr>
              <a:t> </a:t>
            </a:r>
            <a:r>
              <a:rPr lang="sr-Latn-RS" dirty="0" smtClean="0">
                <a:latin typeface="Calibri" pitchFamily="34" charset="0"/>
              </a:rPr>
              <a:t>; </a:t>
            </a:r>
            <a:r>
              <a:rPr lang="en-US" i="1" dirty="0" smtClean="0">
                <a:latin typeface="Calibri" pitchFamily="34" charset="0"/>
              </a:rPr>
              <a:t>L'Enfant </a:t>
            </a:r>
            <a:r>
              <a:rPr lang="en-US" i="1" dirty="0" err="1">
                <a:latin typeface="Calibri" pitchFamily="34" charset="0"/>
              </a:rPr>
              <a:t>carburateur</a:t>
            </a:r>
            <a:r>
              <a:rPr lang="en-US" dirty="0">
                <a:latin typeface="Calibri" pitchFamily="34" charset="0"/>
              </a:rPr>
              <a:t>), 1919. </a:t>
            </a:r>
            <a:r>
              <a:rPr lang="sr-Latn-RS" dirty="0" smtClean="0">
                <a:latin typeface="Calibri" pitchFamily="34" charset="0"/>
              </a:rPr>
              <a:t>Ulje, emajl, zlatni listovi, grafit i olovka na bojenoj šperploči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126.3 × 101.3 cm Solomon R. Guggenheim Museum, New </a:t>
            </a:r>
            <a:r>
              <a:rPr lang="en-US" dirty="0" smtClean="0">
                <a:latin typeface="Calibri" pitchFamily="34" charset="0"/>
              </a:rPr>
              <a:t>York</a:t>
            </a:r>
            <a:endParaRPr lang="sr-Latn-RS" dirty="0" smtClean="0">
              <a:latin typeface="Calibri" pitchFamily="34" charset="0"/>
            </a:endParaRPr>
          </a:p>
          <a:p>
            <a:pPr algn="r"/>
            <a:r>
              <a:rPr lang="en-US" dirty="0" smtClean="0">
                <a:latin typeface="Calibri" pitchFamily="34" charset="0"/>
              </a:rPr>
              <a:t>V</a:t>
            </a:r>
            <a:r>
              <a:rPr lang="sr-Latn-RS" dirty="0" smtClean="0">
                <a:latin typeface="Calibri" pitchFamily="34" charset="0"/>
              </a:rPr>
              <a:t>ideti na:</a:t>
            </a:r>
            <a:r>
              <a:rPr lang="en-US" dirty="0" smtClean="0">
                <a:hlinkClick r:id="rId3"/>
              </a:rPr>
              <a:t> https://www.guggenheim.org/artwork/3409</a:t>
            </a:r>
            <a:endParaRPr lang="sr-Latn-CS" dirty="0">
              <a:latin typeface="Calibri" pitchFamily="34" charset="0"/>
            </a:endParaRPr>
          </a:p>
          <a:p>
            <a:pPr algn="r"/>
            <a:endParaRPr lang="sr-Latn-CS" dirty="0">
              <a:latin typeface="Calibri" pitchFamily="34" charset="0"/>
            </a:endParaRPr>
          </a:p>
          <a:p>
            <a:pPr algn="r"/>
            <a:endParaRPr lang="sr-Latn-CS" dirty="0">
              <a:latin typeface="Calibri" pitchFamily="34" charset="0"/>
            </a:endParaRPr>
          </a:p>
          <a:p>
            <a:pPr algn="r"/>
            <a:r>
              <a:rPr lang="sr-Latn-CS" dirty="0">
                <a:latin typeface="Calibri" pitchFamily="34" charset="0"/>
              </a:rPr>
              <a:t>Posleratna Francuska – ‘povratak redu’ uzori: Engr, klasicizam, Sera, Sezan</a:t>
            </a:r>
          </a:p>
          <a:p>
            <a:pPr algn="r"/>
            <a:r>
              <a:rPr lang="sr-Latn-CS" dirty="0">
                <a:latin typeface="Calibri" pitchFamily="34" charset="0"/>
              </a:rPr>
              <a:t>Dada na suprotnoj strani: umesto rekonstrukcije – haos; umesto tradicije – uništavanje svih prisutnih sistema; umesto nacionalnog identiteta – politički eho komunističke Internacionale, umesto visoke kulture – popularna kultura (petparačke priče, krimi romani, filmovi, jazz)</a:t>
            </a:r>
          </a:p>
          <a:p>
            <a:pPr algn="r"/>
            <a:endParaRPr lang="sr-Latn-CS" dirty="0">
              <a:latin typeface="Calibri" pitchFamily="34" charset="0"/>
            </a:endParaRPr>
          </a:p>
          <a:p>
            <a:pPr algn="r"/>
            <a:r>
              <a:rPr lang="sr-Latn-CS" dirty="0">
                <a:latin typeface="Calibri" pitchFamily="34" charset="0"/>
              </a:rPr>
              <a:t>Pikabija razvija mekanomorfe u NY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2986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762000"/>
            <a:ext cx="2322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752600"/>
            <a:ext cx="2381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533400" y="4419600"/>
            <a:ext cx="2703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Narrow" pitchFamily="34" charset="0"/>
              </a:rPr>
              <a:t>Marcel Duchamp</a:t>
            </a:r>
            <a:r>
              <a:rPr lang="sr-Latn-CS">
                <a:latin typeface="Arial Narrow" pitchFamily="34" charset="0"/>
              </a:rPr>
              <a:t> (1889-1968)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657600" y="4495800"/>
            <a:ext cx="196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Narrow" pitchFamily="34" charset="0"/>
              </a:rPr>
              <a:t>Man Ray</a:t>
            </a:r>
            <a:r>
              <a:rPr lang="sr-Latn-CS">
                <a:latin typeface="Arial Narrow" pitchFamily="34" charset="0"/>
              </a:rPr>
              <a:t> (1890-1976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6019800" y="4495800"/>
            <a:ext cx="256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Narrow" pitchFamily="34" charset="0"/>
              </a:rPr>
              <a:t>Francis </a:t>
            </a:r>
            <a:r>
              <a:rPr lang="en-US" dirty="0" err="1">
                <a:latin typeface="Arial Narrow" pitchFamily="34" charset="0"/>
              </a:rPr>
              <a:t>Picabia</a:t>
            </a:r>
            <a:r>
              <a:rPr lang="sr-Latn-CS">
                <a:latin typeface="Arial Narrow" pitchFamily="34" charset="0"/>
              </a:rPr>
              <a:t> (1879-1953)</a:t>
            </a:r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04800" y="685800"/>
            <a:ext cx="3581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Francis </a:t>
            </a:r>
            <a:r>
              <a:rPr lang="en-US" dirty="0" err="1">
                <a:latin typeface="Calibri" pitchFamily="34" charset="0"/>
              </a:rPr>
              <a:t>Picabia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L'Oeil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cacodylate</a:t>
            </a:r>
            <a:r>
              <a:rPr lang="en-US" dirty="0">
                <a:latin typeface="Calibri" pitchFamily="34" charset="0"/>
              </a:rPr>
              <a:t>, The </a:t>
            </a:r>
            <a:r>
              <a:rPr lang="en-US" dirty="0" err="1">
                <a:latin typeface="Calibri" pitchFamily="34" charset="0"/>
              </a:rPr>
              <a:t>Cacodylic</a:t>
            </a:r>
            <a:r>
              <a:rPr lang="en-US" dirty="0">
                <a:latin typeface="Calibri" pitchFamily="34" charset="0"/>
              </a:rPr>
              <a:t> Eye, 1921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Oil with photomontage and collage on canvas</a:t>
            </a:r>
            <a:r>
              <a:rPr lang="sr-Latn-CS" dirty="0">
                <a:latin typeface="Calibri" pitchFamily="34" charset="0"/>
              </a:rPr>
              <a:t>, 148,6x117,5 cm, </a:t>
            </a:r>
            <a:r>
              <a:rPr lang="en-US" dirty="0">
                <a:latin typeface="Calibri" pitchFamily="34" charset="0"/>
              </a:rPr>
              <a:t>Centre du Pompidou, Paris</a:t>
            </a:r>
            <a:endParaRPr lang="sr-Latn-CS" dirty="0">
              <a:latin typeface="Calibri" pitchFamily="34" charset="0"/>
            </a:endParaRPr>
          </a:p>
          <a:p>
            <a:endParaRPr lang="sr-Latn-CS" dirty="0">
              <a:latin typeface="Calibri" pitchFamily="34" charset="0"/>
            </a:endParaRPr>
          </a:p>
          <a:p>
            <a:r>
              <a:rPr lang="sr-Latn-CS" dirty="0">
                <a:latin typeface="Calibri" pitchFamily="34" charset="0"/>
              </a:rPr>
              <a:t>Cacodylat – uljani, otrovni rastvor koji neprijatno miriše, i spontano sagoreva u kontaktu sa vazduhom (“hemijsko oko”,</a:t>
            </a:r>
            <a:r>
              <a:rPr lang="en-US" dirty="0">
                <a:latin typeface="Calibri" pitchFamily="34" charset="0"/>
              </a:rPr>
              <a:t> “</a:t>
            </a:r>
            <a:r>
              <a:rPr lang="sr-Latn-CS" dirty="0">
                <a:latin typeface="Calibri" pitchFamily="34" charset="0"/>
              </a:rPr>
              <a:t>oko koje eksplodira</a:t>
            </a:r>
            <a:r>
              <a:rPr lang="en-US" dirty="0">
                <a:latin typeface="Calibri" pitchFamily="34" charset="0"/>
              </a:rPr>
              <a:t>", “</a:t>
            </a:r>
            <a:r>
              <a:rPr lang="sr-Latn-CS" dirty="0">
                <a:latin typeface="Calibri" pitchFamily="34" charset="0"/>
              </a:rPr>
              <a:t>spontano oko</a:t>
            </a:r>
            <a:r>
              <a:rPr lang="en-US" dirty="0">
                <a:latin typeface="Calibri" pitchFamily="34" charset="0"/>
              </a:rPr>
              <a:t>“ </a:t>
            </a:r>
            <a:r>
              <a:rPr lang="sr-Latn-CS" dirty="0">
                <a:latin typeface="Calibri" pitchFamily="34" charset="0"/>
              </a:rPr>
              <a:t>ili najverovatnije</a:t>
            </a:r>
            <a:r>
              <a:rPr lang="en-US" dirty="0">
                <a:latin typeface="Calibri" pitchFamily="34" charset="0"/>
              </a:rPr>
              <a:t>, “</a:t>
            </a:r>
            <a:r>
              <a:rPr lang="sr-Latn-CS" dirty="0">
                <a:latin typeface="Calibri" pitchFamily="34" charset="0"/>
              </a:rPr>
              <a:t>smrdljivo oko</a:t>
            </a:r>
            <a:r>
              <a:rPr lang="en-US" dirty="0">
                <a:latin typeface="Calibri" pitchFamily="34" charset="0"/>
              </a:rPr>
              <a:t>“</a:t>
            </a:r>
            <a:r>
              <a:rPr lang="sr-Latn-CS" dirty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3427" name="Picture 4" descr="http://hawkinsology.org/l'oeil/images/loeil/picab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609600"/>
            <a:ext cx="4362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5250"/>
            <a:ext cx="47148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5029200" y="5029200"/>
            <a:ext cx="3810000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i="1" dirty="0"/>
              <a:t>Portrait of Cézanne, Portrait of Renoir, Portrait of Rembrandt</a:t>
            </a:r>
            <a:r>
              <a:rPr lang="en-US" dirty="0"/>
              <a:t>, 1920, </a:t>
            </a:r>
            <a:r>
              <a:rPr lang="sr-Latn-RS" dirty="0" smtClean="0"/>
              <a:t>igračka i ulje na kartonu, dimenzije i gde se danas nalazi nepoznato</a:t>
            </a:r>
            <a:r>
              <a:rPr lang="en-US" dirty="0" smtClean="0"/>
              <a:t>. </a:t>
            </a:r>
            <a:r>
              <a:rPr lang="sr-Latn-RS" dirty="0" smtClean="0"/>
              <a:t>Reprodukovano u časopisu</a:t>
            </a:r>
            <a:r>
              <a:rPr lang="en-US" dirty="0" smtClean="0"/>
              <a:t> </a:t>
            </a:r>
            <a:r>
              <a:rPr lang="en-US" dirty="0" err="1"/>
              <a:t>Cannibale</a:t>
            </a:r>
            <a:r>
              <a:rPr lang="en-US" dirty="0"/>
              <a:t>, Paris, n. 1, April 25, 1920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 descr="a2559b_6bea310ce1a544ad967916e5b3040c7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06499" name="Picture 3" descr="Image result for picabia galerie dalm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2844800"/>
          </a:xfrm>
          <a:prstGeom prst="rect">
            <a:avLst/>
          </a:prstGeom>
          <a:noFill/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648200" y="633413"/>
            <a:ext cx="4114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en-US" dirty="0" err="1"/>
              <a:t>Picabia</a:t>
            </a:r>
            <a:r>
              <a:rPr lang="en-US" dirty="0"/>
              <a:t> </a:t>
            </a: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 err="1"/>
              <a:t>Galeria</a:t>
            </a:r>
            <a:r>
              <a:rPr lang="en-US" dirty="0"/>
              <a:t> </a:t>
            </a:r>
            <a:r>
              <a:rPr lang="en-US" dirty="0" err="1"/>
              <a:t>Dalmau</a:t>
            </a:r>
            <a:r>
              <a:rPr lang="en-US" dirty="0"/>
              <a:t> (1922)</a:t>
            </a:r>
            <a:endParaRPr lang="sr-Latn-CS" dirty="0"/>
          </a:p>
          <a:p>
            <a:pPr marL="342900" indent="-342900"/>
            <a:r>
              <a:rPr lang="sr-Latn-CS" dirty="0"/>
              <a:t>Izlagao:</a:t>
            </a:r>
          </a:p>
          <a:p>
            <a:pPr marL="342900" indent="-342900"/>
            <a:endParaRPr lang="sr-Latn-CS" dirty="0"/>
          </a:p>
          <a:p>
            <a:pPr marL="342900" indent="-342900">
              <a:buFontTx/>
              <a:buAutoNum type="arabicPeriod"/>
            </a:pPr>
            <a:r>
              <a:rPr lang="sr-Latn-CS" dirty="0"/>
              <a:t>Minimalističke kompozicije geometrijskih formi, jednostavnih i apstraktnih</a:t>
            </a:r>
          </a:p>
          <a:p>
            <a:pPr marL="342900" indent="-342900">
              <a:buFontTx/>
              <a:buAutoNum type="arabicPeriod"/>
            </a:pPr>
            <a:r>
              <a:rPr lang="sr-Latn-CS" dirty="0" smtClean="0"/>
              <a:t>Mekanomorfe</a:t>
            </a:r>
            <a:endParaRPr lang="sr-Latn-CS" dirty="0"/>
          </a:p>
          <a:p>
            <a:pPr marL="342900" indent="-342900">
              <a:buFontTx/>
              <a:buAutoNum type="arabicPeriod"/>
            </a:pPr>
            <a:r>
              <a:rPr lang="sr-Latn-CS" dirty="0"/>
              <a:t>Dela nadahnuta radiofonijom i elektrikom</a:t>
            </a:r>
          </a:p>
          <a:p>
            <a:pPr marL="342900" indent="-342900">
              <a:buFontTx/>
              <a:buAutoNum type="arabicPeriod"/>
            </a:pPr>
            <a:r>
              <a:rPr lang="sr-Latn-CS" dirty="0" smtClean="0"/>
              <a:t>Kompozitna dela </a:t>
            </a:r>
            <a:r>
              <a:rPr lang="sr-Latn-CS" dirty="0"/>
              <a:t>– mekanomorfi s realističnim prizorima</a:t>
            </a:r>
          </a:p>
          <a:p>
            <a:pPr marL="342900" indent="-342900">
              <a:buFontTx/>
              <a:buAutoNum type="arabicPeriod"/>
            </a:pPr>
            <a:r>
              <a:rPr lang="sr-Latn-CS" dirty="0"/>
              <a:t>Optička dela nadahnuta savremenim naučnim istraživanjima retinalne percepcije optičkog nerva</a:t>
            </a:r>
          </a:p>
          <a:p>
            <a:pPr marL="342900" indent="-342900">
              <a:buFontTx/>
              <a:buAutoNum type="arabicPeriod"/>
            </a:pPr>
            <a:r>
              <a:rPr lang="sr-Latn-CS" dirty="0"/>
              <a:t>Španski kič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Image result for radio concert picabia 19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705225" cy="4476750"/>
          </a:xfrm>
          <a:prstGeom prst="rect">
            <a:avLst/>
          </a:prstGeom>
          <a:noFill/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04800" y="5867400"/>
            <a:ext cx="352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radio-concerts by francis picabia </a:t>
            </a:r>
          </a:p>
        </p:txBody>
      </p:sp>
      <p:pic>
        <p:nvPicPr>
          <p:cNvPr id="107524" name="Picture 4" descr="Image result for magneto anglai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4221163" cy="5103813"/>
          </a:xfrm>
          <a:prstGeom prst="rect">
            <a:avLst/>
          </a:prstGeom>
          <a:noFill/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4953000" y="5943600"/>
            <a:ext cx="310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Magnéto anglaise </a:t>
            </a:r>
            <a:r>
              <a:rPr lang="en-US"/>
              <a:t>(1921-22</a:t>
            </a:r>
            <a:r>
              <a:rPr lang="sr-Latn-CS"/>
              <a:t>)</a:t>
            </a:r>
            <a:r>
              <a:rPr lang="en-US"/>
              <a:t> 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52400" y="228600"/>
            <a:ext cx="432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Dela nadahnuta radiofonijom i elektrikom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IMG_45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066800"/>
            <a:ext cx="67437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uploads5.wikipaintings.org/images/francis-picabia/not_detected_236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5875"/>
            <a:ext cx="55086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609600" y="609600"/>
            <a:ext cx="222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Optophone I</a:t>
            </a:r>
            <a:r>
              <a:rPr lang="sr-Latn-CS">
                <a:latin typeface="Calibri" pitchFamily="34" charset="0"/>
              </a:rPr>
              <a:t>, 1922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uploads7.wikipaintings.org/images/francis-picabia/optophone-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25" y="0"/>
            <a:ext cx="496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533400" y="45720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Optophone II</a:t>
            </a:r>
            <a:r>
              <a:rPr lang="sr-Latn-CS">
                <a:latin typeface="Calibri" pitchFamily="34" charset="0"/>
              </a:rPr>
              <a:t>, 1922-3, oil on canvas, </a:t>
            </a:r>
            <a:r>
              <a:rPr lang="en-US">
                <a:latin typeface="Calibri" pitchFamily="34" charset="0"/>
              </a:rPr>
              <a:t>116 x 88 cm</a:t>
            </a:r>
            <a:r>
              <a:rPr lang="sr-Latn-CS">
                <a:latin typeface="Calibri" pitchFamily="34" charset="0"/>
              </a:rPr>
              <a:t>,</a:t>
            </a:r>
          </a:p>
          <a:p>
            <a:pPr algn="r"/>
            <a:r>
              <a:rPr lang="sr-Latn-CS">
                <a:latin typeface="Calibri" pitchFamily="34" charset="0"/>
              </a:rPr>
              <a:t>Musee d’Art Moderne de la Ville de Paris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Francis Picabia, ‘Conversation I’ 19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5088"/>
            <a:ext cx="7916863" cy="679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 descr="Picabia-a-dada-1919-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6019" name="AutoShape 3" descr="Picabia-a-dada-1919-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3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495801" y="152400"/>
            <a:ext cx="4267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b="1" dirty="0" err="1"/>
              <a:t>Picabia</a:t>
            </a:r>
            <a:r>
              <a:rPr lang="en-US" b="1" dirty="0"/>
              <a:t> à dada (1919</a:t>
            </a:r>
            <a:r>
              <a:rPr lang="en-US" b="1" dirty="0" smtClean="0"/>
              <a:t>)</a:t>
            </a:r>
            <a:endParaRPr lang="sr-Latn-RS" b="1" dirty="0" smtClean="0"/>
          </a:p>
          <a:p>
            <a:endParaRPr lang="sr-Latn-RS" b="1" dirty="0" smtClean="0"/>
          </a:p>
          <a:p>
            <a:r>
              <a:rPr lang="sr-Latn-RS" dirty="0" smtClean="0"/>
              <a:t>Literatura:</a:t>
            </a:r>
          </a:p>
          <a:p>
            <a:endParaRPr lang="sr-Latn-R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https://archive.org/details/francispicabia00camf/page/n5/mode/2up</a:t>
            </a:r>
            <a:r>
              <a:rPr lang="en-US" dirty="0" smtClean="0"/>
              <a:t> </a:t>
            </a:r>
            <a:endParaRPr lang="sr-Latn-RS" dirty="0" smtClean="0"/>
          </a:p>
          <a:p>
            <a:endParaRPr lang="sr-Latn-RS" dirty="0" smtClean="0"/>
          </a:p>
          <a:p>
            <a:r>
              <a:rPr lang="it-IT" dirty="0" smtClean="0"/>
              <a:t>M. Gale, Dada &amp; Surrealism, Phaidon, London, 1997</a:t>
            </a:r>
            <a:r>
              <a:rPr lang="sr-Latn-RS" dirty="0" smtClean="0"/>
              <a:t>, 83-114</a:t>
            </a:r>
            <a:r>
              <a:rPr lang="sr-Latn-RS" smtClean="0"/>
              <a:t>; 173-212</a:t>
            </a:r>
            <a:endParaRPr lang="sr-Latn-R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mage result for volucelle pica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3505200"/>
          </a:xfrm>
          <a:prstGeom prst="rect">
            <a:avLst/>
          </a:prstGeom>
          <a:noFill/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733800" y="152400"/>
            <a:ext cx="286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Francis Picabia, Volucelle </a:t>
            </a:r>
          </a:p>
        </p:txBody>
      </p:sp>
      <p:pic>
        <p:nvPicPr>
          <p:cNvPr id="113668" name="Picture 4" descr="Image result for volucelle pica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441575"/>
            <a:ext cx="5410200" cy="4416425"/>
          </a:xfrm>
          <a:prstGeom prst="rect">
            <a:avLst/>
          </a:prstGeom>
          <a:noFill/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31750" y="6248400"/>
            <a:ext cx="362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Francis</a:t>
            </a:r>
            <a:r>
              <a:rPr lang="sr-Latn-CS"/>
              <a:t> </a:t>
            </a:r>
            <a:r>
              <a:rPr lang="en-US"/>
              <a:t>P</a:t>
            </a:r>
            <a:r>
              <a:rPr lang="sr-Latn-CS"/>
              <a:t>i</a:t>
            </a:r>
            <a:r>
              <a:rPr lang="en-US"/>
              <a:t>cabia</a:t>
            </a:r>
            <a:r>
              <a:rPr lang="sr-Latn-CS"/>
              <a:t>, V</a:t>
            </a:r>
            <a:r>
              <a:rPr lang="en-US"/>
              <a:t>olucelle</a:t>
            </a:r>
            <a:r>
              <a:rPr lang="sr-Latn-CS"/>
              <a:t> </a:t>
            </a:r>
            <a:r>
              <a:rPr lang="en-US"/>
              <a:t>II</a:t>
            </a:r>
            <a:r>
              <a:rPr lang="sr-Latn-CS"/>
              <a:t>,</a:t>
            </a:r>
            <a:r>
              <a:rPr lang="en-US"/>
              <a:t>1922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ChangeArrowheads="1"/>
          </p:cNvSpPr>
          <p:nvPr/>
        </p:nvSpPr>
        <p:spPr bwMode="auto">
          <a:xfrm>
            <a:off x="381000" y="7620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>
                <a:latin typeface="Calibri" pitchFamily="34" charset="0"/>
              </a:rPr>
              <a:t>Francis Picabia, La nuit espagnole, 1922, émail sur toile, 162,5 x 131 cm, Museum Ludwig, Köln</a:t>
            </a:r>
            <a:endParaRPr lang="en-US">
              <a:latin typeface="Calibri" pitchFamily="34" charset="0"/>
            </a:endParaRPr>
          </a:p>
        </p:txBody>
      </p:sp>
      <p:pic>
        <p:nvPicPr>
          <p:cNvPr id="115715" name="Picture 2" descr="http://37.media.tumblr.com/739a650220c90f187db2ab945a3491fe/tumblr_mslhn0x2VA1r9j6pr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685800"/>
            <a:ext cx="43703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 descr="Image result for spaniard picab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6739" name="AutoShape 3" descr="Image result for spaniard picab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0"/>
            <a:ext cx="434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52400" y="15240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Espagnole à la rose 1916 Francis Picabia 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941888" y="152400"/>
            <a:ext cx="3821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L'espagnole (1921) Francis Picabia </a:t>
            </a:r>
          </a:p>
        </p:txBody>
      </p:sp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762000"/>
            <a:ext cx="39671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 descr="Francis Picabia &lt;em&gt;Printemps&lt;/em&gt; 1942–3 Courtesy Michael Werner Gallery New Yor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00088"/>
            <a:ext cx="42672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5105400" y="6096000"/>
            <a:ext cx="372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Francis Picabia </a:t>
            </a:r>
            <a:r>
              <a:rPr lang="en-US" i="1"/>
              <a:t>Printemps</a:t>
            </a:r>
            <a:r>
              <a:rPr lang="en-US"/>
              <a:t> 1942–3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La brune et la blon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3976687" cy="5486400"/>
          </a:xfrm>
          <a:prstGeom prst="rect">
            <a:avLst/>
          </a:prstGeom>
          <a:noFill/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825500" y="5638800"/>
            <a:ext cx="2146300" cy="1098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i="1"/>
              <a:t>La brune et la blonde</a:t>
            </a:r>
            <a:r>
              <a:rPr lang="en-US"/>
              <a:t/>
            </a:r>
            <a:br>
              <a:rPr lang="en-US"/>
            </a:br>
            <a:r>
              <a:rPr lang="en-US"/>
              <a:t>1941-42</a:t>
            </a:r>
            <a:br>
              <a:rPr lang="en-US"/>
            </a:br>
            <a:r>
              <a:rPr lang="en-US"/>
              <a:t>Oil on canvas</a:t>
            </a:r>
            <a:br>
              <a:rPr lang="en-US"/>
            </a:br>
            <a:r>
              <a:rPr lang="en-US"/>
              <a:t>104 x 75 cm </a:t>
            </a:r>
          </a:p>
        </p:txBody>
      </p:sp>
      <p:pic>
        <p:nvPicPr>
          <p:cNvPr id="118788" name="Picture 4" descr=" La femme blonde / La blon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192588" cy="5686425"/>
          </a:xfrm>
          <a:prstGeom prst="rect">
            <a:avLst/>
          </a:prstGeom>
          <a:noFill/>
        </p:spPr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800600" y="5791200"/>
            <a:ext cx="3594100" cy="823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i="1"/>
              <a:t>La femme blonde / La blonde</a:t>
            </a:r>
            <a:r>
              <a:rPr lang="en-US"/>
              <a:t>, 1942</a:t>
            </a:r>
            <a:br>
              <a:rPr lang="en-US"/>
            </a:br>
            <a:r>
              <a:rPr lang="en-US"/>
              <a:t>Oil on cardboard</a:t>
            </a:r>
            <a:br>
              <a:rPr lang="en-US"/>
            </a:br>
            <a:r>
              <a:rPr lang="en-US"/>
              <a:t>106 x 76 cm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emme n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0025"/>
            <a:ext cx="5238750" cy="6457950"/>
          </a:xfrm>
          <a:prstGeom prst="rect">
            <a:avLst/>
          </a:prstGeom>
          <a:noFill/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5867400" y="441325"/>
            <a:ext cx="2743200" cy="823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en-US" i="1"/>
              <a:t>Femme nue</a:t>
            </a:r>
            <a:r>
              <a:rPr lang="en-US"/>
              <a:t/>
            </a:r>
            <a:br>
              <a:rPr lang="en-US"/>
            </a:br>
            <a:r>
              <a:rPr lang="en-US"/>
              <a:t>1942 (app.)</a:t>
            </a:r>
            <a:r>
              <a:rPr lang="sr-Latn-CS"/>
              <a:t>, O</a:t>
            </a:r>
            <a:r>
              <a:rPr lang="en-US"/>
              <a:t>il on canvas</a:t>
            </a:r>
            <a:r>
              <a:rPr lang="sr-Latn-CS"/>
              <a:t>, </a:t>
            </a:r>
            <a:r>
              <a:rPr lang="en-US"/>
              <a:t>40.8 x 33 cm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 Cinq fem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4935538" cy="6657975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5410200" y="5486400"/>
            <a:ext cx="3302000" cy="1098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i="1"/>
              <a:t>Cinq femmes</a:t>
            </a:r>
            <a:r>
              <a:rPr lang="en-US"/>
              <a:t/>
            </a:r>
            <a:br>
              <a:rPr lang="en-US"/>
            </a:br>
            <a:r>
              <a:rPr lang="en-US"/>
              <a:t>1942 (app.)</a:t>
            </a:r>
            <a:br>
              <a:rPr lang="en-US"/>
            </a:br>
            <a:r>
              <a:rPr lang="en-US"/>
              <a:t>Oil on paper mounted on canvas</a:t>
            </a:r>
            <a:br>
              <a:rPr lang="en-US"/>
            </a:br>
            <a:r>
              <a:rPr lang="en-US"/>
              <a:t>101.5 x 75 cm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www.moma.org/wp/moma_learning/wp-content/uploads/2012/07/Man-Ray.-The-Rope-Dancer-469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375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Rectangle 2"/>
          <p:cNvSpPr>
            <a:spLocks noChangeArrowheads="1"/>
          </p:cNvSpPr>
          <p:nvPr/>
        </p:nvSpPr>
        <p:spPr bwMode="auto">
          <a:xfrm>
            <a:off x="1600200" y="381000"/>
            <a:ext cx="624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>
                <a:latin typeface="Calibri" pitchFamily="34" charset="0"/>
              </a:rPr>
              <a:t>Man Ray,</a:t>
            </a:r>
            <a:r>
              <a:rPr lang="en-US" b="1" i="1" dirty="0">
                <a:latin typeface="Calibri" pitchFamily="34" charset="0"/>
              </a:rPr>
              <a:t>The Rope Dancer Accompanies Herself with Her Shadows</a:t>
            </a:r>
            <a:r>
              <a:rPr lang="sr-Latn-CS" b="1" i="1" dirty="0">
                <a:latin typeface="Calibri" pitchFamily="34" charset="0"/>
              </a:rPr>
              <a:t>, 1916, oil on canvas, </a:t>
            </a:r>
            <a:r>
              <a:rPr lang="en-US" dirty="0">
                <a:latin typeface="Calibri" pitchFamily="34" charset="0"/>
              </a:rPr>
              <a:t>132.1 x 186.4 cm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CS" dirty="0" smtClean="0">
                <a:latin typeface="Calibri" pitchFamily="34" charset="0"/>
              </a:rPr>
              <a:t>MoMA, videti na: </a:t>
            </a:r>
            <a:r>
              <a:rPr lang="en-US" dirty="0" smtClean="0">
                <a:hlinkClick r:id="rId3"/>
              </a:rPr>
              <a:t>https://www.moma.org/collection/works/78580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7025" y="0"/>
            <a:ext cx="500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ctangle 2"/>
          <p:cNvSpPr>
            <a:spLocks noChangeArrowheads="1"/>
          </p:cNvSpPr>
          <p:nvPr/>
        </p:nvSpPr>
        <p:spPr bwMode="auto">
          <a:xfrm>
            <a:off x="381000" y="304800"/>
            <a:ext cx="3276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Man Ray, Object to be Destroyed, 1923 </a:t>
            </a:r>
            <a:r>
              <a:rPr lang="en-US" dirty="0" smtClean="0">
                <a:latin typeface="Arial Narrow" pitchFamily="34" charset="0"/>
              </a:rPr>
              <a:t>(</a:t>
            </a:r>
            <a:r>
              <a:rPr lang="sr-Latn-RS" dirty="0" smtClean="0">
                <a:latin typeface="Arial Narrow" pitchFamily="34" charset="0"/>
              </a:rPr>
              <a:t>original uništen)</a:t>
            </a:r>
          </a:p>
          <a:p>
            <a:endParaRPr lang="sr-Latn-R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V</a:t>
            </a:r>
            <a:r>
              <a:rPr lang="sr-Latn-RS" dirty="0" smtClean="0">
                <a:latin typeface="Arial Narrow" pitchFamily="34" charset="0"/>
              </a:rPr>
              <a:t>ideti na: </a:t>
            </a:r>
            <a:r>
              <a:rPr lang="en-US" dirty="0" smtClean="0">
                <a:hlinkClick r:id="rId3"/>
              </a:rPr>
              <a:t>https://www.moma.org/learn/moma_learning/man-ray-indestructible-object-1964-replica-of-1923-original/</a:t>
            </a:r>
            <a:endParaRPr lang="sr-Latn-RS" dirty="0" smtClean="0"/>
          </a:p>
          <a:p>
            <a:endParaRPr lang="sr-Latn-R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</a:t>
            </a:r>
            <a:r>
              <a:rPr lang="sr-Latn-RS" dirty="0" smtClean="0">
                <a:latin typeface="Calibri" pitchFamily="34" charset="0"/>
              </a:rPr>
              <a:t>li </a:t>
            </a:r>
          </a:p>
          <a:p>
            <a:r>
              <a:rPr lang="en-US" dirty="0" smtClean="0">
                <a:hlinkClick r:id="rId4"/>
              </a:rPr>
              <a:t>https://www.tate.org.uk/art/artworks/man-ray-indestructible-object-t07614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 descr="Picabia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181600" y="22860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 dirty="0"/>
              <a:t>Germaine </a:t>
            </a:r>
            <a:r>
              <a:rPr lang="en-US" b="1" dirty="0" err="1"/>
              <a:t>Everling</a:t>
            </a:r>
            <a:r>
              <a:rPr lang="en-US" b="1" dirty="0"/>
              <a:t>, Suzanne </a:t>
            </a:r>
            <a:r>
              <a:rPr lang="en-US" b="1" dirty="0" err="1"/>
              <a:t>Crotti</a:t>
            </a:r>
            <a:r>
              <a:rPr lang="en-US" b="1" dirty="0"/>
              <a:t> </a:t>
            </a:r>
            <a:r>
              <a:rPr lang="sr-Latn-RS" b="1" dirty="0"/>
              <a:t>i</a:t>
            </a:r>
            <a:r>
              <a:rPr lang="en-US" b="1" dirty="0" smtClean="0"/>
              <a:t> </a:t>
            </a:r>
            <a:r>
              <a:rPr lang="en-US" b="1" dirty="0"/>
              <a:t>Francis </a:t>
            </a:r>
            <a:r>
              <a:rPr lang="en-US" b="1" dirty="0" err="1" smtClean="0"/>
              <a:t>Picabia</a:t>
            </a:r>
            <a:endParaRPr lang="en-US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3609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0"/>
            <a:ext cx="4762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5638800" y="3124200"/>
            <a:ext cx="3049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 err="1" smtClean="0"/>
              <a:t>Picabia</a:t>
            </a:r>
            <a:r>
              <a:rPr lang="sr-Latn-RS" b="1" dirty="0" smtClean="0"/>
              <a:t>, foto:</a:t>
            </a:r>
            <a:r>
              <a:rPr lang="en-US" b="1" dirty="0" smtClean="0"/>
              <a:t> </a:t>
            </a:r>
            <a:r>
              <a:rPr lang="en-US" b="1" dirty="0"/>
              <a:t>Man Ray (1922)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6863" y="0"/>
            <a:ext cx="5037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2"/>
          <p:cNvSpPr>
            <a:spLocks noChangeArrowheads="1"/>
          </p:cNvSpPr>
          <p:nvPr/>
        </p:nvSpPr>
        <p:spPr bwMode="auto">
          <a:xfrm>
            <a:off x="381000" y="304800"/>
            <a:ext cx="3429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Narrow" pitchFamily="34" charset="0"/>
              </a:rPr>
              <a:t>Man Ray, </a:t>
            </a:r>
            <a:r>
              <a:rPr lang="sr-Latn-RS" dirty="0" smtClean="0">
                <a:latin typeface="Arial Narrow" pitchFamily="34" charset="0"/>
              </a:rPr>
              <a:t>Poklon (</a:t>
            </a:r>
            <a:r>
              <a:rPr lang="en-US" dirty="0" err="1" smtClean="0">
                <a:latin typeface="Arial Narrow" pitchFamily="34" charset="0"/>
              </a:rPr>
              <a:t>Cadeau</a:t>
            </a:r>
            <a:r>
              <a:rPr lang="sr-Latn-RS" dirty="0" smtClean="0">
                <a:latin typeface="Arial Narrow" pitchFamily="34" charset="0"/>
              </a:rPr>
              <a:t>)</a:t>
            </a:r>
            <a:r>
              <a:rPr lang="en-US" dirty="0" smtClean="0">
                <a:latin typeface="Arial Narrow" pitchFamily="34" charset="0"/>
              </a:rPr>
              <a:t>, 1921</a:t>
            </a:r>
            <a:endParaRPr lang="sr-Latn-RS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sr-Latn-RS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 Narrow" pitchFamily="34" charset="0"/>
              </a:rPr>
              <a:t>V</a:t>
            </a:r>
            <a:r>
              <a:rPr lang="sr-Latn-RS" dirty="0" smtClean="0">
                <a:latin typeface="Arial Narrow" pitchFamily="34" charset="0"/>
              </a:rPr>
              <a:t>ideti na: </a:t>
            </a:r>
            <a:r>
              <a:rPr lang="en-US" dirty="0" smtClean="0">
                <a:hlinkClick r:id="rId3"/>
              </a:rPr>
              <a:t>https://www.tate.org.uk/art/artworks/man-ray-cadeau-t07883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 descr="Image result for la veuve joyeuse picab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5387975" y="90488"/>
            <a:ext cx="36798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/>
              <a:t>Francis </a:t>
            </a:r>
            <a:r>
              <a:rPr lang="en-US" dirty="0" err="1" smtClean="0"/>
              <a:t>Picabia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sr-Latn-RS" dirty="0" smtClean="0"/>
              <a:t>Vesela udovica </a:t>
            </a:r>
            <a:r>
              <a:rPr lang="en-US" dirty="0" smtClean="0"/>
              <a:t>(La </a:t>
            </a:r>
            <a:r>
              <a:rPr lang="en-US" dirty="0" err="1"/>
              <a:t>Veuve</a:t>
            </a:r>
            <a:r>
              <a:rPr lang="en-US" dirty="0"/>
              <a:t> </a:t>
            </a:r>
            <a:r>
              <a:rPr lang="en-US" dirty="0" err="1"/>
              <a:t>Joyeuse</a:t>
            </a:r>
            <a:r>
              <a:rPr lang="en-US" dirty="0" smtClean="0"/>
              <a:t>)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1921 </a:t>
            </a:r>
            <a:r>
              <a:rPr lang="sr-Latn-RS" dirty="0" smtClean="0"/>
              <a:t>ulje, papir i fotografija na platnu, </a:t>
            </a:r>
            <a:r>
              <a:rPr lang="sr-Latn-CS" dirty="0" smtClean="0"/>
              <a:t>92x73 </a:t>
            </a:r>
            <a:r>
              <a:rPr lang="sr-Latn-CS" dirty="0"/>
              <a:t>cm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228600" y="152400"/>
            <a:ext cx="350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CS" dirty="0">
                <a:latin typeface="Calibri" pitchFamily="34" charset="0"/>
              </a:rPr>
              <a:t>F</a:t>
            </a:r>
            <a:r>
              <a:rPr lang="en-US" dirty="0" err="1">
                <a:latin typeface="Calibri" pitchFamily="34" charset="0"/>
              </a:rPr>
              <a:t>rancis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Picabia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sr-Latn-RS" i="1" dirty="0" smtClean="0">
                <a:latin typeface="Calibri" pitchFamily="34" charset="0"/>
              </a:rPr>
              <a:t>Ples na izvoru </a:t>
            </a:r>
            <a:r>
              <a:rPr lang="en-US" i="1" dirty="0" smtClean="0">
                <a:latin typeface="Calibri" pitchFamily="34" charset="0"/>
              </a:rPr>
              <a:t>(La </a:t>
            </a:r>
            <a:r>
              <a:rPr lang="en-US" i="1" dirty="0" err="1">
                <a:latin typeface="Calibri" pitchFamily="34" charset="0"/>
              </a:rPr>
              <a:t>Danse</a:t>
            </a:r>
            <a:r>
              <a:rPr lang="en-US" i="1" dirty="0">
                <a:latin typeface="Calibri" pitchFamily="34" charset="0"/>
              </a:rPr>
              <a:t> a la source),</a:t>
            </a:r>
            <a:r>
              <a:rPr lang="en-US" dirty="0">
                <a:latin typeface="Calibri" pitchFamily="34" charset="0"/>
              </a:rPr>
              <a:t> 1912</a:t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ulje na platnu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sr-Latn-CS" dirty="0">
                <a:latin typeface="Calibri" pitchFamily="34" charset="0"/>
              </a:rPr>
              <a:t>251,8x248,9 cm, </a:t>
            </a:r>
            <a:r>
              <a:rPr lang="sr-Latn-CS" dirty="0" smtClean="0">
                <a:latin typeface="Calibri" pitchFamily="34" charset="0"/>
              </a:rPr>
              <a:t>Philadelphia</a:t>
            </a:r>
          </a:p>
          <a:p>
            <a:pPr algn="r"/>
            <a:r>
              <a:rPr lang="sr-Latn-CS" dirty="0" smtClean="0">
                <a:latin typeface="Calibri" pitchFamily="34" charset="0"/>
              </a:rPr>
              <a:t>Videti na </a:t>
            </a:r>
            <a:r>
              <a:rPr lang="en-US" dirty="0" smtClean="0">
                <a:hlinkClick r:id="rId2"/>
              </a:rPr>
              <a:t>https://www.philamuseum.org/collections/permanent/51073.html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9091" name="Picture 6" descr="http://www.galeriedada.com/img_big/Picabi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876300"/>
            <a:ext cx="4865688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152400" y="2819400"/>
            <a:ext cx="3733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r-Latn-CS" dirty="0">
                <a:latin typeface="Calibri" pitchFamily="34" charset="0"/>
              </a:rPr>
              <a:t> </a:t>
            </a:r>
            <a:r>
              <a:rPr lang="sr-Latn-CS" dirty="0" smtClean="0">
                <a:latin typeface="Calibri" pitchFamily="34" charset="0"/>
              </a:rPr>
              <a:t>Bife (</a:t>
            </a:r>
            <a:r>
              <a:rPr lang="en-US" dirty="0" err="1" smtClean="0"/>
              <a:t>Gabrièle</a:t>
            </a:r>
            <a:r>
              <a:rPr lang="en-US" dirty="0" smtClean="0"/>
              <a:t> Buffet-</a:t>
            </a:r>
            <a:r>
              <a:rPr lang="en-US" dirty="0" err="1" smtClean="0"/>
              <a:t>Picabia</a:t>
            </a:r>
            <a:r>
              <a:rPr lang="sr-Latn-CS" dirty="0" smtClean="0">
                <a:latin typeface="Calibri" pitchFamily="34" charset="0"/>
              </a:rPr>
              <a:t>) </a:t>
            </a:r>
            <a:r>
              <a:rPr lang="sr-Latn-CS" dirty="0">
                <a:latin typeface="Calibri" pitchFamily="34" charset="0"/>
              </a:rPr>
              <a:t>imenovala saradnju Dišana, Apolinera i Pikabije pre rata ‘pre-dada’ (1912-1914)</a:t>
            </a:r>
          </a:p>
          <a:p>
            <a:pPr>
              <a:buFontTx/>
              <a:buChar char="-"/>
            </a:pPr>
            <a:r>
              <a:rPr lang="sr-Latn-CS" dirty="0">
                <a:latin typeface="Calibri" pitchFamily="34" charset="0"/>
              </a:rPr>
              <a:t> Apoliner je u svojoj knjizi Estetske meditacije: kubistički slikari (1912) izdvojio Dišana i Pikabiju – psihološke motivacije u izboru teme vs formalizam kubista</a:t>
            </a:r>
          </a:p>
          <a:p>
            <a:pPr>
              <a:buFontTx/>
              <a:buChar char="-"/>
            </a:pPr>
            <a:r>
              <a:rPr lang="sr-Latn-CS" dirty="0">
                <a:latin typeface="Calibri" pitchFamily="34" charset="0"/>
              </a:rPr>
              <a:t> Lirski pristup </a:t>
            </a:r>
            <a:r>
              <a:rPr lang="sr-Latn-CS" dirty="0" smtClean="0">
                <a:latin typeface="Calibri" pitchFamily="34" charset="0"/>
              </a:rPr>
              <a:t>orfizam </a:t>
            </a:r>
            <a:r>
              <a:rPr lang="sr-Latn-CS" dirty="0">
                <a:latin typeface="Calibri" pitchFamily="34" charset="0"/>
              </a:rPr>
              <a:t>(poetski odgovor na Bergsonovu ideju </a:t>
            </a:r>
            <a:r>
              <a:rPr lang="sr-Latn-CS" dirty="0" smtClean="0">
                <a:latin typeface="Calibri" pitchFamily="34" charset="0"/>
              </a:rPr>
              <a:t>flux-a)</a:t>
            </a:r>
            <a:endParaRPr lang="sr-Latn-CS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r-Latn-CS" dirty="0">
                <a:latin typeface="Calibri" pitchFamily="34" charset="0"/>
              </a:rPr>
              <a:t> Erotika, ‘mehanizacija’, ironija (nagoveštaj dade)</a:t>
            </a:r>
          </a:p>
          <a:p>
            <a:pPr>
              <a:buFontTx/>
              <a:buChar char="-"/>
            </a:pPr>
            <a:r>
              <a:rPr lang="sr-Latn-CS" dirty="0">
                <a:latin typeface="Calibri" pitchFamily="34" charset="0"/>
              </a:rPr>
              <a:t> Fragmentacija i ravnoteža - sećanje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272607_4106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7010400" cy="6799263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086600" y="255588"/>
            <a:ext cx="19589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i="1" dirty="0" err="1"/>
              <a:t>Edtaonisl</a:t>
            </a:r>
            <a:r>
              <a:rPr lang="en-US" i="1" dirty="0"/>
              <a:t> (Ecclesiastic)</a:t>
            </a:r>
            <a:r>
              <a:rPr lang="en-US" dirty="0"/>
              <a:t>,</a:t>
            </a:r>
            <a:endParaRPr lang="sr-Latn-CS" dirty="0"/>
          </a:p>
          <a:p>
            <a:pPr algn="ctr"/>
            <a:r>
              <a:rPr lang="en-US" dirty="0"/>
              <a:t>1913</a:t>
            </a:r>
          </a:p>
          <a:p>
            <a:pPr algn="ctr"/>
            <a:r>
              <a:rPr lang="en-US" dirty="0"/>
              <a:t>Oil on canvas</a:t>
            </a:r>
            <a:br>
              <a:rPr lang="en-US" dirty="0"/>
            </a:br>
            <a:r>
              <a:rPr lang="en-US" dirty="0"/>
              <a:t> (300.4 x 300.7 cm)</a:t>
            </a:r>
            <a:endParaRPr lang="sr-Latn-CS" dirty="0"/>
          </a:p>
          <a:p>
            <a:pPr algn="ctr"/>
            <a:r>
              <a:rPr lang="en-US" i="1" dirty="0" err="1" smtClean="0"/>
              <a:t>Edtaonisl</a:t>
            </a:r>
            <a:r>
              <a:rPr lang="en-US" i="1" dirty="0" smtClean="0"/>
              <a:t> </a:t>
            </a:r>
            <a:r>
              <a:rPr lang="sr-Latn-RS" i="1" dirty="0" smtClean="0"/>
              <a:t> - </a:t>
            </a:r>
            <a:r>
              <a:rPr lang="sr-Latn-RS" dirty="0" smtClean="0"/>
              <a:t>akronim od slova reči</a:t>
            </a:r>
            <a:r>
              <a:rPr lang="sr-Latn-RS" i="1" dirty="0" smtClean="0"/>
              <a:t> </a:t>
            </a:r>
            <a:r>
              <a:rPr lang="sr-Latn-CS" dirty="0" smtClean="0"/>
              <a:t>etoile&amp;danse</a:t>
            </a:r>
            <a:endParaRPr lang="sr-Latn-CS" dirty="0"/>
          </a:p>
          <a:p>
            <a:pPr algn="ctr"/>
            <a:r>
              <a:rPr lang="sr-Latn-CS" dirty="0"/>
              <a:t>(Stasija Napierkovska </a:t>
            </a:r>
            <a:r>
              <a:rPr lang="sr-Latn-CS" dirty="0" smtClean="0"/>
              <a:t>)</a:t>
            </a:r>
          </a:p>
          <a:p>
            <a:pPr algn="ctr"/>
            <a:endParaRPr lang="sr-Latn-CS" dirty="0"/>
          </a:p>
          <a:p>
            <a:pPr algn="ctr"/>
            <a:r>
              <a:rPr lang="sr-Latn-CS" dirty="0" smtClean="0"/>
              <a:t>Videti na: </a:t>
            </a:r>
            <a:r>
              <a:rPr lang="en-US" dirty="0" smtClean="0">
                <a:hlinkClick r:id="rId3"/>
              </a:rPr>
              <a:t>https://www.artic.edu/artworks/80062/edtaonisl-ecclesiastic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http://www.pixelcreation.fr/fileadmin/img/sas_image/galerie/illustration/Salon%20Dessin%202011/Salon%20Dessin%202011_Picab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95400"/>
            <a:ext cx="5715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971800" y="228600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latin typeface="Calibri" pitchFamily="34" charset="0"/>
              </a:rPr>
              <a:t>Francis PICABIA, New York, 1913</a:t>
            </a:r>
            <a:r>
              <a:rPr lang="sr-Latn-CS" b="1" dirty="0">
                <a:latin typeface="Calibri" pitchFamily="34" charset="0"/>
              </a:rPr>
              <a:t>, </a:t>
            </a:r>
            <a:r>
              <a:rPr lang="fr-FR" dirty="0">
                <a:latin typeface="Calibri" pitchFamily="34" charset="0"/>
              </a:rPr>
              <a:t>Mine graphite, gouache et aquarelle sur papier</a:t>
            </a:r>
            <a:br>
              <a:rPr lang="fr-FR" dirty="0">
                <a:latin typeface="Calibri" pitchFamily="34" charset="0"/>
              </a:rPr>
            </a:br>
            <a:r>
              <a:rPr lang="fr-FR" dirty="0">
                <a:latin typeface="Calibri" pitchFamily="34" charset="0"/>
              </a:rPr>
              <a:t>55,8 x 75,8 cm</a:t>
            </a:r>
            <a:r>
              <a:rPr lang="sr-Latn-CS" b="1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Le Centre Pompidou</a:t>
            </a:r>
            <a:r>
              <a:rPr lang="sr-Latn-CS" b="1" dirty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28600" y="990600"/>
            <a:ext cx="2438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latin typeface="Calibri" pitchFamily="34" charset="0"/>
              </a:rPr>
              <a:t>“Vaš NY je kubistički, futuristički grad. Izražava modernu misao svojom arhitekturom, svojim životom, duhom. ... Zbog vaše ekstremne modernosti  treba da brzo razumete radove koje sam napravio po dolasku u NY... Oni izražavaju duh NY kako ga ja osećam, i gužvu na vašim ulicamna kako ih ja osećam, njihov nemir, komercijalizam i njihovu šarmantnu atmosferu</a:t>
            </a:r>
            <a:r>
              <a:rPr lang="sr-Latn-CS" dirty="0" smtClean="0">
                <a:latin typeface="Calibri" pitchFamily="34" charset="0"/>
              </a:rPr>
              <a:t>” Francis Picabia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Francis Picabia. I See Again in Memory My Dear Udnie. 1914, possibly begun 1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571500"/>
            <a:ext cx="3238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152400" y="4724400"/>
            <a:ext cx="472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Francis </a:t>
            </a:r>
            <a:r>
              <a:rPr lang="en-US" dirty="0" err="1">
                <a:latin typeface="Calibri" pitchFamily="34" charset="0"/>
              </a:rPr>
              <a:t>Picabia</a:t>
            </a:r>
            <a:r>
              <a:rPr lang="en-US" dirty="0">
                <a:latin typeface="Calibri" pitchFamily="34" charset="0"/>
              </a:rPr>
              <a:t>. I See Again in Memory My Dear </a:t>
            </a:r>
            <a:r>
              <a:rPr lang="en-US" dirty="0" err="1">
                <a:latin typeface="Calibri" pitchFamily="34" charset="0"/>
              </a:rPr>
              <a:t>Udnie</a:t>
            </a:r>
            <a:r>
              <a:rPr lang="en-US" dirty="0">
                <a:latin typeface="Calibri" pitchFamily="34" charset="0"/>
              </a:rPr>
              <a:t>. 1914</a:t>
            </a:r>
            <a:r>
              <a:rPr lang="en-US" dirty="0" smtClean="0">
                <a:latin typeface="Calibri" pitchFamily="34" charset="0"/>
              </a:rPr>
              <a:t>,</a:t>
            </a:r>
            <a:endParaRPr lang="sr-Latn-CS" dirty="0">
              <a:latin typeface="Calibri" pitchFamily="34" charset="0"/>
            </a:endParaRPr>
          </a:p>
          <a:p>
            <a:pPr algn="r"/>
            <a:r>
              <a:rPr lang="sr-Latn-CS" dirty="0" smtClean="0">
                <a:latin typeface="Calibri" pitchFamily="34" charset="0"/>
              </a:rPr>
              <a:t>Ulje na platnu, </a:t>
            </a:r>
            <a:r>
              <a:rPr lang="sr-Latn-CS" dirty="0">
                <a:latin typeface="Calibri" pitchFamily="34" charset="0"/>
              </a:rPr>
              <a:t>250,2x198,8 cm, MoMA (svaka referenca na figurativno je rastvorena u pneumatsku formu, inspirirana susretom s Stasijom Napierkovskom ali i uspomenama na Ameriku, </a:t>
            </a:r>
            <a:r>
              <a:rPr lang="sr-Latn-CS" dirty="0" smtClean="0">
                <a:latin typeface="Calibri" pitchFamily="34" charset="0"/>
              </a:rPr>
              <a:t>prolaznim utiskom, nostalgijom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2164" name="Picture 4" descr="http://4.bp.blogspot.com/-Ia7Q0f7-opY/UfR46M1Hi-I/AAAAAAAABbI/S_VWpJnqGA8/s640/CIMG53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64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Stacia Napierkows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1981200" cy="30528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86400" y="2286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https://www.moma.org/interactives/exhibitions/2012/inventingabstraction/?work=180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916</Words>
  <Application>Microsoft Office PowerPoint</Application>
  <PresentationFormat>On-screen Show (4:3)</PresentationFormat>
  <Paragraphs>112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dada u njujorku/frensis pikabija i man rej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</cp:revision>
  <dcterms:created xsi:type="dcterms:W3CDTF">2020-03-16T21:39:35Z</dcterms:created>
  <dcterms:modified xsi:type="dcterms:W3CDTF">2020-03-23T17:06:58Z</dcterms:modified>
</cp:coreProperties>
</file>