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dragan\Documents\Mladi%20zadovoljstvo\komparacij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3"/>
          <c:order val="2"/>
          <c:tx>
            <c:strRef>
              <c:f>Sheet1!$D$3</c:f>
              <c:strCache>
                <c:ptCount val="1"/>
                <c:pt idx="0">
                  <c:v>zadovoljstvo životom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11"/>
            <c:invertIfNegative val="0"/>
            <c:bubble3D val="0"/>
            <c:spPr>
              <a:gradFill rotWithShape="1">
                <a:gsLst>
                  <a:gs pos="0">
                    <a:schemeClr val="accent5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5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5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 w="6350" cap="flat" cmpd="sng" algn="ctr">
                <a:solidFill>
                  <a:schemeClr val="accent5"/>
                </a:solidFill>
                <a:prstDash val="solid"/>
                <a:miter lim="800000"/>
              </a:ln>
              <a:effectLst/>
            </c:spPr>
          </c:dPt>
          <c:dLbls>
            <c:dLbl>
              <c:idx val="11"/>
              <c:layout>
                <c:manualLayout>
                  <c:x val="0"/>
                  <c:y val="-3.41646737273659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Sheet1!$A$4:$A$36</c:f>
              <c:strCache>
                <c:ptCount val="33"/>
                <c:pt idx="0">
                  <c:v>S.Makedonija</c:v>
                </c:pt>
                <c:pt idx="1">
                  <c:v>Albanija</c:v>
                </c:pt>
                <c:pt idx="2">
                  <c:v>Turska</c:v>
                </c:pt>
                <c:pt idx="3">
                  <c:v>Bugarska</c:v>
                </c:pt>
                <c:pt idx="4">
                  <c:v>Grčka</c:v>
                </c:pt>
                <c:pt idx="5">
                  <c:v>Češka</c:v>
                </c:pt>
                <c:pt idx="6">
                  <c:v>Italija</c:v>
                </c:pt>
                <c:pt idx="7">
                  <c:v>Crna Gora</c:v>
                </c:pt>
                <c:pt idx="8">
                  <c:v>Kipar</c:v>
                </c:pt>
                <c:pt idx="9">
                  <c:v>Mađarska</c:v>
                </c:pt>
                <c:pt idx="10">
                  <c:v>Slovačka</c:v>
                </c:pt>
                <c:pt idx="11">
                  <c:v>Srbija</c:v>
                </c:pt>
                <c:pt idx="12">
                  <c:v>Rumunija</c:v>
                </c:pt>
                <c:pt idx="13">
                  <c:v>Francuska</c:v>
                </c:pt>
                <c:pt idx="14">
                  <c:v>Španija</c:v>
                </c:pt>
                <c:pt idx="15">
                  <c:v>Belgija</c:v>
                </c:pt>
                <c:pt idx="16">
                  <c:v>Švedska</c:v>
                </c:pt>
                <c:pt idx="17">
                  <c:v>Hrvatska</c:v>
                </c:pt>
                <c:pt idx="18">
                  <c:v>Latvija</c:v>
                </c:pt>
                <c:pt idx="19">
                  <c:v>Estonija</c:v>
                </c:pt>
                <c:pt idx="20">
                  <c:v>Litvanija</c:v>
                </c:pt>
                <c:pt idx="21">
                  <c:v>Nemačka</c:v>
                </c:pt>
                <c:pt idx="22">
                  <c:v>Slovenija</c:v>
                </c:pt>
                <c:pt idx="23">
                  <c:v>Austrija</c:v>
                </c:pt>
                <c:pt idx="24">
                  <c:v>Malta</c:v>
                </c:pt>
                <c:pt idx="25">
                  <c:v>Portugal</c:v>
                </c:pt>
                <c:pt idx="26">
                  <c:v>V.Britanija</c:v>
                </c:pt>
                <c:pt idx="27">
                  <c:v>Poljska</c:v>
                </c:pt>
                <c:pt idx="28">
                  <c:v>Danska</c:v>
                </c:pt>
                <c:pt idx="29">
                  <c:v>Irska</c:v>
                </c:pt>
                <c:pt idx="30">
                  <c:v>Holandija</c:v>
                </c:pt>
                <c:pt idx="31">
                  <c:v>Luksemburg</c:v>
                </c:pt>
                <c:pt idx="32">
                  <c:v>Finska</c:v>
                </c:pt>
              </c:strCache>
            </c:strRef>
          </c:cat>
          <c:val>
            <c:numRef>
              <c:f>Sheet1!$D$4:$D$36</c:f>
              <c:numCache>
                <c:formatCode>0.0</c:formatCode>
                <c:ptCount val="33"/>
                <c:pt idx="0">
                  <c:v>5.3130841131669699</c:v>
                </c:pt>
                <c:pt idx="1">
                  <c:v>5.593029019341758</c:v>
                </c:pt>
                <c:pt idx="2">
                  <c:v>6.1044942105493503</c:v>
                </c:pt>
                <c:pt idx="3">
                  <c:v>6.2648721375213743</c:v>
                </c:pt>
                <c:pt idx="4">
                  <c:v>6.3929652424357899</c:v>
                </c:pt>
                <c:pt idx="5">
                  <c:v>6.6002132881395115</c:v>
                </c:pt>
                <c:pt idx="6">
                  <c:v>6.6993263284647275</c:v>
                </c:pt>
                <c:pt idx="7">
                  <c:v>6.8871052225621767</c:v>
                </c:pt>
                <c:pt idx="8">
                  <c:v>6.9989225303880982</c:v>
                </c:pt>
                <c:pt idx="9">
                  <c:v>7.0051514915927822</c:v>
                </c:pt>
                <c:pt idx="10">
                  <c:v>7.2823326931574641</c:v>
                </c:pt>
                <c:pt idx="11">
                  <c:v>7.309768876116415</c:v>
                </c:pt>
                <c:pt idx="12">
                  <c:v>7.3499221289709995</c:v>
                </c:pt>
                <c:pt idx="13">
                  <c:v>7.378327137043704</c:v>
                </c:pt>
                <c:pt idx="14">
                  <c:v>7.3946356577468704</c:v>
                </c:pt>
                <c:pt idx="15">
                  <c:v>7.3989762077745063</c:v>
                </c:pt>
                <c:pt idx="16">
                  <c:v>7.4089587940572219</c:v>
                </c:pt>
                <c:pt idx="17">
                  <c:v>7.4213870156983974</c:v>
                </c:pt>
                <c:pt idx="18">
                  <c:v>7.4376868434812229</c:v>
                </c:pt>
                <c:pt idx="19">
                  <c:v>7.4743353857345092</c:v>
                </c:pt>
                <c:pt idx="20">
                  <c:v>7.6059204028414129</c:v>
                </c:pt>
                <c:pt idx="21">
                  <c:v>7.6955204000725494</c:v>
                </c:pt>
                <c:pt idx="22">
                  <c:v>7.8266993715751791</c:v>
                </c:pt>
                <c:pt idx="23">
                  <c:v>7.8554352166588339</c:v>
                </c:pt>
                <c:pt idx="24">
                  <c:v>7.8688221490447186</c:v>
                </c:pt>
                <c:pt idx="25">
                  <c:v>7.8821060170679962</c:v>
                </c:pt>
                <c:pt idx="26">
                  <c:v>7.8885009323726445</c:v>
                </c:pt>
                <c:pt idx="27">
                  <c:v>7.8942361845598343</c:v>
                </c:pt>
                <c:pt idx="28">
                  <c:v>7.8964045464167221</c:v>
                </c:pt>
                <c:pt idx="29">
                  <c:v>7.8967244870186457</c:v>
                </c:pt>
                <c:pt idx="30">
                  <c:v>7.900931247132398</c:v>
                </c:pt>
                <c:pt idx="31">
                  <c:v>7.9307239975262034</c:v>
                </c:pt>
                <c:pt idx="32">
                  <c:v>7.9665577413204396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440163680"/>
        <c:axId val="440169120"/>
      </c:barChart>
      <c:scatterChart>
        <c:scatterStyle val="lineMarker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posao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square"/>
            <c:size val="7"/>
            <c:spPr>
              <a:solidFill>
                <a:schemeClr val="accent1">
                  <a:lumMod val="75000"/>
                </a:schemeClr>
              </a:solidFill>
              <a:ln w="9525">
                <a:noFill/>
              </a:ln>
              <a:effectLst/>
            </c:spPr>
          </c:marker>
          <c:dLbls>
            <c:dLbl>
              <c:idx val="11"/>
              <c:layout>
                <c:manualLayout>
                  <c:x val="-3.0864197530864196E-2"/>
                  <c:y val="4.0997608472839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strRef>
              <c:f>Sheet1!$A$4:$A$36</c:f>
              <c:strCache>
                <c:ptCount val="33"/>
                <c:pt idx="0">
                  <c:v>S.Makedonija</c:v>
                </c:pt>
                <c:pt idx="1">
                  <c:v>Albanija</c:v>
                </c:pt>
                <c:pt idx="2">
                  <c:v>Turska</c:v>
                </c:pt>
                <c:pt idx="3">
                  <c:v>Bugarska</c:v>
                </c:pt>
                <c:pt idx="4">
                  <c:v>Grčka</c:v>
                </c:pt>
                <c:pt idx="5">
                  <c:v>Češka</c:v>
                </c:pt>
                <c:pt idx="6">
                  <c:v>Italija</c:v>
                </c:pt>
                <c:pt idx="7">
                  <c:v>Crna Gora</c:v>
                </c:pt>
                <c:pt idx="8">
                  <c:v>Kipar</c:v>
                </c:pt>
                <c:pt idx="9">
                  <c:v>Mađarska</c:v>
                </c:pt>
                <c:pt idx="10">
                  <c:v>Slovačka</c:v>
                </c:pt>
                <c:pt idx="11">
                  <c:v>Srbija</c:v>
                </c:pt>
                <c:pt idx="12">
                  <c:v>Rumunija</c:v>
                </c:pt>
                <c:pt idx="13">
                  <c:v>Francuska</c:v>
                </c:pt>
                <c:pt idx="14">
                  <c:v>Španija</c:v>
                </c:pt>
                <c:pt idx="15">
                  <c:v>Belgija</c:v>
                </c:pt>
                <c:pt idx="16">
                  <c:v>Švedska</c:v>
                </c:pt>
                <c:pt idx="17">
                  <c:v>Hrvatska</c:v>
                </c:pt>
                <c:pt idx="18">
                  <c:v>Latvija</c:v>
                </c:pt>
                <c:pt idx="19">
                  <c:v>Estonija</c:v>
                </c:pt>
                <c:pt idx="20">
                  <c:v>Litvanija</c:v>
                </c:pt>
                <c:pt idx="21">
                  <c:v>Nemačka</c:v>
                </c:pt>
                <c:pt idx="22">
                  <c:v>Slovenija</c:v>
                </c:pt>
                <c:pt idx="23">
                  <c:v>Austrija</c:v>
                </c:pt>
                <c:pt idx="24">
                  <c:v>Malta</c:v>
                </c:pt>
                <c:pt idx="25">
                  <c:v>Portugal</c:v>
                </c:pt>
                <c:pt idx="26">
                  <c:v>V.Britanija</c:v>
                </c:pt>
                <c:pt idx="27">
                  <c:v>Poljska</c:v>
                </c:pt>
                <c:pt idx="28">
                  <c:v>Danska</c:v>
                </c:pt>
                <c:pt idx="29">
                  <c:v>Irska</c:v>
                </c:pt>
                <c:pt idx="30">
                  <c:v>Holandija</c:v>
                </c:pt>
                <c:pt idx="31">
                  <c:v>Luksemburg</c:v>
                </c:pt>
                <c:pt idx="32">
                  <c:v>Finska</c:v>
                </c:pt>
              </c:strCache>
            </c:strRef>
          </c:xVal>
          <c:yVal>
            <c:numRef>
              <c:f>Sheet1!$B$4:$B$36</c:f>
              <c:numCache>
                <c:formatCode>0.0</c:formatCode>
                <c:ptCount val="33"/>
                <c:pt idx="0">
                  <c:v>6.5476670354643458</c:v>
                </c:pt>
                <c:pt idx="1">
                  <c:v>6.9476773306149244</c:v>
                </c:pt>
                <c:pt idx="2">
                  <c:v>6.558514383916739</c:v>
                </c:pt>
                <c:pt idx="3">
                  <c:v>7.0301666377627621</c:v>
                </c:pt>
                <c:pt idx="4">
                  <c:v>7.261481890162842</c:v>
                </c:pt>
                <c:pt idx="5">
                  <c:v>8.0396909420749925</c:v>
                </c:pt>
                <c:pt idx="6">
                  <c:v>6.8830472998675738</c:v>
                </c:pt>
                <c:pt idx="7">
                  <c:v>6.9514766244104198</c:v>
                </c:pt>
                <c:pt idx="8">
                  <c:v>7.2330882041480367</c:v>
                </c:pt>
                <c:pt idx="9">
                  <c:v>7.15586972144005</c:v>
                </c:pt>
                <c:pt idx="10">
                  <c:v>8.2156439031651782</c:v>
                </c:pt>
                <c:pt idx="11">
                  <c:v>6.9671303786725476</c:v>
                </c:pt>
                <c:pt idx="12">
                  <c:v>7.7272736410498171</c:v>
                </c:pt>
                <c:pt idx="13">
                  <c:v>7.2910155262362562</c:v>
                </c:pt>
                <c:pt idx="14">
                  <c:v>7.1013751811390593</c:v>
                </c:pt>
                <c:pt idx="15">
                  <c:v>6.9182488545962411</c:v>
                </c:pt>
                <c:pt idx="16">
                  <c:v>7.370251636159062</c:v>
                </c:pt>
                <c:pt idx="17">
                  <c:v>6.2700174215966102</c:v>
                </c:pt>
                <c:pt idx="18">
                  <c:v>7.8441133886023353</c:v>
                </c:pt>
                <c:pt idx="19">
                  <c:v>7.7189841219378765</c:v>
                </c:pt>
                <c:pt idx="20">
                  <c:v>7.4767244282302423</c:v>
                </c:pt>
                <c:pt idx="21">
                  <c:v>7.5343996587713162</c:v>
                </c:pt>
                <c:pt idx="22">
                  <c:v>7.3571892099227263</c:v>
                </c:pt>
                <c:pt idx="23">
                  <c:v>8.255369899878005</c:v>
                </c:pt>
                <c:pt idx="24">
                  <c:v>7.8689844014395138</c:v>
                </c:pt>
                <c:pt idx="25">
                  <c:v>7.4686854440987416</c:v>
                </c:pt>
                <c:pt idx="26">
                  <c:v>7.4729441818341327</c:v>
                </c:pt>
                <c:pt idx="27">
                  <c:v>7.7303361857788779</c:v>
                </c:pt>
                <c:pt idx="28">
                  <c:v>7.6415402629443179</c:v>
                </c:pt>
                <c:pt idx="29">
                  <c:v>7.9154291418380112</c:v>
                </c:pt>
                <c:pt idx="30">
                  <c:v>7.6005518872159064</c:v>
                </c:pt>
                <c:pt idx="31">
                  <c:v>7.5485782448875822</c:v>
                </c:pt>
                <c:pt idx="32">
                  <c:v>8.2002202244530871</c:v>
                </c:pt>
              </c:numCache>
            </c:numRef>
          </c:yVal>
          <c:smooth val="0"/>
        </c:ser>
        <c:ser>
          <c:idx val="2"/>
          <c:order val="1"/>
          <c:tx>
            <c:strRef>
              <c:f>Sheet1!$C$3</c:f>
              <c:strCache>
                <c:ptCount val="1"/>
                <c:pt idx="0">
                  <c:v>porodica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7"/>
            <c:spPr>
              <a:solidFill>
                <a:schemeClr val="tx1"/>
              </a:solidFill>
              <a:ln w="9525">
                <a:noFill/>
              </a:ln>
              <a:effectLst/>
            </c:spPr>
          </c:marker>
          <c:dLbls>
            <c:dLbl>
              <c:idx val="11"/>
              <c:layout>
                <c:manualLayout>
                  <c:x val="-3.0864197530864196E-2"/>
                  <c:y val="-4.4414075845575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strRef>
              <c:f>Sheet1!$A$4:$A$36</c:f>
              <c:strCache>
                <c:ptCount val="33"/>
                <c:pt idx="0">
                  <c:v>S.Makedonija</c:v>
                </c:pt>
                <c:pt idx="1">
                  <c:v>Albanija</c:v>
                </c:pt>
                <c:pt idx="2">
                  <c:v>Turska</c:v>
                </c:pt>
                <c:pt idx="3">
                  <c:v>Bugarska</c:v>
                </c:pt>
                <c:pt idx="4">
                  <c:v>Grčka</c:v>
                </c:pt>
                <c:pt idx="5">
                  <c:v>Češka</c:v>
                </c:pt>
                <c:pt idx="6">
                  <c:v>Italija</c:v>
                </c:pt>
                <c:pt idx="7">
                  <c:v>Crna Gora</c:v>
                </c:pt>
                <c:pt idx="8">
                  <c:v>Kipar</c:v>
                </c:pt>
                <c:pt idx="9">
                  <c:v>Mađarska</c:v>
                </c:pt>
                <c:pt idx="10">
                  <c:v>Slovačka</c:v>
                </c:pt>
                <c:pt idx="11">
                  <c:v>Srbija</c:v>
                </c:pt>
                <c:pt idx="12">
                  <c:v>Rumunija</c:v>
                </c:pt>
                <c:pt idx="13">
                  <c:v>Francuska</c:v>
                </c:pt>
                <c:pt idx="14">
                  <c:v>Španija</c:v>
                </c:pt>
                <c:pt idx="15">
                  <c:v>Belgija</c:v>
                </c:pt>
                <c:pt idx="16">
                  <c:v>Švedska</c:v>
                </c:pt>
                <c:pt idx="17">
                  <c:v>Hrvatska</c:v>
                </c:pt>
                <c:pt idx="18">
                  <c:v>Latvija</c:v>
                </c:pt>
                <c:pt idx="19">
                  <c:v>Estonija</c:v>
                </c:pt>
                <c:pt idx="20">
                  <c:v>Litvanija</c:v>
                </c:pt>
                <c:pt idx="21">
                  <c:v>Nemačka</c:v>
                </c:pt>
                <c:pt idx="22">
                  <c:v>Slovenija</c:v>
                </c:pt>
                <c:pt idx="23">
                  <c:v>Austrija</c:v>
                </c:pt>
                <c:pt idx="24">
                  <c:v>Malta</c:v>
                </c:pt>
                <c:pt idx="25">
                  <c:v>Portugal</c:v>
                </c:pt>
                <c:pt idx="26">
                  <c:v>V.Britanija</c:v>
                </c:pt>
                <c:pt idx="27">
                  <c:v>Poljska</c:v>
                </c:pt>
                <c:pt idx="28">
                  <c:v>Danska</c:v>
                </c:pt>
                <c:pt idx="29">
                  <c:v>Irska</c:v>
                </c:pt>
                <c:pt idx="30">
                  <c:v>Holandija</c:v>
                </c:pt>
                <c:pt idx="31">
                  <c:v>Luksemburg</c:v>
                </c:pt>
                <c:pt idx="32">
                  <c:v>Finska</c:v>
                </c:pt>
              </c:strCache>
            </c:strRef>
          </c:xVal>
          <c:yVal>
            <c:numRef>
              <c:f>Sheet1!$C$4:$C$36</c:f>
              <c:numCache>
                <c:formatCode>0.0</c:formatCode>
                <c:ptCount val="33"/>
                <c:pt idx="0">
                  <c:v>7.7270081229994885</c:v>
                </c:pt>
                <c:pt idx="1">
                  <c:v>8.9607444103021976</c:v>
                </c:pt>
                <c:pt idx="2">
                  <c:v>7.3479913100134908</c:v>
                </c:pt>
                <c:pt idx="3">
                  <c:v>7.774439952100173</c:v>
                </c:pt>
                <c:pt idx="4">
                  <c:v>8.074787001371913</c:v>
                </c:pt>
                <c:pt idx="5">
                  <c:v>7.4610457935455754</c:v>
                </c:pt>
                <c:pt idx="6">
                  <c:v>7.9013254226530165</c:v>
                </c:pt>
                <c:pt idx="7">
                  <c:v>8.0406528865761882</c:v>
                </c:pt>
                <c:pt idx="8">
                  <c:v>8.4887279681092771</c:v>
                </c:pt>
                <c:pt idx="9">
                  <c:v>8.5882742195398691</c:v>
                </c:pt>
                <c:pt idx="10">
                  <c:v>8.4717639432506626</c:v>
                </c:pt>
                <c:pt idx="11">
                  <c:v>8.4338206676885221</c:v>
                </c:pt>
                <c:pt idx="12">
                  <c:v>8.59493627292197</c:v>
                </c:pt>
                <c:pt idx="13">
                  <c:v>8.2136905228147263</c:v>
                </c:pt>
                <c:pt idx="14">
                  <c:v>8.2046347407898406</c:v>
                </c:pt>
                <c:pt idx="15">
                  <c:v>7.5613782885903156</c:v>
                </c:pt>
                <c:pt idx="16">
                  <c:v>7.9337422246778919</c:v>
                </c:pt>
                <c:pt idx="17">
                  <c:v>7.802447981801401</c:v>
                </c:pt>
                <c:pt idx="18">
                  <c:v>8.2366704695959037</c:v>
                </c:pt>
                <c:pt idx="19">
                  <c:v>8.3838486698684562</c:v>
                </c:pt>
                <c:pt idx="20">
                  <c:v>8.6917395732215841</c:v>
                </c:pt>
                <c:pt idx="21">
                  <c:v>7.8493251155601991</c:v>
                </c:pt>
                <c:pt idx="22">
                  <c:v>8.662996780403688</c:v>
                </c:pt>
                <c:pt idx="23">
                  <c:v>8.7373072856908376</c:v>
                </c:pt>
                <c:pt idx="24">
                  <c:v>8.7982960487317978</c:v>
                </c:pt>
                <c:pt idx="25">
                  <c:v>8.6187100106672609</c:v>
                </c:pt>
                <c:pt idx="26">
                  <c:v>8.7672161103249078</c:v>
                </c:pt>
                <c:pt idx="27">
                  <c:v>8.1728596262664421</c:v>
                </c:pt>
                <c:pt idx="28">
                  <c:v>8.5700043609216348</c:v>
                </c:pt>
                <c:pt idx="29">
                  <c:v>8.7860457762804387</c:v>
                </c:pt>
                <c:pt idx="30">
                  <c:v>8.0612806891501609</c:v>
                </c:pt>
                <c:pt idx="31">
                  <c:v>8.8634442509121119</c:v>
                </c:pt>
                <c:pt idx="32">
                  <c:v>8.2393807536795212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40163680"/>
        <c:axId val="440169120"/>
      </c:scatterChart>
      <c:catAx>
        <c:axId val="440163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0169120"/>
        <c:crossesAt val="1"/>
        <c:auto val="1"/>
        <c:lblAlgn val="ctr"/>
        <c:lblOffset val="100"/>
        <c:noMultiLvlLbl val="0"/>
      </c:catAx>
      <c:valAx>
        <c:axId val="440169120"/>
        <c:scaling>
          <c:orientation val="minMax"/>
        </c:scaling>
        <c:delete val="0"/>
        <c:axPos val="l"/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0163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2C7F-C152-413A-A2CF-C6FB8310F13B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B373-6298-4BC8-95E5-DB4E9A75B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9680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2C7F-C152-413A-A2CF-C6FB8310F13B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B373-6298-4BC8-95E5-DB4E9A75B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637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2C7F-C152-413A-A2CF-C6FB8310F13B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B373-6298-4BC8-95E5-DB4E9A75B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524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2C7F-C152-413A-A2CF-C6FB8310F13B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B373-6298-4BC8-95E5-DB4E9A75B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898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2C7F-C152-413A-A2CF-C6FB8310F13B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B373-6298-4BC8-95E5-DB4E9A75B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274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2C7F-C152-413A-A2CF-C6FB8310F13B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B373-6298-4BC8-95E5-DB4E9A75B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901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2C7F-C152-413A-A2CF-C6FB8310F13B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B373-6298-4BC8-95E5-DB4E9A75B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776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2C7F-C152-413A-A2CF-C6FB8310F13B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B373-6298-4BC8-95E5-DB4E9A75B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37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2C7F-C152-413A-A2CF-C6FB8310F13B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B373-6298-4BC8-95E5-DB4E9A75B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856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2C7F-C152-413A-A2CF-C6FB8310F13B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B373-6298-4BC8-95E5-DB4E9A75B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413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2C7F-C152-413A-A2CF-C6FB8310F13B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B373-6298-4BC8-95E5-DB4E9A75B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870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12C7F-C152-413A-A2CF-C6FB8310F13B}" type="datetimeFigureOut">
              <a:rPr lang="en-GB" smtClean="0"/>
              <a:t>11/05/2020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DB373-6298-4BC8-95E5-DB4E9A75B0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29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Zadovoljstvo životom </a:t>
            </a:r>
            <a:r>
              <a:rPr lang="sr-Latn-RS" dirty="0" smtClean="0"/>
              <a:t>mladih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55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i="1" dirty="0" smtClean="0"/>
              <a:t>Markeri odraslosti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Ključni </a:t>
            </a:r>
            <a:r>
              <a:rPr lang="sr-Latn-RS" dirty="0"/>
              <a:t>životni događaji utiču na stepen zadovoljstva </a:t>
            </a:r>
            <a:r>
              <a:rPr lang="sr-Latn-RS" dirty="0" smtClean="0"/>
              <a:t>životom</a:t>
            </a:r>
          </a:p>
          <a:p>
            <a:pPr lvl="1"/>
            <a:r>
              <a:rPr lang="sr-Latn-RS" dirty="0"/>
              <a:t>Završetak obrazovanja, </a:t>
            </a:r>
            <a:endParaRPr lang="sr-Latn-RS" dirty="0" smtClean="0"/>
          </a:p>
          <a:p>
            <a:pPr lvl="1"/>
            <a:r>
              <a:rPr lang="sr-Latn-RS" dirty="0" smtClean="0"/>
              <a:t>početak </a:t>
            </a:r>
            <a:r>
              <a:rPr lang="sr-Latn-RS" dirty="0"/>
              <a:t>rada, </a:t>
            </a:r>
            <a:endParaRPr lang="sr-Latn-RS" dirty="0" smtClean="0"/>
          </a:p>
          <a:p>
            <a:pPr lvl="1"/>
            <a:r>
              <a:rPr lang="sr-Latn-RS" dirty="0" smtClean="0"/>
              <a:t>gubitak </a:t>
            </a:r>
            <a:r>
              <a:rPr lang="sr-Latn-RS" dirty="0"/>
              <a:t>posla, </a:t>
            </a:r>
            <a:endParaRPr lang="sr-Latn-RS" dirty="0" smtClean="0"/>
          </a:p>
          <a:p>
            <a:pPr lvl="1"/>
            <a:r>
              <a:rPr lang="sr-Latn-RS" dirty="0" smtClean="0"/>
              <a:t>ulazak </a:t>
            </a:r>
            <a:r>
              <a:rPr lang="sr-Latn-RS" dirty="0"/>
              <a:t>u brak, </a:t>
            </a:r>
            <a:endParaRPr lang="sr-Latn-RS" dirty="0" smtClean="0"/>
          </a:p>
          <a:p>
            <a:pPr lvl="1"/>
            <a:r>
              <a:rPr lang="sr-Latn-RS" dirty="0" smtClean="0"/>
              <a:t>dobijanje </a:t>
            </a:r>
            <a:r>
              <a:rPr lang="sr-Latn-RS" dirty="0"/>
              <a:t>deteta, </a:t>
            </a:r>
            <a:endParaRPr lang="sr-Latn-RS" dirty="0" smtClean="0"/>
          </a:p>
          <a:p>
            <a:pPr lvl="1"/>
            <a:r>
              <a:rPr lang="sr-Latn-RS" dirty="0" smtClean="0"/>
              <a:t>početak </a:t>
            </a:r>
            <a:r>
              <a:rPr lang="sr-Latn-RS" dirty="0"/>
              <a:t>samostalnog života (obezbeđivanje nekretnine), </a:t>
            </a:r>
            <a:endParaRPr lang="sr-Latn-RS" dirty="0" smtClean="0"/>
          </a:p>
          <a:p>
            <a:pPr lvl="1"/>
            <a:r>
              <a:rPr lang="sr-Latn-RS" dirty="0" smtClean="0"/>
              <a:t>razvod</a:t>
            </a:r>
            <a:r>
              <a:rPr lang="sr-Latn-RS" dirty="0"/>
              <a:t>, </a:t>
            </a:r>
            <a:endParaRPr lang="sr-Latn-RS" dirty="0" smtClean="0"/>
          </a:p>
          <a:p>
            <a:pPr lvl="1"/>
            <a:r>
              <a:rPr lang="sr-Latn-RS" dirty="0" smtClean="0"/>
              <a:t>gubitak </a:t>
            </a:r>
            <a:r>
              <a:rPr lang="sr-Latn-RS" dirty="0"/>
              <a:t>partnera / supružnika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9964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i="1" dirty="0"/>
              <a:t>Zaposlenje i finansijska </a:t>
            </a:r>
            <a:r>
              <a:rPr lang="sr-Latn-RS" i="1" dirty="0" smtClean="0"/>
              <a:t>autonomija</a:t>
            </a:r>
            <a:endParaRPr lang="sr-Latn-RS" dirty="0" smtClean="0"/>
          </a:p>
          <a:p>
            <a:pPr lvl="1"/>
            <a:r>
              <a:rPr lang="sr-Latn-RS" dirty="0" smtClean="0"/>
              <a:t>Nezavisno </a:t>
            </a:r>
            <a:r>
              <a:rPr lang="sr-Latn-RS" dirty="0"/>
              <a:t>od značaja koje ima prvo zaposlenje, istraživanja pokazuju da su nezaposlenost i finansijska zavisnost, bilo do roditelja, partnera ili institucija, negativno povezane sa osećajem zadovoljstva </a:t>
            </a:r>
            <a:endParaRPr lang="sr-Latn-RS" dirty="0" smtClean="0"/>
          </a:p>
          <a:p>
            <a:pPr lvl="1"/>
            <a:endParaRPr lang="sr-Latn-RS" dirty="0"/>
          </a:p>
          <a:p>
            <a:r>
              <a:rPr lang="sr-Latn-RS" i="1" dirty="0"/>
              <a:t>Brak i </a:t>
            </a:r>
            <a:r>
              <a:rPr lang="sr-Latn-RS" i="1" dirty="0" smtClean="0"/>
              <a:t>roditeljstvo</a:t>
            </a:r>
            <a:endParaRPr lang="sr-Latn-RS" dirty="0" smtClean="0"/>
          </a:p>
          <a:p>
            <a:pPr lvl="1"/>
            <a:r>
              <a:rPr lang="sr-Latn-RS" dirty="0" smtClean="0"/>
              <a:t>Usamljenost </a:t>
            </a:r>
            <a:r>
              <a:rPr lang="sr-Latn-RS" dirty="0"/>
              <a:t>je jedan od najčešćih uzroka nezadovoljstva, zbog čega su partnerstvo i brak usko povezani sa stepenom zadovoljstva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3362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i="1" dirty="0" smtClean="0"/>
              <a:t>Dejstvenost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Završetak </a:t>
            </a:r>
            <a:r>
              <a:rPr lang="sr-Latn-RS" dirty="0"/>
              <a:t>obrazovanja, dobijanje posla, osamostaljivanje od roditelja i zasnivanje sopstvene porodice sa sobom nose veći stepen osećaja autonomije koji je značajan za osećaj </a:t>
            </a:r>
            <a:r>
              <a:rPr lang="sr-Latn-RS" dirty="0" smtClean="0"/>
              <a:t>zadovoljstva.</a:t>
            </a:r>
          </a:p>
          <a:p>
            <a:r>
              <a:rPr lang="sr-Latn-RS" dirty="0" smtClean="0"/>
              <a:t>Osećaj </a:t>
            </a:r>
            <a:r>
              <a:rPr lang="sr-Latn-RS" dirty="0"/>
              <a:t>autonomije i kontrole nad sopstvenim životom može imati i direktnu, a ne samo indirektnu, vezu sa osećajem zadovoljstva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628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57565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23911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83572"/>
              </p:ext>
            </p:extLst>
          </p:nvPr>
        </p:nvGraphicFramePr>
        <p:xfrm>
          <a:off x="1633990" y="186449"/>
          <a:ext cx="8844394" cy="17531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16132"/>
                <a:gridCol w="1116735"/>
                <a:gridCol w="1148429"/>
                <a:gridCol w="392442"/>
                <a:gridCol w="390577"/>
                <a:gridCol w="1148429"/>
                <a:gridCol w="1131650"/>
              </a:tblGrid>
              <a:tr h="5200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50" dirty="0">
                          <a:effectLst/>
                        </a:rPr>
                        <a:t>Indikator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50">
                          <a:effectLst/>
                        </a:rPr>
                        <a:t>pol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50">
                          <a:effectLst/>
                        </a:rPr>
                        <a:t>Broj slučajeva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50">
                          <a:effectLst/>
                        </a:rPr>
                        <a:t>Opseg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50">
                          <a:effectLst/>
                        </a:rPr>
                        <a:t>Aritmetička sredina / učešće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50">
                          <a:effectLst/>
                        </a:rPr>
                        <a:t>Standardna devijacija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</a:tr>
              <a:tr h="173353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54092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50">
                          <a:effectLst/>
                        </a:rPr>
                        <a:t>Zadovoljstvo intimnim odnosima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ž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586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3,24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0,784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</a:tr>
              <a:tr h="15409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m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587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3,10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0,831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</a:tr>
              <a:tr h="154092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50">
                          <a:effectLst/>
                        </a:rPr>
                        <a:t>Zadovoljstvo porodičnim odnosima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ž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587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3,45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0,690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</a:tr>
              <a:tr h="15409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m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586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3,28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0,823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</a:tr>
              <a:tr h="154092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50">
                          <a:effectLst/>
                        </a:rPr>
                        <a:t>Zadovoljstvo profesijom (onim čime se bave)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ž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578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1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3,02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0,924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</a:tr>
              <a:tr h="15409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m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580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>
                          <a:effectLst/>
                        </a:rPr>
                        <a:t>3,00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000" dirty="0">
                          <a:effectLst/>
                        </a:rPr>
                        <a:t>0,892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408" marR="52408" marT="0" marB="0" anchor="ctr"/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0525273"/>
              </p:ext>
            </p:extLst>
          </p:nvPr>
        </p:nvGraphicFramePr>
        <p:xfrm>
          <a:off x="1633990" y="2195751"/>
          <a:ext cx="8844392" cy="35627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6360"/>
                <a:gridCol w="1540886"/>
                <a:gridCol w="1456360"/>
                <a:gridCol w="1572870"/>
                <a:gridCol w="1432374"/>
                <a:gridCol w="1385542"/>
              </a:tblGrid>
              <a:tr h="4852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 dirty="0">
                          <a:effectLst/>
                        </a:rPr>
                        <a:t> 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 dirty="0">
                          <a:effectLst/>
                        </a:rPr>
                        <a:t>uopšte nisam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donekle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prilično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sasvim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642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                                    intimnim odnosima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03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ženski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2.4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14.5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40.1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43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100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3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muški 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3.4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19.9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40.4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36.3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100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4852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                                  porodičnim odnosima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03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ženski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0.7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9.4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34.6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55.4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100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3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muški 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2.9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15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33.1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49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100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4091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 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                                profesionalnom sferom 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03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ženski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7.6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18.9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37.5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36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100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3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muški 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6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21.6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38.6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>
                          <a:effectLst/>
                        </a:rPr>
                        <a:t>33.8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r-Latn-RS" sz="1400" dirty="0">
                          <a:effectLst/>
                        </a:rPr>
                        <a:t>100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3031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255</Words>
  <Application>Microsoft Office PowerPoint</Application>
  <PresentationFormat>Widescreen</PresentationFormat>
  <Paragraphs>109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Zadovoljstvo životom mladih</vt:lpstr>
      <vt:lpstr>Markeri odraslosti</vt:lpstr>
      <vt:lpstr>PowerPoint Presentation</vt:lpstr>
      <vt:lpstr>Dejstvenost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Zadovoljstvo životom mladih</dc:title>
  <dc:creator>dragan stanojevic</dc:creator>
  <cp:lastModifiedBy>dragan stanojevic</cp:lastModifiedBy>
  <cp:revision>2</cp:revision>
  <dcterms:created xsi:type="dcterms:W3CDTF">2020-05-11T20:06:08Z</dcterms:created>
  <dcterms:modified xsi:type="dcterms:W3CDTF">2020-05-11T20:06:36Z</dcterms:modified>
</cp:coreProperties>
</file>