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1"/>
            <a:ext cx="7696200" cy="2076450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Transformacija ličnih </a:t>
            </a:r>
            <a:br>
              <a:rPr lang="sr-Latn-RS" b="1" dirty="0"/>
            </a:br>
            <a:r>
              <a:rPr lang="sr-Latn-RS" b="1" dirty="0"/>
              <a:t>i porodičnih odnosa </a:t>
            </a:r>
            <a:br>
              <a:rPr lang="en-US" dirty="0"/>
            </a:br>
            <a:r>
              <a:rPr lang="sr-Latn-RS" b="1" dirty="0"/>
              <a:t>u savremenom društvu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Smiljka Tomanović</a:t>
            </a:r>
          </a:p>
          <a:p>
            <a:r>
              <a:rPr lang="sr-Latn-RS" dirty="0"/>
              <a:t>Mart 202</a:t>
            </a:r>
            <a:r>
              <a:rPr lang="en-US" dirty="0"/>
              <a:t>3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84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sr-Latn-RS" dirty="0"/>
              <a:t>Ove velike teorije porodičnog života su apstraktne u odnosu na stvarni kontekst ličnog i porodičnog života.</a:t>
            </a:r>
          </a:p>
          <a:p>
            <a:pPr marL="624078" indent="-514350">
              <a:buFont typeface="+mj-lt"/>
              <a:buAutoNum type="arabicPeriod"/>
            </a:pPr>
            <a:r>
              <a:rPr lang="sr-Latn-RS" dirty="0"/>
              <a:t>Hipostazirana je individualnost i lična dejstvenost: i u „čistim vezama“ i u „normalnom haosu ljubavi“ i u „fluidnoj ljubavi“, zanemaruju se rodni i klasni aspekti koji utiču na odnose individua</a:t>
            </a:r>
          </a:p>
          <a:p>
            <a:pPr marL="624078" indent="-514350">
              <a:buFont typeface="+mj-lt"/>
              <a:buAutoNum type="arabicPeriod"/>
            </a:pPr>
            <a:r>
              <a:rPr lang="sr-Latn-RS" dirty="0"/>
              <a:t>U porodičnom životu se takođe zanemaruju rodni i klasni aspekti i faktori: u kontekstu porodičnog života zamagljuje odnose međuzavisnosti njenih članova, posebno intergeneracijskih, koji su i dalje rodno obeleženi.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Kritike</a:t>
            </a:r>
            <a:r>
              <a:rPr lang="en-US" dirty="0"/>
              <a:t> </a:t>
            </a:r>
            <a:r>
              <a:rPr lang="sr-Latn-RS" dirty="0"/>
              <a:t>novih teorija intimnosti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55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95400"/>
            <a:ext cx="8229600" cy="5257800"/>
          </a:xfrm>
        </p:spPr>
        <p:txBody>
          <a:bodyPr>
            <a:no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sr-Latn-RS" sz="1900" u="sng" dirty="0"/>
              <a:t>Optimističan pristup – pozitivna promena</a:t>
            </a:r>
            <a:r>
              <a:rPr lang="sr-Latn-RS" sz="1900" dirty="0"/>
              <a:t>: nova egalitarnost od tradicionalnih očekivanja i stega oslobođenih pojedinaca (Giddens); novi diskursi o intimnosti su novi oblik emancipacije pojedinaca (K. Plummer)</a:t>
            </a:r>
            <a:endParaRPr lang="en-US" sz="1900" dirty="0"/>
          </a:p>
          <a:p>
            <a:pPr marL="624078" indent="-514350">
              <a:buFont typeface="+mj-lt"/>
              <a:buAutoNum type="arabicPeriod"/>
            </a:pPr>
            <a:r>
              <a:rPr lang="sr-Latn-RS" sz="1900" u="sng" dirty="0"/>
              <a:t>Pesimistični pristup – pad moralnosti</a:t>
            </a:r>
            <a:r>
              <a:rPr lang="sr-Latn-RS" sz="1900" dirty="0"/>
              <a:t>: detradicionalizacija i individualizacija – egoistični narcistički individualizam - demoralizacija zapadne kulture (Fevre 2000): ostajemo zbunjeni, nesrećni i bez osećaja svrhe</a:t>
            </a:r>
          </a:p>
          <a:p>
            <a:r>
              <a:rPr lang="sr-Latn-RS" sz="1900" dirty="0"/>
              <a:t>Muškarci i žene postaju žrtve svoje potrage za ljubavlju i intimnošću, pate od frustracija, razočaranja i nesigurnosti: </a:t>
            </a:r>
            <a:endParaRPr lang="en-US" sz="1900" dirty="0"/>
          </a:p>
          <a:p>
            <a:pPr marL="109728" indent="0">
              <a:buNone/>
            </a:pPr>
            <a:r>
              <a:rPr lang="sr-Latn-RS" sz="1900" dirty="0"/>
              <a:t>„nesrećni brakovi se sve više zamenju razvodom, jer ljudi kreću da iskušaju sreću drugi, treći ili četvrti put u nadi da će naći nekoga ko razmišlja na pravi način“ (Fevre, 2000: 101)</a:t>
            </a:r>
          </a:p>
          <a:p>
            <a:r>
              <a:rPr lang="sr-Latn-RS" sz="1900" dirty="0"/>
              <a:t>Fevre (2000), Lasch (1977) i Sennett (1998): rastući značaj intimnosti je simptom sobom opsednute i atomizovane potrošačke kulture. Pozitivne vrednosti ljubavi, brige i odgovornosti su neodržive u kulturi koja promoviše izbor i ličnu slobodu na uštrb dugoročnih obavezivanja porodici i roditeljstvu.</a:t>
            </a:r>
            <a:endParaRPr lang="en-US" sz="1900" dirty="0"/>
          </a:p>
          <a:p>
            <a:endParaRPr lang="en-US" sz="1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transformisane</a:t>
            </a:r>
            <a:r>
              <a:rPr lang="en-US" dirty="0"/>
              <a:t> </a:t>
            </a:r>
            <a:r>
              <a:rPr lang="en-US" dirty="0" err="1"/>
              <a:t>intimnosti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86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Koliko su široke i duboke, rasprostranjene i značajne?</a:t>
            </a:r>
            <a:endParaRPr lang="en-US" dirty="0"/>
          </a:p>
          <a:p>
            <a:r>
              <a:rPr lang="sr-Latn-RS" dirty="0"/>
              <a:t>Između ove dve krajnosti: optimistične i pesimistične, postavlja se pitanje koliko su drastične i dramatične promene u sferi intimnosti.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Promene porodičnog života i intimnosti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48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sr-Latn-RS" dirty="0"/>
              <a:t>Da li je stvarno došlo do transformacije intimnosti u partnerskim vezama i šire – u ličnim odnosima?</a:t>
            </a:r>
            <a:endParaRPr lang="en-US" dirty="0"/>
          </a:p>
          <a:p>
            <a:pPr lvl="0"/>
            <a:r>
              <a:rPr lang="sr-Latn-RS" dirty="0"/>
              <a:t>Da li je individualizacija porodice, čak i kao idealni tip, ne samo teorijski već i ideološki konstrukt savremene sociološke misli?</a:t>
            </a:r>
            <a:endParaRPr lang="en-US" dirty="0"/>
          </a:p>
          <a:p>
            <a:pPr lvl="0"/>
            <a:r>
              <a:rPr lang="sr-Latn-RS" dirty="0"/>
              <a:t>Prodiskutujte </a:t>
            </a:r>
            <a:r>
              <a:rPr lang="sr-Latn-RS" u="sng" dirty="0"/>
              <a:t>stavove</a:t>
            </a:r>
            <a:r>
              <a:rPr lang="sr-Latn-RS" dirty="0"/>
              <a:t> prema posledicama promena u sferi partnerske intimnosti: </a:t>
            </a:r>
            <a:endParaRPr lang="en-US" dirty="0"/>
          </a:p>
          <a:p>
            <a:pPr marL="624078" lvl="0" indent="-514350">
              <a:buFont typeface="+mj-lt"/>
              <a:buAutoNum type="arabicPeriod"/>
            </a:pPr>
            <a:r>
              <a:rPr lang="sr-Latn-RS" dirty="0"/>
              <a:t>Pozitivan trend: egalitarnost i emancipacija? </a:t>
            </a:r>
            <a:endParaRPr lang="en-US" dirty="0"/>
          </a:p>
          <a:p>
            <a:pPr marL="624078" lvl="0" indent="-514350">
              <a:buFont typeface="+mj-lt"/>
              <a:buAutoNum type="arabicPeriod"/>
            </a:pPr>
            <a:r>
              <a:rPr lang="sr-Latn-RS" dirty="0"/>
              <a:t>Ili rizici? Da li, koliko i kako novo poimanje intimnosti destabilizuje partnerske odnose u savremenosti? Brak? Porodicu?</a:t>
            </a:r>
            <a:endParaRPr lang="en-US" dirty="0"/>
          </a:p>
          <a:p>
            <a:pPr marL="624078" lvl="0" indent="-514350">
              <a:buFont typeface="+mj-lt"/>
              <a:buAutoNum type="arabicPeriod"/>
            </a:pPr>
            <a:r>
              <a:rPr lang="sr-Latn-RS" dirty="0"/>
              <a:t>Kriza: demoralizacija pojedinaca i komercijalizacija emocija?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Diskusija 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865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lvl="0" indent="0">
              <a:buNone/>
            </a:pPr>
            <a:endParaRPr lang="en-US" sz="2000" dirty="0"/>
          </a:p>
          <a:p>
            <a:pPr lvl="0"/>
            <a:r>
              <a:rPr lang="sr-Latn-RS" sz="2000" dirty="0"/>
              <a:t>Da li i kako možemo da primenimo koncept „čiste veze“ na transformaciju intimnosti u Srbiji? U braku/kohabitaciji? Kod mladih?</a:t>
            </a:r>
            <a:endParaRPr lang="en-US" sz="2000" dirty="0"/>
          </a:p>
          <a:p>
            <a:r>
              <a:rPr lang="sr-Latn-RS" sz="2000" dirty="0"/>
              <a:t>Koji su uzroci, a šta su posledice usporene (blokirane?) transformacije intimnosti i partnerskih odnosa u Srbiji?</a:t>
            </a:r>
            <a:endParaRPr lang="en-US" sz="2000" dirty="0"/>
          </a:p>
          <a:p>
            <a:pPr lvl="0"/>
            <a:r>
              <a:rPr lang="sr-Latn-RS" sz="2000" dirty="0"/>
              <a:t>Postoje li kod nas porodice bliske pojmu „izbornih afiniteta (naklonosti)“? </a:t>
            </a:r>
            <a:endParaRPr lang="en-US" sz="2000" dirty="0"/>
          </a:p>
          <a:p>
            <a:pPr lvl="0"/>
            <a:r>
              <a:rPr lang="sr-Latn-RS" sz="2000" dirty="0"/>
              <a:t>Kako istraživati „prakse intimnosti“ u partnerskim odnosima u Srbiji? 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Diskusija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761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Nakon familističke ideologije braka i porodice kao zajednice interesa – u strukturalnom-funkcionalizmu (Parsons) i teorijama porodičnog sistema (R. Hill) i teorijama racionalnog izbora (G. Becker)</a:t>
            </a:r>
            <a:endParaRPr lang="en-US" dirty="0"/>
          </a:p>
          <a:p>
            <a:r>
              <a:rPr lang="sr-Latn-RS" dirty="0"/>
              <a:t>Kritičko preispitivanje porodičnog života i takvog modela porodice – prvenstveno od strane feminizma tokom 60ih a posebno 70ih</a:t>
            </a:r>
            <a:endParaRPr lang="en-US" dirty="0"/>
          </a:p>
          <a:p>
            <a:r>
              <a:rPr lang="sr-Latn-RS" dirty="0"/>
              <a:t>Kritičke procene porodice pojavljuju se u kontekstu promena u porodičnom životu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>
                <a:effectLst/>
              </a:rPr>
              <a:t>Promene u poimanju braka i partnerskih odnosa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31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sr-Latn-RS" u="sng" dirty="0"/>
              <a:t>Feministkinje i radikalna Nova levica</a:t>
            </a:r>
            <a:r>
              <a:rPr lang="sr-Latn-RS" dirty="0"/>
              <a:t>: promene su dobrodošle</a:t>
            </a:r>
          </a:p>
          <a:p>
            <a:pPr marL="624078" indent="-514350">
              <a:buFont typeface="+mj-lt"/>
              <a:buAutoNum type="arabicPeriod"/>
            </a:pPr>
            <a:r>
              <a:rPr lang="sr-Latn-RS" u="sng" dirty="0"/>
              <a:t>Pesimisti – tradicionalni konzervativci Nove desnice</a:t>
            </a:r>
            <a:r>
              <a:rPr lang="sr-Latn-RS" dirty="0"/>
              <a:t>:</a:t>
            </a:r>
          </a:p>
          <a:p>
            <a:r>
              <a:rPr lang="sr-Latn-RS" dirty="0"/>
              <a:t>Charles Murray teorija „potklase“: povećanje „nelegitimnog“ vanbračnog i samostalnog roditeljstva proizvodi odgoj novog pokolenja promiskuitetnih mladih sklonih kriminalu koji su odrasli u ‘kulturi zavisnosti’ (Murray 1994). </a:t>
            </a:r>
          </a:p>
          <a:p>
            <a:r>
              <a:rPr lang="sr-Latn-RS" dirty="0"/>
              <a:t>Samo vladina politika koja podržava i ojačava tradicionalnu porodicu može sprečiti rast „potklase“ koja vodi ekonomskom padu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Reakcije na promene i „propadanje porodice”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29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28800"/>
            <a:ext cx="8229600" cy="4876800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r>
              <a:rPr lang="sr-Latn-RS" sz="5000" dirty="0"/>
              <a:t>3</a:t>
            </a:r>
            <a:r>
              <a:rPr lang="sr-Latn-RS" sz="9600" dirty="0"/>
              <a:t>. </a:t>
            </a:r>
            <a:r>
              <a:rPr lang="sr-Latn-RS" sz="9600" u="sng" dirty="0"/>
              <a:t>Optimisti</a:t>
            </a:r>
            <a:r>
              <a:rPr lang="sr-Latn-RS" sz="9600" dirty="0"/>
              <a:t>: ideal „drugarskog braka“ (</a:t>
            </a:r>
            <a:r>
              <a:rPr lang="sr-Latn-RS" sz="9600" i="1" dirty="0"/>
              <a:t>companionate marriage</a:t>
            </a:r>
            <a:r>
              <a:rPr lang="sr-Latn-RS" sz="9600" dirty="0"/>
              <a:t>) </a:t>
            </a:r>
          </a:p>
          <a:p>
            <a:r>
              <a:rPr lang="sr-Latn-RS" sz="9600" dirty="0"/>
              <a:t>Jang (Young) i Vilmot (Willmott) teorema o „simetričnoj porodici“</a:t>
            </a:r>
          </a:p>
          <a:p>
            <a:r>
              <a:rPr lang="sr-Latn-RS" sz="9600" dirty="0"/>
              <a:t>Rastuće stope razvoda nisu viđene kao pokazatelji slabljenja ideala braka i porodice, nego kao odlika izmenjene prirode braka. </a:t>
            </a:r>
          </a:p>
          <a:p>
            <a:r>
              <a:rPr lang="sr-Latn-RS" sz="9600" dirty="0"/>
              <a:t>Bračni odnosi su sada povezani sa viši</a:t>
            </a:r>
            <a:r>
              <a:rPr lang="en-US" sz="9600" dirty="0"/>
              <a:t>m</a:t>
            </a:r>
            <a:r>
              <a:rPr lang="sr-Latn-RS" sz="9600" dirty="0"/>
              <a:t> očekivanjima koja održavaju težnju za zadovoljavajućim drugarskim partnerstvom. </a:t>
            </a:r>
          </a:p>
          <a:p>
            <a:r>
              <a:rPr lang="sr-Latn-RS" sz="9600" dirty="0"/>
              <a:t>Pomeranje od viđenja braka kao institucije ka viđenju braka kao lične veze.</a:t>
            </a:r>
          </a:p>
          <a:p>
            <a:r>
              <a:rPr lang="sr-Latn-RS" sz="9600" dirty="0"/>
              <a:t>Intimnost se mora postići i održavati, a ne dolazi prosto sa bračnim statusom.</a:t>
            </a:r>
            <a:endParaRPr lang="en-US" sz="9600" dirty="0"/>
          </a:p>
          <a:p>
            <a:pPr marL="109728" indent="0">
              <a:buNone/>
            </a:pPr>
            <a:endParaRPr lang="sr-Latn-RS" sz="6000" dirty="0"/>
          </a:p>
          <a:p>
            <a:pPr marL="109728" indent="0">
              <a:buNone/>
            </a:pPr>
            <a:r>
              <a:rPr lang="sr-Latn-RS" sz="4900" dirty="0"/>
              <a:t>			</a:t>
            </a:r>
            <a:r>
              <a:rPr lang="sr-Latn-RS" sz="6400" dirty="0"/>
              <a:t>Film: „Revolutionary Road“ (Sam Mandes, 2008)</a:t>
            </a:r>
            <a:endParaRPr lang="en-US" sz="6400" dirty="0"/>
          </a:p>
          <a:p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Reakcije na promene i „propadanje porodice”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58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6764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sr-Latn-RS" dirty="0"/>
              <a:t>Intimnost se odnosi na kvalitet bliskih veza između ljudi i na proces izgradnje tog kvaliteta.</a:t>
            </a:r>
          </a:p>
          <a:p>
            <a:endParaRPr lang="sr-Latn-RS" dirty="0"/>
          </a:p>
          <a:p>
            <a:r>
              <a:rPr lang="sr-Latn-RS" dirty="0"/>
              <a:t>Kvalitet bliskosti na koju se odnosi pojam intimnost može biti emocionalni i kognitivni, i uključuje povezivanje koje odlikuje otvorenost, razmena misli i izražavanje osećanja (Jamieson, 1998). </a:t>
            </a:r>
          </a:p>
          <a:p>
            <a:endParaRPr lang="sr-Latn-RS" dirty="0"/>
          </a:p>
          <a:p>
            <a:r>
              <a:rPr lang="sr-Latn-RS" dirty="0"/>
              <a:t>Subjektivna iskustva mogu uključivati osećanja deljene ljubavi, srodnosti umova i da smo posebni jedno drugom. </a:t>
            </a:r>
          </a:p>
          <a:p>
            <a:endParaRPr lang="sr-Latn-RS" dirty="0"/>
          </a:p>
          <a:p>
            <a:r>
              <a:rPr lang="sr-Latn-RS" dirty="0"/>
              <a:t>Bliskost može da uključuje telesni kontakt, ali ne mora, seksualni odnos može biti odvojen od intimnosti. </a:t>
            </a:r>
          </a:p>
          <a:p>
            <a:endParaRPr lang="sr-Latn-RS" dirty="0"/>
          </a:p>
          <a:p>
            <a:r>
              <a:rPr lang="sr-Latn-RS" dirty="0"/>
              <a:t>„Razotkrivanje intimnosti“ (Jamieson, 1998) dalo je novi pravac sociološkim istraživanjima.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Određenje koncepta intimnosti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79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800" dirty="0"/>
              <a:t>Promena svesti u zapadnim društvima - novi društveni poredak </a:t>
            </a:r>
            <a:r>
              <a:rPr lang="sr-Latn-RS" sz="1800" b="1" dirty="0"/>
              <a:t>„refleksivne modernosti“ </a:t>
            </a:r>
            <a:endParaRPr lang="en-US" sz="1800" b="1" dirty="0"/>
          </a:p>
          <a:p>
            <a:r>
              <a:rPr lang="sr-Latn-RS" sz="1800" dirty="0"/>
              <a:t>Teoretičari ukazuju da su strukturalne matrice koje su se nalazile u osnovi heteroseksualnih partnerstava popustile i izbledele tokom godina – </a:t>
            </a:r>
            <a:r>
              <a:rPr lang="sr-Latn-RS" sz="1800" b="1" dirty="0"/>
              <a:t>detradicionalizacij</a:t>
            </a:r>
            <a:r>
              <a:rPr lang="sr-Latn-RS" sz="1800" dirty="0"/>
              <a:t>a.</a:t>
            </a:r>
            <a:endParaRPr lang="en-US" sz="1800" dirty="0"/>
          </a:p>
          <a:p>
            <a:r>
              <a:rPr lang="sr-Latn-RS" sz="1800" b="1" dirty="0"/>
              <a:t>Giddens, A. (1992) </a:t>
            </a:r>
            <a:r>
              <a:rPr lang="sr-Latn-RS" sz="1800" b="1" i="1" dirty="0"/>
              <a:t>The Transformation of Intimacy: Sexuality, Love and Eroticism in Modern Societies</a:t>
            </a:r>
            <a:r>
              <a:rPr lang="sr-Latn-RS" sz="1800" b="1" dirty="0"/>
              <a:t>.</a:t>
            </a:r>
            <a:r>
              <a:rPr lang="sr-Latn-RS" sz="1800" dirty="0"/>
              <a:t> </a:t>
            </a:r>
          </a:p>
          <a:p>
            <a:r>
              <a:rPr lang="sr-Latn-RS" sz="1800" dirty="0"/>
              <a:t>opisuje post-tradicionalno društvo u kome se muškarci i žene progresivno oslobađaju uloga i ograničenja povezanih sa tradicionalnim društvenim odnosima - prinuđeni da stvaraju svoje sopstvo kroz svakodnevne odluke. </a:t>
            </a:r>
          </a:p>
          <a:p>
            <a:r>
              <a:rPr lang="sr-Latn-RS" sz="1800" dirty="0"/>
              <a:t>Svesni proces biografske konstrukcije proteže se i na lične veze, koje se procenjuju i sprovode iz pozicije samosvesnosti.</a:t>
            </a:r>
            <a:endParaRPr lang="en-US" sz="1800" dirty="0"/>
          </a:p>
          <a:p>
            <a:r>
              <a:rPr lang="sr-Latn-RS" sz="1800" dirty="0"/>
              <a:t>Ljudi sve više traže intimna povezivanja sa drugima koja se održavaju na osnovama zajedničkog znanja i razumevanja – „</a:t>
            </a:r>
            <a:r>
              <a:rPr lang="sr-Latn-RS" sz="1800" i="1" dirty="0"/>
              <a:t>self-disclosure</a:t>
            </a:r>
            <a:r>
              <a:rPr lang="sr-Latn-RS" sz="1800" dirty="0"/>
              <a:t>“.</a:t>
            </a:r>
            <a:endParaRPr lang="en-US" sz="1800" dirty="0"/>
          </a:p>
          <a:p>
            <a:r>
              <a:rPr lang="sr-Latn-RS" sz="1800" dirty="0"/>
              <a:t>Kontrola rađanja donela je seks oslobođen od reprodukcije nazivaju: „plastična seksualnost“ (</a:t>
            </a:r>
            <a:r>
              <a:rPr lang="sr-Latn-RS" sz="1800" i="1" dirty="0"/>
              <a:t>plastic sexuality</a:t>
            </a:r>
            <a:r>
              <a:rPr lang="sr-Latn-RS" sz="1800" dirty="0"/>
              <a:t> – Giddens, 1992).</a:t>
            </a:r>
            <a:endParaRPr lang="en-US" sz="1800" dirty="0"/>
          </a:p>
          <a:p>
            <a:pPr marL="109728" indent="0">
              <a:buNone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Pregovarane intimnosti u kasnoj modernosti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784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Autofit/>
          </a:bodyPr>
          <a:lstStyle/>
          <a:p>
            <a:r>
              <a:rPr lang="hr-HR" sz="2400" dirty="0"/>
              <a:t>Oslobođene od sputanosti tradicije, nužnosti i obaveza, zasnovane na ispunjenju ličnih potreba.</a:t>
            </a:r>
            <a:endParaRPr lang="en-US" sz="2400" dirty="0"/>
          </a:p>
          <a:p>
            <a:r>
              <a:rPr lang="hr-HR" sz="2400" dirty="0"/>
              <a:t>Odraz „čišćenja“ prostora intimnosti od društvene regulacije: u njih se ne ulazi zbog očekivanja okoline i običaja već zbog njih samih. </a:t>
            </a:r>
          </a:p>
          <a:p>
            <a:r>
              <a:rPr lang="hr-HR" sz="2400" dirty="0"/>
              <a:t>Održavaju se isključivo dok svaka strana nastavlja da od nje dobija dovoljno ličnog zadovoljstva.</a:t>
            </a:r>
            <a:endParaRPr lang="en-US" sz="2400" dirty="0"/>
          </a:p>
          <a:p>
            <a:r>
              <a:rPr lang="hr-HR" sz="2400" dirty="0"/>
              <a:t>Temeljna obeležja - sloboda izbora, ravnopravnost partnera i usredotočenost na ljubav kao razlog postojanja</a:t>
            </a:r>
            <a:endParaRPr lang="en-US" sz="2400" dirty="0"/>
          </a:p>
          <a:p>
            <a:r>
              <a:rPr lang="hr-HR" sz="2400" dirty="0"/>
              <a:t>„slivajuća ljubav“ (</a:t>
            </a:r>
            <a:r>
              <a:rPr lang="hr-HR" sz="2400" i="1" dirty="0"/>
              <a:t>confluent love </a:t>
            </a:r>
            <a:r>
              <a:rPr lang="sr-Latn-RS" sz="2400" dirty="0"/>
              <a:t>– Giddens, 1992) ili „fluidna ljubav“ (</a:t>
            </a:r>
            <a:r>
              <a:rPr lang="sr-Latn-RS" sz="2400" i="1" dirty="0"/>
              <a:t>liquid love, </a:t>
            </a:r>
            <a:r>
              <a:rPr lang="sr-Latn-RS" sz="2400" dirty="0"/>
              <a:t>Bauman, 2003).</a:t>
            </a:r>
          </a:p>
          <a:p>
            <a:r>
              <a:rPr lang="hr-HR" sz="1800" dirty="0"/>
              <a:t>Aleksandar Štulhofer i Kiril Miladinov (</a:t>
            </a:r>
            <a:r>
              <a:rPr lang="en-GB" sz="1800" dirty="0"/>
              <a:t>2004)</a:t>
            </a:r>
            <a:r>
              <a:rPr lang="hr-HR" sz="1800" dirty="0"/>
              <a:t>: “Kraj intimnosti? Suvremenost, globalizacija i ljubavne veze”</a:t>
            </a:r>
            <a:r>
              <a:rPr lang="hr-HR" sz="1800" i="1" dirty="0"/>
              <a:t>, </a:t>
            </a:r>
            <a:r>
              <a:rPr lang="en-GB" sz="1800" i="1" dirty="0"/>
              <a:t>S</a:t>
            </a:r>
            <a:r>
              <a:rPr lang="sr-Latn-RS" sz="1800" i="1" dirty="0"/>
              <a:t>ociologija</a:t>
            </a:r>
            <a:r>
              <a:rPr lang="en-GB" sz="1800" dirty="0"/>
              <a:t>, Vol. XLVI No.1</a:t>
            </a:r>
            <a:r>
              <a:rPr lang="sr-Latn-RS" sz="1800" dirty="0"/>
              <a:t>.</a:t>
            </a:r>
            <a:endParaRPr lang="en-US" sz="18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Gidensov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„</a:t>
            </a:r>
            <a:r>
              <a:rPr lang="en-US" dirty="0" err="1"/>
              <a:t>čiste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66126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Beck, U.&amp; Beck-Gernsheim, E. (1995). </a:t>
            </a:r>
            <a:r>
              <a:rPr lang="sr-Latn-RS" i="1" dirty="0"/>
              <a:t>The Normal Chaos of Love. </a:t>
            </a:r>
            <a:r>
              <a:rPr lang="sr-Latn-RS" dirty="0"/>
              <a:t>Cambridge: Polity.</a:t>
            </a:r>
            <a:endParaRPr lang="en-US" dirty="0"/>
          </a:p>
          <a:p>
            <a:r>
              <a:rPr lang="sr-Latn-RS" dirty="0"/>
              <a:t>Beck, U. &amp; Beck-Gernsheim, E. (2002). </a:t>
            </a:r>
            <a:r>
              <a:rPr lang="sr-Latn-RS" i="1" dirty="0"/>
              <a:t>Individualization.</a:t>
            </a:r>
            <a:r>
              <a:rPr lang="sr-Latn-RS" dirty="0"/>
              <a:t> London: Sage.</a:t>
            </a:r>
            <a:endParaRPr lang="en-US" dirty="0"/>
          </a:p>
          <a:p>
            <a:r>
              <a:rPr lang="sr-Latn-RS" dirty="0"/>
              <a:t>Oslobođeni od uputstava i konvencija, pojedinci postaju autori svojih životnih scenarija, ali dok proces individualizacije slabi tradicionalne veze srodstva i braka, ljubav i intimnost se traže sve više – da bi olakšale osećaj izolacije u ovoj autonomiji:  </a:t>
            </a:r>
            <a:endParaRPr lang="en-US" dirty="0"/>
          </a:p>
          <a:p>
            <a:r>
              <a:rPr lang="sr-Latn-RS" dirty="0"/>
              <a:t>‘</a:t>
            </a:r>
            <a:r>
              <a:rPr lang="sr-Latn-RS" i="1" dirty="0"/>
              <a:t>Za pojedince koji moraju da izmisle ili pronađu svoje vlastito društveno okruženje, ljubav postaje centralni stožer koji daje značenje njihovim životima</a:t>
            </a:r>
            <a:r>
              <a:rPr lang="sr-Latn-RS" dirty="0"/>
              <a:t>’ (Beck and Beck-Gernsheim 1995: 170).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Bekovi</a:t>
            </a:r>
            <a:r>
              <a:rPr lang="en-US" dirty="0"/>
              <a:t> – </a:t>
            </a:r>
            <a:r>
              <a:rPr lang="en-US" dirty="0" err="1"/>
              <a:t>teza</a:t>
            </a:r>
            <a:r>
              <a:rPr lang="en-US" dirty="0"/>
              <a:t> o </a:t>
            </a:r>
            <a:r>
              <a:rPr lang="en-US" dirty="0" err="1"/>
              <a:t>individualizaciji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72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648200"/>
          </a:xfrm>
        </p:spPr>
        <p:txBody>
          <a:bodyPr>
            <a:noAutofit/>
          </a:bodyPr>
          <a:lstStyle/>
          <a:p>
            <a:r>
              <a:rPr lang="sr-Latn-RS" sz="2600" dirty="0"/>
              <a:t>Porodične veze postaju uslovne i odlikuju ih rizici i lomljivost naspram pravila i rituala. </a:t>
            </a:r>
          </a:p>
          <a:p>
            <a:r>
              <a:rPr lang="sr-Latn-RS" sz="2600" dirty="0"/>
              <a:t>Pojedinci su stoga usred neke vrste paradoksa: ljubav i intimnost postaju centralni ideal, ali istovremeno sve ih je teže obezbediti i održati. </a:t>
            </a:r>
          </a:p>
          <a:p>
            <a:r>
              <a:rPr lang="sr-Latn-RS" sz="2600" dirty="0"/>
              <a:t>Pomeranje porodičnih odnosa od „</a:t>
            </a:r>
            <a:r>
              <a:rPr lang="sr-Latn-RS" sz="2600" b="1" dirty="0"/>
              <a:t>zajednice potreba</a:t>
            </a:r>
            <a:r>
              <a:rPr lang="sr-Latn-RS" sz="2600" dirty="0"/>
              <a:t>“ ka „</a:t>
            </a:r>
            <a:r>
              <a:rPr lang="sr-Latn-RS" sz="2600" b="1" dirty="0"/>
              <a:t>izbornim naklonostima (afinitetima)</a:t>
            </a:r>
            <a:r>
              <a:rPr lang="sr-Latn-RS" sz="2600" dirty="0"/>
              <a:t>“ (Beck-Gernsheim 1998). </a:t>
            </a:r>
          </a:p>
          <a:p>
            <a:r>
              <a:rPr lang="sr-Latn-RS" sz="2600" dirty="0"/>
              <a:t>Individualizam je u konfliktu sa potrebama porodice: on podrazumeva individualne izbore, a porodica posvećenost, stabilnost i trajnost.</a:t>
            </a:r>
            <a:endParaRPr lang="en-US" sz="2600" dirty="0"/>
          </a:p>
          <a:p>
            <a:endParaRPr lang="en-US" sz="2600" dirty="0"/>
          </a:p>
          <a:p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R</a:t>
            </a:r>
            <a:r>
              <a:rPr lang="en-US" dirty="0" err="1"/>
              <a:t>izi</a:t>
            </a:r>
            <a:r>
              <a:rPr lang="sr-Latn-RS" dirty="0"/>
              <a:t>ci</a:t>
            </a:r>
            <a:r>
              <a:rPr lang="en-US" dirty="0"/>
              <a:t> „</a:t>
            </a:r>
            <a:r>
              <a:rPr lang="en-US" dirty="0" err="1"/>
              <a:t>normalnog</a:t>
            </a:r>
            <a:r>
              <a:rPr lang="en-US" dirty="0"/>
              <a:t> </a:t>
            </a:r>
            <a:r>
              <a:rPr lang="en-US" dirty="0" err="1"/>
              <a:t>haosa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“ (Beck and Beck-</a:t>
            </a:r>
            <a:r>
              <a:rPr lang="en-US" dirty="0" err="1"/>
              <a:t>Gernsheim</a:t>
            </a:r>
            <a:r>
              <a:rPr lang="en-US" dirty="0"/>
              <a:t> 1995)</a:t>
            </a:r>
          </a:p>
        </p:txBody>
      </p:sp>
    </p:spTree>
    <p:extLst>
      <p:ext uri="{BB962C8B-B14F-4D97-AF65-F5344CB8AC3E}">
        <p14:creationId xmlns:p14="http://schemas.microsoft.com/office/powerpoint/2010/main" val="1028639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569</TotalTime>
  <Words>1318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Concourse</vt:lpstr>
      <vt:lpstr>Transformacija ličnih  i porodičnih odnosa  u savremenom društvu </vt:lpstr>
      <vt:lpstr>Promene u poimanju braka i partnerskih odnosa</vt:lpstr>
      <vt:lpstr>Reakcije na promene i „propadanje porodice”</vt:lpstr>
      <vt:lpstr>Reakcije na promene i „propadanje porodice”</vt:lpstr>
      <vt:lpstr>Određenje koncepta intimnosti</vt:lpstr>
      <vt:lpstr>Pregovarane intimnosti u kasnoj modernosti</vt:lpstr>
      <vt:lpstr>Gidensov koncept „čiste veze“</vt:lpstr>
      <vt:lpstr>Bekovi – teza o individualizaciji</vt:lpstr>
      <vt:lpstr>Rizici „normalnog haosa ljubavi“ (Beck and Beck-Gernsheim 1995)</vt:lpstr>
      <vt:lpstr>Kritike novih teorija intimnosti</vt:lpstr>
      <vt:lpstr>Procena uticaja transformisane intimnosti</vt:lpstr>
      <vt:lpstr>Promene porodičnog života i intimnosti</vt:lpstr>
      <vt:lpstr>Diskusija I </vt:lpstr>
      <vt:lpstr>Diskusija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Transformacija ličnih  i porodičnih odnosa  u savremenom društvu </dc:title>
  <dc:creator>Dell</dc:creator>
  <cp:lastModifiedBy>Dell</cp:lastModifiedBy>
  <cp:revision>29</cp:revision>
  <dcterms:created xsi:type="dcterms:W3CDTF">2006-08-16T00:00:00Z</dcterms:created>
  <dcterms:modified xsi:type="dcterms:W3CDTF">2023-03-06T11:16:18Z</dcterms:modified>
</cp:coreProperties>
</file>