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89"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8" d="100"/>
          <a:sy n="98" d="100"/>
        </p:scale>
        <p:origin x="-116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oleObject" Target="file:///D:\PERICA\DOKTORAT-PREDMETI%20LICNE%20POBOZNOSTI\Doktorat%20analize.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7"/>
    </mc:Choice>
    <mc:Fallback>
      <c:style val="47"/>
    </mc:Fallback>
  </mc:AlternateContent>
  <c:clrMapOvr bg1="lt1" tx1="dk1" bg2="lt2" tx2="dk2" accent1="accent1" accent2="accent2" accent3="accent3" accent4="accent4" accent5="accent5" accent6="accent6" hlink="hlink" folHlink="folHlink"/>
  <c:pivotSource>
    <c:name>[Doktorat analize.xls]Sheet7!PivotTable3</c:name>
    <c:fmtId val="-1"/>
  </c:pivotSource>
  <c:chart>
    <c:autoTitleDeleted val="0"/>
    <c:pivotFmts>
      <c:pivotFmt>
        <c:idx val="0"/>
      </c:pivotFmt>
      <c:pivotFmt>
        <c:idx val="1"/>
        <c:marker>
          <c:symbol val="none"/>
        </c:marker>
      </c:pivotFmt>
      <c:pivotFmt>
        <c:idx val="2"/>
        <c:marker>
          <c:symbol val="none"/>
        </c:marker>
      </c:pivotFmt>
      <c:pivotFmt>
        <c:idx val="3"/>
        <c:marker>
          <c:symbol val="none"/>
        </c:marker>
      </c:pivotFmt>
    </c:pivotFmts>
    <c:plotArea>
      <c:layout/>
      <c:barChart>
        <c:barDir val="col"/>
        <c:grouping val="clustered"/>
        <c:varyColors val="0"/>
        <c:ser>
          <c:idx val="0"/>
          <c:order val="0"/>
          <c:tx>
            <c:strRef>
              <c:f>Sheet7!$B$1:$B$2</c:f>
              <c:strCache>
                <c:ptCount val="1"/>
                <c:pt idx="0">
                  <c:v>Бугарска</c:v>
                </c:pt>
              </c:strCache>
            </c:strRef>
          </c:tx>
          <c:invertIfNegative val="0"/>
          <c:cat>
            <c:strRef>
              <c:f>Sheet7!$A$3:$A$10</c:f>
              <c:strCache>
                <c:ptCount val="7"/>
                <c:pt idx="0">
                  <c:v>ампуле</c:v>
                </c:pt>
                <c:pt idx="1">
                  <c:v>енколпиони</c:v>
                </c:pt>
                <c:pt idx="2">
                  <c:v>иконице</c:v>
                </c:pt>
                <c:pt idx="3">
                  <c:v>калуп</c:v>
                </c:pt>
                <c:pt idx="4">
                  <c:v>крстови-привесци</c:v>
                </c:pt>
                <c:pt idx="5">
                  <c:v>медаљони</c:v>
                </c:pt>
                <c:pt idx="6">
                  <c:v>прстење</c:v>
                </c:pt>
              </c:strCache>
            </c:strRef>
          </c:cat>
          <c:val>
            <c:numRef>
              <c:f>Sheet7!$B$3:$B$10</c:f>
              <c:numCache>
                <c:formatCode>General</c:formatCode>
                <c:ptCount val="7"/>
                <c:pt idx="1">
                  <c:v>129</c:v>
                </c:pt>
                <c:pt idx="2">
                  <c:v>1</c:v>
                </c:pt>
                <c:pt idx="3">
                  <c:v>1</c:v>
                </c:pt>
                <c:pt idx="4">
                  <c:v>54</c:v>
                </c:pt>
                <c:pt idx="5">
                  <c:v>16</c:v>
                </c:pt>
              </c:numCache>
            </c:numRef>
          </c:val>
          <c:extLst xmlns:c16r2="http://schemas.microsoft.com/office/drawing/2015/06/chart">
            <c:ext xmlns:c16="http://schemas.microsoft.com/office/drawing/2014/chart" uri="{C3380CC4-5D6E-409C-BE32-E72D297353CC}">
              <c16:uniqueId val="{00000000-7E4B-4F8C-8D9D-47D0A17798D0}"/>
            </c:ext>
          </c:extLst>
        </c:ser>
        <c:ser>
          <c:idx val="1"/>
          <c:order val="1"/>
          <c:tx>
            <c:strRef>
              <c:f>Sheet7!$C$1:$C$2</c:f>
              <c:strCache>
                <c:ptCount val="1"/>
                <c:pt idx="0">
                  <c:v>Македонија</c:v>
                </c:pt>
              </c:strCache>
            </c:strRef>
          </c:tx>
          <c:invertIfNegative val="0"/>
          <c:cat>
            <c:strRef>
              <c:f>Sheet7!$A$3:$A$10</c:f>
              <c:strCache>
                <c:ptCount val="7"/>
                <c:pt idx="0">
                  <c:v>ампуле</c:v>
                </c:pt>
                <c:pt idx="1">
                  <c:v>енколпиони</c:v>
                </c:pt>
                <c:pt idx="2">
                  <c:v>иконице</c:v>
                </c:pt>
                <c:pt idx="3">
                  <c:v>калуп</c:v>
                </c:pt>
                <c:pt idx="4">
                  <c:v>крстови-привесци</c:v>
                </c:pt>
                <c:pt idx="5">
                  <c:v>медаљони</c:v>
                </c:pt>
                <c:pt idx="6">
                  <c:v>прстење</c:v>
                </c:pt>
              </c:strCache>
            </c:strRef>
          </c:cat>
          <c:val>
            <c:numRef>
              <c:f>Sheet7!$C$3:$C$10</c:f>
              <c:numCache>
                <c:formatCode>General</c:formatCode>
                <c:ptCount val="7"/>
                <c:pt idx="1">
                  <c:v>73</c:v>
                </c:pt>
                <c:pt idx="2">
                  <c:v>1</c:v>
                </c:pt>
                <c:pt idx="3">
                  <c:v>1</c:v>
                </c:pt>
                <c:pt idx="4">
                  <c:v>59</c:v>
                </c:pt>
                <c:pt idx="6">
                  <c:v>24</c:v>
                </c:pt>
              </c:numCache>
            </c:numRef>
          </c:val>
          <c:extLst xmlns:c16r2="http://schemas.microsoft.com/office/drawing/2015/06/chart">
            <c:ext xmlns:c16="http://schemas.microsoft.com/office/drawing/2014/chart" uri="{C3380CC4-5D6E-409C-BE32-E72D297353CC}">
              <c16:uniqueId val="{00000001-7E4B-4F8C-8D9D-47D0A17798D0}"/>
            </c:ext>
          </c:extLst>
        </c:ser>
        <c:ser>
          <c:idx val="2"/>
          <c:order val="2"/>
          <c:tx>
            <c:strRef>
              <c:f>Sheet7!$D$1:$D$2</c:f>
              <c:strCache>
                <c:ptCount val="1"/>
                <c:pt idx="0">
                  <c:v>Србија</c:v>
                </c:pt>
              </c:strCache>
            </c:strRef>
          </c:tx>
          <c:invertIfNegative val="0"/>
          <c:cat>
            <c:strRef>
              <c:f>Sheet7!$A$3:$A$10</c:f>
              <c:strCache>
                <c:ptCount val="7"/>
                <c:pt idx="0">
                  <c:v>ампуле</c:v>
                </c:pt>
                <c:pt idx="1">
                  <c:v>енколпиони</c:v>
                </c:pt>
                <c:pt idx="2">
                  <c:v>иконице</c:v>
                </c:pt>
                <c:pt idx="3">
                  <c:v>калуп</c:v>
                </c:pt>
                <c:pt idx="4">
                  <c:v>крстови-привесци</c:v>
                </c:pt>
                <c:pt idx="5">
                  <c:v>медаљони</c:v>
                </c:pt>
                <c:pt idx="6">
                  <c:v>прстење</c:v>
                </c:pt>
              </c:strCache>
            </c:strRef>
          </c:cat>
          <c:val>
            <c:numRef>
              <c:f>Sheet7!$D$3:$D$10</c:f>
              <c:numCache>
                <c:formatCode>General</c:formatCode>
                <c:ptCount val="7"/>
                <c:pt idx="0">
                  <c:v>2</c:v>
                </c:pt>
                <c:pt idx="1">
                  <c:v>105</c:v>
                </c:pt>
                <c:pt idx="2">
                  <c:v>22</c:v>
                </c:pt>
                <c:pt idx="3">
                  <c:v>2</c:v>
                </c:pt>
                <c:pt idx="4">
                  <c:v>106</c:v>
                </c:pt>
                <c:pt idx="6">
                  <c:v>17</c:v>
                </c:pt>
              </c:numCache>
            </c:numRef>
          </c:val>
          <c:extLst xmlns:c16r2="http://schemas.microsoft.com/office/drawing/2015/06/chart">
            <c:ext xmlns:c16="http://schemas.microsoft.com/office/drawing/2014/chart" uri="{C3380CC4-5D6E-409C-BE32-E72D297353CC}">
              <c16:uniqueId val="{00000002-7E4B-4F8C-8D9D-47D0A17798D0}"/>
            </c:ext>
          </c:extLst>
        </c:ser>
        <c:dLbls>
          <c:showLegendKey val="0"/>
          <c:showVal val="0"/>
          <c:showCatName val="0"/>
          <c:showSerName val="0"/>
          <c:showPercent val="0"/>
          <c:showBubbleSize val="0"/>
        </c:dLbls>
        <c:gapWidth val="150"/>
        <c:axId val="166961536"/>
        <c:axId val="166963072"/>
      </c:barChart>
      <c:catAx>
        <c:axId val="166961536"/>
        <c:scaling>
          <c:orientation val="minMax"/>
        </c:scaling>
        <c:delete val="0"/>
        <c:axPos val="b"/>
        <c:numFmt formatCode="General" sourceLinked="0"/>
        <c:majorTickMark val="out"/>
        <c:minorTickMark val="none"/>
        <c:tickLblPos val="nextTo"/>
        <c:txPr>
          <a:bodyPr/>
          <a:lstStyle/>
          <a:p>
            <a:pPr>
              <a:defRPr lang="sr-Latn-RS" sz="1400" baseline="0"/>
            </a:pPr>
            <a:endParaRPr lang="en-US"/>
          </a:p>
        </c:txPr>
        <c:crossAx val="166963072"/>
        <c:crosses val="autoZero"/>
        <c:auto val="1"/>
        <c:lblAlgn val="ctr"/>
        <c:lblOffset val="100"/>
        <c:noMultiLvlLbl val="0"/>
      </c:catAx>
      <c:valAx>
        <c:axId val="166963072"/>
        <c:scaling>
          <c:orientation val="minMax"/>
        </c:scaling>
        <c:delete val="0"/>
        <c:axPos val="l"/>
        <c:majorGridlines/>
        <c:numFmt formatCode="General" sourceLinked="1"/>
        <c:majorTickMark val="out"/>
        <c:minorTickMark val="none"/>
        <c:tickLblPos val="nextTo"/>
        <c:txPr>
          <a:bodyPr/>
          <a:lstStyle/>
          <a:p>
            <a:pPr>
              <a:defRPr lang="sr-Latn-RS" sz="1200" baseline="0"/>
            </a:pPr>
            <a:endParaRPr lang="en-US"/>
          </a:p>
        </c:txPr>
        <c:crossAx val="166961536"/>
        <c:crossesAt val="1"/>
        <c:crossBetween val="between"/>
        <c:majorUnit val="10"/>
      </c:valAx>
    </c:plotArea>
    <c:legend>
      <c:legendPos val="r"/>
      <c:overlay val="0"/>
      <c:txPr>
        <a:bodyPr/>
        <a:lstStyle/>
        <a:p>
          <a:pPr>
            <a:defRPr lang="sr-Latn-RS" sz="1400" baseline="0"/>
          </a:pPr>
          <a:endParaRPr lang="en-US"/>
        </a:p>
      </c:txPr>
    </c:legend>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D20C45-1DA5-4002-9732-B8ED3DFE60EB}" type="datetimeFigureOut">
              <a:rPr lang="en-US" smtClean="0"/>
              <a:t>4/8/2020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A80F9F-4BCD-4B0F-897E-94525A5AD6FF}" type="slidenum">
              <a:rPr lang="en-US" smtClean="0"/>
              <a:t>‹#›</a:t>
            </a:fld>
            <a:endParaRPr lang="en-US"/>
          </a:p>
        </p:txBody>
      </p:sp>
    </p:spTree>
    <p:extLst>
      <p:ext uri="{BB962C8B-B14F-4D97-AF65-F5344CB8AC3E}">
        <p14:creationId xmlns:p14="http://schemas.microsoft.com/office/powerpoint/2010/main" val="787760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245C32A7-0F73-4280-8A10-9A11B40F3425}" type="slidenum">
              <a:rPr lang="en-US" altLang="en-US" smtClean="0"/>
              <a:pPr/>
              <a:t>20</a:t>
            </a:fld>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439B155-BF49-439D-A37F-0C532C5EEAE9}" type="datetimeFigureOut">
              <a:rPr lang="en-US" smtClean="0"/>
              <a:t>4/8/2020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227074-C786-454B-AE65-66334A72A0F7}" type="slidenum">
              <a:rPr lang="en-US" smtClean="0"/>
              <a:t>‹#›</a:t>
            </a:fld>
            <a:endParaRPr lang="en-US"/>
          </a:p>
        </p:txBody>
      </p:sp>
    </p:spTree>
    <p:extLst>
      <p:ext uri="{BB962C8B-B14F-4D97-AF65-F5344CB8AC3E}">
        <p14:creationId xmlns:p14="http://schemas.microsoft.com/office/powerpoint/2010/main" val="3522236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39B155-BF49-439D-A37F-0C532C5EEAE9}" type="datetimeFigureOut">
              <a:rPr lang="en-US" smtClean="0"/>
              <a:t>4/8/2020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227074-C786-454B-AE65-66334A72A0F7}" type="slidenum">
              <a:rPr lang="en-US" smtClean="0"/>
              <a:t>‹#›</a:t>
            </a:fld>
            <a:endParaRPr lang="en-US"/>
          </a:p>
        </p:txBody>
      </p:sp>
    </p:spTree>
    <p:extLst>
      <p:ext uri="{BB962C8B-B14F-4D97-AF65-F5344CB8AC3E}">
        <p14:creationId xmlns:p14="http://schemas.microsoft.com/office/powerpoint/2010/main" val="4076542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39B155-BF49-439D-A37F-0C532C5EEAE9}" type="datetimeFigureOut">
              <a:rPr lang="en-US" smtClean="0"/>
              <a:t>4/8/2020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227074-C786-454B-AE65-66334A72A0F7}" type="slidenum">
              <a:rPr lang="en-US" smtClean="0"/>
              <a:t>‹#›</a:t>
            </a:fld>
            <a:endParaRPr lang="en-US"/>
          </a:p>
        </p:txBody>
      </p:sp>
    </p:spTree>
    <p:extLst>
      <p:ext uri="{BB962C8B-B14F-4D97-AF65-F5344CB8AC3E}">
        <p14:creationId xmlns:p14="http://schemas.microsoft.com/office/powerpoint/2010/main" val="1646029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39B155-BF49-439D-A37F-0C532C5EEAE9}" type="datetimeFigureOut">
              <a:rPr lang="en-US" smtClean="0"/>
              <a:t>4/8/2020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227074-C786-454B-AE65-66334A72A0F7}" type="slidenum">
              <a:rPr lang="en-US" smtClean="0"/>
              <a:t>‹#›</a:t>
            </a:fld>
            <a:endParaRPr lang="en-US"/>
          </a:p>
        </p:txBody>
      </p:sp>
    </p:spTree>
    <p:extLst>
      <p:ext uri="{BB962C8B-B14F-4D97-AF65-F5344CB8AC3E}">
        <p14:creationId xmlns:p14="http://schemas.microsoft.com/office/powerpoint/2010/main" val="3593178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39B155-BF49-439D-A37F-0C532C5EEAE9}" type="datetimeFigureOut">
              <a:rPr lang="en-US" smtClean="0"/>
              <a:t>4/8/2020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227074-C786-454B-AE65-66334A72A0F7}" type="slidenum">
              <a:rPr lang="en-US" smtClean="0"/>
              <a:t>‹#›</a:t>
            </a:fld>
            <a:endParaRPr lang="en-US"/>
          </a:p>
        </p:txBody>
      </p:sp>
    </p:spTree>
    <p:extLst>
      <p:ext uri="{BB962C8B-B14F-4D97-AF65-F5344CB8AC3E}">
        <p14:creationId xmlns:p14="http://schemas.microsoft.com/office/powerpoint/2010/main" val="3708752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439B155-BF49-439D-A37F-0C532C5EEAE9}" type="datetimeFigureOut">
              <a:rPr lang="en-US" smtClean="0"/>
              <a:t>4/8/2020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227074-C786-454B-AE65-66334A72A0F7}" type="slidenum">
              <a:rPr lang="en-US" smtClean="0"/>
              <a:t>‹#›</a:t>
            </a:fld>
            <a:endParaRPr lang="en-US"/>
          </a:p>
        </p:txBody>
      </p:sp>
    </p:spTree>
    <p:extLst>
      <p:ext uri="{BB962C8B-B14F-4D97-AF65-F5344CB8AC3E}">
        <p14:creationId xmlns:p14="http://schemas.microsoft.com/office/powerpoint/2010/main" val="3219796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439B155-BF49-439D-A37F-0C532C5EEAE9}" type="datetimeFigureOut">
              <a:rPr lang="en-US" smtClean="0"/>
              <a:t>4/8/2020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227074-C786-454B-AE65-66334A72A0F7}" type="slidenum">
              <a:rPr lang="en-US" smtClean="0"/>
              <a:t>‹#›</a:t>
            </a:fld>
            <a:endParaRPr lang="en-US"/>
          </a:p>
        </p:txBody>
      </p:sp>
    </p:spTree>
    <p:extLst>
      <p:ext uri="{BB962C8B-B14F-4D97-AF65-F5344CB8AC3E}">
        <p14:creationId xmlns:p14="http://schemas.microsoft.com/office/powerpoint/2010/main" val="3418029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39B155-BF49-439D-A37F-0C532C5EEAE9}" type="datetimeFigureOut">
              <a:rPr lang="en-US" smtClean="0"/>
              <a:t>4/8/2020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227074-C786-454B-AE65-66334A72A0F7}" type="slidenum">
              <a:rPr lang="en-US" smtClean="0"/>
              <a:t>‹#›</a:t>
            </a:fld>
            <a:endParaRPr lang="en-US"/>
          </a:p>
        </p:txBody>
      </p:sp>
    </p:spTree>
    <p:extLst>
      <p:ext uri="{BB962C8B-B14F-4D97-AF65-F5344CB8AC3E}">
        <p14:creationId xmlns:p14="http://schemas.microsoft.com/office/powerpoint/2010/main" val="1879662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39B155-BF49-439D-A37F-0C532C5EEAE9}" type="datetimeFigureOut">
              <a:rPr lang="en-US" smtClean="0"/>
              <a:t>4/8/2020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227074-C786-454B-AE65-66334A72A0F7}" type="slidenum">
              <a:rPr lang="en-US" smtClean="0"/>
              <a:t>‹#›</a:t>
            </a:fld>
            <a:endParaRPr lang="en-US"/>
          </a:p>
        </p:txBody>
      </p:sp>
    </p:spTree>
    <p:extLst>
      <p:ext uri="{BB962C8B-B14F-4D97-AF65-F5344CB8AC3E}">
        <p14:creationId xmlns:p14="http://schemas.microsoft.com/office/powerpoint/2010/main" val="3429442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39B155-BF49-439D-A37F-0C532C5EEAE9}" type="datetimeFigureOut">
              <a:rPr lang="en-US" smtClean="0"/>
              <a:t>4/8/2020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227074-C786-454B-AE65-66334A72A0F7}" type="slidenum">
              <a:rPr lang="en-US" smtClean="0"/>
              <a:t>‹#›</a:t>
            </a:fld>
            <a:endParaRPr lang="en-US"/>
          </a:p>
        </p:txBody>
      </p:sp>
    </p:spTree>
    <p:extLst>
      <p:ext uri="{BB962C8B-B14F-4D97-AF65-F5344CB8AC3E}">
        <p14:creationId xmlns:p14="http://schemas.microsoft.com/office/powerpoint/2010/main" val="943803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39B155-BF49-439D-A37F-0C532C5EEAE9}" type="datetimeFigureOut">
              <a:rPr lang="en-US" smtClean="0"/>
              <a:t>4/8/2020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227074-C786-454B-AE65-66334A72A0F7}" type="slidenum">
              <a:rPr lang="en-US" smtClean="0"/>
              <a:t>‹#›</a:t>
            </a:fld>
            <a:endParaRPr lang="en-US"/>
          </a:p>
        </p:txBody>
      </p:sp>
    </p:spTree>
    <p:extLst>
      <p:ext uri="{BB962C8B-B14F-4D97-AF65-F5344CB8AC3E}">
        <p14:creationId xmlns:p14="http://schemas.microsoft.com/office/powerpoint/2010/main" val="1404853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39B155-BF49-439D-A37F-0C532C5EEAE9}" type="datetimeFigureOut">
              <a:rPr lang="en-US" smtClean="0"/>
              <a:t>4/8/2020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27074-C786-454B-AE65-66334A72A0F7}" type="slidenum">
              <a:rPr lang="en-US" smtClean="0"/>
              <a:t>‹#›</a:t>
            </a:fld>
            <a:endParaRPr lang="en-US"/>
          </a:p>
        </p:txBody>
      </p:sp>
    </p:spTree>
    <p:extLst>
      <p:ext uri="{BB962C8B-B14F-4D97-AF65-F5344CB8AC3E}">
        <p14:creationId xmlns:p14="http://schemas.microsoft.com/office/powerpoint/2010/main" val="3245540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s>
</file>

<file path=ppt/slides/_rels/slide1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 Id="rId5" Type="http://schemas.openxmlformats.org/officeDocument/2006/relationships/image" Target="../media/image4.tiff"/><Relationship Id="rId4" Type="http://schemas.openxmlformats.org/officeDocument/2006/relationships/image" Target="../media/image3.tiff"/></Relationships>
</file>

<file path=ppt/slides/_rels/slide20.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6.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ubtitle 2"/>
          <p:cNvSpPr>
            <a:spLocks noGrp="1"/>
          </p:cNvSpPr>
          <p:nvPr>
            <p:ph type="subTitle" idx="1"/>
          </p:nvPr>
        </p:nvSpPr>
        <p:spPr>
          <a:xfrm>
            <a:off x="0" y="3086100"/>
            <a:ext cx="9144000" cy="1714500"/>
          </a:xfrm>
        </p:spPr>
        <p:txBody>
          <a:bodyPr/>
          <a:lstStyle/>
          <a:p>
            <a:pPr eaLnBrk="1" hangingPunct="1"/>
            <a:r>
              <a:rPr lang="en-US" altLang="en-US" sz="3600" smtClean="0">
                <a:solidFill>
                  <a:schemeClr val="bg1"/>
                </a:solidFill>
                <a:latin typeface="Times New Roman" pitchFamily="18" charset="0"/>
                <a:cs typeface="Times New Roman" pitchFamily="18" charset="0"/>
              </a:rPr>
              <a:t>SREDNJOVEKOVNI PREDMETI LI</a:t>
            </a:r>
            <a:r>
              <a:rPr lang="sr-Latn-RS" altLang="en-US" sz="3600" smtClean="0">
                <a:solidFill>
                  <a:schemeClr val="bg1"/>
                </a:solidFill>
                <a:latin typeface="Times New Roman" pitchFamily="18" charset="0"/>
                <a:cs typeface="Times New Roman" pitchFamily="18" charset="0"/>
              </a:rPr>
              <a:t>ČNE POBOŽNOSTI</a:t>
            </a:r>
            <a:endParaRPr lang="en-US" altLang="en-US" sz="3600" smtClean="0">
              <a:solidFill>
                <a:schemeClr val="bg1"/>
              </a:solidFill>
              <a:latin typeface="Times New Roman" pitchFamily="18" charset="0"/>
              <a:cs typeface="Times New Roman" pitchFamily="18" charset="0"/>
            </a:endParaRPr>
          </a:p>
        </p:txBody>
      </p:sp>
      <p:sp>
        <p:nvSpPr>
          <p:cNvPr id="2051" name="Rectangle 3"/>
          <p:cNvSpPr>
            <a:spLocks noChangeArrowheads="1"/>
          </p:cNvSpPr>
          <p:nvPr/>
        </p:nvSpPr>
        <p:spPr bwMode="auto">
          <a:xfrm>
            <a:off x="0" y="4000500"/>
            <a:ext cx="9144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endParaRPr lang="en-US" altLang="en-US"/>
          </a:p>
          <a:p>
            <a:pPr algn="ctr" eaLnBrk="1" hangingPunct="1"/>
            <a:r>
              <a:rPr lang="sr-Cyrl-CS" altLang="en-US" sz="2800">
                <a:latin typeface="Times New Roman" pitchFamily="18" charset="0"/>
                <a:cs typeface="Times New Roman" pitchFamily="18" charset="0"/>
              </a:rPr>
              <a:t> </a:t>
            </a:r>
            <a:endParaRPr lang="en-US" altLang="en-US" sz="2800" b="1" i="1">
              <a:latin typeface="Times New Roman" pitchFamily="18" charset="0"/>
              <a:cs typeface="Times New Roman" pitchFamily="18" charset="0"/>
            </a:endParaRPr>
          </a:p>
        </p:txBody>
      </p:sp>
      <p:sp>
        <p:nvSpPr>
          <p:cNvPr id="2052" name="Rectangle 4"/>
          <p:cNvSpPr>
            <a:spLocks noChangeArrowheads="1"/>
          </p:cNvSpPr>
          <p:nvPr/>
        </p:nvSpPr>
        <p:spPr bwMode="auto">
          <a:xfrm>
            <a:off x="0" y="6072188"/>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endParaRPr lang="en-US" altLang="en-US" sz="2400">
              <a:latin typeface="Times New Roman" pitchFamily="18" charset="0"/>
              <a:cs typeface="Times New Roman" pitchFamily="18" charset="0"/>
            </a:endParaRPr>
          </a:p>
        </p:txBody>
      </p:sp>
    </p:spTree>
    <p:extLst>
      <p:ext uri="{BB962C8B-B14F-4D97-AF65-F5344CB8AC3E}">
        <p14:creationId xmlns:p14="http://schemas.microsoft.com/office/powerpoint/2010/main" val="343413755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0" y="147638"/>
            <a:ext cx="9144000"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buFont typeface="Arial" charset="0"/>
              <a:buNone/>
            </a:pPr>
            <a:r>
              <a:rPr lang="sr-Cyrl-CS" altLang="en-US" sz="2600">
                <a:solidFill>
                  <a:schemeClr val="bg1"/>
                </a:solidFill>
                <a:latin typeface="Times New Roman" pitchFamily="18" charset="0"/>
                <a:cs typeface="Times New Roman" pitchFamily="18" charset="0"/>
              </a:rPr>
              <a:t>Sv. Dimitrije </a:t>
            </a:r>
            <a:r>
              <a:rPr lang="sr-Latn-RS" altLang="en-US" sz="2600">
                <a:solidFill>
                  <a:schemeClr val="bg1"/>
                </a:solidFill>
                <a:latin typeface="Times New Roman" pitchFamily="18" charset="0"/>
                <a:cs typeface="Times New Roman" pitchFamily="18" charset="0"/>
              </a:rPr>
              <a:t> -</a:t>
            </a:r>
            <a:r>
              <a:rPr lang="sr-Cyrl-CS" altLang="en-US" sz="2600">
                <a:solidFill>
                  <a:schemeClr val="bg1"/>
                </a:solidFill>
                <a:latin typeface="Times New Roman" pitchFamily="18" charset="0"/>
                <a:cs typeface="Times New Roman" pitchFamily="18" charset="0"/>
              </a:rPr>
              <a:t> koreni njegovog kulta u Sirmijumu ili Solunu. </a:t>
            </a:r>
            <a:endParaRPr lang="en-US" altLang="en-US" sz="2600">
              <a:solidFill>
                <a:schemeClr val="bg1"/>
              </a:solidFill>
              <a:latin typeface="Times New Roman" pitchFamily="18" charset="0"/>
              <a:cs typeface="Times New Roman" pitchFamily="18" charset="0"/>
            </a:endParaRPr>
          </a:p>
          <a:p>
            <a:pPr>
              <a:spcBef>
                <a:spcPct val="20000"/>
              </a:spcBef>
              <a:buFont typeface="Arial" charset="0"/>
              <a:buNone/>
            </a:pPr>
            <a:r>
              <a:rPr lang="sr-Latn-RS" altLang="en-US" sz="2600">
                <a:solidFill>
                  <a:schemeClr val="bg1"/>
                </a:solidFill>
                <a:latin typeface="Times New Roman" pitchFamily="18" charset="0"/>
                <a:cs typeface="Times New Roman" pitchFamily="18" charset="0"/>
              </a:rPr>
              <a:t>Đa</a:t>
            </a:r>
            <a:r>
              <a:rPr lang="sr-Cyrl-CS" altLang="en-US" sz="2600">
                <a:solidFill>
                  <a:schemeClr val="bg1"/>
                </a:solidFill>
                <a:latin typeface="Times New Roman" pitchFamily="18" charset="0"/>
                <a:cs typeface="Times New Roman" pitchFamily="18" charset="0"/>
              </a:rPr>
              <a:t>kon sirmijumskog biskupa i mučenika Irineja. Stradao je u vreme vladavine Maksimijana (286-305), jer je svojim molitvama pomogao da Nestor pobedi imperatorovog omiljenog gladijatora Liaesa</a:t>
            </a:r>
            <a:r>
              <a:rPr lang="en-US" altLang="en-US" sz="2600">
                <a:solidFill>
                  <a:schemeClr val="bg1"/>
                </a:solidFill>
                <a:latin typeface="Times New Roman" pitchFamily="18" charset="0"/>
                <a:cs typeface="Times New Roman" pitchFamily="18" charset="0"/>
              </a:rPr>
              <a:t>.</a:t>
            </a:r>
          </a:p>
          <a:p>
            <a:pPr>
              <a:spcBef>
                <a:spcPct val="20000"/>
              </a:spcBef>
              <a:buFont typeface="Arial" charset="0"/>
              <a:buNone/>
            </a:pPr>
            <a:r>
              <a:rPr lang="sr-Cyrl-CS" altLang="en-US" sz="2600">
                <a:solidFill>
                  <a:schemeClr val="bg1"/>
                </a:solidFill>
                <a:latin typeface="Times New Roman" pitchFamily="18" charset="0"/>
                <a:cs typeface="Times New Roman" pitchFamily="18" charset="0"/>
              </a:rPr>
              <a:t>Razvoj kulta sv. Dimitrija pre i posle pojave </a:t>
            </a:r>
            <a:r>
              <a:rPr lang="sr-Latn-RS" altLang="en-US" sz="2600" i="1">
                <a:solidFill>
                  <a:schemeClr val="bg1"/>
                </a:solidFill>
                <a:latin typeface="Times New Roman" pitchFamily="18" charset="0"/>
                <a:cs typeface="Times New Roman" pitchFamily="18" charset="0"/>
              </a:rPr>
              <a:t>myron</a:t>
            </a:r>
            <a:r>
              <a:rPr lang="sr-Latn-RS" altLang="en-US" sz="2600">
                <a:solidFill>
                  <a:schemeClr val="bg1"/>
                </a:solidFill>
                <a:latin typeface="Times New Roman" pitchFamily="18" charset="0"/>
                <a:cs typeface="Times New Roman" pitchFamily="18" charset="0"/>
              </a:rPr>
              <a:t>-a</a:t>
            </a:r>
            <a:r>
              <a:rPr lang="sr-Cyrl-CS" altLang="en-US" sz="2600">
                <a:solidFill>
                  <a:schemeClr val="bg1"/>
                </a:solidFill>
                <a:latin typeface="Times New Roman" pitchFamily="18" charset="0"/>
                <a:cs typeface="Times New Roman" pitchFamily="18" charset="0"/>
              </a:rPr>
              <a:t>. </a:t>
            </a:r>
            <a:endParaRPr lang="sr-Latn-RS" altLang="en-US" sz="2600">
              <a:solidFill>
                <a:schemeClr val="bg1"/>
              </a:solidFill>
              <a:latin typeface="Times New Roman" pitchFamily="18" charset="0"/>
              <a:cs typeface="Times New Roman" pitchFamily="18" charset="0"/>
            </a:endParaRPr>
          </a:p>
          <a:p>
            <a:pPr>
              <a:spcBef>
                <a:spcPct val="20000"/>
              </a:spcBef>
              <a:buFont typeface="Arial" charset="0"/>
              <a:buNone/>
            </a:pPr>
            <a:endParaRPr lang="en-US" altLang="en-US" sz="2600">
              <a:solidFill>
                <a:schemeClr val="bg1"/>
              </a:solidFill>
              <a:latin typeface="Times New Roman" pitchFamily="18" charset="0"/>
              <a:cs typeface="Times New Roman" pitchFamily="18" charset="0"/>
            </a:endParaRPr>
          </a:p>
          <a:p>
            <a:pPr>
              <a:spcBef>
                <a:spcPct val="20000"/>
              </a:spcBef>
              <a:buFont typeface="Arial" charset="0"/>
              <a:buNone/>
            </a:pPr>
            <a:r>
              <a:rPr lang="sr-Cyrl-CS" altLang="en-US" sz="2600">
                <a:solidFill>
                  <a:schemeClr val="bg1"/>
                </a:solidFill>
                <a:latin typeface="Times New Roman" pitchFamily="18" charset="0"/>
                <a:cs typeface="Times New Roman" pitchFamily="18" charset="0"/>
              </a:rPr>
              <a:t>Sv. Đorđe je, prema verovanjima, često intervenisao u bitkama i to ne uvek na strani Vizantije. </a:t>
            </a:r>
            <a:r>
              <a:rPr lang="sr-Latn-RS" altLang="en-US" sz="2600">
                <a:solidFill>
                  <a:schemeClr val="bg1"/>
                </a:solidFill>
                <a:latin typeface="Times New Roman" pitchFamily="18" charset="0"/>
                <a:cs typeface="Times New Roman" pitchFamily="18" charset="0"/>
              </a:rPr>
              <a:t>Predstavljen je i kao skoropomoćnik</a:t>
            </a:r>
            <a:r>
              <a:rPr lang="sr-Cyrl-CS" altLang="en-US" sz="2600">
                <a:solidFill>
                  <a:schemeClr val="bg1"/>
                </a:solidFill>
                <a:latin typeface="Times New Roman" pitchFamily="18" charset="0"/>
                <a:cs typeface="Times New Roman" pitchFamily="18" charset="0"/>
              </a:rPr>
              <a:t>. U Vizantiji su ga od imperatora najviše poštovali Foka (602-614) i Vasilije </a:t>
            </a:r>
            <a:r>
              <a:rPr lang="sr-Latn-RS" altLang="en-US" sz="2600">
                <a:solidFill>
                  <a:schemeClr val="bg1"/>
                </a:solidFill>
                <a:latin typeface="Times New Roman" pitchFamily="18" charset="0"/>
                <a:cs typeface="Times New Roman" pitchFamily="18" charset="0"/>
              </a:rPr>
              <a:t>I </a:t>
            </a:r>
            <a:r>
              <a:rPr lang="sr-Cyrl-CS" altLang="en-US" sz="2600">
                <a:solidFill>
                  <a:schemeClr val="bg1"/>
                </a:solidFill>
                <a:latin typeface="Times New Roman" pitchFamily="18" charset="0"/>
                <a:cs typeface="Times New Roman" pitchFamily="18" charset="0"/>
              </a:rPr>
              <a:t>Bugaroubica</a:t>
            </a:r>
            <a:r>
              <a:rPr lang="sr-Latn-RS" altLang="en-US" sz="2600">
                <a:solidFill>
                  <a:schemeClr val="bg1"/>
                </a:solidFill>
                <a:latin typeface="Times New Roman" pitchFamily="18" charset="0"/>
                <a:cs typeface="Times New Roman" pitchFamily="18" charset="0"/>
              </a:rPr>
              <a:t> (976-1025)</a:t>
            </a:r>
            <a:r>
              <a:rPr lang="sr-Cyrl-CS" altLang="en-US" sz="2600">
                <a:solidFill>
                  <a:schemeClr val="bg1"/>
                </a:solidFill>
                <a:latin typeface="Times New Roman" pitchFamily="18" charset="0"/>
                <a:cs typeface="Times New Roman" pitchFamily="18" charset="0"/>
              </a:rPr>
              <a:t>.</a:t>
            </a:r>
            <a:endParaRPr lang="en-US" altLang="en-US" sz="260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91874388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Fig 001 PS.tif"/>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5400675" cy="422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3" descr="Fig 003 PS.t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87975" y="620713"/>
            <a:ext cx="3751263" cy="623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680835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endParaRPr lang="en-US" altLang="en-US" smtClean="0"/>
          </a:p>
        </p:txBody>
      </p:sp>
      <p:pic>
        <p:nvPicPr>
          <p:cNvPr id="47107" name="Picture 2" descr="Fig 008 PS.tif"/>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20675"/>
            <a:ext cx="9144000"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102643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0" y="5715000"/>
            <a:ext cx="9144000" cy="1143000"/>
          </a:xfrm>
        </p:spPr>
        <p:txBody>
          <a:bodyPr/>
          <a:lstStyle/>
          <a:p>
            <a:r>
              <a:rPr lang="sr-Latn-RS" altLang="en-US" sz="2800" smtClean="0">
                <a:solidFill>
                  <a:schemeClr val="bg1"/>
                </a:solidFill>
                <a:latin typeface="Times New Roman" pitchFamily="18" charset="0"/>
                <a:cs typeface="Times New Roman" pitchFamily="18" charset="0"/>
              </a:rPr>
              <a:t>Slavkovica kod Ljiga, sarkofag, 15. vek</a:t>
            </a:r>
            <a:endParaRPr lang="en-US" altLang="en-US" sz="2800" smtClean="0">
              <a:solidFill>
                <a:schemeClr val="bg1"/>
              </a:solidFill>
              <a:latin typeface="Times New Roman" pitchFamily="18" charset="0"/>
              <a:cs typeface="Times New Roman" pitchFamily="18" charset="0"/>
            </a:endParaRPr>
          </a:p>
        </p:txBody>
      </p:sp>
      <p:pic>
        <p:nvPicPr>
          <p:cNvPr id="48131" name="Picture 3" descr="Untitled-9.t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9388" y="549275"/>
            <a:ext cx="4389437" cy="518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4" descr="Untitled-10.t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919663" y="549275"/>
            <a:ext cx="4116387" cy="518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255193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55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2875" y="438150"/>
            <a:ext cx="3036888"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6" descr="56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29000" y="442913"/>
            <a:ext cx="2500313"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8" descr="56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72188" y="454025"/>
            <a:ext cx="2930525"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Rectangle 6"/>
          <p:cNvSpPr>
            <a:spLocks noChangeArrowheads="1"/>
          </p:cNvSpPr>
          <p:nvPr/>
        </p:nvSpPr>
        <p:spPr bwMode="auto">
          <a:xfrm>
            <a:off x="0" y="2571750"/>
            <a:ext cx="914400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Font typeface="Arial" charset="0"/>
              <a:buNone/>
            </a:pPr>
            <a:r>
              <a:rPr lang="sr-Latn-BA" altLang="en-US">
                <a:latin typeface="Times New Roman" pitchFamily="18" charset="0"/>
              </a:rPr>
              <a:t> </a:t>
            </a:r>
            <a:r>
              <a:rPr lang="sr-Cyrl-CS" altLang="en-US" sz="2100">
                <a:solidFill>
                  <a:schemeClr val="bg1"/>
                </a:solidFill>
                <a:latin typeface="Times New Roman" pitchFamily="18" charset="0"/>
                <a:cs typeface="Times New Roman" pitchFamily="18" charset="0"/>
              </a:rPr>
              <a:t>Nepoznato nalazište</a:t>
            </a:r>
            <a:r>
              <a:rPr lang="sr-Latn-BA" altLang="en-US" sz="2100">
                <a:solidFill>
                  <a:schemeClr val="bg1"/>
                </a:solidFill>
                <a:latin typeface="Times New Roman" pitchFamily="18" charset="0"/>
                <a:cs typeface="Times New Roman" pitchFamily="18" charset="0"/>
              </a:rPr>
              <a:t>                  </a:t>
            </a:r>
            <a:r>
              <a:rPr lang="sr-Cyrl-CS" altLang="en-US" sz="2100">
                <a:solidFill>
                  <a:schemeClr val="bg1"/>
                </a:solidFill>
                <a:latin typeface="Times New Roman" pitchFamily="18" charset="0"/>
                <a:cs typeface="Times New Roman" pitchFamily="18" charset="0"/>
              </a:rPr>
              <a:t>Nepoznato nalazište</a:t>
            </a:r>
            <a:r>
              <a:rPr lang="sr-Latn-BA" altLang="en-US" sz="2100">
                <a:solidFill>
                  <a:schemeClr val="bg1"/>
                </a:solidFill>
                <a:latin typeface="Times New Roman" pitchFamily="18" charset="0"/>
                <a:cs typeface="Times New Roman" pitchFamily="18" charset="0"/>
              </a:rPr>
              <a:t>       </a:t>
            </a:r>
            <a:r>
              <a:rPr lang="sr-Cyrl-CS" altLang="en-US" sz="2100">
                <a:solidFill>
                  <a:schemeClr val="bg1"/>
                </a:solidFill>
                <a:latin typeface="Times New Roman" pitchFamily="18" charset="0"/>
                <a:cs typeface="Times New Roman" pitchFamily="18" charset="0"/>
              </a:rPr>
              <a:t>Niš</a:t>
            </a:r>
            <a:r>
              <a:rPr lang="sr-Latn-RS" altLang="en-US" sz="2100">
                <a:solidFill>
                  <a:schemeClr val="bg1"/>
                </a:solidFill>
                <a:latin typeface="Times New Roman" pitchFamily="18" charset="0"/>
                <a:cs typeface="Times New Roman" pitchFamily="18" charset="0"/>
              </a:rPr>
              <a:t>-</a:t>
            </a:r>
            <a:r>
              <a:rPr lang="sr-Cyrl-CS" altLang="en-US" sz="2100">
                <a:solidFill>
                  <a:schemeClr val="bg1"/>
                </a:solidFill>
                <a:latin typeface="Times New Roman" pitchFamily="18" charset="0"/>
                <a:cs typeface="Times New Roman" pitchFamily="18" charset="0"/>
              </a:rPr>
              <a:t>crkva Sv</a:t>
            </a:r>
            <a:r>
              <a:rPr lang="sr-Latn-BA" altLang="en-US" sz="2100">
                <a:solidFill>
                  <a:schemeClr val="bg1"/>
                </a:solidFill>
                <a:latin typeface="Times New Roman" pitchFamily="18" charset="0"/>
                <a:cs typeface="Times New Roman" pitchFamily="18" charset="0"/>
              </a:rPr>
              <a:t>. </a:t>
            </a:r>
            <a:br>
              <a:rPr lang="sr-Latn-BA" altLang="en-US" sz="2100">
                <a:solidFill>
                  <a:schemeClr val="bg1"/>
                </a:solidFill>
                <a:latin typeface="Times New Roman" pitchFamily="18" charset="0"/>
                <a:cs typeface="Times New Roman" pitchFamily="18" charset="0"/>
              </a:rPr>
            </a:br>
            <a:r>
              <a:rPr lang="sr-Latn-BA" altLang="en-US" sz="2100">
                <a:solidFill>
                  <a:schemeClr val="bg1"/>
                </a:solidFill>
                <a:latin typeface="Times New Roman" pitchFamily="18" charset="0"/>
                <a:cs typeface="Times New Roman" pitchFamily="18" charset="0"/>
              </a:rPr>
              <a:t> (11-12. </a:t>
            </a:r>
            <a:r>
              <a:rPr lang="sr-Cyrl-CS" altLang="en-US" sz="2100">
                <a:solidFill>
                  <a:schemeClr val="bg1"/>
                </a:solidFill>
                <a:latin typeface="Times New Roman" pitchFamily="18" charset="0"/>
                <a:cs typeface="Times New Roman" pitchFamily="18" charset="0"/>
              </a:rPr>
              <a:t>vek</a:t>
            </a:r>
            <a:r>
              <a:rPr lang="sr-Latn-BA" altLang="en-US" sz="2100">
                <a:solidFill>
                  <a:schemeClr val="bg1"/>
                </a:solidFill>
                <a:latin typeface="Times New Roman" pitchFamily="18" charset="0"/>
                <a:cs typeface="Times New Roman" pitchFamily="18" charset="0"/>
              </a:rPr>
              <a:t>)                               (11-12. </a:t>
            </a:r>
            <a:r>
              <a:rPr lang="sr-Cyrl-CS" altLang="en-US" sz="2100">
                <a:solidFill>
                  <a:schemeClr val="bg1"/>
                </a:solidFill>
                <a:latin typeface="Times New Roman" pitchFamily="18" charset="0"/>
                <a:cs typeface="Times New Roman" pitchFamily="18" charset="0"/>
              </a:rPr>
              <a:t>vek</a:t>
            </a:r>
            <a:r>
              <a:rPr lang="sr-Latn-BA" altLang="en-US" sz="2100">
                <a:solidFill>
                  <a:schemeClr val="bg1"/>
                </a:solidFill>
                <a:latin typeface="Times New Roman" pitchFamily="18" charset="0"/>
                <a:cs typeface="Times New Roman" pitchFamily="18" charset="0"/>
              </a:rPr>
              <a:t>) </a:t>
            </a:r>
            <a:r>
              <a:rPr lang="sr-Cyrl-CS" altLang="en-US" sz="2100">
                <a:solidFill>
                  <a:schemeClr val="bg1"/>
                </a:solidFill>
                <a:latin typeface="Times New Roman" pitchFamily="18" charset="0"/>
                <a:cs typeface="Times New Roman" pitchFamily="18" charset="0"/>
              </a:rPr>
              <a:t>               </a:t>
            </a:r>
            <a:r>
              <a:rPr lang="sr-Latn-RS" altLang="en-US" sz="2100">
                <a:solidFill>
                  <a:schemeClr val="bg1"/>
                </a:solidFill>
                <a:latin typeface="Times New Roman" pitchFamily="18" charset="0"/>
                <a:cs typeface="Times New Roman" pitchFamily="18" charset="0"/>
              </a:rPr>
              <a:t>   </a:t>
            </a:r>
            <a:r>
              <a:rPr lang="sr-Cyrl-CS" altLang="en-US" sz="2100">
                <a:solidFill>
                  <a:schemeClr val="bg1"/>
                </a:solidFill>
                <a:latin typeface="Times New Roman" pitchFamily="18" charset="0"/>
                <a:cs typeface="Times New Roman" pitchFamily="18" charset="0"/>
              </a:rPr>
              <a:t>Pantelejmona (</a:t>
            </a:r>
            <a:r>
              <a:rPr lang="sr-Latn-BA" altLang="en-US" sz="2100">
                <a:solidFill>
                  <a:schemeClr val="bg1"/>
                </a:solidFill>
                <a:latin typeface="Times New Roman" pitchFamily="18" charset="0"/>
                <a:cs typeface="Times New Roman" pitchFamily="18" charset="0"/>
              </a:rPr>
              <a:t>12-13. v</a:t>
            </a:r>
            <a:r>
              <a:rPr lang="sr-Cyrl-CS" altLang="en-US" sz="2100">
                <a:solidFill>
                  <a:schemeClr val="bg1"/>
                </a:solidFill>
                <a:latin typeface="Times New Roman" pitchFamily="18" charset="0"/>
                <a:cs typeface="Times New Roman" pitchFamily="18" charset="0"/>
              </a:rPr>
              <a:t>ek</a:t>
            </a:r>
            <a:r>
              <a:rPr lang="sr-Latn-BA" altLang="en-US" sz="2100">
                <a:solidFill>
                  <a:schemeClr val="bg1"/>
                </a:solidFill>
                <a:latin typeface="Times New Roman" pitchFamily="18" charset="0"/>
                <a:cs typeface="Times New Roman" pitchFamily="18" charset="0"/>
              </a:rPr>
              <a:t>)</a:t>
            </a:r>
            <a:endParaRPr lang="en-US" altLang="en-US" sz="2100">
              <a:solidFill>
                <a:schemeClr val="bg1"/>
              </a:solidFill>
              <a:latin typeface="Times New Roman" pitchFamily="18" charset="0"/>
              <a:cs typeface="Times New Roman" pitchFamily="18" charset="0"/>
            </a:endParaRPr>
          </a:p>
          <a:p>
            <a:pPr eaLnBrk="1" hangingPunct="1"/>
            <a:endParaRPr lang="en-US" altLang="en-US" sz="2000"/>
          </a:p>
        </p:txBody>
      </p:sp>
      <p:pic>
        <p:nvPicPr>
          <p:cNvPr id="49158" name="Picture 7" descr="564.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33925" y="3643313"/>
            <a:ext cx="3624263"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8" descr="560.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7700" y="3643313"/>
            <a:ext cx="3352800"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itle 9"/>
          <p:cNvSpPr>
            <a:spLocks noGrp="1"/>
          </p:cNvSpPr>
          <p:nvPr>
            <p:ph type="title"/>
          </p:nvPr>
        </p:nvSpPr>
        <p:spPr>
          <a:xfrm>
            <a:off x="0" y="6000750"/>
            <a:ext cx="9144000" cy="500063"/>
          </a:xfrm>
        </p:spPr>
        <p:txBody>
          <a:bodyPr>
            <a:normAutofit fontScale="90000"/>
          </a:bodyPr>
          <a:lstStyle/>
          <a:p>
            <a:pPr algn="l"/>
            <a:r>
              <a:rPr lang="sr-Cyrl-CS" altLang="en-US" sz="1800" smtClean="0">
                <a:latin typeface="Times New Roman" pitchFamily="18" charset="0"/>
                <a:cs typeface="Times New Roman" pitchFamily="18" charset="0"/>
              </a:rPr>
              <a:t>          </a:t>
            </a:r>
            <a:r>
              <a:rPr lang="sr-Latn-RS" altLang="en-US" sz="2000" smtClean="0">
                <a:solidFill>
                  <a:schemeClr val="bg1"/>
                </a:solidFill>
                <a:latin typeface="Times New Roman" pitchFamily="18" charset="0"/>
                <a:cs typeface="Times New Roman" pitchFamily="18" charset="0"/>
              </a:rPr>
              <a:t>Ras</a:t>
            </a:r>
            <a:r>
              <a:rPr lang="sr-Cyrl-CS" altLang="en-US" sz="2000" smtClean="0">
                <a:solidFill>
                  <a:schemeClr val="bg1"/>
                </a:solidFill>
                <a:latin typeface="Times New Roman" pitchFamily="18" charset="0"/>
                <a:cs typeface="Times New Roman" pitchFamily="18" charset="0"/>
              </a:rPr>
              <a:t>                                                            </a:t>
            </a:r>
            <a:r>
              <a:rPr lang="sr-Latn-RS" altLang="en-US" sz="2000" smtClean="0">
                <a:solidFill>
                  <a:schemeClr val="bg1"/>
                </a:solidFill>
                <a:latin typeface="Times New Roman" pitchFamily="18" charset="0"/>
                <a:cs typeface="Times New Roman" pitchFamily="18" charset="0"/>
              </a:rPr>
              <a:t>Nepoznato nalazište</a:t>
            </a:r>
            <a:r>
              <a:rPr lang="sr-Cyrl-CS" altLang="en-US" sz="2000" smtClean="0">
                <a:solidFill>
                  <a:schemeClr val="bg1"/>
                </a:solidFill>
                <a:latin typeface="Times New Roman" pitchFamily="18" charset="0"/>
                <a:cs typeface="Times New Roman" pitchFamily="18" charset="0"/>
              </a:rPr>
              <a:t/>
            </a:r>
            <a:br>
              <a:rPr lang="sr-Cyrl-CS" altLang="en-US" sz="2000" smtClean="0">
                <a:solidFill>
                  <a:schemeClr val="bg1"/>
                </a:solidFill>
                <a:latin typeface="Times New Roman" pitchFamily="18" charset="0"/>
                <a:cs typeface="Times New Roman" pitchFamily="18" charset="0"/>
              </a:rPr>
            </a:br>
            <a:r>
              <a:rPr lang="sr-Cyrl-CS" altLang="en-US" sz="2000" smtClean="0">
                <a:solidFill>
                  <a:schemeClr val="bg1"/>
                </a:solidFill>
                <a:latin typeface="Times New Roman" pitchFamily="18" charset="0"/>
                <a:cs typeface="Times New Roman" pitchFamily="18" charset="0"/>
              </a:rPr>
              <a:t>         (12-13. </a:t>
            </a:r>
            <a:r>
              <a:rPr lang="sr-Latn-RS" altLang="en-US" sz="2000" smtClean="0">
                <a:solidFill>
                  <a:schemeClr val="bg1"/>
                </a:solidFill>
                <a:latin typeface="Times New Roman" pitchFamily="18" charset="0"/>
                <a:cs typeface="Times New Roman" pitchFamily="18" charset="0"/>
              </a:rPr>
              <a:t>vek</a:t>
            </a:r>
            <a:r>
              <a:rPr lang="sr-Cyrl-CS" altLang="en-US" sz="2000" smtClean="0">
                <a:solidFill>
                  <a:schemeClr val="bg1"/>
                </a:solidFill>
                <a:latin typeface="Times New Roman" pitchFamily="18" charset="0"/>
                <a:cs typeface="Times New Roman" pitchFamily="18" charset="0"/>
              </a:rPr>
              <a:t>)                                               (12-13. </a:t>
            </a:r>
            <a:r>
              <a:rPr lang="sr-Latn-RS" altLang="en-US" sz="2000" smtClean="0">
                <a:solidFill>
                  <a:schemeClr val="bg1"/>
                </a:solidFill>
                <a:latin typeface="Times New Roman" pitchFamily="18" charset="0"/>
                <a:cs typeface="Times New Roman" pitchFamily="18" charset="0"/>
              </a:rPr>
              <a:t>vek</a:t>
            </a:r>
            <a:r>
              <a:rPr lang="sr-Cyrl-CS" altLang="en-US" sz="2000" smtClean="0">
                <a:solidFill>
                  <a:schemeClr val="bg1"/>
                </a:solidFill>
                <a:latin typeface="Times New Roman" pitchFamily="18" charset="0"/>
                <a:cs typeface="Times New Roman" pitchFamily="18" charset="0"/>
              </a:rPr>
              <a:t>)</a:t>
            </a:r>
            <a:endParaRPr lang="en-US" altLang="en-US" sz="2000" smtClean="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79952639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0" y="0"/>
            <a:ext cx="9144000" cy="6858000"/>
          </a:xfrm>
        </p:spPr>
        <p:txBody>
          <a:bodyPr/>
          <a:lstStyle/>
          <a:p>
            <a:pPr algn="l"/>
            <a:r>
              <a:rPr lang="sr-Latn-RS" altLang="en-US" sz="2400" smtClean="0">
                <a:solidFill>
                  <a:schemeClr val="bg1"/>
                </a:solidFill>
                <a:latin typeface="Times New Roman" pitchFamily="18" charset="0"/>
                <a:cs typeface="Times New Roman" pitchFamily="18" charset="0"/>
              </a:rPr>
              <a:t/>
            </a:r>
            <a:br>
              <a:rPr lang="sr-Latn-RS" altLang="en-US" sz="2400" smtClean="0">
                <a:solidFill>
                  <a:schemeClr val="bg1"/>
                </a:solidFill>
                <a:latin typeface="Times New Roman" pitchFamily="18" charset="0"/>
                <a:cs typeface="Times New Roman" pitchFamily="18" charset="0"/>
              </a:rPr>
            </a:br>
            <a:r>
              <a:rPr lang="sr-Latn-RS" altLang="en-US" sz="2400" smtClean="0">
                <a:solidFill>
                  <a:schemeClr val="bg1"/>
                </a:solidFill>
                <a:latin typeface="Times New Roman" pitchFamily="18" charset="0"/>
                <a:cs typeface="Times New Roman" pitchFamily="18" charset="0"/>
              </a:rPr>
              <a:t>M</a:t>
            </a:r>
            <a:r>
              <a:rPr lang="sr-Cyrl-CS" altLang="en-US" sz="2400" smtClean="0">
                <a:solidFill>
                  <a:schemeClr val="bg1"/>
                </a:solidFill>
                <a:latin typeface="Times New Roman" pitchFamily="18" charset="0"/>
                <a:cs typeface="Times New Roman" pitchFamily="18" charset="0"/>
              </a:rPr>
              <a:t>anastira Rakovac (Dombo) na Fruškoj gori, oko 12 km zapadno od Novog Sada.  </a:t>
            </a:r>
            <a:r>
              <a:rPr lang="sr-Latn-RS" altLang="en-US" sz="2400" smtClean="0">
                <a:solidFill>
                  <a:schemeClr val="bg1"/>
                </a:solidFill>
                <a:latin typeface="Times New Roman" pitchFamily="18" charset="0"/>
                <a:cs typeface="Times New Roman" pitchFamily="18" charset="0"/>
              </a:rPr>
              <a:t>P</a:t>
            </a:r>
            <a:r>
              <a:rPr lang="sr-Cyrl-CS" altLang="en-US" sz="2400" smtClean="0">
                <a:solidFill>
                  <a:schemeClr val="bg1"/>
                </a:solidFill>
                <a:latin typeface="Times New Roman" pitchFamily="18" charset="0"/>
                <a:cs typeface="Times New Roman" pitchFamily="18" charset="0"/>
              </a:rPr>
              <a:t>rvi put </a:t>
            </a:r>
            <a:r>
              <a:rPr lang="sr-Latn-RS" altLang="en-US" sz="2400" smtClean="0">
                <a:solidFill>
                  <a:schemeClr val="bg1"/>
                </a:solidFill>
                <a:latin typeface="Times New Roman" pitchFamily="18" charset="0"/>
                <a:cs typeface="Times New Roman" pitchFamily="18" charset="0"/>
              </a:rPr>
              <a:t>se </a:t>
            </a:r>
            <a:r>
              <a:rPr lang="sr-Cyrl-CS" altLang="en-US" sz="2400" smtClean="0">
                <a:solidFill>
                  <a:schemeClr val="bg1"/>
                </a:solidFill>
                <a:latin typeface="Times New Roman" pitchFamily="18" charset="0"/>
                <a:cs typeface="Times New Roman" pitchFamily="18" charset="0"/>
              </a:rPr>
              <a:t>pominje 1237. godine, a najverovatnije je porušen u vreme turskih osvajanja 1526. godine. Tokom arheoloških istraživanja sprovedenih na ovom mestu, konstatovano je da se najstariji horizont vezuje za 12. vek.</a:t>
            </a:r>
            <a:r>
              <a:rPr lang="sr-Latn-RS" altLang="en-US" sz="2400" smtClean="0">
                <a:solidFill>
                  <a:schemeClr val="bg1"/>
                </a:solidFill>
                <a:latin typeface="Times New Roman" pitchFamily="18" charset="0"/>
                <a:cs typeface="Times New Roman" pitchFamily="18" charset="0"/>
              </a:rPr>
              <a:t/>
            </a:r>
            <a:br>
              <a:rPr lang="sr-Latn-RS" altLang="en-US" sz="2400" smtClean="0">
                <a:solidFill>
                  <a:schemeClr val="bg1"/>
                </a:solidFill>
                <a:latin typeface="Times New Roman" pitchFamily="18" charset="0"/>
                <a:cs typeface="Times New Roman" pitchFamily="18" charset="0"/>
              </a:rPr>
            </a:br>
            <a:r>
              <a:rPr lang="sr-Cyrl-CS" altLang="en-US" sz="2400" smtClean="0">
                <a:solidFill>
                  <a:schemeClr val="bg1"/>
                </a:solidFill>
                <a:latin typeface="Times New Roman" pitchFamily="18" charset="0"/>
                <a:cs typeface="Times New Roman" pitchFamily="18" charset="0"/>
              </a:rPr>
              <a:t/>
            </a:r>
            <a:br>
              <a:rPr lang="sr-Cyrl-CS" altLang="en-US" sz="2400" smtClean="0">
                <a:solidFill>
                  <a:schemeClr val="bg1"/>
                </a:solidFill>
                <a:latin typeface="Times New Roman" pitchFamily="18" charset="0"/>
                <a:cs typeface="Times New Roman" pitchFamily="18" charset="0"/>
              </a:rPr>
            </a:br>
            <a:r>
              <a:rPr lang="sr-Cyrl-CS" altLang="en-US" sz="2400" smtClean="0">
                <a:solidFill>
                  <a:schemeClr val="bg1"/>
                </a:solidFill>
                <a:latin typeface="Times New Roman" pitchFamily="18" charset="0"/>
                <a:cs typeface="Times New Roman" pitchFamily="18" charset="0"/>
              </a:rPr>
              <a:t>Ostava </a:t>
            </a:r>
            <a:r>
              <a:rPr lang="sr-Latn-RS" altLang="en-US" sz="2400" smtClean="0">
                <a:solidFill>
                  <a:schemeClr val="bg1"/>
                </a:solidFill>
                <a:latin typeface="Times New Roman" pitchFamily="18" charset="0"/>
                <a:cs typeface="Times New Roman" pitchFamily="18" charset="0"/>
              </a:rPr>
              <a:t>ikona </a:t>
            </a:r>
            <a:r>
              <a:rPr lang="sr-Cyrl-CS" altLang="en-US" sz="2400" smtClean="0">
                <a:solidFill>
                  <a:schemeClr val="bg1"/>
                </a:solidFill>
                <a:latin typeface="Times New Roman" pitchFamily="18" charset="0"/>
                <a:cs typeface="Times New Roman" pitchFamily="18" charset="0"/>
              </a:rPr>
              <a:t>je otkrivena u blizini antičkog zidanog groba. Sastojala se od tj. osam pravougaonih ikonica, dva medaljona, jednog jezička i fragmentovanog friza.</a:t>
            </a:r>
            <a:r>
              <a:rPr lang="en-US" altLang="en-US" sz="2400" smtClean="0">
                <a:latin typeface="Times New Roman" pitchFamily="18" charset="0"/>
                <a:cs typeface="Times New Roman" pitchFamily="18" charset="0"/>
              </a:rPr>
              <a:t/>
            </a:r>
            <a:br>
              <a:rPr lang="en-US" altLang="en-US" sz="2400" smtClean="0">
                <a:latin typeface="Times New Roman" pitchFamily="18" charset="0"/>
                <a:cs typeface="Times New Roman" pitchFamily="18" charset="0"/>
              </a:rPr>
            </a:br>
            <a:r>
              <a:rPr lang="sr-Cyrl-CS" altLang="en-US" sz="2400" smtClean="0">
                <a:solidFill>
                  <a:schemeClr val="bg1"/>
                </a:solidFill>
                <a:latin typeface="Times New Roman" pitchFamily="18" charset="0"/>
                <a:cs typeface="Times New Roman" pitchFamily="18" charset="0"/>
              </a:rPr>
              <a:t> </a:t>
            </a:r>
            <a:r>
              <a:rPr lang="en-US" altLang="en-US" smtClean="0"/>
              <a:t/>
            </a:r>
            <a:br>
              <a:rPr lang="en-US" altLang="en-US" smtClean="0"/>
            </a:br>
            <a:endParaRPr lang="en-US" altLang="en-US" smtClean="0"/>
          </a:p>
        </p:txBody>
      </p:sp>
    </p:spTree>
    <p:extLst>
      <p:ext uri="{BB962C8B-B14F-4D97-AF65-F5344CB8AC3E}">
        <p14:creationId xmlns:p14="http://schemas.microsoft.com/office/powerpoint/2010/main" val="183310635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0" y="0"/>
            <a:ext cx="9144000" cy="836613"/>
          </a:xfrm>
        </p:spPr>
        <p:txBody>
          <a:bodyPr/>
          <a:lstStyle/>
          <a:p>
            <a:r>
              <a:rPr lang="sr-Latn-RS" altLang="en-US" sz="2400" smtClean="0">
                <a:solidFill>
                  <a:schemeClr val="bg1"/>
                </a:solidFill>
                <a:latin typeface="Times New Roman" pitchFamily="18" charset="0"/>
                <a:cs typeface="Times New Roman" pitchFamily="18" charset="0"/>
              </a:rPr>
              <a:t>Bogorodica Odigitrija</a:t>
            </a:r>
            <a:endParaRPr lang="en-US" altLang="en-US" sz="2400" smtClean="0">
              <a:solidFill>
                <a:schemeClr val="bg1"/>
              </a:solidFill>
              <a:latin typeface="Times New Roman" pitchFamily="18" charset="0"/>
              <a:cs typeface="Times New Roman" pitchFamily="18" charset="0"/>
            </a:endParaRPr>
          </a:p>
        </p:txBody>
      </p:sp>
      <p:pic>
        <p:nvPicPr>
          <p:cNvPr id="51203" name="Picture 12" descr="555.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55875" y="836613"/>
            <a:ext cx="4430713"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7489612"/>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title"/>
          </p:nvPr>
        </p:nvSpPr>
        <p:spPr>
          <a:xfrm>
            <a:off x="0" y="5373688"/>
            <a:ext cx="9144000" cy="1143000"/>
          </a:xfrm>
        </p:spPr>
        <p:txBody>
          <a:bodyPr/>
          <a:lstStyle/>
          <a:p>
            <a:r>
              <a:rPr lang="sr-Latn-RS" altLang="en-US" sz="2400" smtClean="0">
                <a:solidFill>
                  <a:schemeClr val="bg1"/>
                </a:solidFill>
                <a:latin typeface="Times New Roman" pitchFamily="18" charset="0"/>
              </a:rPr>
              <a:t>Rakovac – ostava (12. vek)</a:t>
            </a:r>
            <a:endParaRPr lang="sr-Latn-CS" altLang="en-US" sz="2400" smtClean="0">
              <a:solidFill>
                <a:schemeClr val="bg1"/>
              </a:solidFill>
              <a:latin typeface="Times New Roman" pitchFamily="18" charset="0"/>
            </a:endParaRPr>
          </a:p>
        </p:txBody>
      </p:sp>
      <p:pic>
        <p:nvPicPr>
          <p:cNvPr id="52227" name="Picture 5" descr="ikona rakovac"/>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50100" y="2925763"/>
            <a:ext cx="19939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6" descr="54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388" y="287338"/>
            <a:ext cx="2078037"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8" descr="55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55875" y="260350"/>
            <a:ext cx="2112963"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9" descr="55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51275" y="2925763"/>
            <a:ext cx="1838325"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11" descr="55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76825" y="287338"/>
            <a:ext cx="175101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12" descr="559"/>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79613" y="2925763"/>
            <a:ext cx="1671637"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Picture 11" descr="549.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7072313" y="330200"/>
            <a:ext cx="1928812"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Picture 12" descr="555.jp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142875" y="2928938"/>
            <a:ext cx="1506538"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5" name="Picture 13" descr="563.jp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857875" y="2928938"/>
            <a:ext cx="1101725"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48560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5" descr="5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5286375" cy="55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7"/>
          <p:cNvSpPr>
            <a:spLocks noGrp="1" noChangeArrowheads="1"/>
          </p:cNvSpPr>
          <p:nvPr>
            <p:ph type="title"/>
          </p:nvPr>
        </p:nvSpPr>
        <p:spPr>
          <a:xfrm>
            <a:off x="5286375" y="150813"/>
            <a:ext cx="3857625" cy="6464300"/>
          </a:xfrm>
          <a:noFill/>
        </p:spPr>
        <p:txBody>
          <a:bodyPr>
            <a:spAutoFit/>
          </a:bodyPr>
          <a:lstStyle/>
          <a:p>
            <a:r>
              <a:rPr lang="sr-Latn-CS" altLang="en-US" sz="1800" smtClean="0">
                <a:solidFill>
                  <a:schemeClr val="bg1"/>
                </a:solidFill>
                <a:latin typeface="Times New Roman" pitchFamily="18" charset="0"/>
                <a:cs typeface="Times New Roman" pitchFamily="18" charset="0"/>
              </a:rPr>
              <a:t>TIMHTHPETICETONBPOTON</a:t>
            </a:r>
            <a:r>
              <a:rPr lang="en-US" altLang="en-US" sz="1800" smtClean="0">
                <a:solidFill>
                  <a:schemeClr val="bg1"/>
                </a:solidFill>
                <a:latin typeface="Times New Roman" pitchFamily="18" charset="0"/>
                <a:cs typeface="Times New Roman" pitchFamily="18" charset="0"/>
              </a:rPr>
              <a:t/>
            </a:r>
            <a:br>
              <a:rPr lang="en-US" altLang="en-US" sz="1800" smtClean="0">
                <a:solidFill>
                  <a:schemeClr val="bg1"/>
                </a:solidFill>
                <a:latin typeface="Times New Roman" pitchFamily="18" charset="0"/>
                <a:cs typeface="Times New Roman" pitchFamily="18" charset="0"/>
              </a:rPr>
            </a:br>
            <a:r>
              <a:rPr lang="sr-Latn-CS" altLang="en-US" sz="1800" smtClean="0">
                <a:solidFill>
                  <a:schemeClr val="bg1"/>
                </a:solidFill>
                <a:latin typeface="Times New Roman" pitchFamily="18" charset="0"/>
                <a:cs typeface="Times New Roman" pitchFamily="18" charset="0"/>
              </a:rPr>
              <a:t>COTHPHAN</a:t>
            </a:r>
            <a:r>
              <a:rPr lang="sr-Cyrl-CS" altLang="en-US" sz="1800" smtClean="0">
                <a:solidFill>
                  <a:schemeClr val="bg1"/>
                </a:solidFill>
                <a:latin typeface="Times New Roman" pitchFamily="18" charset="0"/>
                <a:cs typeface="Times New Roman" pitchFamily="18" charset="0"/>
              </a:rPr>
              <a:t>ПАРОГНСА</a:t>
            </a:r>
            <a:r>
              <a:rPr lang="sr-Latn-CS" altLang="en-US" sz="1800" smtClean="0">
                <a:solidFill>
                  <a:schemeClr val="bg1"/>
                </a:solidFill>
                <a:latin typeface="Times New Roman" pitchFamily="18" charset="0"/>
                <a:cs typeface="Times New Roman" pitchFamily="18" charset="0"/>
              </a:rPr>
              <a:t>N</a:t>
            </a:r>
            <a:r>
              <a:rPr lang="sr-Cyrl-CS" altLang="en-US" sz="1800" smtClean="0">
                <a:solidFill>
                  <a:schemeClr val="bg1"/>
                </a:solidFill>
                <a:latin typeface="Times New Roman" pitchFamily="18" charset="0"/>
                <a:cs typeface="Times New Roman" pitchFamily="18" charset="0"/>
              </a:rPr>
              <a:t>МЕС</a:t>
            </a:r>
            <a:r>
              <a:rPr lang="sr-Latn-CS" altLang="en-US" sz="1800" smtClean="0">
                <a:solidFill>
                  <a:schemeClr val="bg1"/>
                </a:solidFill>
                <a:latin typeface="Times New Roman" pitchFamily="18" charset="0"/>
                <a:cs typeface="Times New Roman" pitchFamily="18" charset="0"/>
              </a:rPr>
              <a:t>Y</a:t>
            </a:r>
            <a:r>
              <a:rPr lang="sr-Cyrl-CS" altLang="en-US" sz="1800" smtClean="0">
                <a:solidFill>
                  <a:schemeClr val="bg1"/>
                </a:solidFill>
                <a:latin typeface="Times New Roman" pitchFamily="18" charset="0"/>
                <a:cs typeface="Times New Roman" pitchFamily="18" charset="0"/>
              </a:rPr>
              <a:t>ХОРЕСО</a:t>
            </a:r>
            <a:r>
              <a:rPr lang="sr-Latn-CS" altLang="en-US" sz="1800" smtClean="0">
                <a:solidFill>
                  <a:schemeClr val="bg1"/>
                </a:solidFill>
                <a:latin typeface="Times New Roman" pitchFamily="18" charset="0"/>
                <a:cs typeface="Times New Roman" pitchFamily="18" charset="0"/>
              </a:rPr>
              <a:t>N</a:t>
            </a:r>
            <a:r>
              <a:rPr lang="en-US" altLang="en-US" sz="1800" smtClean="0">
                <a:solidFill>
                  <a:schemeClr val="bg1"/>
                </a:solidFill>
                <a:latin typeface="Times New Roman" pitchFamily="18" charset="0"/>
                <a:cs typeface="Times New Roman" pitchFamily="18" charset="0"/>
              </a:rPr>
              <a:t/>
            </a:r>
            <a:br>
              <a:rPr lang="en-US" altLang="en-US" sz="1800" smtClean="0">
                <a:solidFill>
                  <a:schemeClr val="bg1"/>
                </a:solidFill>
                <a:latin typeface="Times New Roman" pitchFamily="18" charset="0"/>
                <a:cs typeface="Times New Roman" pitchFamily="18" charset="0"/>
              </a:rPr>
            </a:br>
            <a:r>
              <a:rPr lang="sr-Latn-CS" altLang="en-US" sz="1800" smtClean="0">
                <a:solidFill>
                  <a:schemeClr val="bg1"/>
                </a:solidFill>
                <a:latin typeface="Times New Roman" pitchFamily="18" charset="0"/>
                <a:cs typeface="Times New Roman" pitchFamily="18" charset="0"/>
              </a:rPr>
              <a:t>YEM</a:t>
            </a:r>
            <a:r>
              <a:rPr lang="sr-Cyrl-CS" altLang="en-US" sz="1800" smtClean="0">
                <a:solidFill>
                  <a:schemeClr val="bg1"/>
                </a:solidFill>
                <a:latin typeface="Times New Roman" pitchFamily="18" charset="0"/>
                <a:cs typeface="Times New Roman" pitchFamily="18" charset="0"/>
              </a:rPr>
              <a:t>&amp;</a:t>
            </a:r>
            <a:r>
              <a:rPr lang="en-US" altLang="en-US" sz="1800" smtClean="0">
                <a:solidFill>
                  <a:schemeClr val="bg1"/>
                </a:solidFill>
                <a:latin typeface="Times New Roman" pitchFamily="18" charset="0"/>
                <a:cs typeface="Times New Roman" pitchFamily="18" charset="0"/>
              </a:rPr>
              <a:t>AΛ</a:t>
            </a:r>
            <a:r>
              <a:rPr lang="sr-Cyrl-CS" altLang="en-US" sz="1800" smtClean="0">
                <a:solidFill>
                  <a:schemeClr val="bg1"/>
                </a:solidFill>
                <a:latin typeface="Times New Roman" pitchFamily="18" charset="0"/>
                <a:cs typeface="Times New Roman" pitchFamily="18" charset="0"/>
              </a:rPr>
              <a:t>&amp;КЕПНСТРЕФ</a:t>
            </a:r>
            <a:r>
              <a:rPr lang="sr-Latn-CS" altLang="en-US" sz="1800" smtClean="0">
                <a:solidFill>
                  <a:schemeClr val="bg1"/>
                </a:solidFill>
                <a:latin typeface="Times New Roman" pitchFamily="18" charset="0"/>
                <a:cs typeface="Times New Roman" pitchFamily="18" charset="0"/>
              </a:rPr>
              <a:t>Y</a:t>
            </a:r>
            <a:r>
              <a:rPr lang="sr-Cyrl-CS" altLang="en-US" sz="1800" smtClean="0">
                <a:solidFill>
                  <a:schemeClr val="bg1"/>
                </a:solidFill>
                <a:latin typeface="Times New Roman" pitchFamily="18" charset="0"/>
                <a:cs typeface="Times New Roman" pitchFamily="18" charset="0"/>
              </a:rPr>
              <a:t>О</a:t>
            </a:r>
            <a:r>
              <a:rPr lang="sr-Latn-CS" altLang="en-US" sz="1800" smtClean="0">
                <a:solidFill>
                  <a:schemeClr val="bg1"/>
                </a:solidFill>
                <a:latin typeface="Times New Roman" pitchFamily="18" charset="0"/>
                <a:cs typeface="Times New Roman" pitchFamily="18" charset="0"/>
              </a:rPr>
              <a:t>N</a:t>
            </a:r>
            <a:r>
              <a:rPr lang="sr-Cyrl-CS" altLang="en-US" sz="1800" smtClean="0">
                <a:solidFill>
                  <a:schemeClr val="bg1"/>
                </a:solidFill>
                <a:latin typeface="Times New Roman" pitchFamily="18" charset="0"/>
                <a:cs typeface="Times New Roman" pitchFamily="18" charset="0"/>
              </a:rPr>
              <a:t>КЕСОСО</a:t>
            </a:r>
            <a:r>
              <a:rPr lang="sr-Latn-CS" altLang="en-US" sz="1800" smtClean="0">
                <a:solidFill>
                  <a:schemeClr val="bg1"/>
                </a:solidFill>
                <a:latin typeface="Times New Roman" pitchFamily="18" charset="0"/>
                <a:cs typeface="Times New Roman" pitchFamily="18" charset="0"/>
              </a:rPr>
              <a:t>N</a:t>
            </a:r>
            <a:r>
              <a:rPr lang="en-US" altLang="en-US" sz="1800" smtClean="0">
                <a:solidFill>
                  <a:schemeClr val="bg1"/>
                </a:solidFill>
                <a:latin typeface="Times New Roman" pitchFamily="18" charset="0"/>
                <a:cs typeface="Times New Roman" pitchFamily="18" charset="0"/>
              </a:rPr>
              <a:t/>
            </a:r>
            <a:br>
              <a:rPr lang="en-US" altLang="en-US" sz="1800" smtClean="0">
                <a:solidFill>
                  <a:schemeClr val="bg1"/>
                </a:solidFill>
                <a:latin typeface="Times New Roman" pitchFamily="18" charset="0"/>
                <a:cs typeface="Times New Roman" pitchFamily="18" charset="0"/>
              </a:rPr>
            </a:br>
            <a:r>
              <a:rPr lang="sr-Cyrl-CS" altLang="en-US" sz="1800" smtClean="0">
                <a:solidFill>
                  <a:schemeClr val="bg1"/>
                </a:solidFill>
                <a:latin typeface="Times New Roman" pitchFamily="18" charset="0"/>
                <a:cs typeface="Times New Roman" pitchFamily="18" charset="0"/>
              </a:rPr>
              <a:t>ХАРН</a:t>
            </a:r>
            <a:r>
              <a:rPr lang="sr-Latn-CS" altLang="en-US" sz="1800" smtClean="0">
                <a:solidFill>
                  <a:schemeClr val="bg1"/>
                </a:solidFill>
                <a:latin typeface="Times New Roman" pitchFamily="18" charset="0"/>
                <a:cs typeface="Times New Roman" pitchFamily="18" charset="0"/>
              </a:rPr>
              <a:t>N</a:t>
            </a:r>
            <a:r>
              <a:rPr lang="sr-Cyrl-CS" altLang="en-US" sz="1800" smtClean="0">
                <a:solidFill>
                  <a:schemeClr val="bg1"/>
                </a:solidFill>
                <a:latin typeface="Times New Roman" pitchFamily="18" charset="0"/>
                <a:cs typeface="Times New Roman" pitchFamily="18" charset="0"/>
              </a:rPr>
              <a:t>ЕХ&amp;СН</a:t>
            </a:r>
            <a:r>
              <a:rPr lang="sr-Latn-CS" altLang="en-US" sz="1800" smtClean="0">
                <a:solidFill>
                  <a:schemeClr val="bg1"/>
                </a:solidFill>
                <a:latin typeface="Times New Roman" pitchFamily="18" charset="0"/>
                <a:cs typeface="Times New Roman" pitchFamily="18" charset="0"/>
              </a:rPr>
              <a:t>NΛY</a:t>
            </a:r>
            <a:r>
              <a:rPr lang="sr-Cyrl-CS" altLang="en-US" sz="1800" smtClean="0">
                <a:solidFill>
                  <a:schemeClr val="bg1"/>
                </a:solidFill>
                <a:latin typeface="Times New Roman" pitchFamily="18" charset="0"/>
                <a:cs typeface="Times New Roman" pitchFamily="18" charset="0"/>
              </a:rPr>
              <a:t>ТРО</a:t>
            </a:r>
            <a:r>
              <a:rPr lang="sr-Latn-CS" altLang="en-US" sz="1800" smtClean="0">
                <a:solidFill>
                  <a:schemeClr val="bg1"/>
                </a:solidFill>
                <a:latin typeface="Times New Roman" pitchFamily="18" charset="0"/>
                <a:cs typeface="Times New Roman" pitchFamily="18" charset="0"/>
              </a:rPr>
              <a:t>N</a:t>
            </a:r>
            <a:r>
              <a:rPr lang="en-US" altLang="en-US" sz="1800" smtClean="0">
                <a:solidFill>
                  <a:schemeClr val="bg1"/>
                </a:solidFill>
                <a:latin typeface="Times New Roman" pitchFamily="18" charset="0"/>
                <a:cs typeface="Times New Roman" pitchFamily="18" charset="0"/>
              </a:rPr>
              <a:t/>
            </a:r>
            <a:br>
              <a:rPr lang="en-US" altLang="en-US" sz="1800" smtClean="0">
                <a:solidFill>
                  <a:schemeClr val="bg1"/>
                </a:solidFill>
                <a:latin typeface="Times New Roman" pitchFamily="18" charset="0"/>
                <a:cs typeface="Times New Roman" pitchFamily="18" charset="0"/>
              </a:rPr>
            </a:br>
            <a:r>
              <a:rPr lang="sr-Latn-CS" altLang="en-US" sz="1800" smtClean="0">
                <a:solidFill>
                  <a:schemeClr val="bg1"/>
                </a:solidFill>
                <a:latin typeface="Times New Roman" pitchFamily="18" charset="0"/>
                <a:cs typeface="Times New Roman" pitchFamily="18" charset="0"/>
              </a:rPr>
              <a:t>+TI MHTHP ETICE TON BPOTON</a:t>
            </a:r>
            <a:r>
              <a:rPr lang="en-US" altLang="en-US" sz="1800" smtClean="0">
                <a:solidFill>
                  <a:schemeClr val="bg1"/>
                </a:solidFill>
                <a:latin typeface="Times New Roman" pitchFamily="18" charset="0"/>
                <a:cs typeface="Times New Roman" pitchFamily="18" charset="0"/>
              </a:rPr>
              <a:t/>
            </a:r>
            <a:br>
              <a:rPr lang="en-US" altLang="en-US" sz="1800" smtClean="0">
                <a:solidFill>
                  <a:schemeClr val="bg1"/>
                </a:solidFill>
                <a:latin typeface="Times New Roman" pitchFamily="18" charset="0"/>
                <a:cs typeface="Times New Roman" pitchFamily="18" charset="0"/>
              </a:rPr>
            </a:br>
            <a:r>
              <a:rPr lang="sr-Latn-CS" altLang="en-US" sz="1800" smtClean="0">
                <a:solidFill>
                  <a:schemeClr val="bg1"/>
                </a:solidFill>
                <a:latin typeface="Times New Roman" pitchFamily="18" charset="0"/>
                <a:cs typeface="Times New Roman" pitchFamily="18" charset="0"/>
              </a:rPr>
              <a:t>COTHPHAN</a:t>
            </a:r>
            <a:r>
              <a:rPr lang="sr-Cyrl-CS" altLang="en-US" sz="1800" smtClean="0">
                <a:solidFill>
                  <a:schemeClr val="bg1"/>
                </a:solidFill>
                <a:latin typeface="Times New Roman" pitchFamily="18" charset="0"/>
                <a:cs typeface="Times New Roman" pitchFamily="18" charset="0"/>
              </a:rPr>
              <a:t>. ПАРО[Р]ГНСА</a:t>
            </a:r>
            <a:r>
              <a:rPr lang="sr-Latn-CS" altLang="en-US" sz="1800" smtClean="0">
                <a:solidFill>
                  <a:schemeClr val="bg1"/>
                </a:solidFill>
                <a:latin typeface="Times New Roman" pitchFamily="18" charset="0"/>
                <a:cs typeface="Times New Roman" pitchFamily="18" charset="0"/>
              </a:rPr>
              <a:t>N</a:t>
            </a:r>
            <a:r>
              <a:rPr lang="sr-Cyrl-CS" altLang="en-US" sz="1800" smtClean="0">
                <a:solidFill>
                  <a:schemeClr val="bg1"/>
                </a:solidFill>
                <a:latin typeface="Times New Roman" pitchFamily="18" charset="0"/>
                <a:cs typeface="Times New Roman" pitchFamily="18" charset="0"/>
              </a:rPr>
              <a:t> МЕ. С</a:t>
            </a:r>
            <a:r>
              <a:rPr lang="sr-Latn-CS" altLang="en-US" sz="1800" smtClean="0">
                <a:solidFill>
                  <a:schemeClr val="bg1"/>
                </a:solidFill>
                <a:latin typeface="Times New Roman" pitchFamily="18" charset="0"/>
                <a:cs typeface="Times New Roman" pitchFamily="18" charset="0"/>
              </a:rPr>
              <a:t>Y</a:t>
            </a:r>
            <a:r>
              <a:rPr lang="sr-Cyrl-CS" altLang="en-US" sz="1800" smtClean="0">
                <a:solidFill>
                  <a:schemeClr val="bg1"/>
                </a:solidFill>
                <a:latin typeface="Times New Roman" pitchFamily="18" charset="0"/>
                <a:cs typeface="Times New Roman" pitchFamily="18" charset="0"/>
              </a:rPr>
              <a:t>[Г]ХОРЕСО</a:t>
            </a:r>
            <a:r>
              <a:rPr lang="sr-Latn-CS" altLang="en-US" sz="1800" smtClean="0">
                <a:solidFill>
                  <a:schemeClr val="bg1"/>
                </a:solidFill>
                <a:latin typeface="Times New Roman" pitchFamily="18" charset="0"/>
                <a:cs typeface="Times New Roman" pitchFamily="18" charset="0"/>
              </a:rPr>
              <a:t>N</a:t>
            </a:r>
            <a:r>
              <a:rPr lang="en-US" altLang="en-US" sz="1800" smtClean="0">
                <a:solidFill>
                  <a:schemeClr val="bg1"/>
                </a:solidFill>
                <a:latin typeface="Times New Roman" pitchFamily="18" charset="0"/>
                <a:cs typeface="Times New Roman" pitchFamily="18" charset="0"/>
              </a:rPr>
              <a:t/>
            </a:r>
            <a:br>
              <a:rPr lang="en-US" altLang="en-US" sz="1800" smtClean="0">
                <a:solidFill>
                  <a:schemeClr val="bg1"/>
                </a:solidFill>
                <a:latin typeface="Times New Roman" pitchFamily="18" charset="0"/>
                <a:cs typeface="Times New Roman" pitchFamily="18" charset="0"/>
              </a:rPr>
            </a:br>
            <a:r>
              <a:rPr lang="sr-Latn-CS" altLang="en-US" sz="1800" smtClean="0">
                <a:solidFill>
                  <a:schemeClr val="bg1"/>
                </a:solidFill>
                <a:latin typeface="Times New Roman" pitchFamily="18" charset="0"/>
                <a:cs typeface="Times New Roman" pitchFamily="18" charset="0"/>
              </a:rPr>
              <a:t>Y</a:t>
            </a:r>
            <a:r>
              <a:rPr lang="sr-Cyrl-CS" altLang="en-US" sz="1800" smtClean="0">
                <a:solidFill>
                  <a:schemeClr val="bg1"/>
                </a:solidFill>
                <a:latin typeface="Times New Roman" pitchFamily="18" charset="0"/>
                <a:cs typeface="Times New Roman" pitchFamily="18" charset="0"/>
              </a:rPr>
              <a:t>[</a:t>
            </a:r>
            <a:r>
              <a:rPr lang="sr-Latn-CS" altLang="en-US" sz="1800" smtClean="0">
                <a:solidFill>
                  <a:schemeClr val="bg1"/>
                </a:solidFill>
                <a:latin typeface="Times New Roman" pitchFamily="18" charset="0"/>
                <a:cs typeface="Times New Roman" pitchFamily="18" charset="0"/>
              </a:rPr>
              <a:t>I</a:t>
            </a:r>
            <a:r>
              <a:rPr lang="sr-Cyrl-CS" altLang="en-US" sz="1800" smtClean="0">
                <a:solidFill>
                  <a:schemeClr val="bg1"/>
                </a:solidFill>
                <a:latin typeface="Times New Roman" pitchFamily="18" charset="0"/>
                <a:cs typeface="Times New Roman" pitchFamily="18" charset="0"/>
              </a:rPr>
              <a:t>]</a:t>
            </a:r>
            <a:r>
              <a:rPr lang="sr-Latn-CS" altLang="en-US" sz="1800" smtClean="0">
                <a:solidFill>
                  <a:schemeClr val="bg1"/>
                </a:solidFill>
                <a:latin typeface="Times New Roman" pitchFamily="18" charset="0"/>
                <a:cs typeface="Times New Roman" pitchFamily="18" charset="0"/>
              </a:rPr>
              <a:t>E M</a:t>
            </a:r>
            <a:r>
              <a:rPr lang="sr-Cyrl-CS" altLang="en-US" sz="1800" smtClean="0">
                <a:solidFill>
                  <a:schemeClr val="bg1"/>
                </a:solidFill>
                <a:latin typeface="Times New Roman" pitchFamily="18" charset="0"/>
                <a:cs typeface="Times New Roman" pitchFamily="18" charset="0"/>
              </a:rPr>
              <a:t>&amp; </a:t>
            </a:r>
            <a:r>
              <a:rPr lang="en-US" altLang="en-US" sz="1800" smtClean="0">
                <a:solidFill>
                  <a:schemeClr val="bg1"/>
                </a:solidFill>
                <a:latin typeface="Times New Roman" pitchFamily="18" charset="0"/>
                <a:cs typeface="Times New Roman" pitchFamily="18" charset="0"/>
              </a:rPr>
              <a:t>AΛ</a:t>
            </a:r>
            <a:r>
              <a:rPr lang="sr-Cyrl-CS" altLang="en-US" sz="1800" smtClean="0">
                <a:solidFill>
                  <a:schemeClr val="bg1"/>
                </a:solidFill>
                <a:latin typeface="Times New Roman" pitchFamily="18" charset="0"/>
                <a:cs typeface="Times New Roman" pitchFamily="18" charset="0"/>
              </a:rPr>
              <a:t>[</a:t>
            </a:r>
            <a:r>
              <a:rPr lang="en-US" altLang="en-US" sz="1800" smtClean="0">
                <a:solidFill>
                  <a:schemeClr val="bg1"/>
                </a:solidFill>
                <a:latin typeface="Times New Roman" pitchFamily="18" charset="0"/>
                <a:cs typeface="Times New Roman" pitchFamily="18" charset="0"/>
              </a:rPr>
              <a:t>Λ</a:t>
            </a:r>
            <a:r>
              <a:rPr lang="sr-Cyrl-CS" altLang="en-US" sz="1800" smtClean="0">
                <a:solidFill>
                  <a:schemeClr val="bg1"/>
                </a:solidFill>
                <a:latin typeface="Times New Roman" pitchFamily="18" charset="0"/>
                <a:cs typeface="Times New Roman" pitchFamily="18" charset="0"/>
              </a:rPr>
              <a:t>]&amp;К ЕПНСТРЕФ</a:t>
            </a:r>
            <a:r>
              <a:rPr lang="sr-Latn-CS" altLang="en-US" sz="1800" smtClean="0">
                <a:solidFill>
                  <a:schemeClr val="bg1"/>
                </a:solidFill>
                <a:latin typeface="Times New Roman" pitchFamily="18" charset="0"/>
                <a:cs typeface="Times New Roman" pitchFamily="18" charset="0"/>
              </a:rPr>
              <a:t>Y</a:t>
            </a:r>
            <a:r>
              <a:rPr lang="sr-Cyrl-CS" altLang="en-US" sz="1800" smtClean="0">
                <a:solidFill>
                  <a:schemeClr val="bg1"/>
                </a:solidFill>
                <a:latin typeface="Times New Roman" pitchFamily="18" charset="0"/>
                <a:cs typeface="Times New Roman" pitchFamily="18" charset="0"/>
              </a:rPr>
              <a:t>О</a:t>
            </a:r>
            <a:r>
              <a:rPr lang="sr-Latn-CS" altLang="en-US" sz="1800" smtClean="0">
                <a:solidFill>
                  <a:schemeClr val="bg1"/>
                </a:solidFill>
                <a:latin typeface="Times New Roman" pitchFamily="18" charset="0"/>
                <a:cs typeface="Times New Roman" pitchFamily="18" charset="0"/>
              </a:rPr>
              <a:t>N. </a:t>
            </a:r>
            <a:r>
              <a:rPr lang="sr-Cyrl-CS" altLang="en-US" sz="1800" smtClean="0">
                <a:solidFill>
                  <a:schemeClr val="bg1"/>
                </a:solidFill>
                <a:latin typeface="Times New Roman" pitchFamily="18" charset="0"/>
                <a:cs typeface="Times New Roman" pitchFamily="18" charset="0"/>
              </a:rPr>
              <a:t>К[</a:t>
            </a:r>
            <a:r>
              <a:rPr lang="sr-Latn-CS" altLang="en-US" sz="1800" smtClean="0">
                <a:solidFill>
                  <a:schemeClr val="bg1"/>
                </a:solidFill>
                <a:latin typeface="Times New Roman" pitchFamily="18" charset="0"/>
                <a:cs typeface="Times New Roman" pitchFamily="18" charset="0"/>
              </a:rPr>
              <a:t>Y</a:t>
            </a:r>
            <a:r>
              <a:rPr lang="sr-Cyrl-CS" altLang="en-US" sz="1800" smtClean="0">
                <a:solidFill>
                  <a:schemeClr val="bg1"/>
                </a:solidFill>
                <a:latin typeface="Times New Roman" pitchFamily="18" charset="0"/>
                <a:cs typeface="Times New Roman" pitchFamily="18" charset="0"/>
              </a:rPr>
              <a:t>Р</a:t>
            </a:r>
            <a:r>
              <a:rPr lang="sr-Latn-CS" altLang="en-US" sz="1800" smtClean="0">
                <a:solidFill>
                  <a:schemeClr val="bg1"/>
                </a:solidFill>
                <a:latin typeface="Times New Roman" pitchFamily="18" charset="0"/>
                <a:cs typeface="Times New Roman" pitchFamily="18" charset="0"/>
              </a:rPr>
              <a:t>I</a:t>
            </a:r>
            <a:r>
              <a:rPr lang="sr-Cyrl-CS" altLang="en-US" sz="1800" smtClean="0">
                <a:solidFill>
                  <a:schemeClr val="bg1"/>
                </a:solidFill>
                <a:latin typeface="Times New Roman" pitchFamily="18" charset="0"/>
                <a:cs typeface="Times New Roman" pitchFamily="18" charset="0"/>
              </a:rPr>
              <a:t>]Е СОСО</a:t>
            </a:r>
            <a:r>
              <a:rPr lang="sr-Latn-CS" altLang="en-US" sz="1800" smtClean="0">
                <a:solidFill>
                  <a:schemeClr val="bg1"/>
                </a:solidFill>
                <a:latin typeface="Times New Roman" pitchFamily="18" charset="0"/>
                <a:cs typeface="Times New Roman" pitchFamily="18" charset="0"/>
              </a:rPr>
              <a:t>N.</a:t>
            </a:r>
            <a:r>
              <a:rPr lang="en-US" altLang="en-US" sz="1800" smtClean="0">
                <a:solidFill>
                  <a:schemeClr val="bg1"/>
                </a:solidFill>
                <a:latin typeface="Times New Roman" pitchFamily="18" charset="0"/>
                <a:cs typeface="Times New Roman" pitchFamily="18" charset="0"/>
              </a:rPr>
              <a:t/>
            </a:r>
            <a:br>
              <a:rPr lang="en-US" altLang="en-US" sz="1800" smtClean="0">
                <a:solidFill>
                  <a:schemeClr val="bg1"/>
                </a:solidFill>
                <a:latin typeface="Times New Roman" pitchFamily="18" charset="0"/>
                <a:cs typeface="Times New Roman" pitchFamily="18" charset="0"/>
              </a:rPr>
            </a:br>
            <a:r>
              <a:rPr lang="sr-Cyrl-CS" altLang="en-US" sz="1800" smtClean="0">
                <a:solidFill>
                  <a:schemeClr val="bg1"/>
                </a:solidFill>
                <a:latin typeface="Times New Roman" pitchFamily="18" charset="0"/>
                <a:cs typeface="Times New Roman" pitchFamily="18" charset="0"/>
              </a:rPr>
              <a:t>ХАРН</a:t>
            </a:r>
            <a:r>
              <a:rPr lang="sr-Latn-CS" altLang="en-US" sz="1800" smtClean="0">
                <a:solidFill>
                  <a:schemeClr val="bg1"/>
                </a:solidFill>
                <a:latin typeface="Times New Roman" pitchFamily="18" charset="0"/>
                <a:cs typeface="Times New Roman" pitchFamily="18" charset="0"/>
              </a:rPr>
              <a:t>N </a:t>
            </a:r>
            <a:r>
              <a:rPr lang="sr-Cyrl-CS" altLang="en-US" sz="1800" smtClean="0">
                <a:solidFill>
                  <a:schemeClr val="bg1"/>
                </a:solidFill>
                <a:latin typeface="Times New Roman" pitchFamily="18" charset="0"/>
                <a:cs typeface="Times New Roman" pitchFamily="18" charset="0"/>
              </a:rPr>
              <a:t>ЕХ&amp;СН</a:t>
            </a:r>
            <a:r>
              <a:rPr lang="sr-Latn-CS" altLang="en-US" sz="1800" smtClean="0">
                <a:solidFill>
                  <a:schemeClr val="bg1"/>
                </a:solidFill>
                <a:latin typeface="Times New Roman" pitchFamily="18" charset="0"/>
                <a:cs typeface="Times New Roman" pitchFamily="18" charset="0"/>
              </a:rPr>
              <a:t>N ΛY</a:t>
            </a:r>
            <a:r>
              <a:rPr lang="sr-Cyrl-CS" altLang="en-US" sz="1800" smtClean="0">
                <a:solidFill>
                  <a:schemeClr val="bg1"/>
                </a:solidFill>
                <a:latin typeface="Times New Roman" pitchFamily="18" charset="0"/>
                <a:cs typeface="Times New Roman" pitchFamily="18" charset="0"/>
              </a:rPr>
              <a:t>ТРО</a:t>
            </a:r>
            <a:r>
              <a:rPr lang="sr-Latn-CS" altLang="en-US" sz="1800" smtClean="0">
                <a:solidFill>
                  <a:schemeClr val="bg1"/>
                </a:solidFill>
                <a:latin typeface="Times New Roman" pitchFamily="18" charset="0"/>
                <a:cs typeface="Times New Roman" pitchFamily="18" charset="0"/>
              </a:rPr>
              <a:t>N.</a:t>
            </a:r>
            <a:r>
              <a:rPr lang="en-US" altLang="en-US" sz="1800" smtClean="0">
                <a:solidFill>
                  <a:schemeClr val="bg1"/>
                </a:solidFill>
                <a:latin typeface="Times New Roman" pitchFamily="18" charset="0"/>
                <a:cs typeface="Times New Roman" pitchFamily="18" charset="0"/>
              </a:rPr>
              <a:t/>
            </a:r>
            <a:br>
              <a:rPr lang="en-US" altLang="en-US" sz="1800" smtClean="0">
                <a:solidFill>
                  <a:schemeClr val="bg1"/>
                </a:solidFill>
                <a:latin typeface="Times New Roman" pitchFamily="18" charset="0"/>
                <a:cs typeface="Times New Roman" pitchFamily="18" charset="0"/>
              </a:rPr>
            </a:br>
            <a:r>
              <a:rPr lang="en-US" altLang="en-US" sz="1800" smtClean="0">
                <a:solidFill>
                  <a:schemeClr val="bg1"/>
                </a:solidFill>
                <a:latin typeface="Times New Roman" pitchFamily="18" charset="0"/>
                <a:cs typeface="Times New Roman" pitchFamily="18" charset="0"/>
              </a:rPr>
              <a:t/>
            </a:r>
            <a:br>
              <a:rPr lang="en-US" altLang="en-US" sz="1800" smtClean="0">
                <a:solidFill>
                  <a:schemeClr val="bg1"/>
                </a:solidFill>
                <a:latin typeface="Times New Roman" pitchFamily="18" charset="0"/>
                <a:cs typeface="Times New Roman" pitchFamily="18" charset="0"/>
              </a:rPr>
            </a:br>
            <a:r>
              <a:rPr lang="en-US" altLang="en-US" sz="2000" smtClean="0">
                <a:solidFill>
                  <a:schemeClr val="bg1"/>
                </a:solidFill>
                <a:latin typeface="Times New Roman" pitchFamily="18" charset="0"/>
                <a:cs typeface="Times New Roman" pitchFamily="18" charset="0"/>
              </a:rPr>
              <a:t>H</a:t>
            </a:r>
            <a:r>
              <a:rPr lang="sr-Cyrl-CS" altLang="en-US" sz="2000" smtClean="0">
                <a:solidFill>
                  <a:schemeClr val="bg1"/>
                </a:solidFill>
                <a:latin typeface="Times New Roman" pitchFamily="18" charset="0"/>
                <a:cs typeface="Times New Roman" pitchFamily="18" charset="0"/>
              </a:rPr>
              <a:t>ristos – Šta tražiš majko?</a:t>
            </a:r>
            <a:r>
              <a:rPr lang="en-US" altLang="en-US" sz="2000" smtClean="0">
                <a:solidFill>
                  <a:schemeClr val="bg1"/>
                </a:solidFill>
                <a:latin typeface="Times New Roman" pitchFamily="18" charset="0"/>
                <a:cs typeface="Times New Roman" pitchFamily="18" charset="0"/>
              </a:rPr>
              <a:t/>
            </a:r>
            <a:br>
              <a:rPr lang="en-US" altLang="en-US" sz="2000" smtClean="0">
                <a:solidFill>
                  <a:schemeClr val="bg1"/>
                </a:solidFill>
                <a:latin typeface="Times New Roman" pitchFamily="18" charset="0"/>
                <a:cs typeface="Times New Roman" pitchFamily="18" charset="0"/>
              </a:rPr>
            </a:br>
            <a:r>
              <a:rPr lang="sr-Cyrl-CS" altLang="en-US" sz="2000" smtClean="0">
                <a:solidFill>
                  <a:schemeClr val="bg1"/>
                </a:solidFill>
                <a:latin typeface="Times New Roman" pitchFamily="18" charset="0"/>
                <a:cs typeface="Times New Roman" pitchFamily="18" charset="0"/>
              </a:rPr>
              <a:t>Bogorodica – Spasenje smrtnima.</a:t>
            </a:r>
            <a:r>
              <a:rPr lang="en-US" altLang="en-US" sz="2000" smtClean="0">
                <a:solidFill>
                  <a:schemeClr val="bg1"/>
                </a:solidFill>
                <a:latin typeface="Times New Roman" pitchFamily="18" charset="0"/>
                <a:cs typeface="Times New Roman" pitchFamily="18" charset="0"/>
              </a:rPr>
              <a:t/>
            </a:r>
            <a:br>
              <a:rPr lang="en-US" altLang="en-US" sz="2000" smtClean="0">
                <a:solidFill>
                  <a:schemeClr val="bg1"/>
                </a:solidFill>
                <a:latin typeface="Times New Roman" pitchFamily="18" charset="0"/>
                <a:cs typeface="Times New Roman" pitchFamily="18" charset="0"/>
              </a:rPr>
            </a:br>
            <a:r>
              <a:rPr lang="sr-Cyrl-CS" altLang="en-US" sz="2000" smtClean="0">
                <a:solidFill>
                  <a:schemeClr val="bg1"/>
                </a:solidFill>
                <a:latin typeface="Times New Roman" pitchFamily="18" charset="0"/>
                <a:cs typeface="Times New Roman" pitchFamily="18" charset="0"/>
              </a:rPr>
              <a:t>Hristos – Razgneviše me.</a:t>
            </a:r>
            <a:r>
              <a:rPr lang="fr-FR" altLang="en-US" sz="2000" smtClean="0">
                <a:solidFill>
                  <a:schemeClr val="bg1"/>
                </a:solidFill>
                <a:latin typeface="Times New Roman" pitchFamily="18" charset="0"/>
                <a:cs typeface="Times New Roman" pitchFamily="18" charset="0"/>
              </a:rPr>
              <a:t/>
            </a:r>
            <a:br>
              <a:rPr lang="fr-FR" altLang="en-US" sz="2000" smtClean="0">
                <a:solidFill>
                  <a:schemeClr val="bg1"/>
                </a:solidFill>
                <a:latin typeface="Times New Roman" pitchFamily="18" charset="0"/>
                <a:cs typeface="Times New Roman" pitchFamily="18" charset="0"/>
              </a:rPr>
            </a:br>
            <a:r>
              <a:rPr lang="sr-Cyrl-CS" altLang="en-US" sz="2000" smtClean="0">
                <a:solidFill>
                  <a:schemeClr val="bg1"/>
                </a:solidFill>
                <a:latin typeface="Times New Roman" pitchFamily="18" charset="0"/>
                <a:cs typeface="Times New Roman" pitchFamily="18" charset="0"/>
              </a:rPr>
              <a:t>Bogorodica – Imaj samilosti, sine moj.</a:t>
            </a:r>
            <a:r>
              <a:rPr lang="fr-FR" altLang="en-US" sz="2000" smtClean="0">
                <a:solidFill>
                  <a:schemeClr val="bg1"/>
                </a:solidFill>
                <a:latin typeface="Times New Roman" pitchFamily="18" charset="0"/>
                <a:cs typeface="Times New Roman" pitchFamily="18" charset="0"/>
              </a:rPr>
              <a:t/>
            </a:r>
            <a:br>
              <a:rPr lang="fr-FR" altLang="en-US" sz="2000" smtClean="0">
                <a:solidFill>
                  <a:schemeClr val="bg1"/>
                </a:solidFill>
                <a:latin typeface="Times New Roman" pitchFamily="18" charset="0"/>
                <a:cs typeface="Times New Roman" pitchFamily="18" charset="0"/>
              </a:rPr>
            </a:br>
            <a:r>
              <a:rPr lang="sr-Cyrl-CS" altLang="en-US" sz="2000" smtClean="0">
                <a:solidFill>
                  <a:schemeClr val="bg1"/>
                </a:solidFill>
                <a:latin typeface="Times New Roman" pitchFamily="18" charset="0"/>
                <a:cs typeface="Times New Roman" pitchFamily="18" charset="0"/>
              </a:rPr>
              <a:t>Hristos – Ali oni se ne menjaju.</a:t>
            </a:r>
            <a:r>
              <a:rPr lang="fr-FR" altLang="en-US" sz="2000" smtClean="0">
                <a:solidFill>
                  <a:schemeClr val="bg1"/>
                </a:solidFill>
                <a:latin typeface="Times New Roman" pitchFamily="18" charset="0"/>
                <a:cs typeface="Times New Roman" pitchFamily="18" charset="0"/>
              </a:rPr>
              <a:t/>
            </a:r>
            <a:br>
              <a:rPr lang="fr-FR" altLang="en-US" sz="2000" smtClean="0">
                <a:solidFill>
                  <a:schemeClr val="bg1"/>
                </a:solidFill>
                <a:latin typeface="Times New Roman" pitchFamily="18" charset="0"/>
                <a:cs typeface="Times New Roman" pitchFamily="18" charset="0"/>
              </a:rPr>
            </a:br>
            <a:r>
              <a:rPr lang="sr-Cyrl-CS" altLang="en-US" sz="2000" smtClean="0">
                <a:solidFill>
                  <a:schemeClr val="bg1"/>
                </a:solidFill>
                <a:latin typeface="Times New Roman" pitchFamily="18" charset="0"/>
                <a:cs typeface="Times New Roman" pitchFamily="18" charset="0"/>
              </a:rPr>
              <a:t>Bogorodica – Gospode, spasi ih.</a:t>
            </a:r>
            <a:r>
              <a:rPr lang="fr-FR" altLang="en-US" sz="2000" smtClean="0">
                <a:solidFill>
                  <a:schemeClr val="bg1"/>
                </a:solidFill>
                <a:latin typeface="Times New Roman" pitchFamily="18" charset="0"/>
                <a:cs typeface="Times New Roman" pitchFamily="18" charset="0"/>
              </a:rPr>
              <a:t/>
            </a:r>
            <a:br>
              <a:rPr lang="fr-FR" altLang="en-US" sz="2000" smtClean="0">
                <a:solidFill>
                  <a:schemeClr val="bg1"/>
                </a:solidFill>
                <a:latin typeface="Times New Roman" pitchFamily="18" charset="0"/>
                <a:cs typeface="Times New Roman" pitchFamily="18" charset="0"/>
              </a:rPr>
            </a:br>
            <a:r>
              <a:rPr lang="sr-Cyrl-CS" altLang="en-US" sz="2000" smtClean="0">
                <a:solidFill>
                  <a:schemeClr val="bg1"/>
                </a:solidFill>
                <a:latin typeface="Times New Roman" pitchFamily="18" charset="0"/>
                <a:cs typeface="Times New Roman" pitchFamily="18" charset="0"/>
              </a:rPr>
              <a:t>Hristos – Po milosti biće spaseni.</a:t>
            </a:r>
            <a:r>
              <a:rPr lang="fr-FR" altLang="en-US" sz="2000" smtClean="0">
                <a:solidFill>
                  <a:schemeClr val="bg1"/>
                </a:solidFill>
                <a:latin typeface="Times New Roman" pitchFamily="18" charset="0"/>
                <a:cs typeface="Times New Roman" pitchFamily="18" charset="0"/>
              </a:rPr>
              <a:t/>
            </a:r>
            <a:br>
              <a:rPr lang="fr-FR" altLang="en-US" sz="2000" smtClean="0">
                <a:solidFill>
                  <a:schemeClr val="bg1"/>
                </a:solidFill>
                <a:latin typeface="Times New Roman" pitchFamily="18" charset="0"/>
                <a:cs typeface="Times New Roman" pitchFamily="18" charset="0"/>
              </a:rPr>
            </a:br>
            <a:r>
              <a:rPr lang="sr-Cyrl-CS" altLang="en-US" sz="2000" smtClean="0">
                <a:solidFill>
                  <a:schemeClr val="bg1"/>
                </a:solidFill>
                <a:latin typeface="Times New Roman" pitchFamily="18" charset="0"/>
                <a:cs typeface="Times New Roman" pitchFamily="18" charset="0"/>
              </a:rPr>
              <a:t>Bogorodica – Hvala ti Slovo.</a:t>
            </a:r>
            <a:endParaRPr lang="en-US" altLang="en-US" sz="2000" smtClean="0">
              <a:solidFill>
                <a:schemeClr val="bg1"/>
              </a:solidFill>
              <a:latin typeface="Times New Roman" pitchFamily="18" charset="0"/>
              <a:cs typeface="Times New Roman" pitchFamily="18" charset="0"/>
            </a:endParaRPr>
          </a:p>
        </p:txBody>
      </p:sp>
      <p:sp>
        <p:nvSpPr>
          <p:cNvPr id="53252" name="Rectangle 5"/>
          <p:cNvSpPr>
            <a:spLocks noChangeArrowheads="1"/>
          </p:cNvSpPr>
          <p:nvPr/>
        </p:nvSpPr>
        <p:spPr bwMode="auto">
          <a:xfrm>
            <a:off x="0" y="5929313"/>
            <a:ext cx="5286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sr-Latn-RS" altLang="en-US" sz="2400">
                <a:solidFill>
                  <a:schemeClr val="bg1"/>
                </a:solidFill>
                <a:latin typeface="Times New Roman" pitchFamily="18" charset="0"/>
              </a:rPr>
              <a:t>Rakovac </a:t>
            </a:r>
            <a:r>
              <a:rPr lang="sr-Latn-BA" altLang="en-US" sz="2400">
                <a:solidFill>
                  <a:schemeClr val="bg1"/>
                </a:solidFill>
                <a:latin typeface="Times New Roman" pitchFamily="18" charset="0"/>
              </a:rPr>
              <a:t>(12. vek)</a:t>
            </a:r>
            <a:endParaRPr lang="en-US" altLang="en-US" sz="2400">
              <a:solidFill>
                <a:schemeClr val="bg1"/>
              </a:solidFill>
            </a:endParaRPr>
          </a:p>
        </p:txBody>
      </p:sp>
    </p:spTree>
    <p:extLst>
      <p:ext uri="{BB962C8B-B14F-4D97-AF65-F5344CB8AC3E}">
        <p14:creationId xmlns:p14="http://schemas.microsoft.com/office/powerpoint/2010/main" val="2407383174"/>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3"/>
          <p:cNvSpPr>
            <a:spLocks noGrp="1"/>
          </p:cNvSpPr>
          <p:nvPr>
            <p:ph type="title"/>
          </p:nvPr>
        </p:nvSpPr>
        <p:spPr>
          <a:xfrm>
            <a:off x="4773613" y="0"/>
            <a:ext cx="4286250" cy="5438775"/>
          </a:xfrm>
        </p:spPr>
        <p:txBody>
          <a:bodyPr/>
          <a:lstStyle/>
          <a:p>
            <a:pPr algn="l"/>
            <a:r>
              <a:rPr lang="sr-Latn-RS" altLang="en-US" sz="2000" smtClean="0">
                <a:solidFill>
                  <a:schemeClr val="bg1"/>
                </a:solidFill>
                <a:latin typeface="Times New Roman" pitchFamily="18" charset="0"/>
                <a:cs typeface="Times New Roman" pitchFamily="18" charset="0"/>
              </a:rPr>
              <a:t/>
            </a:r>
            <a:br>
              <a:rPr lang="sr-Latn-RS" altLang="en-US" sz="2000" smtClean="0">
                <a:solidFill>
                  <a:schemeClr val="bg1"/>
                </a:solidFill>
                <a:latin typeface="Times New Roman" pitchFamily="18" charset="0"/>
                <a:cs typeface="Times New Roman" pitchFamily="18" charset="0"/>
              </a:rPr>
            </a:br>
            <a:r>
              <a:rPr lang="sr-Latn-RS" altLang="en-US" sz="2000" smtClean="0">
                <a:solidFill>
                  <a:schemeClr val="bg1"/>
                </a:solidFill>
                <a:latin typeface="Times New Roman" pitchFamily="18" charset="0"/>
                <a:cs typeface="Times New Roman" pitchFamily="18" charset="0"/>
              </a:rPr>
              <a:t/>
            </a:r>
            <a:br>
              <a:rPr lang="sr-Latn-RS" altLang="en-US" sz="2000" smtClean="0">
                <a:solidFill>
                  <a:schemeClr val="bg1"/>
                </a:solidFill>
                <a:latin typeface="Times New Roman" pitchFamily="18" charset="0"/>
                <a:cs typeface="Times New Roman" pitchFamily="18" charset="0"/>
              </a:rPr>
            </a:br>
            <a:r>
              <a:rPr lang="sr-Cyrl-CS" altLang="en-US" sz="2000" smtClean="0">
                <a:solidFill>
                  <a:schemeClr val="bg1"/>
                </a:solidFill>
                <a:latin typeface="Times New Roman" pitchFamily="18" charset="0"/>
                <a:cs typeface="Times New Roman" pitchFamily="18" charset="0"/>
              </a:rPr>
              <a:t>АРТ</a:t>
            </a:r>
            <a:r>
              <a:rPr lang="sr-Latn-CS" altLang="en-US" sz="2000" smtClean="0">
                <a:solidFill>
                  <a:schemeClr val="bg1"/>
                </a:solidFill>
                <a:latin typeface="Times New Roman" pitchFamily="18" charset="0"/>
                <a:cs typeface="Times New Roman" pitchFamily="18" charset="0"/>
              </a:rPr>
              <a:t>Y</a:t>
            </a:r>
            <a:r>
              <a:rPr lang="sr-Cyrl-CS" altLang="en-US" sz="2000" smtClean="0">
                <a:solidFill>
                  <a:schemeClr val="bg1"/>
                </a:solidFill>
                <a:latin typeface="Times New Roman" pitchFamily="18" charset="0"/>
                <a:cs typeface="Times New Roman" pitchFamily="18" charset="0"/>
              </a:rPr>
              <a:t>СПОΛ</a:t>
            </a:r>
            <a:r>
              <a:rPr lang="sr-Latn-CS" altLang="en-US" sz="2000" smtClean="0">
                <a:solidFill>
                  <a:schemeClr val="bg1"/>
                </a:solidFill>
                <a:latin typeface="Times New Roman" pitchFamily="18" charset="0"/>
                <a:cs typeface="Times New Roman" pitchFamily="18" charset="0"/>
              </a:rPr>
              <a:t>Y</a:t>
            </a:r>
            <a:r>
              <a:rPr lang="sr-Cyrl-CS" altLang="en-US" sz="2000" smtClean="0">
                <a:solidFill>
                  <a:schemeClr val="bg1"/>
                </a:solidFill>
                <a:latin typeface="Times New Roman" pitchFamily="18" charset="0"/>
                <a:cs typeface="Times New Roman" pitchFamily="18" charset="0"/>
              </a:rPr>
              <a:t>ТΛАЕξАРГ</a:t>
            </a:r>
            <a:r>
              <a:rPr lang="sr-Latn-CS" altLang="en-US" sz="2000" smtClean="0">
                <a:solidFill>
                  <a:schemeClr val="bg1"/>
                </a:solidFill>
                <a:latin typeface="Times New Roman" pitchFamily="18" charset="0"/>
                <a:cs typeface="Times New Roman" pitchFamily="18" charset="0"/>
              </a:rPr>
              <a:t>Y</a:t>
            </a:r>
            <a:r>
              <a:rPr lang="sr-Cyrl-CS" altLang="en-US" sz="2000" smtClean="0">
                <a:solidFill>
                  <a:schemeClr val="bg1"/>
                </a:solidFill>
                <a:latin typeface="Times New Roman" pitchFamily="18" charset="0"/>
                <a:cs typeface="Times New Roman" pitchFamily="18" charset="0"/>
              </a:rPr>
              <a:t>Р</a:t>
            </a:r>
            <a:r>
              <a:rPr lang="sr-Latn-CS" altLang="en-US" sz="2000" smtClean="0">
                <a:solidFill>
                  <a:schemeClr val="bg1"/>
                </a:solidFill>
                <a:latin typeface="Times New Roman" pitchFamily="18" charset="0"/>
                <a:cs typeface="Times New Roman" pitchFamily="18" charset="0"/>
              </a:rPr>
              <a:t>&amp;</a:t>
            </a:r>
            <a:r>
              <a:rPr lang="en-US" altLang="en-US" sz="2000" smtClean="0">
                <a:solidFill>
                  <a:schemeClr val="bg1"/>
                </a:solidFill>
                <a:latin typeface="Times New Roman" pitchFamily="18" charset="0"/>
                <a:cs typeface="Times New Roman" pitchFamily="18" charset="0"/>
              </a:rPr>
              <a:t/>
            </a:r>
            <a:br>
              <a:rPr lang="en-US" altLang="en-US" sz="2000" smtClean="0">
                <a:solidFill>
                  <a:schemeClr val="bg1"/>
                </a:solidFill>
                <a:latin typeface="Times New Roman" pitchFamily="18" charset="0"/>
                <a:cs typeface="Times New Roman" pitchFamily="18" charset="0"/>
              </a:rPr>
            </a:br>
            <a:r>
              <a:rPr lang="sr-Cyrl-CS" altLang="en-US" sz="2000" smtClean="0">
                <a:solidFill>
                  <a:schemeClr val="bg1"/>
                </a:solidFill>
                <a:latin typeface="Times New Roman" pitchFamily="18" charset="0"/>
                <a:cs typeface="Times New Roman" pitchFamily="18" charset="0"/>
              </a:rPr>
              <a:t>ТЕТЕФХЕ</a:t>
            </a:r>
            <a:r>
              <a:rPr lang="sr-Latn-CS" altLang="en-US" sz="2000" smtClean="0">
                <a:solidFill>
                  <a:schemeClr val="bg1"/>
                </a:solidFill>
                <a:latin typeface="Times New Roman" pitchFamily="18" charset="0"/>
                <a:cs typeface="Times New Roman" pitchFamily="18" charset="0"/>
              </a:rPr>
              <a:t>N</a:t>
            </a:r>
            <a:r>
              <a:rPr lang="sr-Cyrl-CS" altLang="en-US" sz="2000" smtClean="0">
                <a:solidFill>
                  <a:schemeClr val="bg1"/>
                </a:solidFill>
                <a:latin typeface="Times New Roman" pitchFamily="18" charset="0"/>
                <a:cs typeface="Times New Roman" pitchFamily="18" charset="0"/>
              </a:rPr>
              <a:t>СОСΛАТРНС</a:t>
            </a:r>
            <a:r>
              <a:rPr lang="en-US" altLang="en-US" sz="2000" smtClean="0">
                <a:solidFill>
                  <a:schemeClr val="bg1"/>
                </a:solidFill>
                <a:latin typeface="Times New Roman" pitchFamily="18" charset="0"/>
                <a:cs typeface="Times New Roman" pitchFamily="18" charset="0"/>
              </a:rPr>
              <a:t/>
            </a:r>
            <a:br>
              <a:rPr lang="en-US" altLang="en-US" sz="2000" smtClean="0">
                <a:solidFill>
                  <a:schemeClr val="bg1"/>
                </a:solidFill>
                <a:latin typeface="Times New Roman" pitchFamily="18" charset="0"/>
                <a:cs typeface="Times New Roman" pitchFamily="18" charset="0"/>
              </a:rPr>
            </a:br>
            <a:r>
              <a:rPr lang="sr-Cyrl-CS" altLang="en-US" sz="2000" smtClean="0">
                <a:solidFill>
                  <a:schemeClr val="bg1"/>
                </a:solidFill>
                <a:latin typeface="Times New Roman" pitchFamily="18" charset="0"/>
                <a:cs typeface="Times New Roman" pitchFamily="18" charset="0"/>
              </a:rPr>
              <a:t>ЕξН</a:t>
            </a:r>
            <a:r>
              <a:rPr lang="sr-Latn-CS" altLang="en-US" sz="2000" smtClean="0">
                <a:solidFill>
                  <a:schemeClr val="bg1"/>
                </a:solidFill>
                <a:latin typeface="Times New Roman" pitchFamily="18" charset="0"/>
                <a:cs typeface="Times New Roman" pitchFamily="18" charset="0"/>
              </a:rPr>
              <a:t>N</a:t>
            </a:r>
            <a:r>
              <a:rPr lang="sr-Cyrl-CS" altLang="en-US" sz="2000" smtClean="0">
                <a:solidFill>
                  <a:schemeClr val="bg1"/>
                </a:solidFill>
                <a:latin typeface="Times New Roman" pitchFamily="18" charset="0"/>
                <a:cs typeface="Times New Roman" pitchFamily="18" charset="0"/>
              </a:rPr>
              <a:t>ПНП</a:t>
            </a:r>
            <a:r>
              <a:rPr lang="sr-Latn-CS" altLang="en-US" sz="2000" smtClean="0">
                <a:solidFill>
                  <a:schemeClr val="bg1"/>
                </a:solidFill>
                <a:latin typeface="Times New Roman" pitchFamily="18" charset="0"/>
                <a:cs typeface="Times New Roman" pitchFamily="18" charset="0"/>
              </a:rPr>
              <a:t>Yθ</a:t>
            </a:r>
            <a:r>
              <a:rPr lang="sr-Cyrl-CS" altLang="en-US" sz="2000" smtClean="0">
                <a:solidFill>
                  <a:schemeClr val="bg1"/>
                </a:solidFill>
                <a:latin typeface="Times New Roman" pitchFamily="18" charset="0"/>
                <a:cs typeface="Times New Roman" pitchFamily="18" charset="0"/>
              </a:rPr>
              <a:t>АТРЕПА</a:t>
            </a:r>
            <a:r>
              <a:rPr lang="en-US" altLang="en-US" sz="2000" smtClean="0">
                <a:solidFill>
                  <a:schemeClr val="bg1"/>
                </a:solidFill>
                <a:latin typeface="Times New Roman" pitchFamily="18" charset="0"/>
                <a:cs typeface="Times New Roman" pitchFamily="18" charset="0"/>
              </a:rPr>
              <a:t/>
            </a:r>
            <a:br>
              <a:rPr lang="en-US" altLang="en-US" sz="2000" smtClean="0">
                <a:solidFill>
                  <a:schemeClr val="bg1"/>
                </a:solidFill>
                <a:latin typeface="Times New Roman" pitchFamily="18" charset="0"/>
                <a:cs typeface="Times New Roman" pitchFamily="18" charset="0"/>
              </a:rPr>
            </a:br>
            <a:r>
              <a:rPr lang="sr-Cyrl-CS" altLang="en-US" sz="2000" smtClean="0">
                <a:solidFill>
                  <a:schemeClr val="bg1"/>
                </a:solidFill>
                <a:latin typeface="Times New Roman" pitchFamily="18" charset="0"/>
                <a:cs typeface="Times New Roman" pitchFamily="18" charset="0"/>
              </a:rPr>
              <a:t>ГНСТЕКЕПОΛОАМН</a:t>
            </a:r>
            <a:r>
              <a:rPr lang="sr-Latn-CS" altLang="en-US" sz="2000" smtClean="0">
                <a:solidFill>
                  <a:schemeClr val="bg1"/>
                </a:solidFill>
                <a:latin typeface="Times New Roman" pitchFamily="18" charset="0"/>
                <a:cs typeface="Times New Roman" pitchFamily="18" charset="0"/>
              </a:rPr>
              <a:t>N</a:t>
            </a:r>
            <a:r>
              <a:rPr lang="en-US" altLang="en-US" sz="2000" smtClean="0">
                <a:solidFill>
                  <a:schemeClr val="bg1"/>
                </a:solidFill>
                <a:latin typeface="Times New Roman" pitchFamily="18" charset="0"/>
                <a:cs typeface="Times New Roman" pitchFamily="18" charset="0"/>
              </a:rPr>
              <a:t/>
            </a:r>
            <a:br>
              <a:rPr lang="en-US" altLang="en-US" sz="2000" smtClean="0">
                <a:solidFill>
                  <a:schemeClr val="bg1"/>
                </a:solidFill>
                <a:latin typeface="Times New Roman" pitchFamily="18" charset="0"/>
                <a:cs typeface="Times New Roman" pitchFamily="18" charset="0"/>
              </a:rPr>
            </a:br>
            <a:r>
              <a:rPr lang="sr-Cyrl-CS" altLang="en-US" sz="2000" smtClean="0">
                <a:solidFill>
                  <a:schemeClr val="bg1"/>
                </a:solidFill>
                <a:latin typeface="Times New Roman" pitchFamily="18" charset="0"/>
                <a:cs typeface="Times New Roman" pitchFamily="18" charset="0"/>
              </a:rPr>
              <a:t>МАРТ</a:t>
            </a:r>
            <a:r>
              <a:rPr lang="sr-Latn-CS" altLang="en-US" sz="2000" smtClean="0">
                <a:solidFill>
                  <a:schemeClr val="bg1"/>
                </a:solidFill>
                <a:latin typeface="Times New Roman" pitchFamily="18" charset="0"/>
                <a:cs typeface="Times New Roman" pitchFamily="18" charset="0"/>
              </a:rPr>
              <a:t>Y</a:t>
            </a:r>
            <a:r>
              <a:rPr lang="sr-Cyrl-CS" altLang="en-US" sz="2000" smtClean="0">
                <a:solidFill>
                  <a:schemeClr val="bg1"/>
                </a:solidFill>
                <a:latin typeface="Times New Roman" pitchFamily="18" charset="0"/>
                <a:cs typeface="Times New Roman" pitchFamily="18" charset="0"/>
              </a:rPr>
              <a:t>С ПОΛ</a:t>
            </a:r>
            <a:r>
              <a:rPr lang="sr-Latn-CS" altLang="en-US" sz="2000" smtClean="0">
                <a:solidFill>
                  <a:schemeClr val="bg1"/>
                </a:solidFill>
                <a:latin typeface="Times New Roman" pitchFamily="18" charset="0"/>
                <a:cs typeface="Times New Roman" pitchFamily="18" charset="0"/>
              </a:rPr>
              <a:t>Y</a:t>
            </a:r>
            <a:r>
              <a:rPr lang="sr-Cyrl-CS" altLang="en-US" sz="2000" smtClean="0">
                <a:solidFill>
                  <a:schemeClr val="bg1"/>
                </a:solidFill>
                <a:latin typeface="Times New Roman" pitchFamily="18" charset="0"/>
                <a:cs typeface="Times New Roman" pitchFamily="18" charset="0"/>
              </a:rPr>
              <a:t>ТΛА Еξ АРГ</a:t>
            </a:r>
            <a:r>
              <a:rPr lang="sr-Latn-CS" altLang="en-US" sz="2000" smtClean="0">
                <a:solidFill>
                  <a:schemeClr val="bg1"/>
                </a:solidFill>
                <a:latin typeface="Times New Roman" pitchFamily="18" charset="0"/>
                <a:cs typeface="Times New Roman" pitchFamily="18" charset="0"/>
              </a:rPr>
              <a:t>Y</a:t>
            </a:r>
            <a:r>
              <a:rPr lang="sr-Cyrl-CS" altLang="en-US" sz="2000" smtClean="0">
                <a:solidFill>
                  <a:schemeClr val="bg1"/>
                </a:solidFill>
                <a:latin typeface="Times New Roman" pitchFamily="18" charset="0"/>
                <a:cs typeface="Times New Roman" pitchFamily="18" charset="0"/>
              </a:rPr>
              <a:t>Р</a:t>
            </a:r>
            <a:r>
              <a:rPr lang="sr-Latn-CS" altLang="en-US" sz="2000" smtClean="0">
                <a:solidFill>
                  <a:schemeClr val="bg1"/>
                </a:solidFill>
                <a:latin typeface="Times New Roman" pitchFamily="18" charset="0"/>
                <a:cs typeface="Times New Roman" pitchFamily="18" charset="0"/>
              </a:rPr>
              <a:t>&amp;</a:t>
            </a:r>
            <a:r>
              <a:rPr lang="en-US" altLang="en-US" sz="2000" smtClean="0">
                <a:solidFill>
                  <a:schemeClr val="bg1"/>
                </a:solidFill>
                <a:latin typeface="Times New Roman" pitchFamily="18" charset="0"/>
                <a:cs typeface="Times New Roman" pitchFamily="18" charset="0"/>
              </a:rPr>
              <a:t/>
            </a:r>
            <a:br>
              <a:rPr lang="en-US" altLang="en-US" sz="2000" smtClean="0">
                <a:solidFill>
                  <a:schemeClr val="bg1"/>
                </a:solidFill>
                <a:latin typeface="Times New Roman" pitchFamily="18" charset="0"/>
                <a:cs typeface="Times New Roman" pitchFamily="18" charset="0"/>
              </a:rPr>
            </a:br>
            <a:r>
              <a:rPr lang="sr-Cyrl-CS" altLang="en-US" sz="2000" smtClean="0">
                <a:solidFill>
                  <a:schemeClr val="bg1"/>
                </a:solidFill>
                <a:latin typeface="Times New Roman" pitchFamily="18" charset="0"/>
                <a:cs typeface="Times New Roman" pitchFamily="18" charset="0"/>
              </a:rPr>
              <a:t>ТЕТЕФХЕ</a:t>
            </a:r>
            <a:r>
              <a:rPr lang="sr-Latn-CS" altLang="en-US" sz="2000" smtClean="0">
                <a:solidFill>
                  <a:schemeClr val="bg1"/>
                </a:solidFill>
                <a:latin typeface="Times New Roman" pitchFamily="18" charset="0"/>
                <a:cs typeface="Times New Roman" pitchFamily="18" charset="0"/>
              </a:rPr>
              <a:t>N</a:t>
            </a:r>
            <a:r>
              <a:rPr lang="sr-Cyrl-CS" altLang="en-US" sz="2000" smtClean="0">
                <a:solidFill>
                  <a:schemeClr val="bg1"/>
                </a:solidFill>
                <a:latin typeface="Times New Roman" pitchFamily="18" charset="0"/>
                <a:cs typeface="Times New Roman" pitchFamily="18" charset="0"/>
              </a:rPr>
              <a:t> СОС ΛАТРНС</a:t>
            </a:r>
            <a:r>
              <a:rPr lang="en-US" altLang="en-US" sz="2000" smtClean="0">
                <a:solidFill>
                  <a:schemeClr val="bg1"/>
                </a:solidFill>
                <a:latin typeface="Times New Roman" pitchFamily="18" charset="0"/>
                <a:cs typeface="Times New Roman" pitchFamily="18" charset="0"/>
              </a:rPr>
              <a:t/>
            </a:r>
            <a:br>
              <a:rPr lang="en-US" altLang="en-US" sz="2000" smtClean="0">
                <a:solidFill>
                  <a:schemeClr val="bg1"/>
                </a:solidFill>
                <a:latin typeface="Times New Roman" pitchFamily="18" charset="0"/>
                <a:cs typeface="Times New Roman" pitchFamily="18" charset="0"/>
              </a:rPr>
            </a:br>
            <a:r>
              <a:rPr lang="sr-Cyrl-CS" altLang="en-US" sz="2000" smtClean="0">
                <a:solidFill>
                  <a:schemeClr val="bg1"/>
                </a:solidFill>
                <a:latin typeface="Times New Roman" pitchFamily="18" charset="0"/>
                <a:cs typeface="Times New Roman" pitchFamily="18" charset="0"/>
              </a:rPr>
              <a:t>ЕξН</a:t>
            </a:r>
            <a:r>
              <a:rPr lang="sr-Latn-CS" altLang="en-US" sz="2000" smtClean="0">
                <a:solidFill>
                  <a:schemeClr val="bg1"/>
                </a:solidFill>
                <a:latin typeface="Times New Roman" pitchFamily="18" charset="0"/>
                <a:cs typeface="Times New Roman" pitchFamily="18" charset="0"/>
              </a:rPr>
              <a:t>N</a:t>
            </a:r>
            <a:r>
              <a:rPr lang="sr-Cyrl-CS" altLang="en-US" sz="2000" smtClean="0">
                <a:solidFill>
                  <a:schemeClr val="bg1"/>
                </a:solidFill>
                <a:latin typeface="Times New Roman" pitchFamily="18" charset="0"/>
                <a:cs typeface="Times New Roman" pitchFamily="18" charset="0"/>
              </a:rPr>
              <a:t> ПНП</a:t>
            </a:r>
            <a:r>
              <a:rPr lang="sr-Latn-CS" altLang="en-US" sz="2000" smtClean="0">
                <a:solidFill>
                  <a:schemeClr val="bg1"/>
                </a:solidFill>
                <a:latin typeface="Times New Roman" pitchFamily="18" charset="0"/>
                <a:cs typeface="Times New Roman" pitchFamily="18" charset="0"/>
              </a:rPr>
              <a:t>Yθ</a:t>
            </a:r>
            <a:r>
              <a:rPr lang="sr-Cyrl-CS" altLang="en-US" sz="2000" smtClean="0">
                <a:solidFill>
                  <a:schemeClr val="bg1"/>
                </a:solidFill>
                <a:latin typeface="Times New Roman" pitchFamily="18" charset="0"/>
                <a:cs typeface="Times New Roman" pitchFamily="18" charset="0"/>
              </a:rPr>
              <a:t>А ТРЕПА</a:t>
            </a:r>
            <a:r>
              <a:rPr lang="en-US" altLang="en-US" sz="2000" smtClean="0">
                <a:solidFill>
                  <a:schemeClr val="bg1"/>
                </a:solidFill>
                <a:latin typeface="Times New Roman" pitchFamily="18" charset="0"/>
                <a:cs typeface="Times New Roman" pitchFamily="18" charset="0"/>
              </a:rPr>
              <a:t/>
            </a:r>
            <a:br>
              <a:rPr lang="en-US" altLang="en-US" sz="2000" smtClean="0">
                <a:solidFill>
                  <a:schemeClr val="bg1"/>
                </a:solidFill>
                <a:latin typeface="Times New Roman" pitchFamily="18" charset="0"/>
                <a:cs typeface="Times New Roman" pitchFamily="18" charset="0"/>
              </a:rPr>
            </a:br>
            <a:r>
              <a:rPr lang="sr-Cyrl-CS" altLang="en-US" sz="2000" smtClean="0">
                <a:solidFill>
                  <a:schemeClr val="bg1"/>
                </a:solidFill>
                <a:latin typeface="Times New Roman" pitchFamily="18" charset="0"/>
                <a:cs typeface="Times New Roman" pitchFamily="18" charset="0"/>
              </a:rPr>
              <a:t>ГНС ТЕКЕ ПОΛО АМН</a:t>
            </a:r>
            <a:r>
              <a:rPr lang="sr-Latn-CS" altLang="en-US" sz="2000" smtClean="0">
                <a:solidFill>
                  <a:schemeClr val="bg1"/>
                </a:solidFill>
                <a:latin typeface="Times New Roman" pitchFamily="18" charset="0"/>
                <a:cs typeface="Times New Roman" pitchFamily="18" charset="0"/>
              </a:rPr>
              <a:t>N</a:t>
            </a:r>
            <a:br>
              <a:rPr lang="sr-Latn-CS" altLang="en-US" sz="2000" smtClean="0">
                <a:solidFill>
                  <a:schemeClr val="bg1"/>
                </a:solidFill>
                <a:latin typeface="Times New Roman" pitchFamily="18" charset="0"/>
                <a:cs typeface="Times New Roman" pitchFamily="18" charset="0"/>
              </a:rPr>
            </a:br>
            <a:r>
              <a:rPr lang="sr-Latn-CS" altLang="en-US" sz="2000" smtClean="0">
                <a:solidFill>
                  <a:schemeClr val="bg1"/>
                </a:solidFill>
                <a:latin typeface="Times New Roman" pitchFamily="18" charset="0"/>
                <a:cs typeface="Times New Roman" pitchFamily="18" charset="0"/>
              </a:rPr>
              <a:t/>
            </a:r>
            <a:br>
              <a:rPr lang="sr-Latn-CS" altLang="en-US" sz="2000" smtClean="0">
                <a:solidFill>
                  <a:schemeClr val="bg1"/>
                </a:solidFill>
                <a:latin typeface="Times New Roman" pitchFamily="18" charset="0"/>
                <a:cs typeface="Times New Roman" pitchFamily="18" charset="0"/>
              </a:rPr>
            </a:br>
            <a:r>
              <a:rPr lang="sr-Cyrl-CS" altLang="en-US" sz="2400" smtClean="0">
                <a:solidFill>
                  <a:schemeClr val="bg1"/>
                </a:solidFill>
                <a:latin typeface="Times New Roman" pitchFamily="18" charset="0"/>
                <a:cs typeface="Times New Roman" pitchFamily="18" charset="0"/>
              </a:rPr>
              <a:t>Многонапаћени мучениче, твој поклоник даде израдити из сребра спољашњи твој лика. Уверио сам се да (тај лик) многоме донесе благодети земље.</a:t>
            </a:r>
            <a:r>
              <a:rPr lang="en-US" altLang="en-US" sz="2000" smtClean="0">
                <a:solidFill>
                  <a:schemeClr val="bg1"/>
                </a:solidFill>
                <a:latin typeface="Times New Roman" pitchFamily="18" charset="0"/>
                <a:cs typeface="Times New Roman" pitchFamily="18" charset="0"/>
              </a:rPr>
              <a:t/>
            </a:r>
            <a:br>
              <a:rPr lang="en-US" altLang="en-US" sz="2000" smtClean="0">
                <a:solidFill>
                  <a:schemeClr val="bg1"/>
                </a:solidFill>
                <a:latin typeface="Times New Roman" pitchFamily="18" charset="0"/>
                <a:cs typeface="Times New Roman" pitchFamily="18" charset="0"/>
              </a:rPr>
            </a:br>
            <a:r>
              <a:rPr lang="en-US" altLang="en-US" sz="1800" smtClean="0">
                <a:latin typeface="Times New Roman" pitchFamily="18" charset="0"/>
                <a:cs typeface="Times New Roman" pitchFamily="18" charset="0"/>
              </a:rPr>
              <a:t/>
            </a:r>
            <a:br>
              <a:rPr lang="en-US" altLang="en-US" sz="1800" smtClean="0">
                <a:latin typeface="Times New Roman" pitchFamily="18" charset="0"/>
                <a:cs typeface="Times New Roman" pitchFamily="18" charset="0"/>
              </a:rPr>
            </a:br>
            <a:r>
              <a:rPr lang="en-US" altLang="en-US" sz="1800" smtClean="0">
                <a:latin typeface="Times New Roman" pitchFamily="18" charset="0"/>
                <a:cs typeface="Times New Roman" pitchFamily="18" charset="0"/>
              </a:rPr>
              <a:t/>
            </a:r>
            <a:br>
              <a:rPr lang="en-US" altLang="en-US" sz="1800" smtClean="0">
                <a:latin typeface="Times New Roman" pitchFamily="18" charset="0"/>
                <a:cs typeface="Times New Roman" pitchFamily="18" charset="0"/>
              </a:rPr>
            </a:br>
            <a:endParaRPr lang="en-US" altLang="en-US" sz="1800" smtClean="0"/>
          </a:p>
        </p:txBody>
      </p:sp>
      <p:pic>
        <p:nvPicPr>
          <p:cNvPr id="54275" name="Picture 2" descr="55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4786313"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1"/>
          <p:cNvSpPr>
            <a:spLocks noChangeArrowheads="1"/>
          </p:cNvSpPr>
          <p:nvPr/>
        </p:nvSpPr>
        <p:spPr bwMode="auto">
          <a:xfrm>
            <a:off x="30163" y="5805488"/>
            <a:ext cx="91138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sr-Latn-RS" altLang="en-US" sz="2400">
                <a:solidFill>
                  <a:schemeClr val="bg1"/>
                </a:solidFill>
                <a:latin typeface="Times New Roman" pitchFamily="18" charset="0"/>
              </a:rPr>
              <a:t>Rakovac</a:t>
            </a:r>
            <a:r>
              <a:rPr lang="sr-Latn-BA" altLang="en-US" sz="2400">
                <a:solidFill>
                  <a:schemeClr val="bg1"/>
                </a:solidFill>
                <a:latin typeface="Times New Roman" pitchFamily="18" charset="0"/>
              </a:rPr>
              <a:t> (12. </a:t>
            </a:r>
            <a:r>
              <a:rPr lang="sr-Latn-RS" altLang="en-US" sz="2400">
                <a:solidFill>
                  <a:schemeClr val="bg1"/>
                </a:solidFill>
                <a:latin typeface="Times New Roman" pitchFamily="18" charset="0"/>
              </a:rPr>
              <a:t>vek</a:t>
            </a:r>
            <a:r>
              <a:rPr lang="sr-Latn-BA" altLang="en-US" sz="2400">
                <a:solidFill>
                  <a:schemeClr val="bg1"/>
                </a:solidFill>
                <a:latin typeface="Times New Roman" pitchFamily="18" charset="0"/>
              </a:rPr>
              <a:t>), sv. Đorđe – analogija u crkvi kod Šibenika</a:t>
            </a:r>
            <a:endParaRPr lang="en-US" altLang="en-US" sz="2400"/>
          </a:p>
        </p:txBody>
      </p:sp>
    </p:spTree>
    <p:extLst>
      <p:ext uri="{BB962C8B-B14F-4D97-AF65-F5344CB8AC3E}">
        <p14:creationId xmlns:p14="http://schemas.microsoft.com/office/powerpoint/2010/main" val="121502707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3276600" cy="3072742"/>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494393"/>
            <a:ext cx="3276600" cy="3363607"/>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63596" y="21076"/>
            <a:ext cx="1872298" cy="3051666"/>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00600" y="3519956"/>
            <a:ext cx="4343400" cy="3338044"/>
          </a:xfrm>
          <a:prstGeom prst="rect">
            <a:avLst/>
          </a:prstGeom>
        </p:spPr>
      </p:pic>
    </p:spTree>
    <p:extLst>
      <p:ext uri="{BB962C8B-B14F-4D97-AF65-F5344CB8AC3E}">
        <p14:creationId xmlns:p14="http://schemas.microsoft.com/office/powerpoint/2010/main" val="568200990"/>
      </p:ext>
    </p:extLst>
  </p:cSld>
  <p:clrMapOvr>
    <a:masterClrMapping/>
  </p:clrMapOvr>
  <mc:AlternateContent xmlns:mc="http://schemas.openxmlformats.org/markup-compatibility/2006" xmlns:p14="http://schemas.microsoft.com/office/powerpoint/2010/main">
    <mc:Choice Requires="p14">
      <p:transition spd="slow" p14:dur="2000" advTm="104827"/>
    </mc:Choice>
    <mc:Fallback xmlns="">
      <p:transition spd="slow" advTm="104827"/>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3"/>
          <p:cNvSpPr>
            <a:spLocks noGrp="1"/>
          </p:cNvSpPr>
          <p:nvPr>
            <p:ph type="title"/>
          </p:nvPr>
        </p:nvSpPr>
        <p:spPr>
          <a:xfrm>
            <a:off x="0" y="2286000"/>
            <a:ext cx="9144000" cy="642938"/>
          </a:xfrm>
        </p:spPr>
        <p:txBody>
          <a:bodyPr/>
          <a:lstStyle/>
          <a:p>
            <a:pPr algn="l"/>
            <a:r>
              <a:rPr lang="sr-Cyrl-CS" altLang="en-US" sz="2000" smtClean="0">
                <a:solidFill>
                  <a:schemeClr val="bg1"/>
                </a:solidFill>
                <a:latin typeface="Times New Roman" pitchFamily="18" charset="0"/>
                <a:cs typeface="Times New Roman" pitchFamily="18" charset="0"/>
              </a:rPr>
              <a:t>   Car Asen                </a:t>
            </a:r>
            <a:r>
              <a:rPr lang="sr-Latn-RS" altLang="en-US" sz="2000" smtClean="0">
                <a:solidFill>
                  <a:schemeClr val="bg1"/>
                </a:solidFill>
                <a:latin typeface="Times New Roman" pitchFamily="18" charset="0"/>
                <a:cs typeface="Times New Roman" pitchFamily="18" charset="0"/>
              </a:rPr>
              <a:t>   </a:t>
            </a:r>
            <a:r>
              <a:rPr lang="sr-Cyrl-CS" altLang="en-US" sz="2000" smtClean="0">
                <a:solidFill>
                  <a:schemeClr val="bg1"/>
                </a:solidFill>
                <a:latin typeface="Times New Roman" pitchFamily="18" charset="0"/>
                <a:cs typeface="Times New Roman" pitchFamily="18" charset="0"/>
              </a:rPr>
              <a:t>Car Asen                                     </a:t>
            </a:r>
            <a:r>
              <a:rPr lang="sr-Latn-RS" altLang="en-US" sz="2000" smtClean="0">
                <a:solidFill>
                  <a:schemeClr val="bg1"/>
                </a:solidFill>
                <a:latin typeface="Times New Roman" pitchFamily="18" charset="0"/>
                <a:cs typeface="Times New Roman" pitchFamily="18" charset="0"/>
              </a:rPr>
              <a:t>   </a:t>
            </a:r>
            <a:r>
              <a:rPr lang="sr-Cyrl-CS" altLang="en-US" sz="2000" smtClean="0">
                <a:solidFill>
                  <a:schemeClr val="bg1"/>
                </a:solidFill>
                <a:latin typeface="Times New Roman" pitchFamily="18" charset="0"/>
                <a:cs typeface="Times New Roman" pitchFamily="18" charset="0"/>
              </a:rPr>
              <a:t>Rujno                                                                                           </a:t>
            </a:r>
            <a:r>
              <a:rPr lang="sr-Latn-RS" altLang="en-US" sz="2000" smtClean="0">
                <a:solidFill>
                  <a:schemeClr val="bg1"/>
                </a:solidFill>
                <a:latin typeface="Times New Roman" pitchFamily="18" charset="0"/>
                <a:cs typeface="Times New Roman" pitchFamily="18" charset="0"/>
              </a:rPr>
              <a:t>  </a:t>
            </a:r>
            <a:br>
              <a:rPr lang="sr-Latn-RS" altLang="en-US" sz="2000" smtClean="0">
                <a:solidFill>
                  <a:schemeClr val="bg1"/>
                </a:solidFill>
                <a:latin typeface="Times New Roman" pitchFamily="18" charset="0"/>
                <a:cs typeface="Times New Roman" pitchFamily="18" charset="0"/>
              </a:rPr>
            </a:br>
            <a:r>
              <a:rPr lang="sr-Latn-RS" altLang="en-US" sz="2000" smtClean="0">
                <a:solidFill>
                  <a:schemeClr val="bg1"/>
                </a:solidFill>
                <a:latin typeface="Times New Roman" pitchFamily="18" charset="0"/>
                <a:cs typeface="Times New Roman" pitchFamily="18" charset="0"/>
              </a:rPr>
              <a:t>   </a:t>
            </a:r>
            <a:r>
              <a:rPr lang="sr-Cyrl-CS" altLang="en-US" sz="2000" smtClean="0">
                <a:solidFill>
                  <a:schemeClr val="bg1"/>
                </a:solidFill>
                <a:latin typeface="Times New Roman" pitchFamily="18" charset="0"/>
                <a:cs typeface="Times New Roman" pitchFamily="18" charset="0"/>
              </a:rPr>
              <a:t>(9-11. vek)               </a:t>
            </a:r>
            <a:r>
              <a:rPr lang="sr-Latn-RS" altLang="en-US" sz="2000" smtClean="0">
                <a:solidFill>
                  <a:schemeClr val="bg1"/>
                </a:solidFill>
                <a:latin typeface="Times New Roman" pitchFamily="18" charset="0"/>
                <a:cs typeface="Times New Roman" pitchFamily="18" charset="0"/>
              </a:rPr>
              <a:t> </a:t>
            </a:r>
            <a:r>
              <a:rPr lang="sr-Cyrl-CS" altLang="en-US" sz="2000" smtClean="0">
                <a:solidFill>
                  <a:schemeClr val="bg1"/>
                </a:solidFill>
                <a:latin typeface="Times New Roman" pitchFamily="18" charset="0"/>
                <a:cs typeface="Times New Roman" pitchFamily="18" charset="0"/>
              </a:rPr>
              <a:t>(9-11. vek)                                    </a:t>
            </a:r>
            <a:r>
              <a:rPr lang="sr-Latn-RS" altLang="en-US" sz="2000" smtClean="0">
                <a:solidFill>
                  <a:schemeClr val="bg1"/>
                </a:solidFill>
                <a:latin typeface="Times New Roman" pitchFamily="18" charset="0"/>
                <a:cs typeface="Times New Roman" pitchFamily="18" charset="0"/>
              </a:rPr>
              <a:t> </a:t>
            </a:r>
            <a:r>
              <a:rPr lang="sr-Cyrl-CS" altLang="en-US" sz="2000" smtClean="0">
                <a:solidFill>
                  <a:schemeClr val="bg1"/>
                </a:solidFill>
                <a:latin typeface="Times New Roman" pitchFamily="18" charset="0"/>
                <a:cs typeface="Times New Roman" pitchFamily="18" charset="0"/>
              </a:rPr>
              <a:t>(9-11. vek)</a:t>
            </a:r>
            <a:endParaRPr lang="en-US" altLang="en-US" sz="2000" smtClean="0">
              <a:solidFill>
                <a:schemeClr val="bg1"/>
              </a:solidFill>
              <a:latin typeface="Times New Roman" pitchFamily="18" charset="0"/>
              <a:cs typeface="Times New Roman" pitchFamily="18" charset="0"/>
            </a:endParaRPr>
          </a:p>
        </p:txBody>
      </p:sp>
      <p:pic>
        <p:nvPicPr>
          <p:cNvPr id="55299" name="Picture 4" descr="576.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6213" y="214313"/>
            <a:ext cx="1752600"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5" descr="586.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96088" y="3500438"/>
            <a:ext cx="2154237"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7" descr="587.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4313" y="3357563"/>
            <a:ext cx="928687" cy="274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8" descr="588.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000250" y="3500438"/>
            <a:ext cx="4071938" cy="24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9" descr="581.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5643563" y="214313"/>
            <a:ext cx="3338512"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10" descr="578.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2214563" y="214313"/>
            <a:ext cx="31623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5" name="Rectangle 11"/>
          <p:cNvSpPr>
            <a:spLocks noChangeArrowheads="1"/>
          </p:cNvSpPr>
          <p:nvPr/>
        </p:nvSpPr>
        <p:spPr bwMode="auto">
          <a:xfrm>
            <a:off x="0" y="61499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buFont typeface="Arial" charset="0"/>
              <a:buNone/>
            </a:pPr>
            <a:r>
              <a:rPr lang="sr-Cyrl-CS" altLang="en-US" sz="2000">
                <a:solidFill>
                  <a:schemeClr val="bg1"/>
                </a:solidFill>
                <a:latin typeface="Times New Roman" pitchFamily="18" charset="0"/>
                <a:cs typeface="Times New Roman" pitchFamily="18" charset="0"/>
              </a:rPr>
              <a:t>Jakinovo             </a:t>
            </a:r>
            <a:r>
              <a:rPr lang="sr-Latn-RS" altLang="en-US" sz="2000">
                <a:solidFill>
                  <a:schemeClr val="bg1"/>
                </a:solidFill>
                <a:latin typeface="Times New Roman" pitchFamily="18" charset="0"/>
                <a:cs typeface="Times New Roman" pitchFamily="18" charset="0"/>
              </a:rPr>
              <a:t>    </a:t>
            </a:r>
            <a:r>
              <a:rPr lang="sr-Cyrl-CS" altLang="en-US" sz="2000">
                <a:solidFill>
                  <a:schemeClr val="bg1"/>
                </a:solidFill>
                <a:latin typeface="Times New Roman" pitchFamily="18" charset="0"/>
                <a:cs typeface="Times New Roman" pitchFamily="18" charset="0"/>
              </a:rPr>
              <a:t>Car Asen                                                           </a:t>
            </a:r>
            <a:r>
              <a:rPr lang="sr-Latn-RS" altLang="en-US" sz="2000">
                <a:solidFill>
                  <a:schemeClr val="bg1"/>
                </a:solidFill>
                <a:latin typeface="Times New Roman" pitchFamily="18" charset="0"/>
                <a:cs typeface="Times New Roman" pitchFamily="18" charset="0"/>
              </a:rPr>
              <a:t> </a:t>
            </a:r>
            <a:r>
              <a:rPr lang="sr-Cyrl-CS" altLang="en-US" sz="2000">
                <a:solidFill>
                  <a:schemeClr val="bg1"/>
                </a:solidFill>
                <a:latin typeface="Times New Roman" pitchFamily="18" charset="0"/>
                <a:cs typeface="Times New Roman" pitchFamily="18" charset="0"/>
              </a:rPr>
              <a:t> Rujno                   </a:t>
            </a:r>
            <a:br>
              <a:rPr lang="sr-Cyrl-CS" altLang="en-US" sz="2000">
                <a:solidFill>
                  <a:schemeClr val="bg1"/>
                </a:solidFill>
                <a:latin typeface="Times New Roman" pitchFamily="18" charset="0"/>
                <a:cs typeface="Times New Roman" pitchFamily="18" charset="0"/>
              </a:rPr>
            </a:br>
            <a:r>
              <a:rPr lang="sr-Cyrl-CS" altLang="en-US" sz="2000">
                <a:solidFill>
                  <a:schemeClr val="bg1"/>
                </a:solidFill>
                <a:latin typeface="Times New Roman" pitchFamily="18" charset="0"/>
                <a:cs typeface="Times New Roman" pitchFamily="18" charset="0"/>
              </a:rPr>
              <a:t>(9-11. vek)           </a:t>
            </a:r>
            <a:r>
              <a:rPr lang="sr-Latn-RS" altLang="en-US" sz="2000">
                <a:solidFill>
                  <a:schemeClr val="bg1"/>
                </a:solidFill>
                <a:latin typeface="Times New Roman" pitchFamily="18" charset="0"/>
                <a:cs typeface="Times New Roman" pitchFamily="18" charset="0"/>
              </a:rPr>
              <a:t>  </a:t>
            </a:r>
            <a:r>
              <a:rPr lang="sr-Cyrl-CS" altLang="en-US" sz="2000">
                <a:solidFill>
                  <a:schemeClr val="bg1"/>
                </a:solidFill>
                <a:latin typeface="Times New Roman" pitchFamily="18" charset="0"/>
                <a:cs typeface="Times New Roman" pitchFamily="18" charset="0"/>
              </a:rPr>
              <a:t>(9-11. vek)                                                          </a:t>
            </a:r>
            <a:r>
              <a:rPr lang="sr-Latn-RS" altLang="en-US" sz="2000">
                <a:solidFill>
                  <a:schemeClr val="bg1"/>
                </a:solidFill>
                <a:latin typeface="Times New Roman" pitchFamily="18" charset="0"/>
                <a:cs typeface="Times New Roman" pitchFamily="18" charset="0"/>
              </a:rPr>
              <a:t> </a:t>
            </a:r>
            <a:r>
              <a:rPr lang="sr-Cyrl-CS" altLang="en-US" sz="2000">
                <a:solidFill>
                  <a:schemeClr val="bg1"/>
                </a:solidFill>
                <a:latin typeface="Times New Roman" pitchFamily="18" charset="0"/>
                <a:cs typeface="Times New Roman" pitchFamily="18" charset="0"/>
              </a:rPr>
              <a:t>(9-11. vek)</a:t>
            </a:r>
            <a:endParaRPr lang="en-US" altLang="en-US" sz="200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620068160"/>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3"/>
          <p:cNvSpPr>
            <a:spLocks noGrp="1"/>
          </p:cNvSpPr>
          <p:nvPr>
            <p:ph type="title"/>
          </p:nvPr>
        </p:nvSpPr>
        <p:spPr>
          <a:xfrm>
            <a:off x="214313" y="3573463"/>
            <a:ext cx="4286250" cy="642937"/>
          </a:xfrm>
        </p:spPr>
        <p:txBody>
          <a:bodyPr/>
          <a:lstStyle/>
          <a:p>
            <a:r>
              <a:rPr lang="sr-Latn-RS" altLang="en-US" sz="2400" smtClean="0">
                <a:solidFill>
                  <a:schemeClr val="bg1"/>
                </a:solidFill>
                <a:latin typeface="Times New Roman" pitchFamily="18" charset="0"/>
                <a:cs typeface="Times New Roman" pitchFamily="18" charset="0"/>
              </a:rPr>
              <a:t>Mačvanska Mitrovica (11-13. vek)</a:t>
            </a:r>
            <a:endParaRPr lang="en-US" altLang="en-US" sz="2400" smtClean="0">
              <a:solidFill>
                <a:schemeClr val="bg1"/>
              </a:solidFill>
              <a:latin typeface="Times New Roman" pitchFamily="18" charset="0"/>
              <a:cs typeface="Times New Roman" pitchFamily="18" charset="0"/>
            </a:endParaRPr>
          </a:p>
        </p:txBody>
      </p:sp>
      <p:pic>
        <p:nvPicPr>
          <p:cNvPr id="56323" name="Picture 4" descr="kat br 001.tif"/>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57875" y="2643188"/>
            <a:ext cx="3071813" cy="404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6" descr="588.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4313" y="207963"/>
            <a:ext cx="428625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Rectangle 6"/>
          <p:cNvSpPr>
            <a:spLocks noChangeArrowheads="1"/>
          </p:cNvSpPr>
          <p:nvPr/>
        </p:nvSpPr>
        <p:spPr bwMode="auto">
          <a:xfrm>
            <a:off x="3563938" y="4714875"/>
            <a:ext cx="2222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eaLnBrk="1" hangingPunct="1"/>
            <a:r>
              <a:rPr lang="sr-Latn-RS" altLang="en-US" sz="2400">
                <a:solidFill>
                  <a:schemeClr val="bg1"/>
                </a:solidFill>
                <a:latin typeface="Times New Roman" pitchFamily="18" charset="0"/>
                <a:cs typeface="Times New Roman" pitchFamily="18" charset="0"/>
              </a:rPr>
              <a:t>Ras (12. vek)</a:t>
            </a:r>
            <a:endParaRPr lang="en-US" altLang="en-US" sz="2400">
              <a:solidFill>
                <a:schemeClr val="bg1"/>
              </a:solidFill>
            </a:endParaRPr>
          </a:p>
        </p:txBody>
      </p:sp>
    </p:spTree>
    <p:extLst>
      <p:ext uri="{BB962C8B-B14F-4D97-AF65-F5344CB8AC3E}">
        <p14:creationId xmlns:p14="http://schemas.microsoft.com/office/powerpoint/2010/main" val="378049259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1071563" y="571500"/>
            <a:ext cx="3000375" cy="511175"/>
          </a:xfrm>
        </p:spPr>
        <p:txBody>
          <a:bodyPr/>
          <a:lstStyle/>
          <a:p>
            <a:pPr algn="l"/>
            <a:r>
              <a:rPr lang="sr-Latn-RS" altLang="en-US" sz="2000" smtClean="0">
                <a:solidFill>
                  <a:schemeClr val="bg1"/>
                </a:solidFill>
                <a:latin typeface="Times New Roman" pitchFamily="18" charset="0"/>
                <a:cs typeface="Times New Roman" pitchFamily="18" charset="0"/>
              </a:rPr>
              <a:t>Vlaštica</a:t>
            </a:r>
            <a:r>
              <a:rPr lang="sr-Latn-CS" altLang="en-US" sz="2000" smtClean="0">
                <a:solidFill>
                  <a:schemeClr val="bg1"/>
                </a:solidFill>
                <a:latin typeface="Times New Roman" pitchFamily="18" charset="0"/>
                <a:cs typeface="Times New Roman" pitchFamily="18" charset="0"/>
              </a:rPr>
              <a:t> (11-12. </a:t>
            </a:r>
            <a:r>
              <a:rPr lang="sr-Latn-RS" altLang="en-US" sz="2000" smtClean="0">
                <a:solidFill>
                  <a:schemeClr val="bg1"/>
                </a:solidFill>
                <a:latin typeface="Times New Roman" pitchFamily="18" charset="0"/>
                <a:cs typeface="Times New Roman" pitchFamily="18" charset="0"/>
              </a:rPr>
              <a:t>vek</a:t>
            </a:r>
            <a:r>
              <a:rPr lang="sr-Latn-CS" altLang="en-US" sz="2000" smtClean="0">
                <a:solidFill>
                  <a:schemeClr val="bg1"/>
                </a:solidFill>
                <a:latin typeface="Times New Roman" pitchFamily="18" charset="0"/>
                <a:cs typeface="Times New Roman" pitchFamily="18" charset="0"/>
              </a:rPr>
              <a:t>)</a:t>
            </a:r>
            <a:endParaRPr lang="en-US" altLang="en-US" sz="2000" smtClean="0">
              <a:solidFill>
                <a:schemeClr val="bg1"/>
              </a:solidFill>
              <a:latin typeface="Times New Roman" pitchFamily="18" charset="0"/>
              <a:cs typeface="Times New Roman" pitchFamily="18" charset="0"/>
            </a:endParaRPr>
          </a:p>
        </p:txBody>
      </p:sp>
      <p:pic>
        <p:nvPicPr>
          <p:cNvPr id="57347" name="Picture 2" descr="63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71938" y="3214688"/>
            <a:ext cx="1071562" cy="12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3" descr="59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2875" y="138113"/>
            <a:ext cx="928688"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4" descr="602.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43188" y="2143125"/>
            <a:ext cx="1239837"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5" descr="628.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86375" y="3786188"/>
            <a:ext cx="1000125"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Rectangle 6"/>
          <p:cNvSpPr>
            <a:spLocks noChangeArrowheads="1"/>
          </p:cNvSpPr>
          <p:nvPr/>
        </p:nvSpPr>
        <p:spPr bwMode="auto">
          <a:xfrm>
            <a:off x="4000500" y="2500313"/>
            <a:ext cx="2501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sr-Latn-RS" altLang="en-US" sz="2000">
                <a:solidFill>
                  <a:schemeClr val="bg1"/>
                </a:solidFill>
                <a:latin typeface="Times New Roman" pitchFamily="18" charset="0"/>
                <a:cs typeface="Times New Roman" pitchFamily="18" charset="0"/>
              </a:rPr>
              <a:t>Brestovik</a:t>
            </a:r>
            <a:r>
              <a:rPr lang="sr-Latn-CS" altLang="en-US" sz="2000">
                <a:solidFill>
                  <a:schemeClr val="bg1"/>
                </a:solidFill>
                <a:latin typeface="Times New Roman" pitchFamily="18" charset="0"/>
                <a:cs typeface="Times New Roman" pitchFamily="18" charset="0"/>
              </a:rPr>
              <a:t> (11-13. </a:t>
            </a:r>
            <a:r>
              <a:rPr lang="sr-Latn-RS" altLang="en-US" sz="2000">
                <a:solidFill>
                  <a:schemeClr val="bg1"/>
                </a:solidFill>
                <a:latin typeface="Times New Roman" pitchFamily="18" charset="0"/>
                <a:cs typeface="Times New Roman" pitchFamily="18" charset="0"/>
              </a:rPr>
              <a:t>vek</a:t>
            </a:r>
            <a:r>
              <a:rPr lang="sr-Latn-CS" altLang="en-US" sz="2000">
                <a:solidFill>
                  <a:schemeClr val="bg1"/>
                </a:solidFill>
                <a:latin typeface="Times New Roman" pitchFamily="18" charset="0"/>
                <a:cs typeface="Times New Roman" pitchFamily="18" charset="0"/>
              </a:rPr>
              <a:t>)</a:t>
            </a:r>
            <a:endParaRPr lang="en-US" altLang="en-US" sz="2000">
              <a:solidFill>
                <a:schemeClr val="bg1"/>
              </a:solidFill>
            </a:endParaRPr>
          </a:p>
        </p:txBody>
      </p:sp>
      <p:sp>
        <p:nvSpPr>
          <p:cNvPr id="57352" name="Rectangle 7"/>
          <p:cNvSpPr>
            <a:spLocks noChangeArrowheads="1"/>
          </p:cNvSpPr>
          <p:nvPr/>
        </p:nvSpPr>
        <p:spPr bwMode="auto">
          <a:xfrm>
            <a:off x="2928938" y="4714875"/>
            <a:ext cx="2293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sr-Latn-RS" altLang="en-US" sz="2000">
                <a:solidFill>
                  <a:schemeClr val="bg1"/>
                </a:solidFill>
                <a:latin typeface="Times New Roman" pitchFamily="18" charset="0"/>
                <a:cs typeface="Times New Roman" pitchFamily="18" charset="0"/>
              </a:rPr>
              <a:t>Trnjane</a:t>
            </a:r>
            <a:r>
              <a:rPr lang="sr-Cyrl-CS" altLang="en-US" sz="2000">
                <a:solidFill>
                  <a:schemeClr val="bg1"/>
                </a:solidFill>
                <a:latin typeface="Times New Roman" pitchFamily="18" charset="0"/>
                <a:cs typeface="Times New Roman" pitchFamily="18" charset="0"/>
              </a:rPr>
              <a:t> </a:t>
            </a:r>
            <a:r>
              <a:rPr lang="sr-Latn-CS" altLang="en-US" sz="2000">
                <a:solidFill>
                  <a:schemeClr val="bg1"/>
                </a:solidFill>
                <a:latin typeface="Times New Roman" pitchFamily="18" charset="0"/>
                <a:cs typeface="Times New Roman" pitchFamily="18" charset="0"/>
              </a:rPr>
              <a:t>(11-13. </a:t>
            </a:r>
            <a:r>
              <a:rPr lang="sr-Latn-RS" altLang="en-US" sz="2000">
                <a:solidFill>
                  <a:schemeClr val="bg1"/>
                </a:solidFill>
                <a:latin typeface="Times New Roman" pitchFamily="18" charset="0"/>
                <a:cs typeface="Times New Roman" pitchFamily="18" charset="0"/>
              </a:rPr>
              <a:t>vek</a:t>
            </a:r>
            <a:r>
              <a:rPr lang="sr-Latn-CS" altLang="en-US" sz="2000">
                <a:solidFill>
                  <a:schemeClr val="bg1"/>
                </a:solidFill>
                <a:latin typeface="Times New Roman" pitchFamily="18" charset="0"/>
                <a:cs typeface="Times New Roman" pitchFamily="18" charset="0"/>
              </a:rPr>
              <a:t>)</a:t>
            </a:r>
            <a:endParaRPr lang="en-US" altLang="en-US" sz="2000">
              <a:solidFill>
                <a:schemeClr val="bg1"/>
              </a:solidFill>
            </a:endParaRPr>
          </a:p>
        </p:txBody>
      </p:sp>
      <p:sp>
        <p:nvSpPr>
          <p:cNvPr id="57353" name="Rectangle 8"/>
          <p:cNvSpPr>
            <a:spLocks noChangeArrowheads="1"/>
          </p:cNvSpPr>
          <p:nvPr/>
        </p:nvSpPr>
        <p:spPr bwMode="auto">
          <a:xfrm>
            <a:off x="1571625" y="3571875"/>
            <a:ext cx="23034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sr-Latn-RS" altLang="en-US" sz="2000">
                <a:solidFill>
                  <a:schemeClr val="bg1"/>
                </a:solidFill>
                <a:latin typeface="Times New Roman" pitchFamily="18" charset="0"/>
                <a:cs typeface="Times New Roman" pitchFamily="18" charset="0"/>
              </a:rPr>
              <a:t>Trnjane</a:t>
            </a:r>
            <a:r>
              <a:rPr lang="sr-Latn-CS" altLang="en-US" sz="2000">
                <a:solidFill>
                  <a:schemeClr val="bg1"/>
                </a:solidFill>
                <a:latin typeface="Times New Roman" pitchFamily="18" charset="0"/>
                <a:cs typeface="Times New Roman" pitchFamily="18" charset="0"/>
              </a:rPr>
              <a:t> (12-13. </a:t>
            </a:r>
            <a:r>
              <a:rPr lang="sr-Latn-RS" altLang="en-US" sz="2000">
                <a:solidFill>
                  <a:schemeClr val="bg1"/>
                </a:solidFill>
                <a:latin typeface="Times New Roman" pitchFamily="18" charset="0"/>
                <a:cs typeface="Times New Roman" pitchFamily="18" charset="0"/>
              </a:rPr>
              <a:t>vek</a:t>
            </a:r>
            <a:r>
              <a:rPr lang="en-US" altLang="en-US" sz="2000">
                <a:solidFill>
                  <a:schemeClr val="bg1"/>
                </a:solidFill>
                <a:latin typeface="Times New Roman" pitchFamily="18" charset="0"/>
                <a:cs typeface="Times New Roman" pitchFamily="18" charset="0"/>
              </a:rPr>
              <a:t>)</a:t>
            </a:r>
            <a:endParaRPr lang="en-US" altLang="en-US" sz="2000">
              <a:solidFill>
                <a:schemeClr val="bg1"/>
              </a:solidFill>
            </a:endParaRPr>
          </a:p>
        </p:txBody>
      </p:sp>
      <p:pic>
        <p:nvPicPr>
          <p:cNvPr id="57354" name="Picture 9" descr="626.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572250" y="5000625"/>
            <a:ext cx="12858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5" name="Picture 10" descr="621.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8143875" y="5429250"/>
            <a:ext cx="8128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6" name="Picture 11" descr="597.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1285875" y="1285875"/>
            <a:ext cx="1258888"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7" name="Rectangle 6"/>
          <p:cNvSpPr>
            <a:spLocks noChangeArrowheads="1"/>
          </p:cNvSpPr>
          <p:nvPr/>
        </p:nvSpPr>
        <p:spPr bwMode="auto">
          <a:xfrm>
            <a:off x="2714625" y="1643063"/>
            <a:ext cx="2116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sr-Latn-RS" altLang="en-US" sz="2000">
                <a:solidFill>
                  <a:schemeClr val="bg1"/>
                </a:solidFill>
                <a:latin typeface="Times New Roman" pitchFamily="18" charset="0"/>
                <a:cs typeface="Times New Roman" pitchFamily="18" charset="0"/>
              </a:rPr>
              <a:t>Prilep</a:t>
            </a:r>
            <a:r>
              <a:rPr lang="sr-Latn-CS" altLang="en-US" sz="2000">
                <a:solidFill>
                  <a:schemeClr val="bg1"/>
                </a:solidFill>
                <a:latin typeface="Times New Roman" pitchFamily="18" charset="0"/>
                <a:cs typeface="Times New Roman" pitchFamily="18" charset="0"/>
              </a:rPr>
              <a:t> (11-13. </a:t>
            </a:r>
            <a:r>
              <a:rPr lang="sr-Latn-RS" altLang="en-US" sz="2000">
                <a:solidFill>
                  <a:schemeClr val="bg1"/>
                </a:solidFill>
                <a:latin typeface="Times New Roman" pitchFamily="18" charset="0"/>
                <a:cs typeface="Times New Roman" pitchFamily="18" charset="0"/>
              </a:rPr>
              <a:t>vek</a:t>
            </a:r>
            <a:r>
              <a:rPr lang="sr-Latn-CS" altLang="en-US" sz="2000">
                <a:solidFill>
                  <a:schemeClr val="bg1"/>
                </a:solidFill>
                <a:latin typeface="Times New Roman" pitchFamily="18" charset="0"/>
                <a:cs typeface="Times New Roman" pitchFamily="18" charset="0"/>
              </a:rPr>
              <a:t>)</a:t>
            </a:r>
            <a:endParaRPr lang="en-US" altLang="en-US" sz="2000">
              <a:solidFill>
                <a:schemeClr val="bg1"/>
              </a:solidFill>
            </a:endParaRPr>
          </a:p>
        </p:txBody>
      </p:sp>
      <p:sp>
        <p:nvSpPr>
          <p:cNvPr id="57358" name="Rectangle 13"/>
          <p:cNvSpPr>
            <a:spLocks noChangeArrowheads="1"/>
          </p:cNvSpPr>
          <p:nvPr/>
        </p:nvSpPr>
        <p:spPr bwMode="auto">
          <a:xfrm>
            <a:off x="5786438" y="6286500"/>
            <a:ext cx="21415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sr-Latn-RS" altLang="en-US" sz="2000">
                <a:solidFill>
                  <a:schemeClr val="bg1"/>
                </a:solidFill>
                <a:latin typeface="Times New Roman" pitchFamily="18" charset="0"/>
                <a:cs typeface="Times New Roman" pitchFamily="18" charset="0"/>
              </a:rPr>
              <a:t>Trgovište</a:t>
            </a:r>
            <a:r>
              <a:rPr lang="sr-Cyrl-CS" altLang="en-US" sz="2000">
                <a:solidFill>
                  <a:schemeClr val="bg1"/>
                </a:solidFill>
                <a:latin typeface="Times New Roman" pitchFamily="18" charset="0"/>
                <a:cs typeface="Times New Roman" pitchFamily="18" charset="0"/>
              </a:rPr>
              <a:t> </a:t>
            </a:r>
            <a:r>
              <a:rPr lang="sr-Latn-CS" altLang="en-US" sz="2000">
                <a:solidFill>
                  <a:schemeClr val="bg1"/>
                </a:solidFill>
                <a:latin typeface="Times New Roman" pitchFamily="18" charset="0"/>
                <a:cs typeface="Times New Roman" pitchFamily="18" charset="0"/>
              </a:rPr>
              <a:t>(13. </a:t>
            </a:r>
            <a:r>
              <a:rPr lang="sr-Latn-RS" altLang="en-US" sz="2000">
                <a:solidFill>
                  <a:schemeClr val="bg1"/>
                </a:solidFill>
                <a:latin typeface="Times New Roman" pitchFamily="18" charset="0"/>
                <a:cs typeface="Times New Roman" pitchFamily="18" charset="0"/>
              </a:rPr>
              <a:t>vek</a:t>
            </a:r>
            <a:r>
              <a:rPr lang="sr-Latn-CS" altLang="en-US" sz="2000">
                <a:solidFill>
                  <a:schemeClr val="bg1"/>
                </a:solidFill>
                <a:latin typeface="Times New Roman" pitchFamily="18" charset="0"/>
                <a:cs typeface="Times New Roman" pitchFamily="18" charset="0"/>
              </a:rPr>
              <a:t>)</a:t>
            </a:r>
            <a:endParaRPr lang="en-US" altLang="en-US" sz="2000">
              <a:solidFill>
                <a:schemeClr val="bg1"/>
              </a:solidFill>
            </a:endParaRPr>
          </a:p>
        </p:txBody>
      </p:sp>
      <p:sp>
        <p:nvSpPr>
          <p:cNvPr id="57359" name="Rectangle 14"/>
          <p:cNvSpPr>
            <a:spLocks noChangeArrowheads="1"/>
          </p:cNvSpPr>
          <p:nvPr/>
        </p:nvSpPr>
        <p:spPr bwMode="auto">
          <a:xfrm>
            <a:off x="4429125" y="5429250"/>
            <a:ext cx="2112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sr-Latn-RS" altLang="en-US" sz="2000">
                <a:solidFill>
                  <a:schemeClr val="bg1"/>
                </a:solidFill>
                <a:latin typeface="Times New Roman" pitchFamily="18" charset="0"/>
                <a:cs typeface="Times New Roman" pitchFamily="18" charset="0"/>
              </a:rPr>
              <a:t>Ohrid</a:t>
            </a:r>
            <a:r>
              <a:rPr lang="sr-Cyrl-CS" altLang="en-US" sz="2000">
                <a:solidFill>
                  <a:schemeClr val="bg1"/>
                </a:solidFill>
                <a:latin typeface="Times New Roman" pitchFamily="18" charset="0"/>
                <a:cs typeface="Times New Roman" pitchFamily="18" charset="0"/>
              </a:rPr>
              <a:t> </a:t>
            </a:r>
            <a:r>
              <a:rPr lang="sr-Latn-CS" altLang="en-US" sz="2000">
                <a:solidFill>
                  <a:schemeClr val="bg1"/>
                </a:solidFill>
                <a:latin typeface="Times New Roman" pitchFamily="18" charset="0"/>
                <a:cs typeface="Times New Roman" pitchFamily="18" charset="0"/>
              </a:rPr>
              <a:t>(1</a:t>
            </a:r>
            <a:r>
              <a:rPr lang="sr-Cyrl-CS" altLang="en-US" sz="2000">
                <a:solidFill>
                  <a:schemeClr val="bg1"/>
                </a:solidFill>
                <a:latin typeface="Times New Roman" pitchFamily="18" charset="0"/>
                <a:cs typeface="Times New Roman" pitchFamily="18" charset="0"/>
              </a:rPr>
              <a:t>0</a:t>
            </a:r>
            <a:r>
              <a:rPr lang="sr-Latn-CS" altLang="en-US" sz="2000">
                <a:solidFill>
                  <a:schemeClr val="bg1"/>
                </a:solidFill>
                <a:latin typeface="Times New Roman" pitchFamily="18" charset="0"/>
                <a:cs typeface="Times New Roman" pitchFamily="18" charset="0"/>
              </a:rPr>
              <a:t>-1</a:t>
            </a:r>
            <a:r>
              <a:rPr lang="sr-Cyrl-CS" altLang="en-US" sz="2000">
                <a:solidFill>
                  <a:schemeClr val="bg1"/>
                </a:solidFill>
                <a:latin typeface="Times New Roman" pitchFamily="18" charset="0"/>
                <a:cs typeface="Times New Roman" pitchFamily="18" charset="0"/>
              </a:rPr>
              <a:t>2</a:t>
            </a:r>
            <a:r>
              <a:rPr lang="sr-Latn-CS" altLang="en-US" sz="2000">
                <a:solidFill>
                  <a:schemeClr val="bg1"/>
                </a:solidFill>
                <a:latin typeface="Times New Roman" pitchFamily="18" charset="0"/>
                <a:cs typeface="Times New Roman" pitchFamily="18" charset="0"/>
              </a:rPr>
              <a:t>. </a:t>
            </a:r>
            <a:r>
              <a:rPr lang="sr-Latn-RS" altLang="en-US" sz="2000">
                <a:solidFill>
                  <a:schemeClr val="bg1"/>
                </a:solidFill>
                <a:latin typeface="Times New Roman" pitchFamily="18" charset="0"/>
                <a:cs typeface="Times New Roman" pitchFamily="18" charset="0"/>
              </a:rPr>
              <a:t>vek</a:t>
            </a:r>
            <a:r>
              <a:rPr lang="sr-Latn-CS" altLang="en-US" sz="2000">
                <a:solidFill>
                  <a:schemeClr val="bg1"/>
                </a:solidFill>
                <a:latin typeface="Times New Roman" pitchFamily="18" charset="0"/>
                <a:cs typeface="Times New Roman" pitchFamily="18" charset="0"/>
              </a:rPr>
              <a:t>)</a:t>
            </a:r>
            <a:endParaRPr lang="en-US" altLang="en-US" sz="2000">
              <a:solidFill>
                <a:schemeClr val="bg1"/>
              </a:solidFill>
            </a:endParaRPr>
          </a:p>
        </p:txBody>
      </p:sp>
    </p:spTree>
    <p:extLst>
      <p:ext uri="{BB962C8B-B14F-4D97-AF65-F5344CB8AC3E}">
        <p14:creationId xmlns:p14="http://schemas.microsoft.com/office/powerpoint/2010/main" val="193273608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5214938" y="2143125"/>
            <a:ext cx="3929062" cy="1143000"/>
          </a:xfrm>
        </p:spPr>
        <p:txBody>
          <a:bodyPr/>
          <a:lstStyle/>
          <a:p>
            <a:pPr algn="l"/>
            <a:r>
              <a:rPr lang="sr-Latn-RS" altLang="en-US" sz="2400" smtClean="0">
                <a:solidFill>
                  <a:schemeClr val="bg1"/>
                </a:solidFill>
                <a:latin typeface="Times New Roman" pitchFamily="18" charset="0"/>
                <a:cs typeface="Times New Roman" pitchFamily="18" charset="0"/>
              </a:rPr>
              <a:t>Ras</a:t>
            </a:r>
            <a:r>
              <a:rPr lang="sr-Latn-CS" altLang="en-US" sz="2400" smtClean="0">
                <a:solidFill>
                  <a:schemeClr val="bg1"/>
                </a:solidFill>
                <a:latin typeface="Times New Roman" pitchFamily="18" charset="0"/>
                <a:cs typeface="Times New Roman" pitchFamily="18" charset="0"/>
              </a:rPr>
              <a:t> (12-13. </a:t>
            </a:r>
            <a:r>
              <a:rPr lang="sr-Latn-RS" altLang="en-US" sz="2400" smtClean="0">
                <a:solidFill>
                  <a:schemeClr val="bg1"/>
                </a:solidFill>
                <a:latin typeface="Times New Roman" pitchFamily="18" charset="0"/>
                <a:cs typeface="Times New Roman" pitchFamily="18" charset="0"/>
              </a:rPr>
              <a:t>vek</a:t>
            </a:r>
            <a:r>
              <a:rPr lang="sr-Latn-CS" altLang="en-US" sz="2400" smtClean="0">
                <a:solidFill>
                  <a:schemeClr val="bg1"/>
                </a:solidFill>
                <a:latin typeface="Times New Roman" pitchFamily="18" charset="0"/>
                <a:cs typeface="Times New Roman" pitchFamily="18" charset="0"/>
              </a:rPr>
              <a:t>)</a:t>
            </a:r>
            <a:br>
              <a:rPr lang="sr-Latn-CS" altLang="en-US" sz="2400" smtClean="0">
                <a:solidFill>
                  <a:schemeClr val="bg1"/>
                </a:solidFill>
                <a:latin typeface="Times New Roman" pitchFamily="18" charset="0"/>
                <a:cs typeface="Times New Roman" pitchFamily="18" charset="0"/>
              </a:rPr>
            </a:br>
            <a:r>
              <a:rPr lang="sr-Latn-CS" altLang="en-US" sz="2000" smtClean="0">
                <a:latin typeface="Times New Roman" pitchFamily="18" charset="0"/>
                <a:cs typeface="Times New Roman" pitchFamily="18" charset="0"/>
              </a:rPr>
              <a:t/>
            </a:r>
            <a:br>
              <a:rPr lang="sr-Latn-CS" altLang="en-US" sz="2000" smtClean="0">
                <a:latin typeface="Times New Roman" pitchFamily="18" charset="0"/>
                <a:cs typeface="Times New Roman" pitchFamily="18" charset="0"/>
              </a:rPr>
            </a:br>
            <a:r>
              <a:rPr lang="sr-Latn-CS" altLang="en-US" sz="2000" smtClean="0">
                <a:latin typeface="Times New Roman" pitchFamily="18" charset="0"/>
                <a:cs typeface="Times New Roman" pitchFamily="18" charset="0"/>
              </a:rPr>
              <a:t/>
            </a:r>
            <a:br>
              <a:rPr lang="sr-Latn-CS" altLang="en-US" sz="2000" smtClean="0">
                <a:latin typeface="Times New Roman" pitchFamily="18" charset="0"/>
                <a:cs typeface="Times New Roman" pitchFamily="18" charset="0"/>
              </a:rPr>
            </a:br>
            <a:endParaRPr lang="en-US" altLang="en-US" sz="2000" smtClean="0">
              <a:latin typeface="Times New Roman" pitchFamily="18" charset="0"/>
              <a:cs typeface="Times New Roman" pitchFamily="18" charset="0"/>
            </a:endParaRPr>
          </a:p>
        </p:txBody>
      </p:sp>
      <p:pic>
        <p:nvPicPr>
          <p:cNvPr id="58371" name="Picture 2" descr="631 i 632.jpg"/>
          <p:cNvPicPr>
            <a:picLocks noChangeAspect="1"/>
          </p:cNvPicPr>
          <p:nvPr/>
        </p:nvPicPr>
        <p:blipFill>
          <a:blip r:embed="rId2" cstate="email">
            <a:extLst>
              <a:ext uri="{28A0092B-C50C-407E-A947-70E740481C1C}">
                <a14:useLocalDpi xmlns:a14="http://schemas.microsoft.com/office/drawing/2010/main"/>
              </a:ext>
            </a:extLst>
          </a:blip>
          <a:srcRect t="68900"/>
          <a:stretch>
            <a:fillRect/>
          </a:stretch>
        </p:blipFill>
        <p:spPr bwMode="auto">
          <a:xfrm>
            <a:off x="0" y="4724400"/>
            <a:ext cx="521811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Rectangle 3"/>
          <p:cNvSpPr>
            <a:spLocks noChangeArrowheads="1"/>
          </p:cNvSpPr>
          <p:nvPr/>
        </p:nvSpPr>
        <p:spPr bwMode="auto">
          <a:xfrm>
            <a:off x="5214938" y="5715000"/>
            <a:ext cx="39290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sr-Latn-RS" altLang="en-US" sz="2400">
                <a:solidFill>
                  <a:schemeClr val="bg1"/>
                </a:solidFill>
                <a:latin typeface="Times New Roman" pitchFamily="18" charset="0"/>
                <a:cs typeface="Times New Roman" pitchFamily="18" charset="0"/>
              </a:rPr>
              <a:t>Veliki Gradac </a:t>
            </a:r>
            <a:r>
              <a:rPr lang="sr-Latn-CS" altLang="en-US" sz="2400">
                <a:solidFill>
                  <a:schemeClr val="bg1"/>
                </a:solidFill>
                <a:latin typeface="Times New Roman" pitchFamily="18" charset="0"/>
                <a:cs typeface="Times New Roman" pitchFamily="18" charset="0"/>
              </a:rPr>
              <a:t>(11. </a:t>
            </a:r>
            <a:r>
              <a:rPr lang="sr-Latn-RS" altLang="en-US" sz="2400">
                <a:solidFill>
                  <a:schemeClr val="bg1"/>
                </a:solidFill>
                <a:latin typeface="Times New Roman" pitchFamily="18" charset="0"/>
                <a:cs typeface="Times New Roman" pitchFamily="18" charset="0"/>
              </a:rPr>
              <a:t>vek</a:t>
            </a:r>
            <a:r>
              <a:rPr lang="sr-Latn-CS" altLang="en-US" sz="2400">
                <a:solidFill>
                  <a:schemeClr val="bg1"/>
                </a:solidFill>
                <a:latin typeface="Times New Roman" pitchFamily="18" charset="0"/>
                <a:cs typeface="Times New Roman" pitchFamily="18" charset="0"/>
              </a:rPr>
              <a:t>)</a:t>
            </a:r>
            <a:endParaRPr lang="en-US" altLang="en-US" sz="2400">
              <a:solidFill>
                <a:schemeClr val="bg1"/>
              </a:solidFill>
            </a:endParaRPr>
          </a:p>
        </p:txBody>
      </p:sp>
      <p:pic>
        <p:nvPicPr>
          <p:cNvPr id="58373"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6463" y="22225"/>
            <a:ext cx="3405187" cy="473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0949253"/>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endParaRPr lang="en-US" altLang="en-US" smtClean="0"/>
          </a:p>
        </p:txBody>
      </p:sp>
      <p:pic>
        <p:nvPicPr>
          <p:cNvPr id="59395" name="Picture 2" descr="ampule Decani.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31913" y="-26988"/>
            <a:ext cx="6480175" cy="572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Rectangle 3"/>
          <p:cNvSpPr>
            <a:spLocks noChangeArrowheads="1"/>
          </p:cNvSpPr>
          <p:nvPr/>
        </p:nvSpPr>
        <p:spPr bwMode="auto">
          <a:xfrm>
            <a:off x="-14288" y="6091238"/>
            <a:ext cx="9144001"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sr-Latn-CS" altLang="en-US" sz="2400">
                <a:solidFill>
                  <a:schemeClr val="bg1"/>
                </a:solidFill>
                <a:latin typeface="Times New Roman" pitchFamily="18" charset="0"/>
                <a:cs typeface="Times New Roman" pitchFamily="18" charset="0"/>
              </a:rPr>
              <a:t>Dečani (14. vek)</a:t>
            </a:r>
            <a:endParaRPr lang="en-US" altLang="en-US" sz="2400">
              <a:solidFill>
                <a:schemeClr val="bg1"/>
              </a:solidFill>
            </a:endParaRPr>
          </a:p>
        </p:txBody>
      </p:sp>
    </p:spTree>
    <p:extLst>
      <p:ext uri="{BB962C8B-B14F-4D97-AF65-F5344CB8AC3E}">
        <p14:creationId xmlns:p14="http://schemas.microsoft.com/office/powerpoint/2010/main" val="3636331578"/>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11113" y="4221163"/>
            <a:ext cx="4008437" cy="1143000"/>
          </a:xfrm>
        </p:spPr>
        <p:txBody>
          <a:bodyPr/>
          <a:lstStyle/>
          <a:p>
            <a:r>
              <a:rPr lang="sr-Latn-RS" altLang="en-US" sz="2400" smtClean="0">
                <a:solidFill>
                  <a:schemeClr val="bg1"/>
                </a:solidFill>
                <a:latin typeface="Times New Roman" pitchFamily="18" charset="0"/>
                <a:cs typeface="Times New Roman" pitchFamily="18" charset="0"/>
              </a:rPr>
              <a:t>Ras-Trgovište</a:t>
            </a:r>
            <a:r>
              <a:rPr lang="sr-Cyrl-RS" altLang="en-US" sz="2400" smtClean="0">
                <a:solidFill>
                  <a:schemeClr val="bg1"/>
                </a:solidFill>
                <a:latin typeface="Times New Roman" pitchFamily="18" charset="0"/>
                <a:cs typeface="Times New Roman" pitchFamily="18" charset="0"/>
              </a:rPr>
              <a:t>, 14/15. </a:t>
            </a:r>
            <a:r>
              <a:rPr lang="sr-Latn-RS" altLang="en-US" sz="2400" smtClean="0">
                <a:solidFill>
                  <a:schemeClr val="bg1"/>
                </a:solidFill>
                <a:latin typeface="Times New Roman" pitchFamily="18" charset="0"/>
                <a:cs typeface="Times New Roman" pitchFamily="18" charset="0"/>
              </a:rPr>
              <a:t>vek</a:t>
            </a:r>
            <a:endParaRPr lang="en-US" altLang="en-US" sz="2400" smtClean="0">
              <a:solidFill>
                <a:schemeClr val="bg1"/>
              </a:solidFill>
              <a:latin typeface="Times New Roman" pitchFamily="18" charset="0"/>
              <a:cs typeface="Times New Roman" pitchFamily="18" charset="0"/>
            </a:endParaRPr>
          </a:p>
        </p:txBody>
      </p:sp>
      <p:pic>
        <p:nvPicPr>
          <p:cNvPr id="60419"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3489325"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19550" y="3035300"/>
            <a:ext cx="5124450"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19550" y="0"/>
            <a:ext cx="5124450"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849984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0" y="6237288"/>
            <a:ext cx="9144000" cy="720725"/>
          </a:xfrm>
        </p:spPr>
        <p:txBody>
          <a:bodyPr/>
          <a:lstStyle/>
          <a:p>
            <a:r>
              <a:rPr lang="sr-Cyrl-CS" altLang="en-US" sz="2400" smtClean="0">
                <a:solidFill>
                  <a:schemeClr val="bg1"/>
                </a:solidFill>
                <a:latin typeface="Times New Roman" pitchFamily="18" charset="0"/>
                <a:cs typeface="Times New Roman" pitchFamily="18" charset="0"/>
              </a:rPr>
              <a:t>Р(АБ)А Х(РИСТОВ)А СМ(И)ЛЬ И П(Е)ТРЬ НА ЗДРАВИЕ</a:t>
            </a:r>
            <a:r>
              <a:rPr lang="sr-Latn-CS" altLang="en-US" sz="2400" smtClean="0">
                <a:solidFill>
                  <a:schemeClr val="bg1"/>
                </a:solidFill>
                <a:latin typeface="Times New Roman" pitchFamily="18" charset="0"/>
                <a:cs typeface="Times New Roman" pitchFamily="18" charset="0"/>
              </a:rPr>
              <a:t> ili </a:t>
            </a:r>
            <a:r>
              <a:rPr lang="sr-Cyrl-CS" altLang="en-US" sz="2400" smtClean="0">
                <a:solidFill>
                  <a:schemeClr val="bg1"/>
                </a:solidFill>
                <a:latin typeface="Times New Roman" pitchFamily="18" charset="0"/>
                <a:cs typeface="Times New Roman" pitchFamily="18" charset="0"/>
              </a:rPr>
              <a:t>РАХА И СМ(И)ЛЬ И П(Е)ТРЬ НА ЗДРАВИЕ</a:t>
            </a:r>
            <a:r>
              <a:rPr lang="sr-Cyrl-CS" altLang="en-US" sz="2400" smtClean="0">
                <a:latin typeface="Times New Roman" pitchFamily="18" charset="0"/>
                <a:cs typeface="Times New Roman" pitchFamily="18" charset="0"/>
              </a:rPr>
              <a:t>.  </a:t>
            </a:r>
            <a:r>
              <a:rPr lang="en-US" altLang="en-US" smtClean="0"/>
              <a:t/>
            </a:r>
            <a:br>
              <a:rPr lang="en-US" altLang="en-US" smtClean="0"/>
            </a:br>
            <a:endParaRPr lang="en-US" altLang="en-US" smtClean="0"/>
          </a:p>
        </p:txBody>
      </p:sp>
      <p:pic>
        <p:nvPicPr>
          <p:cNvPr id="61443"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5938" y="0"/>
            <a:ext cx="7943850" cy="592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42806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5"/>
          <p:cNvSpPr>
            <a:spLocks noGrp="1"/>
          </p:cNvSpPr>
          <p:nvPr>
            <p:ph type="title"/>
          </p:nvPr>
        </p:nvSpPr>
        <p:spPr>
          <a:xfrm>
            <a:off x="0" y="6215063"/>
            <a:ext cx="9144000" cy="642937"/>
          </a:xfrm>
        </p:spPr>
        <p:txBody>
          <a:bodyPr/>
          <a:lstStyle/>
          <a:p>
            <a:pPr algn="l" eaLnBrk="1" hangingPunct="1"/>
            <a:r>
              <a:rPr lang="sr-Cyrl-CS" altLang="en-US" sz="2400" smtClean="0">
                <a:latin typeface="Times New Roman" pitchFamily="18" charset="0"/>
                <a:cs typeface="Times New Roman" pitchFamily="18" charset="0"/>
              </a:rPr>
              <a:t>  Дистрибуција предмета личне побожности </a:t>
            </a:r>
            <a:endParaRPr lang="en-US" altLang="en-US" sz="2400" smtClean="0">
              <a:latin typeface="Times New Roman" pitchFamily="18" charset="0"/>
              <a:cs typeface="Times New Roman" pitchFamily="18" charset="0"/>
            </a:endParaRPr>
          </a:p>
        </p:txBody>
      </p:sp>
      <p:pic>
        <p:nvPicPr>
          <p:cNvPr id="62467" name="Picture 6" descr="karta nalaza.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2875" y="-15875"/>
            <a:ext cx="8929688" cy="630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3567289"/>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9372772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Content Placeholder 3" descr="karta nalaza za koncentraciju pojedinih tipova.jpg"/>
          <p:cNvPicPr>
            <a:picLocks noGrp="1" noChangeAspect="1"/>
          </p:cNvPicPr>
          <p:nvPr>
            <p:ph idx="4294967295"/>
          </p:nvPr>
        </p:nvPicPr>
        <p:blipFill>
          <a:blip r:embed="rId2" cstate="email">
            <a:extLst>
              <a:ext uri="{28A0092B-C50C-407E-A947-70E740481C1C}">
                <a14:useLocalDpi xmlns:a14="http://schemas.microsoft.com/office/drawing/2010/main"/>
              </a:ext>
            </a:extLst>
          </a:blip>
          <a:srcRect/>
          <a:stretch>
            <a:fillRect/>
          </a:stretch>
        </p:blipFill>
        <p:spPr>
          <a:xfrm>
            <a:off x="0" y="0"/>
            <a:ext cx="7929563" cy="6634163"/>
          </a:xfrm>
        </p:spPr>
      </p:pic>
      <p:pic>
        <p:nvPicPr>
          <p:cNvPr id="64515" name="Picture 8" descr="5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29563" y="1428750"/>
            <a:ext cx="1184275"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10" descr="289.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02575" y="5786438"/>
            <a:ext cx="1241425"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6" descr="37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929563" y="4214813"/>
            <a:ext cx="1143000"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6" descr="440"/>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15313" y="47625"/>
            <a:ext cx="71437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16" descr="36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072438" y="2786063"/>
            <a:ext cx="874712"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eform 10"/>
          <p:cNvSpPr/>
          <p:nvPr/>
        </p:nvSpPr>
        <p:spPr>
          <a:xfrm>
            <a:off x="1214438" y="1295400"/>
            <a:ext cx="1738312" cy="582613"/>
          </a:xfrm>
          <a:custGeom>
            <a:avLst/>
            <a:gdLst>
              <a:gd name="connsiteX0" fmla="*/ 128587 w 1709737"/>
              <a:gd name="connsiteY0" fmla="*/ 14288 h 582175"/>
              <a:gd name="connsiteX1" fmla="*/ 128587 w 1709737"/>
              <a:gd name="connsiteY1" fmla="*/ 14288 h 582175"/>
              <a:gd name="connsiteX2" fmla="*/ 261937 w 1709737"/>
              <a:gd name="connsiteY2" fmla="*/ 0 h 582175"/>
              <a:gd name="connsiteX3" fmla="*/ 271462 w 1709737"/>
              <a:gd name="connsiteY3" fmla="*/ 85725 h 582175"/>
              <a:gd name="connsiteX4" fmla="*/ 309562 w 1709737"/>
              <a:gd name="connsiteY4" fmla="*/ 142875 h 582175"/>
              <a:gd name="connsiteX5" fmla="*/ 366712 w 1709737"/>
              <a:gd name="connsiteY5" fmla="*/ 176213 h 582175"/>
              <a:gd name="connsiteX6" fmla="*/ 447675 w 1709737"/>
              <a:gd name="connsiteY6" fmla="*/ 171450 h 582175"/>
              <a:gd name="connsiteX7" fmla="*/ 538162 w 1709737"/>
              <a:gd name="connsiteY7" fmla="*/ 123825 h 582175"/>
              <a:gd name="connsiteX8" fmla="*/ 661987 w 1709737"/>
              <a:gd name="connsiteY8" fmla="*/ 66675 h 582175"/>
              <a:gd name="connsiteX9" fmla="*/ 752475 w 1709737"/>
              <a:gd name="connsiteY9" fmla="*/ 33338 h 582175"/>
              <a:gd name="connsiteX10" fmla="*/ 771525 w 1709737"/>
              <a:gd name="connsiteY10" fmla="*/ 38100 h 582175"/>
              <a:gd name="connsiteX11" fmla="*/ 828675 w 1709737"/>
              <a:gd name="connsiteY11" fmla="*/ 66675 h 582175"/>
              <a:gd name="connsiteX12" fmla="*/ 885825 w 1709737"/>
              <a:gd name="connsiteY12" fmla="*/ 76200 h 582175"/>
              <a:gd name="connsiteX13" fmla="*/ 942975 w 1709737"/>
              <a:gd name="connsiteY13" fmla="*/ 128588 h 582175"/>
              <a:gd name="connsiteX14" fmla="*/ 966787 w 1709737"/>
              <a:gd name="connsiteY14" fmla="*/ 180975 h 582175"/>
              <a:gd name="connsiteX15" fmla="*/ 1138237 w 1709737"/>
              <a:gd name="connsiteY15" fmla="*/ 195263 h 582175"/>
              <a:gd name="connsiteX16" fmla="*/ 1214437 w 1709737"/>
              <a:gd name="connsiteY16" fmla="*/ 242888 h 582175"/>
              <a:gd name="connsiteX17" fmla="*/ 1290637 w 1709737"/>
              <a:gd name="connsiteY17" fmla="*/ 371475 h 582175"/>
              <a:gd name="connsiteX18" fmla="*/ 1319212 w 1709737"/>
              <a:gd name="connsiteY18" fmla="*/ 381000 h 582175"/>
              <a:gd name="connsiteX19" fmla="*/ 1347787 w 1709737"/>
              <a:gd name="connsiteY19" fmla="*/ 347663 h 582175"/>
              <a:gd name="connsiteX20" fmla="*/ 1438275 w 1709737"/>
              <a:gd name="connsiteY20" fmla="*/ 185738 h 582175"/>
              <a:gd name="connsiteX21" fmla="*/ 1504950 w 1709737"/>
              <a:gd name="connsiteY21" fmla="*/ 161925 h 582175"/>
              <a:gd name="connsiteX22" fmla="*/ 1533525 w 1709737"/>
              <a:gd name="connsiteY22" fmla="*/ 176213 h 582175"/>
              <a:gd name="connsiteX23" fmla="*/ 1662112 w 1709737"/>
              <a:gd name="connsiteY23" fmla="*/ 233363 h 582175"/>
              <a:gd name="connsiteX24" fmla="*/ 1704975 w 1709737"/>
              <a:gd name="connsiteY24" fmla="*/ 257175 h 582175"/>
              <a:gd name="connsiteX25" fmla="*/ 1709737 w 1709737"/>
              <a:gd name="connsiteY25" fmla="*/ 290513 h 582175"/>
              <a:gd name="connsiteX26" fmla="*/ 1676400 w 1709737"/>
              <a:gd name="connsiteY26" fmla="*/ 290513 h 582175"/>
              <a:gd name="connsiteX27" fmla="*/ 1643062 w 1709737"/>
              <a:gd name="connsiteY27" fmla="*/ 276225 h 582175"/>
              <a:gd name="connsiteX28" fmla="*/ 1609725 w 1709737"/>
              <a:gd name="connsiteY28" fmla="*/ 271463 h 582175"/>
              <a:gd name="connsiteX29" fmla="*/ 1566862 w 1709737"/>
              <a:gd name="connsiteY29" fmla="*/ 314325 h 582175"/>
              <a:gd name="connsiteX30" fmla="*/ 1538287 w 1709737"/>
              <a:gd name="connsiteY30" fmla="*/ 314325 h 582175"/>
              <a:gd name="connsiteX31" fmla="*/ 1524000 w 1709737"/>
              <a:gd name="connsiteY31" fmla="*/ 376238 h 582175"/>
              <a:gd name="connsiteX32" fmla="*/ 1524000 w 1709737"/>
              <a:gd name="connsiteY32" fmla="*/ 442913 h 582175"/>
              <a:gd name="connsiteX33" fmla="*/ 1552575 w 1709737"/>
              <a:gd name="connsiteY33" fmla="*/ 514350 h 582175"/>
              <a:gd name="connsiteX34" fmla="*/ 781050 w 1709737"/>
              <a:gd name="connsiteY34" fmla="*/ 581025 h 582175"/>
              <a:gd name="connsiteX35" fmla="*/ 14287 w 1709737"/>
              <a:gd name="connsiteY35" fmla="*/ 390525 h 582175"/>
              <a:gd name="connsiteX36" fmla="*/ 0 w 1709737"/>
              <a:gd name="connsiteY36" fmla="*/ 376238 h 582175"/>
              <a:gd name="connsiteX37" fmla="*/ 128587 w 1709737"/>
              <a:gd name="connsiteY37" fmla="*/ 14288 h 582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09737" h="582175">
                <a:moveTo>
                  <a:pt x="128587" y="14288"/>
                </a:moveTo>
                <a:lnTo>
                  <a:pt x="128587" y="14288"/>
                </a:lnTo>
                <a:lnTo>
                  <a:pt x="261937" y="0"/>
                </a:lnTo>
                <a:lnTo>
                  <a:pt x="271462" y="85725"/>
                </a:lnTo>
                <a:lnTo>
                  <a:pt x="309562" y="142875"/>
                </a:lnTo>
                <a:lnTo>
                  <a:pt x="366712" y="176213"/>
                </a:lnTo>
                <a:cubicBezTo>
                  <a:pt x="444497" y="171351"/>
                  <a:pt x="417462" y="171450"/>
                  <a:pt x="447675" y="171450"/>
                </a:cubicBezTo>
                <a:lnTo>
                  <a:pt x="538162" y="123825"/>
                </a:lnTo>
                <a:lnTo>
                  <a:pt x="661987" y="66675"/>
                </a:lnTo>
                <a:cubicBezTo>
                  <a:pt x="692150" y="55563"/>
                  <a:pt x="721371" y="41452"/>
                  <a:pt x="752475" y="33338"/>
                </a:cubicBezTo>
                <a:cubicBezTo>
                  <a:pt x="758808" y="31686"/>
                  <a:pt x="771525" y="38100"/>
                  <a:pt x="771525" y="38100"/>
                </a:cubicBezTo>
                <a:lnTo>
                  <a:pt x="828675" y="66675"/>
                </a:lnTo>
                <a:lnTo>
                  <a:pt x="885825" y="76200"/>
                </a:lnTo>
                <a:cubicBezTo>
                  <a:pt x="940959" y="121311"/>
                  <a:pt x="928121" y="98883"/>
                  <a:pt x="942975" y="128588"/>
                </a:cubicBezTo>
                <a:cubicBezTo>
                  <a:pt x="953352" y="185661"/>
                  <a:pt x="934751" y="180975"/>
                  <a:pt x="966787" y="180975"/>
                </a:cubicBezTo>
                <a:lnTo>
                  <a:pt x="1138237" y="195263"/>
                </a:lnTo>
                <a:lnTo>
                  <a:pt x="1214437" y="242888"/>
                </a:lnTo>
                <a:lnTo>
                  <a:pt x="1290637" y="371475"/>
                </a:lnTo>
                <a:lnTo>
                  <a:pt x="1319212" y="381000"/>
                </a:lnTo>
                <a:lnTo>
                  <a:pt x="1347787" y="347663"/>
                </a:lnTo>
                <a:lnTo>
                  <a:pt x="1438275" y="185738"/>
                </a:lnTo>
                <a:lnTo>
                  <a:pt x="1504950" y="161925"/>
                </a:lnTo>
                <a:cubicBezTo>
                  <a:pt x="1536657" y="167210"/>
                  <a:pt x="1533525" y="157032"/>
                  <a:pt x="1533525" y="176213"/>
                </a:cubicBezTo>
                <a:cubicBezTo>
                  <a:pt x="1658791" y="234028"/>
                  <a:pt x="1611891" y="233363"/>
                  <a:pt x="1662112" y="233363"/>
                </a:cubicBezTo>
                <a:lnTo>
                  <a:pt x="1704975" y="257175"/>
                </a:lnTo>
                <a:lnTo>
                  <a:pt x="1709737" y="290513"/>
                </a:lnTo>
                <a:lnTo>
                  <a:pt x="1676400" y="290513"/>
                </a:lnTo>
                <a:lnTo>
                  <a:pt x="1643062" y="276225"/>
                </a:lnTo>
                <a:cubicBezTo>
                  <a:pt x="1608198" y="266264"/>
                  <a:pt x="1609725" y="255143"/>
                  <a:pt x="1609725" y="271463"/>
                </a:cubicBezTo>
                <a:cubicBezTo>
                  <a:pt x="1574438" y="316831"/>
                  <a:pt x="1594487" y="314325"/>
                  <a:pt x="1566862" y="314325"/>
                </a:cubicBezTo>
                <a:lnTo>
                  <a:pt x="1538287" y="314325"/>
                </a:lnTo>
                <a:cubicBezTo>
                  <a:pt x="1520248" y="356418"/>
                  <a:pt x="1524000" y="335573"/>
                  <a:pt x="1524000" y="376238"/>
                </a:cubicBezTo>
                <a:lnTo>
                  <a:pt x="1524000" y="442913"/>
                </a:lnTo>
                <a:cubicBezTo>
                  <a:pt x="1553200" y="511047"/>
                  <a:pt x="1552575" y="485408"/>
                  <a:pt x="1552575" y="514350"/>
                </a:cubicBezTo>
                <a:cubicBezTo>
                  <a:pt x="806502" y="582175"/>
                  <a:pt x="1064633" y="581025"/>
                  <a:pt x="781050" y="581025"/>
                </a:cubicBezTo>
                <a:lnTo>
                  <a:pt x="14287" y="390525"/>
                </a:lnTo>
                <a:cubicBezTo>
                  <a:pt x="7772" y="388817"/>
                  <a:pt x="0" y="376238"/>
                  <a:pt x="0" y="376238"/>
                </a:cubicBezTo>
                <a:lnTo>
                  <a:pt x="128587" y="14288"/>
                </a:lnTo>
                <a:close/>
              </a:path>
            </a:pathLst>
          </a:custGeom>
          <a:solidFill>
            <a:srgbClr val="FF0000">
              <a:alpha val="30000"/>
            </a:srgbClr>
          </a:solidFill>
          <a:ln w="635">
            <a:noFill/>
          </a:ln>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endParaRPr lang="en-US"/>
          </a:p>
        </p:txBody>
      </p:sp>
      <p:cxnSp>
        <p:nvCxnSpPr>
          <p:cNvPr id="17" name="Straight Arrow Connector 16"/>
          <p:cNvCxnSpPr/>
          <p:nvPr/>
        </p:nvCxnSpPr>
        <p:spPr>
          <a:xfrm flipV="1">
            <a:off x="2286000" y="1643063"/>
            <a:ext cx="5715000" cy="14287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Freeform 18"/>
          <p:cNvSpPr>
            <a:spLocks noChangeArrowheads="1"/>
          </p:cNvSpPr>
          <p:nvPr/>
        </p:nvSpPr>
        <p:spPr bwMode="auto">
          <a:xfrm>
            <a:off x="1258888" y="3716338"/>
            <a:ext cx="1914525" cy="1489075"/>
          </a:xfrm>
          <a:custGeom>
            <a:avLst/>
            <a:gdLst>
              <a:gd name="T0" fmla="*/ 204788 w 1914525"/>
              <a:gd name="T1" fmla="*/ 246070 h 1489085"/>
              <a:gd name="T2" fmla="*/ 523875 w 1914525"/>
              <a:gd name="T3" fmla="*/ 160346 h 1489085"/>
              <a:gd name="T4" fmla="*/ 904875 w 1914525"/>
              <a:gd name="T5" fmla="*/ 79384 h 1489085"/>
              <a:gd name="T6" fmla="*/ 1443038 w 1914525"/>
              <a:gd name="T7" fmla="*/ 131771 h 1489085"/>
              <a:gd name="T8" fmla="*/ 1824038 w 1914525"/>
              <a:gd name="T9" fmla="*/ 127009 h 1489085"/>
              <a:gd name="T10" fmla="*/ 1914525 w 1914525"/>
              <a:gd name="T11" fmla="*/ 908054 h 1489085"/>
              <a:gd name="T12" fmla="*/ 1481138 w 1914525"/>
              <a:gd name="T13" fmla="*/ 1284288 h 1489085"/>
              <a:gd name="T14" fmla="*/ 895350 w 1914525"/>
              <a:gd name="T15" fmla="*/ 1398588 h 1489085"/>
              <a:gd name="T16" fmla="*/ 461963 w 1914525"/>
              <a:gd name="T17" fmla="*/ 1489075 h 1489085"/>
              <a:gd name="T18" fmla="*/ 0 w 1914525"/>
              <a:gd name="T19" fmla="*/ 1203327 h 1489085"/>
              <a:gd name="T20" fmla="*/ 38100 w 1914525"/>
              <a:gd name="T21" fmla="*/ 736605 h 1489085"/>
              <a:gd name="T22" fmla="*/ 204788 w 1914525"/>
              <a:gd name="T23" fmla="*/ 246070 h 14890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14525"/>
              <a:gd name="T37" fmla="*/ 0 h 1489085"/>
              <a:gd name="T38" fmla="*/ 1914525 w 1914525"/>
              <a:gd name="T39" fmla="*/ 1489085 h 148908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14525" h="1489085">
                <a:moveTo>
                  <a:pt x="204788" y="246072"/>
                </a:moveTo>
                <a:lnTo>
                  <a:pt x="523875" y="160347"/>
                </a:lnTo>
                <a:lnTo>
                  <a:pt x="904875" y="79385"/>
                </a:lnTo>
                <a:cubicBezTo>
                  <a:pt x="1084232" y="97159"/>
                  <a:pt x="1262802" y="131772"/>
                  <a:pt x="1443038" y="131772"/>
                </a:cubicBezTo>
                <a:cubicBezTo>
                  <a:pt x="1570008" y="128598"/>
                  <a:pt x="1824038" y="0"/>
                  <a:pt x="1824038" y="127010"/>
                </a:cubicBezTo>
                <a:lnTo>
                  <a:pt x="1914525" y="908060"/>
                </a:lnTo>
                <a:cubicBezTo>
                  <a:pt x="1770751" y="1034261"/>
                  <a:pt x="1672443" y="1284297"/>
                  <a:pt x="1481138" y="1284297"/>
                </a:cubicBezTo>
                <a:lnTo>
                  <a:pt x="895350" y="1398597"/>
                </a:lnTo>
                <a:lnTo>
                  <a:pt x="461963" y="1489085"/>
                </a:lnTo>
                <a:lnTo>
                  <a:pt x="0" y="1203335"/>
                </a:lnTo>
                <a:lnTo>
                  <a:pt x="38100" y="736610"/>
                </a:lnTo>
                <a:lnTo>
                  <a:pt x="204788" y="246072"/>
                </a:lnTo>
                <a:close/>
              </a:path>
            </a:pathLst>
          </a:custGeom>
          <a:solidFill>
            <a:srgbClr val="8CADEA">
              <a:alpha val="60001"/>
            </a:srgbClr>
          </a:solidFill>
          <a:ln>
            <a:noFill/>
          </a:ln>
          <a:extLst/>
        </p:spPr>
        <p:txBody>
          <a:bodyPr anchor="ctr"/>
          <a:lstStyle/>
          <a:p>
            <a:pPr algn="ctr" eaLnBrk="1" hangingPunct="1">
              <a:defRPr/>
            </a:pPr>
            <a:endParaRPr lang="en-US">
              <a:solidFill>
                <a:schemeClr val="lt1"/>
              </a:solidFill>
              <a:latin typeface="+mn-lt"/>
            </a:endParaRPr>
          </a:p>
        </p:txBody>
      </p:sp>
      <p:cxnSp>
        <p:nvCxnSpPr>
          <p:cNvPr id="21" name="Straight Arrow Connector 20"/>
          <p:cNvCxnSpPr/>
          <p:nvPr/>
        </p:nvCxnSpPr>
        <p:spPr>
          <a:xfrm>
            <a:off x="2214563" y="4429125"/>
            <a:ext cx="5715000" cy="2071688"/>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4" name="Freeform 23"/>
          <p:cNvSpPr/>
          <p:nvPr/>
        </p:nvSpPr>
        <p:spPr>
          <a:xfrm>
            <a:off x="4762500" y="1746250"/>
            <a:ext cx="1652588" cy="914400"/>
          </a:xfrm>
          <a:custGeom>
            <a:avLst/>
            <a:gdLst>
              <a:gd name="connsiteX0" fmla="*/ 1644650 w 1651860"/>
              <a:gd name="connsiteY0" fmla="*/ 0 h 914400"/>
              <a:gd name="connsiteX1" fmla="*/ 1536700 w 1651860"/>
              <a:gd name="connsiteY1" fmla="*/ 38100 h 914400"/>
              <a:gd name="connsiteX2" fmla="*/ 1466850 w 1651860"/>
              <a:gd name="connsiteY2" fmla="*/ 76200 h 914400"/>
              <a:gd name="connsiteX3" fmla="*/ 1403350 w 1651860"/>
              <a:gd name="connsiteY3" fmla="*/ 107950 h 914400"/>
              <a:gd name="connsiteX4" fmla="*/ 1301750 w 1651860"/>
              <a:gd name="connsiteY4" fmla="*/ 120650 h 914400"/>
              <a:gd name="connsiteX5" fmla="*/ 1238250 w 1651860"/>
              <a:gd name="connsiteY5" fmla="*/ 120650 h 914400"/>
              <a:gd name="connsiteX6" fmla="*/ 1123950 w 1651860"/>
              <a:gd name="connsiteY6" fmla="*/ 107950 h 914400"/>
              <a:gd name="connsiteX7" fmla="*/ 1016000 w 1651860"/>
              <a:gd name="connsiteY7" fmla="*/ 152400 h 914400"/>
              <a:gd name="connsiteX8" fmla="*/ 869950 w 1651860"/>
              <a:gd name="connsiteY8" fmla="*/ 203200 h 914400"/>
              <a:gd name="connsiteX9" fmla="*/ 730250 w 1651860"/>
              <a:gd name="connsiteY9" fmla="*/ 228600 h 914400"/>
              <a:gd name="connsiteX10" fmla="*/ 584200 w 1651860"/>
              <a:gd name="connsiteY10" fmla="*/ 279400 h 914400"/>
              <a:gd name="connsiteX11" fmla="*/ 463550 w 1651860"/>
              <a:gd name="connsiteY11" fmla="*/ 336550 h 914400"/>
              <a:gd name="connsiteX12" fmla="*/ 368300 w 1651860"/>
              <a:gd name="connsiteY12" fmla="*/ 419100 h 914400"/>
              <a:gd name="connsiteX13" fmla="*/ 311150 w 1651860"/>
              <a:gd name="connsiteY13" fmla="*/ 482600 h 914400"/>
              <a:gd name="connsiteX14" fmla="*/ 266700 w 1651860"/>
              <a:gd name="connsiteY14" fmla="*/ 539750 h 914400"/>
              <a:gd name="connsiteX15" fmla="*/ 165100 w 1651860"/>
              <a:gd name="connsiteY15" fmla="*/ 590550 h 914400"/>
              <a:gd name="connsiteX16" fmla="*/ 38100 w 1651860"/>
              <a:gd name="connsiteY16" fmla="*/ 635000 h 914400"/>
              <a:gd name="connsiteX17" fmla="*/ 0 w 1651860"/>
              <a:gd name="connsiteY17" fmla="*/ 819150 h 914400"/>
              <a:gd name="connsiteX18" fmla="*/ 120650 w 1651860"/>
              <a:gd name="connsiteY18" fmla="*/ 914400 h 914400"/>
              <a:gd name="connsiteX19" fmla="*/ 304800 w 1651860"/>
              <a:gd name="connsiteY19" fmla="*/ 914400 h 914400"/>
              <a:gd name="connsiteX20" fmla="*/ 520700 w 1651860"/>
              <a:gd name="connsiteY20" fmla="*/ 901700 h 914400"/>
              <a:gd name="connsiteX21" fmla="*/ 774700 w 1651860"/>
              <a:gd name="connsiteY21" fmla="*/ 889000 h 914400"/>
              <a:gd name="connsiteX22" fmla="*/ 876300 w 1651860"/>
              <a:gd name="connsiteY22" fmla="*/ 863600 h 914400"/>
              <a:gd name="connsiteX23" fmla="*/ 1187450 w 1651860"/>
              <a:gd name="connsiteY23" fmla="*/ 685800 h 914400"/>
              <a:gd name="connsiteX24" fmla="*/ 1454150 w 1651860"/>
              <a:gd name="connsiteY24" fmla="*/ 482600 h 914400"/>
              <a:gd name="connsiteX25" fmla="*/ 1625600 w 1651860"/>
              <a:gd name="connsiteY25" fmla="*/ 330200 h 914400"/>
              <a:gd name="connsiteX26" fmla="*/ 1651000 w 1651860"/>
              <a:gd name="connsiteY26" fmla="*/ 266700 h 914400"/>
              <a:gd name="connsiteX27" fmla="*/ 1644650 w 1651860"/>
              <a:gd name="connsiteY27"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51860" h="914400">
                <a:moveTo>
                  <a:pt x="1644650" y="0"/>
                </a:moveTo>
                <a:cubicBezTo>
                  <a:pt x="1545469" y="39672"/>
                  <a:pt x="1583596" y="38100"/>
                  <a:pt x="1536700" y="38100"/>
                </a:cubicBezTo>
                <a:lnTo>
                  <a:pt x="1466850" y="76200"/>
                </a:lnTo>
                <a:lnTo>
                  <a:pt x="1403350" y="107950"/>
                </a:lnTo>
                <a:lnTo>
                  <a:pt x="1301750" y="120650"/>
                </a:lnTo>
                <a:lnTo>
                  <a:pt x="1238250" y="120650"/>
                </a:lnTo>
                <a:lnTo>
                  <a:pt x="1123950" y="107950"/>
                </a:lnTo>
                <a:lnTo>
                  <a:pt x="1016000" y="152400"/>
                </a:lnTo>
                <a:lnTo>
                  <a:pt x="869950" y="203200"/>
                </a:lnTo>
                <a:lnTo>
                  <a:pt x="730250" y="228600"/>
                </a:lnTo>
                <a:lnTo>
                  <a:pt x="584200" y="279400"/>
                </a:lnTo>
                <a:lnTo>
                  <a:pt x="463550" y="336550"/>
                </a:lnTo>
                <a:lnTo>
                  <a:pt x="368300" y="419100"/>
                </a:lnTo>
                <a:lnTo>
                  <a:pt x="311150" y="482600"/>
                </a:lnTo>
                <a:lnTo>
                  <a:pt x="266700" y="539750"/>
                </a:lnTo>
                <a:lnTo>
                  <a:pt x="165100" y="590550"/>
                </a:lnTo>
                <a:lnTo>
                  <a:pt x="38100" y="635000"/>
                </a:lnTo>
                <a:lnTo>
                  <a:pt x="0" y="819150"/>
                </a:lnTo>
                <a:lnTo>
                  <a:pt x="120650" y="914400"/>
                </a:lnTo>
                <a:lnTo>
                  <a:pt x="304800" y="914400"/>
                </a:lnTo>
                <a:lnTo>
                  <a:pt x="520700" y="901700"/>
                </a:lnTo>
                <a:cubicBezTo>
                  <a:pt x="605361" y="897358"/>
                  <a:pt x="689928" y="889000"/>
                  <a:pt x="774700" y="889000"/>
                </a:cubicBezTo>
                <a:cubicBezTo>
                  <a:pt x="878380" y="869560"/>
                  <a:pt x="876300" y="904407"/>
                  <a:pt x="876300" y="863600"/>
                </a:cubicBezTo>
                <a:lnTo>
                  <a:pt x="1187450" y="685800"/>
                </a:lnTo>
                <a:lnTo>
                  <a:pt x="1454150" y="482600"/>
                </a:lnTo>
                <a:lnTo>
                  <a:pt x="1625600" y="330200"/>
                </a:lnTo>
                <a:cubicBezTo>
                  <a:pt x="1651860" y="271116"/>
                  <a:pt x="1651000" y="293897"/>
                  <a:pt x="1651000" y="266700"/>
                </a:cubicBezTo>
                <a:lnTo>
                  <a:pt x="1644650" y="0"/>
                </a:lnTo>
                <a:close/>
              </a:path>
            </a:pathLst>
          </a:cu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29" name="Straight Arrow Connector 28"/>
          <p:cNvCxnSpPr/>
          <p:nvPr/>
        </p:nvCxnSpPr>
        <p:spPr>
          <a:xfrm>
            <a:off x="2357438" y="1785938"/>
            <a:ext cx="5715000" cy="128587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Freeform 30"/>
          <p:cNvSpPr/>
          <p:nvPr/>
        </p:nvSpPr>
        <p:spPr>
          <a:xfrm>
            <a:off x="519113" y="904875"/>
            <a:ext cx="828675" cy="533400"/>
          </a:xfrm>
          <a:custGeom>
            <a:avLst/>
            <a:gdLst>
              <a:gd name="connsiteX0" fmla="*/ 828675 w 828675"/>
              <a:gd name="connsiteY0" fmla="*/ 390954 h 534407"/>
              <a:gd name="connsiteX1" fmla="*/ 752475 w 828675"/>
              <a:gd name="connsiteY1" fmla="*/ 281417 h 534407"/>
              <a:gd name="connsiteX2" fmla="*/ 771525 w 828675"/>
              <a:gd name="connsiteY2" fmla="*/ 224267 h 534407"/>
              <a:gd name="connsiteX3" fmla="*/ 804862 w 828675"/>
              <a:gd name="connsiteY3" fmla="*/ 195692 h 534407"/>
              <a:gd name="connsiteX4" fmla="*/ 766762 w 828675"/>
              <a:gd name="connsiteY4" fmla="*/ 152829 h 534407"/>
              <a:gd name="connsiteX5" fmla="*/ 704850 w 828675"/>
              <a:gd name="connsiteY5" fmla="*/ 67104 h 534407"/>
              <a:gd name="connsiteX6" fmla="*/ 585787 w 828675"/>
              <a:gd name="connsiteY6" fmla="*/ 67104 h 534407"/>
              <a:gd name="connsiteX7" fmla="*/ 490537 w 828675"/>
              <a:gd name="connsiteY7" fmla="*/ 5192 h 534407"/>
              <a:gd name="connsiteX8" fmla="*/ 347662 w 828675"/>
              <a:gd name="connsiteY8" fmla="*/ 14717 h 534407"/>
              <a:gd name="connsiteX9" fmla="*/ 242887 w 828675"/>
              <a:gd name="connsiteY9" fmla="*/ 14717 h 534407"/>
              <a:gd name="connsiteX10" fmla="*/ 214312 w 828675"/>
              <a:gd name="connsiteY10" fmla="*/ 14717 h 534407"/>
              <a:gd name="connsiteX11" fmla="*/ 171450 w 828675"/>
              <a:gd name="connsiteY11" fmla="*/ 14717 h 534407"/>
              <a:gd name="connsiteX12" fmla="*/ 57150 w 828675"/>
              <a:gd name="connsiteY12" fmla="*/ 429 h 534407"/>
              <a:gd name="connsiteX13" fmla="*/ 0 w 828675"/>
              <a:gd name="connsiteY13" fmla="*/ 148067 h 534407"/>
              <a:gd name="connsiteX14" fmla="*/ 109537 w 828675"/>
              <a:gd name="connsiteY14" fmla="*/ 290942 h 534407"/>
              <a:gd name="connsiteX15" fmla="*/ 128587 w 828675"/>
              <a:gd name="connsiteY15" fmla="*/ 281417 h 534407"/>
              <a:gd name="connsiteX16" fmla="*/ 147637 w 828675"/>
              <a:gd name="connsiteY16" fmla="*/ 252842 h 534407"/>
              <a:gd name="connsiteX17" fmla="*/ 185737 w 828675"/>
              <a:gd name="connsiteY17" fmla="*/ 252842 h 534407"/>
              <a:gd name="connsiteX18" fmla="*/ 219075 w 828675"/>
              <a:gd name="connsiteY18" fmla="*/ 233792 h 534407"/>
              <a:gd name="connsiteX19" fmla="*/ 257175 w 828675"/>
              <a:gd name="connsiteY19" fmla="*/ 229029 h 534407"/>
              <a:gd name="connsiteX20" fmla="*/ 280987 w 828675"/>
              <a:gd name="connsiteY20" fmla="*/ 243317 h 534407"/>
              <a:gd name="connsiteX21" fmla="*/ 347662 w 828675"/>
              <a:gd name="connsiteY21" fmla="*/ 281417 h 534407"/>
              <a:gd name="connsiteX22" fmla="*/ 381000 w 828675"/>
              <a:gd name="connsiteY22" fmla="*/ 319517 h 534407"/>
              <a:gd name="connsiteX23" fmla="*/ 381000 w 828675"/>
              <a:gd name="connsiteY23" fmla="*/ 357617 h 534407"/>
              <a:gd name="connsiteX24" fmla="*/ 361950 w 828675"/>
              <a:gd name="connsiteY24" fmla="*/ 405242 h 534407"/>
              <a:gd name="connsiteX25" fmla="*/ 381000 w 828675"/>
              <a:gd name="connsiteY25" fmla="*/ 457629 h 534407"/>
              <a:gd name="connsiteX26" fmla="*/ 414337 w 828675"/>
              <a:gd name="connsiteY26" fmla="*/ 471917 h 534407"/>
              <a:gd name="connsiteX27" fmla="*/ 476250 w 828675"/>
              <a:gd name="connsiteY27" fmla="*/ 519542 h 534407"/>
              <a:gd name="connsiteX28" fmla="*/ 552450 w 828675"/>
              <a:gd name="connsiteY28" fmla="*/ 529067 h 534407"/>
              <a:gd name="connsiteX29" fmla="*/ 604837 w 828675"/>
              <a:gd name="connsiteY29" fmla="*/ 529067 h 534407"/>
              <a:gd name="connsiteX30" fmla="*/ 652462 w 828675"/>
              <a:gd name="connsiteY30" fmla="*/ 495729 h 534407"/>
              <a:gd name="connsiteX31" fmla="*/ 723900 w 828675"/>
              <a:gd name="connsiteY31" fmla="*/ 524304 h 534407"/>
              <a:gd name="connsiteX32" fmla="*/ 728662 w 828675"/>
              <a:gd name="connsiteY32" fmla="*/ 505254 h 534407"/>
              <a:gd name="connsiteX33" fmla="*/ 776287 w 828675"/>
              <a:gd name="connsiteY33" fmla="*/ 476679 h 534407"/>
              <a:gd name="connsiteX34" fmla="*/ 828675 w 828675"/>
              <a:gd name="connsiteY34" fmla="*/ 390954 h 53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28675" h="534407">
                <a:moveTo>
                  <a:pt x="828675" y="390954"/>
                </a:moveTo>
                <a:lnTo>
                  <a:pt x="752475" y="281417"/>
                </a:lnTo>
                <a:cubicBezTo>
                  <a:pt x="757632" y="219521"/>
                  <a:pt x="738121" y="224267"/>
                  <a:pt x="771525" y="224267"/>
                </a:cubicBezTo>
                <a:lnTo>
                  <a:pt x="804862" y="195692"/>
                </a:lnTo>
                <a:lnTo>
                  <a:pt x="766762" y="152829"/>
                </a:lnTo>
                <a:lnTo>
                  <a:pt x="704850" y="67104"/>
                </a:lnTo>
                <a:lnTo>
                  <a:pt x="585787" y="67104"/>
                </a:lnTo>
                <a:lnTo>
                  <a:pt x="490537" y="5192"/>
                </a:lnTo>
                <a:lnTo>
                  <a:pt x="347662" y="14717"/>
                </a:lnTo>
                <a:lnTo>
                  <a:pt x="242887" y="14717"/>
                </a:lnTo>
                <a:lnTo>
                  <a:pt x="214312" y="14717"/>
                </a:lnTo>
                <a:lnTo>
                  <a:pt x="171450" y="14717"/>
                </a:lnTo>
                <a:cubicBezTo>
                  <a:pt x="63529" y="0"/>
                  <a:pt x="101923" y="429"/>
                  <a:pt x="57150" y="429"/>
                </a:cubicBezTo>
                <a:lnTo>
                  <a:pt x="0" y="148067"/>
                </a:lnTo>
                <a:lnTo>
                  <a:pt x="109537" y="290942"/>
                </a:lnTo>
                <a:lnTo>
                  <a:pt x="128587" y="281417"/>
                </a:lnTo>
                <a:cubicBezTo>
                  <a:pt x="134133" y="248144"/>
                  <a:pt x="123694" y="252842"/>
                  <a:pt x="147637" y="252842"/>
                </a:cubicBezTo>
                <a:lnTo>
                  <a:pt x="185737" y="252842"/>
                </a:lnTo>
                <a:cubicBezTo>
                  <a:pt x="215633" y="232911"/>
                  <a:pt x="202864" y="233792"/>
                  <a:pt x="219075" y="233792"/>
                </a:cubicBezTo>
                <a:lnTo>
                  <a:pt x="257175" y="229029"/>
                </a:lnTo>
                <a:lnTo>
                  <a:pt x="280987" y="243317"/>
                </a:lnTo>
                <a:cubicBezTo>
                  <a:pt x="340779" y="283178"/>
                  <a:pt x="315242" y="281417"/>
                  <a:pt x="347662" y="281417"/>
                </a:cubicBezTo>
                <a:cubicBezTo>
                  <a:pt x="383411" y="312058"/>
                  <a:pt x="381000" y="295356"/>
                  <a:pt x="381000" y="319517"/>
                </a:cubicBezTo>
                <a:lnTo>
                  <a:pt x="381000" y="357617"/>
                </a:lnTo>
                <a:cubicBezTo>
                  <a:pt x="360530" y="398557"/>
                  <a:pt x="361950" y="381518"/>
                  <a:pt x="361950" y="405242"/>
                </a:cubicBezTo>
                <a:cubicBezTo>
                  <a:pt x="372043" y="460753"/>
                  <a:pt x="353726" y="457629"/>
                  <a:pt x="381000" y="457629"/>
                </a:cubicBezTo>
                <a:lnTo>
                  <a:pt x="414337" y="471917"/>
                </a:lnTo>
                <a:lnTo>
                  <a:pt x="476250" y="519542"/>
                </a:lnTo>
                <a:lnTo>
                  <a:pt x="552450" y="529067"/>
                </a:lnTo>
                <a:lnTo>
                  <a:pt x="604837" y="529067"/>
                </a:lnTo>
                <a:cubicBezTo>
                  <a:pt x="648953" y="494754"/>
                  <a:pt x="629599" y="495729"/>
                  <a:pt x="652462" y="495729"/>
                </a:cubicBezTo>
                <a:cubicBezTo>
                  <a:pt x="691140" y="534407"/>
                  <a:pt x="667567" y="524304"/>
                  <a:pt x="723900" y="524304"/>
                </a:cubicBezTo>
                <a:lnTo>
                  <a:pt x="728662" y="505254"/>
                </a:lnTo>
                <a:cubicBezTo>
                  <a:pt x="772846" y="475799"/>
                  <a:pt x="754353" y="476679"/>
                  <a:pt x="776287" y="476679"/>
                </a:cubicBezTo>
                <a:lnTo>
                  <a:pt x="828675" y="390954"/>
                </a:lnTo>
                <a:close/>
              </a:path>
            </a:pathLst>
          </a:cu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33" name="Straight Arrow Connector 32"/>
          <p:cNvCxnSpPr/>
          <p:nvPr/>
        </p:nvCxnSpPr>
        <p:spPr>
          <a:xfrm flipV="1">
            <a:off x="1071563" y="428625"/>
            <a:ext cx="7000875" cy="785813"/>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5000625" y="2500313"/>
            <a:ext cx="3071813" cy="200025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663108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0" y="1125538"/>
            <a:ext cx="9144000" cy="4405312"/>
          </a:xfrm>
        </p:spPr>
        <p:txBody>
          <a:bodyPr/>
          <a:lstStyle/>
          <a:p>
            <a:pPr algn="l"/>
            <a:r>
              <a:rPr lang="sr-Cyrl-CS" sz="2800" smtClean="0">
                <a:solidFill>
                  <a:schemeClr val="bg1"/>
                </a:solidFill>
                <a:latin typeface="Times New Roman" pitchFamily="18" charset="0"/>
                <a:cs typeface="Times New Roman" pitchFamily="18" charset="0"/>
              </a:rPr>
              <a:t>Krstoliki privesci se</a:t>
            </a:r>
            <a:r>
              <a:rPr lang="sr-Latn-RS" sz="2800" smtClean="0">
                <a:solidFill>
                  <a:schemeClr val="bg1"/>
                </a:solidFill>
                <a:latin typeface="Times New Roman" pitchFamily="18" charset="0"/>
                <a:cs typeface="Times New Roman" pitchFamily="18" charset="0"/>
              </a:rPr>
              <a:t> </a:t>
            </a:r>
            <a:r>
              <a:rPr lang="sr-Cyrl-CS" sz="2800" smtClean="0">
                <a:solidFill>
                  <a:schemeClr val="bg1"/>
                </a:solidFill>
                <a:latin typeface="Times New Roman" pitchFamily="18" charset="0"/>
                <a:cs typeface="Times New Roman" pitchFamily="18" charset="0"/>
              </a:rPr>
              <a:t>nose </a:t>
            </a:r>
            <a:r>
              <a:rPr lang="sr-Latn-CS" sz="2800" smtClean="0">
                <a:solidFill>
                  <a:schemeClr val="bg1"/>
                </a:solidFill>
                <a:latin typeface="Times New Roman" pitchFamily="18" charset="0"/>
                <a:cs typeface="Times New Roman" pitchFamily="18" charset="0"/>
              </a:rPr>
              <a:t>samostalno na grudima, ili čine deo ogrlice</a:t>
            </a:r>
            <a:r>
              <a:rPr lang="sr-Cyrl-CS" sz="2800" smtClean="0">
                <a:solidFill>
                  <a:schemeClr val="bg1"/>
                </a:solidFill>
                <a:latin typeface="Times New Roman" pitchFamily="18" charset="0"/>
                <a:cs typeface="Times New Roman" pitchFamily="18" charset="0"/>
              </a:rPr>
              <a:t>. </a:t>
            </a:r>
            <a:r>
              <a:rPr lang="sr-Latn-RS" sz="2800" smtClean="0">
                <a:solidFill>
                  <a:schemeClr val="bg1"/>
                </a:solidFill>
                <a:latin typeface="Times New Roman" pitchFamily="18" charset="0"/>
                <a:cs typeface="Times New Roman" pitchFamily="18" charset="0"/>
              </a:rPr>
              <a:t/>
            </a:r>
            <a:br>
              <a:rPr lang="sr-Latn-RS" sz="2800" smtClean="0">
                <a:solidFill>
                  <a:schemeClr val="bg1"/>
                </a:solidFill>
                <a:latin typeface="Times New Roman" pitchFamily="18" charset="0"/>
                <a:cs typeface="Times New Roman" pitchFamily="18" charset="0"/>
              </a:rPr>
            </a:br>
            <a:r>
              <a:rPr lang="sr-Latn-RS" sz="2800" smtClean="0">
                <a:solidFill>
                  <a:schemeClr val="bg1"/>
                </a:solidFill>
                <a:latin typeface="Times New Roman" pitchFamily="18" charset="0"/>
                <a:cs typeface="Times New Roman" pitchFamily="18" charset="0"/>
              </a:rPr>
              <a:t>N</a:t>
            </a:r>
            <a:r>
              <a:rPr lang="sr-Cyrl-CS" sz="2800" smtClean="0">
                <a:solidFill>
                  <a:schemeClr val="bg1"/>
                </a:solidFill>
                <a:latin typeface="Times New Roman" pitchFamily="18" charset="0"/>
                <a:cs typeface="Times New Roman" pitchFamily="18" charset="0"/>
              </a:rPr>
              <a:t>akit, pripadnost hrišćanskoj crkvi, amulet</a:t>
            </a:r>
            <a:r>
              <a:rPr lang="sr-Latn-RS" sz="2800" smtClean="0">
                <a:solidFill>
                  <a:schemeClr val="bg1"/>
                </a:solidFill>
                <a:latin typeface="Times New Roman" pitchFamily="18" charset="0"/>
                <a:cs typeface="Times New Roman" pitchFamily="18" charset="0"/>
              </a:rPr>
              <a:t> (</a:t>
            </a:r>
            <a:r>
              <a:rPr lang="sr-Cyrl-CS" sz="2800" smtClean="0">
                <a:solidFill>
                  <a:schemeClr val="bg1"/>
                </a:solidFill>
                <a:latin typeface="Times New Roman" pitchFamily="18" charset="0"/>
                <a:cs typeface="Times New Roman" pitchFamily="18" charset="0"/>
              </a:rPr>
              <a:t>apotropejski karakter</a:t>
            </a:r>
            <a:r>
              <a:rPr lang="sr-Latn-RS" sz="2800" smtClean="0">
                <a:solidFill>
                  <a:schemeClr val="bg1"/>
                </a:solidFill>
                <a:latin typeface="Times New Roman" pitchFamily="18" charset="0"/>
                <a:cs typeface="Times New Roman" pitchFamily="18" charset="0"/>
              </a:rPr>
              <a:t>)</a:t>
            </a:r>
            <a:r>
              <a:rPr lang="sr-Cyrl-CS" sz="2800" smtClean="0">
                <a:solidFill>
                  <a:schemeClr val="bg1"/>
                </a:solidFill>
                <a:latin typeface="Times New Roman" pitchFamily="18" charset="0"/>
                <a:cs typeface="Times New Roman" pitchFamily="18" charset="0"/>
              </a:rPr>
              <a:t>. </a:t>
            </a:r>
            <a:r>
              <a:rPr lang="sr-Latn-RS" sz="2800" smtClean="0">
                <a:solidFill>
                  <a:schemeClr val="bg1"/>
                </a:solidFill>
                <a:latin typeface="Times New Roman" pitchFamily="18" charset="0"/>
                <a:cs typeface="Times New Roman" pitchFamily="18" charset="0"/>
              </a:rPr>
              <a:t/>
            </a:r>
            <a:br>
              <a:rPr lang="sr-Latn-RS" sz="2800" smtClean="0">
                <a:solidFill>
                  <a:schemeClr val="bg1"/>
                </a:solidFill>
                <a:latin typeface="Times New Roman" pitchFamily="18" charset="0"/>
                <a:cs typeface="Times New Roman" pitchFamily="18" charset="0"/>
              </a:rPr>
            </a:br>
            <a:r>
              <a:rPr lang="sr-Latn-RS" sz="2800" smtClean="0">
                <a:solidFill>
                  <a:schemeClr val="bg1"/>
                </a:solidFill>
                <a:latin typeface="Times New Roman" pitchFamily="18" charset="0"/>
                <a:cs typeface="Times New Roman" pitchFamily="18" charset="0"/>
              </a:rPr>
              <a:t>K</a:t>
            </a:r>
            <a:r>
              <a:rPr lang="sr-Cyrl-CS" sz="2800" smtClean="0">
                <a:solidFill>
                  <a:schemeClr val="bg1"/>
                </a:solidFill>
                <a:latin typeface="Times New Roman" pitchFamily="18" charset="0"/>
                <a:cs typeface="Times New Roman" pitchFamily="18" charset="0"/>
              </a:rPr>
              <a:t>rstoliki privesci</a:t>
            </a:r>
            <a:r>
              <a:rPr lang="sr-Latn-RS" sz="2800" smtClean="0">
                <a:solidFill>
                  <a:schemeClr val="bg1"/>
                </a:solidFill>
                <a:latin typeface="Times New Roman" pitchFamily="18" charset="0"/>
                <a:cs typeface="Times New Roman" pitchFamily="18" charset="0"/>
              </a:rPr>
              <a:t> se</a:t>
            </a:r>
            <a:r>
              <a:rPr lang="sr-Cyrl-CS" sz="2800" smtClean="0">
                <a:solidFill>
                  <a:schemeClr val="bg1"/>
                </a:solidFill>
                <a:latin typeface="Times New Roman" pitchFamily="18" charset="0"/>
                <a:cs typeface="Times New Roman" pitchFamily="18" charset="0"/>
              </a:rPr>
              <a:t> javljaju </a:t>
            </a:r>
            <a:r>
              <a:rPr lang="sr-Latn-CS" sz="2800" smtClean="0">
                <a:solidFill>
                  <a:schemeClr val="bg1"/>
                </a:solidFill>
                <a:latin typeface="Times New Roman" pitchFamily="18" charset="0"/>
                <a:cs typeface="Times New Roman" pitchFamily="18" charset="0"/>
              </a:rPr>
              <a:t>od sredine 4. veka, </a:t>
            </a:r>
            <a:r>
              <a:rPr lang="sr-Latn-RS" sz="2800" smtClean="0">
                <a:solidFill>
                  <a:schemeClr val="bg1"/>
                </a:solidFill>
                <a:latin typeface="Times New Roman" pitchFamily="18" charset="0"/>
                <a:cs typeface="Times New Roman" pitchFamily="18" charset="0"/>
              </a:rPr>
              <a:t>po nekima od </a:t>
            </a:r>
            <a:r>
              <a:rPr lang="sr-Latn-CS" sz="2800" smtClean="0">
                <a:solidFill>
                  <a:schemeClr val="bg1"/>
                </a:solidFill>
                <a:latin typeface="Times New Roman" pitchFamily="18" charset="0"/>
                <a:cs typeface="Times New Roman" pitchFamily="18" charset="0"/>
              </a:rPr>
              <a:t>2. </a:t>
            </a:r>
            <a:r>
              <a:rPr lang="sr-Cyrl-CS" sz="2800" smtClean="0">
                <a:solidFill>
                  <a:schemeClr val="bg1"/>
                </a:solidFill>
                <a:latin typeface="Times New Roman" pitchFamily="18" charset="0"/>
                <a:cs typeface="Times New Roman" pitchFamily="18" charset="0"/>
              </a:rPr>
              <a:t>v</a:t>
            </a:r>
            <a:r>
              <a:rPr lang="sr-Latn-CS" sz="2800" smtClean="0">
                <a:solidFill>
                  <a:schemeClr val="bg1"/>
                </a:solidFill>
                <a:latin typeface="Times New Roman" pitchFamily="18" charset="0"/>
                <a:cs typeface="Times New Roman" pitchFamily="18" charset="0"/>
              </a:rPr>
              <a:t>eka</a:t>
            </a:r>
            <a:r>
              <a:rPr lang="sr-Cyrl-CS" sz="2800" smtClean="0">
                <a:solidFill>
                  <a:schemeClr val="bg1"/>
                </a:solidFill>
                <a:latin typeface="Times New Roman" pitchFamily="18" charset="0"/>
                <a:cs typeface="Times New Roman" pitchFamily="18" charset="0"/>
              </a:rPr>
              <a:t>.</a:t>
            </a:r>
            <a:r>
              <a:rPr lang="en-US" sz="2800" smtClean="0">
                <a:solidFill>
                  <a:schemeClr val="bg1"/>
                </a:solidFill>
                <a:latin typeface="Times New Roman" pitchFamily="18" charset="0"/>
                <a:cs typeface="Times New Roman" pitchFamily="18" charset="0"/>
              </a:rPr>
              <a:t/>
            </a:r>
            <a:br>
              <a:rPr lang="en-US" sz="2800" smtClean="0">
                <a:solidFill>
                  <a:schemeClr val="bg1"/>
                </a:solidFill>
                <a:latin typeface="Times New Roman" pitchFamily="18" charset="0"/>
                <a:cs typeface="Times New Roman" pitchFamily="18" charset="0"/>
              </a:rPr>
            </a:br>
            <a:endParaRPr lang="en-US" sz="2800" smtClean="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4229369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5"/>
          <p:cNvSpPr>
            <a:spLocks noGrp="1"/>
          </p:cNvSpPr>
          <p:nvPr>
            <p:ph type="title"/>
          </p:nvPr>
        </p:nvSpPr>
        <p:spPr>
          <a:xfrm>
            <a:off x="0" y="6429375"/>
            <a:ext cx="8443913" cy="428625"/>
          </a:xfrm>
        </p:spPr>
        <p:txBody>
          <a:bodyPr/>
          <a:lstStyle/>
          <a:p>
            <a:pPr eaLnBrk="1" hangingPunct="1"/>
            <a:r>
              <a:rPr lang="sr-Latn-RS" altLang="en-US" sz="2400" smtClean="0">
                <a:solidFill>
                  <a:schemeClr val="bg1"/>
                </a:solidFill>
                <a:latin typeface="Times New Roman" pitchFamily="18" charset="0"/>
                <a:cs typeface="Times New Roman" pitchFamily="18" charset="0"/>
              </a:rPr>
              <a:t>Distribucija predmeta lične pobožnosti</a:t>
            </a:r>
            <a:endParaRPr lang="en-US" altLang="en-US" sz="2400" smtClean="0">
              <a:solidFill>
                <a:schemeClr val="bg1"/>
              </a:solidFill>
              <a:latin typeface="Times New Roman" pitchFamily="18" charset="0"/>
              <a:cs typeface="Times New Roman" pitchFamily="18" charset="0"/>
            </a:endParaRPr>
          </a:p>
        </p:txBody>
      </p:sp>
      <p:pic>
        <p:nvPicPr>
          <p:cNvPr id="65539" name="Picture 6" descr="karta nalaza.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45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7882132"/>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karta nekropola.tif"/>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71450"/>
            <a:ext cx="9144000"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itle 3"/>
          <p:cNvSpPr>
            <a:spLocks noGrp="1"/>
          </p:cNvSpPr>
          <p:nvPr>
            <p:ph type="title"/>
          </p:nvPr>
        </p:nvSpPr>
        <p:spPr>
          <a:xfrm>
            <a:off x="0" y="5715000"/>
            <a:ext cx="9144000" cy="1143000"/>
          </a:xfrm>
        </p:spPr>
        <p:txBody>
          <a:bodyPr/>
          <a:lstStyle/>
          <a:p>
            <a:r>
              <a:rPr lang="sr-Latn-RS" altLang="en-US" sz="2200" smtClean="0">
                <a:solidFill>
                  <a:schemeClr val="bg1"/>
                </a:solidFill>
                <a:latin typeface="Times New Roman" pitchFamily="18" charset="0"/>
                <a:cs typeface="Times New Roman" pitchFamily="18" charset="0"/>
              </a:rPr>
              <a:t>Nekropole</a:t>
            </a:r>
            <a:r>
              <a:rPr lang="sr-Cyrl-CS" altLang="en-US" sz="2200" smtClean="0">
                <a:solidFill>
                  <a:schemeClr val="bg1"/>
                </a:solidFill>
                <a:latin typeface="Times New Roman" pitchFamily="18" charset="0"/>
                <a:cs typeface="Times New Roman" pitchFamily="18" charset="0"/>
              </a:rPr>
              <a:t> </a:t>
            </a:r>
            <a:r>
              <a:rPr lang="sr-Latn-RS" altLang="en-US" sz="2200" smtClean="0">
                <a:solidFill>
                  <a:schemeClr val="bg1"/>
                </a:solidFill>
                <a:latin typeface="Times New Roman" pitchFamily="18" charset="0"/>
                <a:cs typeface="Times New Roman" pitchFamily="18" charset="0"/>
              </a:rPr>
              <a:t>10</a:t>
            </a:r>
            <a:r>
              <a:rPr lang="sr-Cyrl-CS" altLang="en-US" sz="2200" smtClean="0">
                <a:solidFill>
                  <a:schemeClr val="bg1"/>
                </a:solidFill>
                <a:latin typeface="Times New Roman" pitchFamily="18" charset="0"/>
                <a:cs typeface="Times New Roman" pitchFamily="18" charset="0"/>
              </a:rPr>
              <a:t>/11. </a:t>
            </a:r>
            <a:r>
              <a:rPr lang="sr-Latn-RS" altLang="en-US" sz="2200" smtClean="0">
                <a:solidFill>
                  <a:schemeClr val="bg1"/>
                </a:solidFill>
                <a:latin typeface="Times New Roman" pitchFamily="18" charset="0"/>
                <a:cs typeface="Times New Roman" pitchFamily="18" charset="0"/>
              </a:rPr>
              <a:t>do</a:t>
            </a:r>
            <a:r>
              <a:rPr lang="sr-Cyrl-CS" altLang="en-US" sz="2200" smtClean="0">
                <a:solidFill>
                  <a:schemeClr val="bg1"/>
                </a:solidFill>
                <a:latin typeface="Times New Roman" pitchFamily="18" charset="0"/>
                <a:cs typeface="Times New Roman" pitchFamily="18" charset="0"/>
              </a:rPr>
              <a:t> 13. </a:t>
            </a:r>
            <a:r>
              <a:rPr lang="sr-Latn-RS" altLang="en-US" sz="2200" smtClean="0">
                <a:solidFill>
                  <a:schemeClr val="bg1"/>
                </a:solidFill>
                <a:latin typeface="Times New Roman" pitchFamily="18" charset="0"/>
                <a:cs typeface="Times New Roman" pitchFamily="18" charset="0"/>
              </a:rPr>
              <a:t>veka na</a:t>
            </a:r>
            <a:r>
              <a:rPr lang="sr-Cyrl-CS" altLang="en-US" sz="2200" smtClean="0">
                <a:solidFill>
                  <a:schemeClr val="bg1"/>
                </a:solidFill>
                <a:latin typeface="Times New Roman" pitchFamily="18" charset="0"/>
                <a:cs typeface="Times New Roman" pitchFamily="18" charset="0"/>
              </a:rPr>
              <a:t> </a:t>
            </a:r>
            <a:r>
              <a:rPr lang="sr-Latn-RS" altLang="en-US" sz="2200" smtClean="0">
                <a:solidFill>
                  <a:schemeClr val="bg1"/>
                </a:solidFill>
                <a:latin typeface="Times New Roman" pitchFamily="18" charset="0"/>
                <a:cs typeface="Times New Roman" pitchFamily="18" charset="0"/>
              </a:rPr>
              <a:t>teritoriji</a:t>
            </a:r>
            <a:r>
              <a:rPr lang="sr-Cyrl-CS" altLang="en-US" sz="2200" smtClean="0">
                <a:solidFill>
                  <a:schemeClr val="bg1"/>
                </a:solidFill>
                <a:latin typeface="Times New Roman" pitchFamily="18" charset="0"/>
                <a:cs typeface="Times New Roman" pitchFamily="18" charset="0"/>
              </a:rPr>
              <a:t> </a:t>
            </a:r>
            <a:r>
              <a:rPr lang="sr-Latn-RS" altLang="en-US" sz="2200" smtClean="0">
                <a:solidFill>
                  <a:schemeClr val="bg1"/>
                </a:solidFill>
                <a:latin typeface="Times New Roman" pitchFamily="18" charset="0"/>
                <a:cs typeface="Times New Roman" pitchFamily="18" charset="0"/>
              </a:rPr>
              <a:t>Ohridske</a:t>
            </a:r>
            <a:r>
              <a:rPr lang="sr-Cyrl-CS" altLang="en-US" sz="2200" smtClean="0">
                <a:solidFill>
                  <a:schemeClr val="bg1"/>
                </a:solidFill>
                <a:latin typeface="Times New Roman" pitchFamily="18" charset="0"/>
                <a:cs typeface="Times New Roman" pitchFamily="18" charset="0"/>
              </a:rPr>
              <a:t> </a:t>
            </a:r>
            <a:r>
              <a:rPr lang="sr-Latn-RS" altLang="en-US" sz="2200" smtClean="0">
                <a:solidFill>
                  <a:schemeClr val="bg1"/>
                </a:solidFill>
                <a:latin typeface="Times New Roman" pitchFamily="18" charset="0"/>
                <a:cs typeface="Times New Roman" pitchFamily="18" charset="0"/>
              </a:rPr>
              <a:t>arhiepiskopije</a:t>
            </a:r>
            <a:endParaRPr lang="en-US" altLang="en-US" sz="2200" smtClean="0">
              <a:solidFill>
                <a:schemeClr val="bg1"/>
              </a:solidFill>
              <a:latin typeface="Times New Roman" pitchFamily="18" charset="0"/>
              <a:cs typeface="Times New Roman" pitchFamily="18" charset="0"/>
            </a:endParaRPr>
          </a:p>
        </p:txBody>
      </p:sp>
      <p:sp>
        <p:nvSpPr>
          <p:cNvPr id="4" name="Oval 3"/>
          <p:cNvSpPr/>
          <p:nvPr/>
        </p:nvSpPr>
        <p:spPr>
          <a:xfrm>
            <a:off x="571500" y="1071563"/>
            <a:ext cx="214313" cy="285750"/>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3965169316"/>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571500" y="5786438"/>
            <a:ext cx="8229600" cy="857250"/>
          </a:xfrm>
        </p:spPr>
        <p:txBody>
          <a:bodyPr/>
          <a:lstStyle/>
          <a:p>
            <a:r>
              <a:rPr lang="sr-Latn-RS" altLang="en-US" sz="2800" smtClean="0">
                <a:solidFill>
                  <a:schemeClr val="bg1"/>
                </a:solidFill>
                <a:latin typeface="Times New Roman" pitchFamily="18" charset="0"/>
                <a:cs typeface="Times New Roman" pitchFamily="18" charset="0"/>
              </a:rPr>
              <a:t>Mačvanska Mitrovica</a:t>
            </a:r>
            <a:endParaRPr lang="en-US" altLang="en-US" sz="2800" smtClean="0">
              <a:solidFill>
                <a:schemeClr val="bg1"/>
              </a:solidFill>
              <a:latin typeface="Times New Roman" pitchFamily="18" charset="0"/>
              <a:cs typeface="Times New Roman" pitchFamily="18" charset="0"/>
            </a:endParaRPr>
          </a:p>
        </p:txBody>
      </p:sp>
      <p:pic>
        <p:nvPicPr>
          <p:cNvPr id="67587" name="Picture 2" descr="Macvanska.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8688" y="236538"/>
            <a:ext cx="7358062" cy="519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831337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0" y="549275"/>
            <a:ext cx="9144000" cy="5616575"/>
          </a:xfrm>
        </p:spPr>
        <p:txBody>
          <a:bodyPr/>
          <a:lstStyle/>
          <a:p>
            <a:pPr algn="l"/>
            <a:r>
              <a:rPr lang="en-US" sz="2400" smtClean="0">
                <a:solidFill>
                  <a:schemeClr val="bg1"/>
                </a:solidFill>
                <a:latin typeface="Times New Roman" pitchFamily="18" charset="0"/>
                <a:cs typeface="Times New Roman" pitchFamily="18" charset="0"/>
              </a:rPr>
              <a:t>K</a:t>
            </a:r>
            <a:r>
              <a:rPr lang="sr-Cyrl-CS" sz="2400" smtClean="0">
                <a:solidFill>
                  <a:schemeClr val="bg1"/>
                </a:solidFill>
                <a:latin typeface="Times New Roman" pitchFamily="18" charset="0"/>
                <a:cs typeface="Times New Roman" pitchFamily="18" charset="0"/>
              </a:rPr>
              <a:t>raj</a:t>
            </a:r>
            <a:r>
              <a:rPr lang="en-US" sz="2400" smtClean="0">
                <a:solidFill>
                  <a:schemeClr val="bg1"/>
                </a:solidFill>
                <a:latin typeface="Times New Roman" pitchFamily="18" charset="0"/>
                <a:cs typeface="Times New Roman" pitchFamily="18" charset="0"/>
              </a:rPr>
              <a:t>em</a:t>
            </a:r>
            <a:r>
              <a:rPr lang="sr-Cyrl-CS" sz="2400" smtClean="0">
                <a:solidFill>
                  <a:schemeClr val="bg1"/>
                </a:solidFill>
                <a:latin typeface="Times New Roman" pitchFamily="18" charset="0"/>
                <a:cs typeface="Times New Roman" pitchFamily="18" charset="0"/>
              </a:rPr>
              <a:t> 4. veka, Grigorij</a:t>
            </a:r>
            <a:r>
              <a:rPr lang="en-US" sz="2400" smtClean="0">
                <a:solidFill>
                  <a:schemeClr val="bg1"/>
                </a:solidFill>
                <a:latin typeface="Times New Roman" pitchFamily="18" charset="0"/>
                <a:cs typeface="Times New Roman" pitchFamily="18" charset="0"/>
              </a:rPr>
              <a:t>e</a:t>
            </a:r>
            <a:r>
              <a:rPr lang="sr-Cyrl-CS" sz="2400" smtClean="0">
                <a:solidFill>
                  <a:schemeClr val="bg1"/>
                </a:solidFill>
                <a:latin typeface="Times New Roman" pitchFamily="18" charset="0"/>
                <a:cs typeface="Times New Roman" pitchFamily="18" charset="0"/>
              </a:rPr>
              <a:t> biskup grada Nise</a:t>
            </a:r>
            <a:r>
              <a:rPr lang="en-US" sz="2400" smtClean="0">
                <a:solidFill>
                  <a:schemeClr val="bg1"/>
                </a:solidFill>
                <a:latin typeface="Times New Roman" pitchFamily="18" charset="0"/>
                <a:cs typeface="Times New Roman" pitchFamily="18" charset="0"/>
              </a:rPr>
              <a:t> pi</a:t>
            </a:r>
            <a:r>
              <a:rPr lang="hr-HR" sz="2400" smtClean="0">
                <a:solidFill>
                  <a:schemeClr val="bg1"/>
                </a:solidFill>
                <a:latin typeface="Times New Roman" pitchFamily="18" charset="0"/>
                <a:cs typeface="Times New Roman" pitchFamily="18" charset="0"/>
              </a:rPr>
              <a:t>še b</a:t>
            </a:r>
            <a:r>
              <a:rPr lang="sr-Cyrl-CS" sz="2400" smtClean="0">
                <a:solidFill>
                  <a:schemeClr val="bg1"/>
                </a:solidFill>
                <a:latin typeface="Times New Roman" pitchFamily="18" charset="0"/>
                <a:cs typeface="Times New Roman" pitchFamily="18" charset="0"/>
              </a:rPr>
              <a:t>iografij</a:t>
            </a:r>
            <a:r>
              <a:rPr lang="hr-HR" sz="2400" smtClean="0">
                <a:solidFill>
                  <a:schemeClr val="bg1"/>
                </a:solidFill>
                <a:latin typeface="Times New Roman" pitchFamily="18" charset="0"/>
                <a:cs typeface="Times New Roman" pitchFamily="18" charset="0"/>
              </a:rPr>
              <a:t>u</a:t>
            </a:r>
            <a:r>
              <a:rPr lang="sr-Cyrl-CS" sz="2400" smtClean="0">
                <a:solidFill>
                  <a:schemeClr val="bg1"/>
                </a:solidFill>
                <a:latin typeface="Times New Roman" pitchFamily="18" charset="0"/>
                <a:cs typeface="Times New Roman" pitchFamily="18" charset="0"/>
              </a:rPr>
              <a:t> </a:t>
            </a:r>
            <a:r>
              <a:rPr lang="hr-HR" sz="2400" smtClean="0">
                <a:solidFill>
                  <a:schemeClr val="bg1"/>
                </a:solidFill>
                <a:latin typeface="Times New Roman" pitchFamily="18" charset="0"/>
                <a:cs typeface="Times New Roman" pitchFamily="18" charset="0"/>
              </a:rPr>
              <a:t>svoje</a:t>
            </a:r>
            <a:r>
              <a:rPr lang="sr-Cyrl-CS" sz="2400" smtClean="0">
                <a:solidFill>
                  <a:schemeClr val="bg1"/>
                </a:solidFill>
                <a:latin typeface="Times New Roman" pitchFamily="18" charset="0"/>
                <a:cs typeface="Times New Roman" pitchFamily="18" charset="0"/>
              </a:rPr>
              <a:t> sestre Makrine, </a:t>
            </a:r>
            <a:r>
              <a:rPr lang="hr-HR" sz="2400" smtClean="0">
                <a:solidFill>
                  <a:schemeClr val="bg1"/>
                </a:solidFill>
                <a:latin typeface="Times New Roman" pitchFamily="18" charset="0"/>
                <a:cs typeface="Times New Roman" pitchFamily="18" charset="0"/>
              </a:rPr>
              <a:t>igumanije</a:t>
            </a:r>
            <a:r>
              <a:rPr lang="sr-Cyrl-CS" sz="2400" smtClean="0">
                <a:solidFill>
                  <a:schemeClr val="bg1"/>
                </a:solidFill>
                <a:latin typeface="Times New Roman" pitchFamily="18" charset="0"/>
                <a:cs typeface="Times New Roman" pitchFamily="18" charset="0"/>
              </a:rPr>
              <a:t>. Vetiana</a:t>
            </a:r>
            <a:r>
              <a:rPr lang="hr-HR" sz="2400" smtClean="0">
                <a:solidFill>
                  <a:schemeClr val="bg1"/>
                </a:solidFill>
                <a:latin typeface="Times New Roman" pitchFamily="18" charset="0"/>
                <a:cs typeface="Times New Roman" pitchFamily="18" charset="0"/>
              </a:rPr>
              <a:t> njena</a:t>
            </a:r>
            <a:r>
              <a:rPr lang="sr-Cyrl-CS" sz="2400" smtClean="0">
                <a:solidFill>
                  <a:schemeClr val="bg1"/>
                </a:solidFill>
                <a:latin typeface="Times New Roman" pitchFamily="18" charset="0"/>
                <a:cs typeface="Times New Roman" pitchFamily="18" charset="0"/>
              </a:rPr>
              <a:t> prijateljica </a:t>
            </a:r>
            <a:r>
              <a:rPr lang="hr-HR" sz="2400" smtClean="0">
                <a:solidFill>
                  <a:schemeClr val="bg1"/>
                </a:solidFill>
                <a:latin typeface="Times New Roman" pitchFamily="18" charset="0"/>
                <a:cs typeface="Times New Roman" pitchFamily="18" charset="0"/>
              </a:rPr>
              <a:t>tvrdi da su </a:t>
            </a:r>
            <a:r>
              <a:rPr lang="sr-Cyrl-CS" sz="2400" smtClean="0">
                <a:solidFill>
                  <a:schemeClr val="bg1"/>
                </a:solidFill>
                <a:latin typeface="Times New Roman" pitchFamily="18" charset="0"/>
                <a:cs typeface="Times New Roman" pitchFamily="18" charset="0"/>
              </a:rPr>
              <a:t>gvozdeni krst-privezak i gvozdeni prsten sa urezanim krstom zajedničko blago</a:t>
            </a:r>
            <a:r>
              <a:rPr lang="sr-Latn-RS" sz="2400" smtClean="0">
                <a:solidFill>
                  <a:schemeClr val="bg1"/>
                </a:solidFill>
                <a:latin typeface="Times New Roman" pitchFamily="18" charset="0"/>
                <a:cs typeface="Times New Roman" pitchFamily="18" charset="0"/>
              </a:rPr>
              <a:t>.</a:t>
            </a:r>
            <a:r>
              <a:rPr lang="sr-Cyrl-CS" sz="2400" smtClean="0">
                <a:solidFill>
                  <a:schemeClr val="bg1"/>
                </a:solidFill>
                <a:latin typeface="Times New Roman" pitchFamily="18" charset="0"/>
                <a:cs typeface="Times New Roman" pitchFamily="18" charset="0"/>
              </a:rPr>
              <a:t> </a:t>
            </a:r>
            <a:r>
              <a:rPr lang="sr-Latn-RS" sz="2400" smtClean="0">
                <a:solidFill>
                  <a:schemeClr val="bg1"/>
                </a:solidFill>
                <a:latin typeface="Times New Roman" pitchFamily="18" charset="0"/>
                <a:cs typeface="Times New Roman" pitchFamily="18" charset="0"/>
              </a:rPr>
              <a:t/>
            </a:r>
            <a:br>
              <a:rPr lang="sr-Latn-RS" sz="2400" smtClean="0">
                <a:solidFill>
                  <a:schemeClr val="bg1"/>
                </a:solidFill>
                <a:latin typeface="Times New Roman" pitchFamily="18" charset="0"/>
                <a:cs typeface="Times New Roman" pitchFamily="18" charset="0"/>
              </a:rPr>
            </a:br>
            <a:r>
              <a:rPr lang="sr-Latn-RS" sz="2400" smtClean="0">
                <a:solidFill>
                  <a:schemeClr val="bg1"/>
                </a:solidFill>
                <a:latin typeface="Times New Roman" pitchFamily="18" charset="0"/>
                <a:cs typeface="Times New Roman" pitchFamily="18" charset="0"/>
              </a:rPr>
              <a:t>K</a:t>
            </a:r>
            <a:r>
              <a:rPr lang="sr-Cyrl-CS" sz="2400" smtClean="0">
                <a:solidFill>
                  <a:schemeClr val="bg1"/>
                </a:solidFill>
                <a:latin typeface="Times New Roman" pitchFamily="18" charset="0"/>
                <a:cs typeface="Times New Roman" pitchFamily="18" charset="0"/>
              </a:rPr>
              <a:t>rst, koji je imao ulogu amuleta (</a:t>
            </a:r>
            <a:r>
              <a:rPr lang="sr-Latn-CS" sz="2400" smtClean="0">
                <a:solidFill>
                  <a:schemeClr val="bg1"/>
                </a:solidFill>
                <a:latin typeface="Times New Roman" pitchFamily="18" charset="0"/>
                <a:cs typeface="Times New Roman" pitchFamily="18" charset="0"/>
              </a:rPr>
              <a:t>Phylacterion) </a:t>
            </a:r>
            <a:r>
              <a:rPr lang="sr-Latn-RS" sz="2400" smtClean="0">
                <a:solidFill>
                  <a:schemeClr val="bg1"/>
                </a:solidFill>
                <a:latin typeface="Times New Roman" pitchFamily="18" charset="0"/>
                <a:cs typeface="Times New Roman" pitchFamily="18" charset="0"/>
              </a:rPr>
              <a:t>treba da uzmu braća.</a:t>
            </a:r>
            <a:br>
              <a:rPr lang="sr-Latn-RS" sz="2400" smtClean="0">
                <a:solidFill>
                  <a:schemeClr val="bg1"/>
                </a:solidFill>
                <a:latin typeface="Times New Roman" pitchFamily="18" charset="0"/>
                <a:cs typeface="Times New Roman" pitchFamily="18" charset="0"/>
              </a:rPr>
            </a:br>
            <a:r>
              <a:rPr lang="sr-Latn-RS" sz="2400" smtClean="0">
                <a:solidFill>
                  <a:schemeClr val="bg1"/>
                </a:solidFill>
                <a:latin typeface="Times New Roman" pitchFamily="18" charset="0"/>
                <a:cs typeface="Times New Roman" pitchFamily="18" charset="0"/>
              </a:rPr>
              <a:t>S</a:t>
            </a:r>
            <a:r>
              <a:rPr lang="sr-Cyrl-CS" sz="2400" smtClean="0">
                <a:solidFill>
                  <a:schemeClr val="bg1"/>
                </a:solidFill>
                <a:latin typeface="Times New Roman" pitchFamily="18" charset="0"/>
                <a:cs typeface="Times New Roman" pitchFamily="18" charset="0"/>
              </a:rPr>
              <a:t>tradanj</a:t>
            </a:r>
            <a:r>
              <a:rPr lang="sr-Latn-RS" sz="2400" smtClean="0">
                <a:solidFill>
                  <a:schemeClr val="bg1"/>
                </a:solidFill>
                <a:latin typeface="Times New Roman" pitchFamily="18" charset="0"/>
                <a:cs typeface="Times New Roman" pitchFamily="18" charset="0"/>
              </a:rPr>
              <a:t>e</a:t>
            </a:r>
            <a:r>
              <a:rPr lang="sr-Cyrl-CS" sz="2400" smtClean="0">
                <a:solidFill>
                  <a:schemeClr val="bg1"/>
                </a:solidFill>
                <a:latin typeface="Times New Roman" pitchFamily="18" charset="0"/>
                <a:cs typeface="Times New Roman" pitchFamily="18" charset="0"/>
              </a:rPr>
              <a:t> Simeona Metafrasta, vojnik na grudima nosi zlatan krst-privezak.</a:t>
            </a:r>
            <a:r>
              <a:rPr lang="hr-HR" sz="2400" smtClean="0">
                <a:solidFill>
                  <a:schemeClr val="bg1"/>
                </a:solidFill>
                <a:latin typeface="Times New Roman" pitchFamily="18" charset="0"/>
                <a:cs typeface="Times New Roman" pitchFamily="18" charset="0"/>
              </a:rPr>
              <a:t/>
            </a:r>
            <a:br>
              <a:rPr lang="hr-HR" sz="2400" smtClean="0">
                <a:solidFill>
                  <a:schemeClr val="bg1"/>
                </a:solidFill>
                <a:latin typeface="Times New Roman" pitchFamily="18" charset="0"/>
                <a:cs typeface="Times New Roman" pitchFamily="18" charset="0"/>
              </a:rPr>
            </a:br>
            <a:r>
              <a:rPr lang="sr-Latn-RS" sz="2400" smtClean="0">
                <a:solidFill>
                  <a:schemeClr val="bg1"/>
                </a:solidFill>
                <a:latin typeface="Times New Roman" pitchFamily="18" charset="0"/>
                <a:cs typeface="Times New Roman" pitchFamily="18" charset="0"/>
              </a:rPr>
              <a:t>Borba </a:t>
            </a:r>
            <a:r>
              <a:rPr lang="sr-Cyrl-CS" sz="2400" smtClean="0">
                <a:solidFill>
                  <a:schemeClr val="bg1"/>
                </a:solidFill>
                <a:latin typeface="Times New Roman" pitchFamily="18" charset="0"/>
                <a:cs typeface="Times New Roman" pitchFamily="18" charset="0"/>
              </a:rPr>
              <a:t>crkv</a:t>
            </a:r>
            <a:r>
              <a:rPr lang="sr-Latn-RS" sz="2400" smtClean="0">
                <a:solidFill>
                  <a:schemeClr val="bg1"/>
                </a:solidFill>
                <a:latin typeface="Times New Roman" pitchFamily="18" charset="0"/>
                <a:cs typeface="Times New Roman" pitchFamily="18" charset="0"/>
              </a:rPr>
              <a:t>e</a:t>
            </a:r>
            <a:r>
              <a:rPr lang="sr-Cyrl-CS" sz="2400" smtClean="0">
                <a:solidFill>
                  <a:schemeClr val="bg1"/>
                </a:solidFill>
                <a:latin typeface="Times New Roman" pitchFamily="18" charset="0"/>
                <a:cs typeface="Times New Roman" pitchFamily="18" charset="0"/>
              </a:rPr>
              <a:t> </a:t>
            </a:r>
            <a:r>
              <a:rPr lang="sr-Latn-RS" sz="2400" smtClean="0">
                <a:solidFill>
                  <a:schemeClr val="bg1"/>
                </a:solidFill>
                <a:latin typeface="Times New Roman" pitchFamily="18" charset="0"/>
                <a:cs typeface="Times New Roman" pitchFamily="18" charset="0"/>
              </a:rPr>
              <a:t>protiv </a:t>
            </a:r>
            <a:r>
              <a:rPr lang="sr-Cyrl-CS" sz="2400" smtClean="0">
                <a:solidFill>
                  <a:schemeClr val="bg1"/>
                </a:solidFill>
                <a:latin typeface="Times New Roman" pitchFamily="18" charset="0"/>
                <a:cs typeface="Times New Roman" pitchFamily="18" charset="0"/>
              </a:rPr>
              <a:t>amuleta. 36 kanon Prvog sinoda u Laodeciji (</a:t>
            </a:r>
            <a:r>
              <a:rPr lang="sr-Latn-CS" sz="2400" i="1" smtClean="0">
                <a:solidFill>
                  <a:schemeClr val="bg1"/>
                </a:solidFill>
                <a:latin typeface="Times New Roman" pitchFamily="18" charset="0"/>
                <a:cs typeface="Times New Roman" pitchFamily="18" charset="0"/>
              </a:rPr>
              <a:t>Laodicae</a:t>
            </a:r>
            <a:r>
              <a:rPr lang="sr-Latn-CS" sz="2400" smtClean="0">
                <a:solidFill>
                  <a:schemeClr val="bg1"/>
                </a:solidFill>
                <a:latin typeface="Times New Roman" pitchFamily="18" charset="0"/>
                <a:cs typeface="Times New Roman" pitchFamily="18" charset="0"/>
              </a:rPr>
              <a:t>) </a:t>
            </a:r>
            <a:r>
              <a:rPr lang="sr-Cyrl-CS" sz="2400" smtClean="0">
                <a:solidFill>
                  <a:schemeClr val="bg1"/>
                </a:solidFill>
                <a:latin typeface="Times New Roman" pitchFamily="18" charset="0"/>
                <a:cs typeface="Times New Roman" pitchFamily="18" charset="0"/>
              </a:rPr>
              <a:t>zabranjuje sveštenicima da prave i prodaju amulete, dok će oni koji ih nose biti izbačeni iz crkve.</a:t>
            </a:r>
            <a:r>
              <a:rPr lang="en-US" smtClean="0"/>
              <a:t/>
            </a:r>
            <a:br>
              <a:rPr lang="en-US" smtClean="0"/>
            </a:br>
            <a:r>
              <a:rPr lang="hr-HR" sz="2400" smtClean="0">
                <a:solidFill>
                  <a:schemeClr val="bg1"/>
                </a:solidFill>
                <a:latin typeface="Times New Roman" pitchFamily="18" charset="0"/>
                <a:cs typeface="Times New Roman" pitchFamily="18" charset="0"/>
              </a:rPr>
              <a:t/>
            </a:r>
            <a:br>
              <a:rPr lang="hr-HR" sz="2400" smtClean="0">
                <a:solidFill>
                  <a:schemeClr val="bg1"/>
                </a:solidFill>
                <a:latin typeface="Times New Roman" pitchFamily="18" charset="0"/>
                <a:cs typeface="Times New Roman" pitchFamily="18" charset="0"/>
              </a:rPr>
            </a:br>
            <a:endParaRPr lang="en-US" sz="2400" smtClean="0"/>
          </a:p>
        </p:txBody>
      </p:sp>
    </p:spTree>
    <p:extLst>
      <p:ext uri="{BB962C8B-B14F-4D97-AF65-F5344CB8AC3E}">
        <p14:creationId xmlns:p14="http://schemas.microsoft.com/office/powerpoint/2010/main" val="75368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33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950" y="261938"/>
            <a:ext cx="120650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5" descr="33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63713" y="261938"/>
            <a:ext cx="1584325"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6" descr="33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51275" y="261938"/>
            <a:ext cx="1389063"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7" descr="34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51500" y="260350"/>
            <a:ext cx="12287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8" descr="34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451725" y="260350"/>
            <a:ext cx="1520825"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12" descr="35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06425" y="3716338"/>
            <a:ext cx="1444625"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13" descr="35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867025" y="3789363"/>
            <a:ext cx="1489075"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14" descr="357"/>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003800" y="3716338"/>
            <a:ext cx="1441450"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6" name="Picture 16" descr="363"/>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051675" y="3716338"/>
            <a:ext cx="13366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7" name="Rectangle 17"/>
          <p:cNvSpPr>
            <a:spLocks noGrp="1" noChangeArrowheads="1"/>
          </p:cNvSpPr>
          <p:nvPr>
            <p:ph type="title"/>
          </p:nvPr>
        </p:nvSpPr>
        <p:spPr>
          <a:xfrm>
            <a:off x="0" y="2420938"/>
            <a:ext cx="9144000" cy="1008062"/>
          </a:xfrm>
        </p:spPr>
        <p:txBody>
          <a:bodyPr/>
          <a:lstStyle/>
          <a:p>
            <a:pPr algn="l"/>
            <a:r>
              <a:rPr lang="sr-Latn-BA" altLang="en-US" sz="1800" smtClean="0">
                <a:solidFill>
                  <a:schemeClr val="bg1"/>
                </a:solidFill>
                <a:latin typeface="Times New Roman" pitchFamily="18" charset="0"/>
              </a:rPr>
              <a:t>nepoznato             Ras                              Niš - crkva              Gamzigrad               Beogradska  </a:t>
            </a:r>
            <a:br>
              <a:rPr lang="sr-Latn-BA" altLang="en-US" sz="1800" smtClean="0">
                <a:solidFill>
                  <a:schemeClr val="bg1"/>
                </a:solidFill>
                <a:latin typeface="Times New Roman" pitchFamily="18" charset="0"/>
              </a:rPr>
            </a:br>
            <a:r>
              <a:rPr lang="sr-Latn-BA" altLang="en-US" sz="1800" smtClean="0">
                <a:solidFill>
                  <a:schemeClr val="bg1"/>
                </a:solidFill>
                <a:latin typeface="Times New Roman" pitchFamily="18" charset="0"/>
              </a:rPr>
              <a:t>nalazište               (11-12. vek)                 Sv. </a:t>
            </a:r>
            <a:r>
              <a:rPr lang="en-US" altLang="en-US" sz="1800" smtClean="0">
                <a:solidFill>
                  <a:schemeClr val="bg1"/>
                </a:solidFill>
                <a:latin typeface="Times New Roman" pitchFamily="18" charset="0"/>
              </a:rPr>
              <a:t>P</a:t>
            </a:r>
            <a:r>
              <a:rPr lang="sr-Latn-BA" altLang="en-US" sz="1800" smtClean="0">
                <a:solidFill>
                  <a:schemeClr val="bg1"/>
                </a:solidFill>
                <a:latin typeface="Times New Roman" pitchFamily="18" charset="0"/>
              </a:rPr>
              <a:t>antelejmona    (11. vek)                  tvrđava                                                                         </a:t>
            </a:r>
            <a:br>
              <a:rPr lang="sr-Latn-BA" altLang="en-US" sz="1800" smtClean="0">
                <a:solidFill>
                  <a:schemeClr val="bg1"/>
                </a:solidFill>
                <a:latin typeface="Times New Roman" pitchFamily="18" charset="0"/>
              </a:rPr>
            </a:br>
            <a:r>
              <a:rPr lang="sr-Latn-BA" altLang="en-US" sz="1800" smtClean="0">
                <a:solidFill>
                  <a:schemeClr val="bg1"/>
                </a:solidFill>
                <a:latin typeface="Times New Roman" pitchFamily="18" charset="0"/>
              </a:rPr>
              <a:t>(11. vek)                                                   (12-13. vek)                                             (11. vek)</a:t>
            </a:r>
            <a:endParaRPr lang="sr-Latn-CS" altLang="en-US" sz="1800" smtClean="0">
              <a:solidFill>
                <a:schemeClr val="bg1"/>
              </a:solidFill>
              <a:latin typeface="Times New Roman" pitchFamily="18" charset="0"/>
            </a:endParaRPr>
          </a:p>
        </p:txBody>
      </p:sp>
      <p:sp>
        <p:nvSpPr>
          <p:cNvPr id="39948" name="Rectangle 19"/>
          <p:cNvSpPr>
            <a:spLocks noChangeArrowheads="1"/>
          </p:cNvSpPr>
          <p:nvPr/>
        </p:nvSpPr>
        <p:spPr bwMode="auto">
          <a:xfrm>
            <a:off x="0" y="5949950"/>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sr-Latn-BA" altLang="en-US">
                <a:solidFill>
                  <a:schemeClr val="tx2"/>
                </a:solidFill>
                <a:latin typeface="Times New Roman" pitchFamily="18" charset="0"/>
              </a:rPr>
              <a:t>          </a:t>
            </a:r>
            <a:r>
              <a:rPr lang="sr-Cyrl-RS" altLang="en-US">
                <a:solidFill>
                  <a:schemeClr val="tx2"/>
                </a:solidFill>
                <a:latin typeface="Times New Roman" pitchFamily="18" charset="0"/>
              </a:rPr>
              <a:t>      </a:t>
            </a:r>
            <a:r>
              <a:rPr lang="sr-Latn-BA" altLang="en-US">
                <a:solidFill>
                  <a:schemeClr val="bg1"/>
                </a:solidFill>
                <a:latin typeface="Times New Roman" pitchFamily="18" charset="0"/>
              </a:rPr>
              <a:t>Beogradska tvrđava (11. vek)                  </a:t>
            </a:r>
            <a:r>
              <a:rPr lang="sr-Cyrl-RS" altLang="en-US">
                <a:solidFill>
                  <a:schemeClr val="bg1"/>
                </a:solidFill>
                <a:latin typeface="Times New Roman" pitchFamily="18" charset="0"/>
              </a:rPr>
              <a:t>   </a:t>
            </a:r>
            <a:r>
              <a:rPr lang="sr-Latn-BA" altLang="en-US">
                <a:solidFill>
                  <a:schemeClr val="bg1"/>
                </a:solidFill>
                <a:latin typeface="Times New Roman" pitchFamily="18" charset="0"/>
              </a:rPr>
              <a:t>Kladovo (11. vek)       Ritopek (12-13. vek)</a:t>
            </a:r>
            <a:endParaRPr lang="sr-Latn-CS" altLang="en-US">
              <a:solidFill>
                <a:schemeClr val="bg1"/>
              </a:solidFill>
              <a:latin typeface="Times New Roman" pitchFamily="18" charset="0"/>
            </a:endParaRPr>
          </a:p>
        </p:txBody>
      </p:sp>
    </p:spTree>
    <p:extLst>
      <p:ext uri="{BB962C8B-B14F-4D97-AF65-F5344CB8AC3E}">
        <p14:creationId xmlns:p14="http://schemas.microsoft.com/office/powerpoint/2010/main" val="19092837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4"/>
          <p:cNvSpPr>
            <a:spLocks noGrp="1"/>
          </p:cNvSpPr>
          <p:nvPr>
            <p:ph type="ctrTitle"/>
          </p:nvPr>
        </p:nvSpPr>
        <p:spPr>
          <a:xfrm>
            <a:off x="0" y="2924175"/>
            <a:ext cx="9144000" cy="727075"/>
          </a:xfrm>
        </p:spPr>
        <p:txBody>
          <a:bodyPr/>
          <a:lstStyle/>
          <a:p>
            <a:pPr algn="l"/>
            <a:r>
              <a:rPr lang="sr-Latn-CS" altLang="en-US" sz="2000" smtClean="0">
                <a:latin typeface="Times New Roman" pitchFamily="18" charset="0"/>
                <a:cs typeface="Times New Roman" pitchFamily="18" charset="0"/>
              </a:rPr>
              <a:t>     </a:t>
            </a:r>
            <a:r>
              <a:rPr lang="sr-Latn-RS" altLang="en-US" sz="2000" smtClean="0">
                <a:solidFill>
                  <a:schemeClr val="bg1"/>
                </a:solidFill>
                <a:latin typeface="Times New Roman" pitchFamily="18" charset="0"/>
                <a:cs typeface="Times New Roman" pitchFamily="18" charset="0"/>
              </a:rPr>
              <a:t>Veles</a:t>
            </a:r>
            <a:r>
              <a:rPr lang="sr-Cyrl-CS" altLang="en-US" sz="2000" smtClean="0">
                <a:solidFill>
                  <a:schemeClr val="bg1"/>
                </a:solidFill>
                <a:latin typeface="Times New Roman" pitchFamily="18" charset="0"/>
                <a:cs typeface="Times New Roman" pitchFamily="18" charset="0"/>
              </a:rPr>
              <a:t>                                               </a:t>
            </a:r>
            <a:r>
              <a:rPr lang="sr-Latn-CS" altLang="en-US" sz="2000" smtClean="0">
                <a:solidFill>
                  <a:schemeClr val="bg1"/>
                </a:solidFill>
                <a:latin typeface="Times New Roman" pitchFamily="18" charset="0"/>
                <a:cs typeface="Times New Roman" pitchFamily="18" charset="0"/>
              </a:rPr>
              <a:t>                  </a:t>
            </a:r>
            <a:r>
              <a:rPr lang="sr-Latn-RS" altLang="en-US" sz="2000" smtClean="0">
                <a:solidFill>
                  <a:schemeClr val="bg1"/>
                </a:solidFill>
                <a:latin typeface="Times New Roman" pitchFamily="18" charset="0"/>
                <a:cs typeface="Times New Roman" pitchFamily="18" charset="0"/>
              </a:rPr>
              <a:t>Beogradska tvrđava</a:t>
            </a:r>
            <a:r>
              <a:rPr lang="sr-Latn-CS" altLang="en-US" sz="2000" smtClean="0">
                <a:solidFill>
                  <a:schemeClr val="bg1"/>
                </a:solidFill>
                <a:latin typeface="Times New Roman" pitchFamily="18" charset="0"/>
                <a:cs typeface="Times New Roman" pitchFamily="18" charset="0"/>
              </a:rPr>
              <a:t/>
            </a:r>
            <a:br>
              <a:rPr lang="sr-Latn-CS" altLang="en-US" sz="2000" smtClean="0">
                <a:solidFill>
                  <a:schemeClr val="bg1"/>
                </a:solidFill>
                <a:latin typeface="Times New Roman" pitchFamily="18" charset="0"/>
                <a:cs typeface="Times New Roman" pitchFamily="18" charset="0"/>
              </a:rPr>
            </a:br>
            <a:r>
              <a:rPr lang="sr-Latn-CS" altLang="en-US" sz="2000" smtClean="0">
                <a:solidFill>
                  <a:schemeClr val="bg1"/>
                </a:solidFill>
                <a:latin typeface="Times New Roman" pitchFamily="18" charset="0"/>
                <a:cs typeface="Times New Roman" pitchFamily="18" charset="0"/>
              </a:rPr>
              <a:t>     </a:t>
            </a:r>
            <a:r>
              <a:rPr lang="sr-Cyrl-CS" altLang="en-US" sz="2000" smtClean="0">
                <a:solidFill>
                  <a:schemeClr val="bg1"/>
                </a:solidFill>
                <a:latin typeface="Times New Roman" pitchFamily="18" charset="0"/>
                <a:cs typeface="Times New Roman" pitchFamily="18" charset="0"/>
              </a:rPr>
              <a:t>(10-12. </a:t>
            </a:r>
            <a:r>
              <a:rPr lang="sr-Latn-RS" altLang="en-US" sz="2000" smtClean="0">
                <a:solidFill>
                  <a:schemeClr val="bg1"/>
                </a:solidFill>
                <a:latin typeface="Times New Roman" pitchFamily="18" charset="0"/>
                <a:cs typeface="Times New Roman" pitchFamily="18" charset="0"/>
              </a:rPr>
              <a:t>vek</a:t>
            </a:r>
            <a:r>
              <a:rPr lang="sr-Cyrl-CS" altLang="en-US" sz="2000" smtClean="0">
                <a:solidFill>
                  <a:schemeClr val="bg1"/>
                </a:solidFill>
                <a:latin typeface="Times New Roman" pitchFamily="18" charset="0"/>
                <a:cs typeface="Times New Roman" pitchFamily="18" charset="0"/>
              </a:rPr>
              <a:t>)                                      </a:t>
            </a:r>
            <a:r>
              <a:rPr lang="sr-Latn-CS" altLang="en-US" sz="2000" smtClean="0">
                <a:solidFill>
                  <a:schemeClr val="bg1"/>
                </a:solidFill>
                <a:latin typeface="Times New Roman" pitchFamily="18" charset="0"/>
                <a:cs typeface="Times New Roman" pitchFamily="18" charset="0"/>
              </a:rPr>
              <a:t>                         </a:t>
            </a:r>
            <a:r>
              <a:rPr lang="sr-Cyrl-CS" altLang="en-US" sz="2000" smtClean="0">
                <a:solidFill>
                  <a:schemeClr val="bg1"/>
                </a:solidFill>
                <a:latin typeface="Times New Roman" pitchFamily="18" charset="0"/>
                <a:cs typeface="Times New Roman" pitchFamily="18" charset="0"/>
              </a:rPr>
              <a:t>(11. </a:t>
            </a:r>
            <a:r>
              <a:rPr lang="sr-Latn-RS" altLang="en-US" sz="2000" smtClean="0">
                <a:solidFill>
                  <a:schemeClr val="bg1"/>
                </a:solidFill>
                <a:latin typeface="Times New Roman" pitchFamily="18" charset="0"/>
                <a:cs typeface="Times New Roman" pitchFamily="18" charset="0"/>
              </a:rPr>
              <a:t>vek</a:t>
            </a:r>
            <a:r>
              <a:rPr lang="sr-Cyrl-CS" altLang="en-US" sz="2000" smtClean="0">
                <a:solidFill>
                  <a:schemeClr val="bg1"/>
                </a:solidFill>
                <a:latin typeface="Times New Roman" pitchFamily="18" charset="0"/>
                <a:cs typeface="Times New Roman" pitchFamily="18" charset="0"/>
              </a:rPr>
              <a:t>)</a:t>
            </a:r>
            <a:endParaRPr lang="en-US" altLang="en-US" sz="2000" smtClean="0">
              <a:solidFill>
                <a:schemeClr val="bg1"/>
              </a:solidFill>
              <a:latin typeface="Times New Roman" pitchFamily="18" charset="0"/>
              <a:cs typeface="Times New Roman" pitchFamily="18" charset="0"/>
            </a:endParaRPr>
          </a:p>
        </p:txBody>
      </p:sp>
      <p:sp>
        <p:nvSpPr>
          <p:cNvPr id="40963" name="Subtitle 5"/>
          <p:cNvSpPr>
            <a:spLocks noGrp="1"/>
          </p:cNvSpPr>
          <p:nvPr>
            <p:ph type="subTitle" idx="1"/>
          </p:nvPr>
        </p:nvSpPr>
        <p:spPr>
          <a:xfrm>
            <a:off x="0" y="6000750"/>
            <a:ext cx="9144000" cy="741363"/>
          </a:xfrm>
        </p:spPr>
        <p:txBody>
          <a:bodyPr>
            <a:normAutofit lnSpcReduction="10000"/>
          </a:bodyPr>
          <a:lstStyle/>
          <a:p>
            <a:pPr algn="l"/>
            <a:r>
              <a:rPr lang="sr-Cyrl-CS" altLang="en-US" sz="1800" smtClean="0">
                <a:solidFill>
                  <a:schemeClr val="tx1"/>
                </a:solidFill>
                <a:latin typeface="Times New Roman" pitchFamily="18" charset="0"/>
                <a:cs typeface="Times New Roman" pitchFamily="18" charset="0"/>
              </a:rPr>
              <a:t>  </a:t>
            </a:r>
            <a:r>
              <a:rPr lang="sr-Latn-RS" altLang="en-US" sz="2000" smtClean="0">
                <a:solidFill>
                  <a:schemeClr val="bg1"/>
                </a:solidFill>
                <a:latin typeface="Times New Roman" pitchFamily="18" charset="0"/>
                <a:cs typeface="Times New Roman" pitchFamily="18" charset="0"/>
              </a:rPr>
              <a:t>Brestovik</a:t>
            </a:r>
            <a:r>
              <a:rPr lang="sr-Cyrl-CS" altLang="en-US" sz="2000" smtClean="0">
                <a:solidFill>
                  <a:schemeClr val="bg1"/>
                </a:solidFill>
                <a:latin typeface="Times New Roman" pitchFamily="18" charset="0"/>
                <a:cs typeface="Times New Roman" pitchFamily="18" charset="0"/>
              </a:rPr>
              <a:t>                                            </a:t>
            </a:r>
            <a:r>
              <a:rPr lang="sr-Latn-RS" altLang="en-US" sz="2000" smtClean="0">
                <a:solidFill>
                  <a:schemeClr val="bg1"/>
                </a:solidFill>
                <a:latin typeface="Times New Roman" pitchFamily="18" charset="0"/>
                <a:cs typeface="Times New Roman" pitchFamily="18" charset="0"/>
              </a:rPr>
              <a:t>  Manastir Krepoljin</a:t>
            </a:r>
            <a:r>
              <a:rPr lang="sr-Cyrl-CS" altLang="en-US" sz="2000" smtClean="0">
                <a:solidFill>
                  <a:schemeClr val="bg1"/>
                </a:solidFill>
                <a:latin typeface="Times New Roman" pitchFamily="18" charset="0"/>
                <a:cs typeface="Times New Roman" pitchFamily="18" charset="0"/>
              </a:rPr>
              <a:t>               </a:t>
            </a:r>
            <a:r>
              <a:rPr lang="sr-Latn-CS" altLang="en-US" sz="2000" smtClean="0">
                <a:solidFill>
                  <a:schemeClr val="bg1"/>
                </a:solidFill>
                <a:latin typeface="Times New Roman" pitchFamily="18" charset="0"/>
                <a:cs typeface="Times New Roman" pitchFamily="18" charset="0"/>
              </a:rPr>
              <a:t>      Ras</a:t>
            </a:r>
            <a:endParaRPr lang="sr-Cyrl-CS" altLang="en-US" sz="2000" smtClean="0">
              <a:solidFill>
                <a:schemeClr val="bg1"/>
              </a:solidFill>
              <a:latin typeface="Times New Roman" pitchFamily="18" charset="0"/>
              <a:cs typeface="Times New Roman" pitchFamily="18" charset="0"/>
            </a:endParaRPr>
          </a:p>
          <a:p>
            <a:pPr algn="l"/>
            <a:r>
              <a:rPr lang="sr-Cyrl-CS" altLang="en-US" sz="2000" smtClean="0">
                <a:solidFill>
                  <a:schemeClr val="bg1"/>
                </a:solidFill>
                <a:latin typeface="Times New Roman" pitchFamily="18" charset="0"/>
                <a:cs typeface="Times New Roman" pitchFamily="18" charset="0"/>
              </a:rPr>
              <a:t>  (10-11. </a:t>
            </a:r>
            <a:r>
              <a:rPr lang="sr-Latn-RS" altLang="en-US" sz="2000" smtClean="0">
                <a:solidFill>
                  <a:schemeClr val="bg1"/>
                </a:solidFill>
                <a:latin typeface="Times New Roman" pitchFamily="18" charset="0"/>
                <a:cs typeface="Times New Roman" pitchFamily="18" charset="0"/>
              </a:rPr>
              <a:t>vek</a:t>
            </a:r>
            <a:r>
              <a:rPr lang="sr-Cyrl-CS" altLang="en-US" sz="2000" smtClean="0">
                <a:solidFill>
                  <a:schemeClr val="bg1"/>
                </a:solidFill>
                <a:latin typeface="Times New Roman" pitchFamily="18" charset="0"/>
                <a:cs typeface="Times New Roman" pitchFamily="18" charset="0"/>
              </a:rPr>
              <a:t>)                                          (11. </a:t>
            </a:r>
            <a:r>
              <a:rPr lang="sr-Latn-RS" altLang="en-US" sz="2000" smtClean="0">
                <a:solidFill>
                  <a:schemeClr val="bg1"/>
                </a:solidFill>
                <a:latin typeface="Times New Roman" pitchFamily="18" charset="0"/>
                <a:cs typeface="Times New Roman" pitchFamily="18" charset="0"/>
              </a:rPr>
              <a:t>vek</a:t>
            </a:r>
            <a:r>
              <a:rPr lang="sr-Cyrl-CS" altLang="en-US" sz="2000" smtClean="0">
                <a:solidFill>
                  <a:schemeClr val="bg1"/>
                </a:solidFill>
                <a:latin typeface="Times New Roman" pitchFamily="18" charset="0"/>
                <a:cs typeface="Times New Roman" pitchFamily="18" charset="0"/>
              </a:rPr>
              <a:t>)                                     (11-12. </a:t>
            </a:r>
            <a:r>
              <a:rPr lang="sr-Latn-RS" altLang="en-US" sz="2000" smtClean="0">
                <a:solidFill>
                  <a:schemeClr val="bg1"/>
                </a:solidFill>
                <a:latin typeface="Times New Roman" pitchFamily="18" charset="0"/>
                <a:cs typeface="Times New Roman" pitchFamily="18" charset="0"/>
              </a:rPr>
              <a:t>vek</a:t>
            </a:r>
            <a:r>
              <a:rPr lang="sr-Cyrl-CS" altLang="en-US" sz="2000" smtClean="0">
                <a:solidFill>
                  <a:schemeClr val="bg1"/>
                </a:solidFill>
                <a:latin typeface="Times New Roman" pitchFamily="18" charset="0"/>
                <a:cs typeface="Times New Roman" pitchFamily="18" charset="0"/>
              </a:rPr>
              <a:t>) </a:t>
            </a:r>
            <a:r>
              <a:rPr lang="sr-Cyrl-CS" altLang="en-US" sz="1800" smtClean="0">
                <a:solidFill>
                  <a:schemeClr val="bg1"/>
                </a:solidFill>
                <a:latin typeface="Times New Roman" pitchFamily="18" charset="0"/>
                <a:cs typeface="Times New Roman" pitchFamily="18" charset="0"/>
              </a:rPr>
              <a:t> </a:t>
            </a:r>
            <a:r>
              <a:rPr lang="sr-Cyrl-CS" altLang="en-US" sz="1800" smtClean="0">
                <a:solidFill>
                  <a:schemeClr val="tx1"/>
                </a:solidFill>
                <a:latin typeface="Times New Roman" pitchFamily="18" charset="0"/>
                <a:cs typeface="Times New Roman" pitchFamily="18" charset="0"/>
              </a:rPr>
              <a:t>                                 </a:t>
            </a:r>
            <a:endParaRPr lang="en-US" altLang="en-US" sz="1800" smtClean="0">
              <a:solidFill>
                <a:schemeClr val="tx1"/>
              </a:solidFill>
              <a:latin typeface="Times New Roman" pitchFamily="18" charset="0"/>
              <a:cs typeface="Times New Roman" pitchFamily="18" charset="0"/>
            </a:endParaRPr>
          </a:p>
        </p:txBody>
      </p:sp>
      <p:pic>
        <p:nvPicPr>
          <p:cNvPr id="40964" name="Picture 6" descr="348.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850" y="188913"/>
            <a:ext cx="2735263"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12" descr="35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02075" y="188913"/>
            <a:ext cx="1803400"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13" descr="35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88125" y="188913"/>
            <a:ext cx="1928813"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8" descr="40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5888" y="4000500"/>
            <a:ext cx="352742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10" descr="407.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71938" y="4000500"/>
            <a:ext cx="285750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9" descr="40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286625" y="4000500"/>
            <a:ext cx="1646238"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68609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0" y="2786063"/>
            <a:ext cx="9144000" cy="571500"/>
          </a:xfrm>
        </p:spPr>
        <p:txBody>
          <a:bodyPr>
            <a:normAutofit fontScale="90000"/>
          </a:bodyPr>
          <a:lstStyle/>
          <a:p>
            <a:pPr algn="l" eaLnBrk="1" hangingPunct="1"/>
            <a:r>
              <a:rPr lang="sr-Cyrl-CS" altLang="en-US" sz="2000" smtClean="0">
                <a:latin typeface="Times New Roman" pitchFamily="18" charset="0"/>
                <a:cs typeface="Times New Roman" pitchFamily="18" charset="0"/>
              </a:rPr>
              <a:t>   </a:t>
            </a:r>
            <a:r>
              <a:rPr lang="sr-Latn-RS" altLang="en-US" sz="2000" smtClean="0">
                <a:solidFill>
                  <a:schemeClr val="bg1"/>
                </a:solidFill>
                <a:latin typeface="Times New Roman" pitchFamily="18" charset="0"/>
                <a:cs typeface="Times New Roman" pitchFamily="18" charset="0"/>
              </a:rPr>
              <a:t>Strumica</a:t>
            </a:r>
            <a:r>
              <a:rPr lang="sr-Cyrl-CS" altLang="en-US" sz="2000" smtClean="0">
                <a:solidFill>
                  <a:schemeClr val="bg1"/>
                </a:solidFill>
                <a:latin typeface="Times New Roman" pitchFamily="18" charset="0"/>
                <a:cs typeface="Times New Roman" pitchFamily="18" charset="0"/>
              </a:rPr>
              <a:t>                         </a:t>
            </a:r>
            <a:r>
              <a:rPr lang="sr-Latn-RS" altLang="en-US" sz="2000" smtClean="0">
                <a:solidFill>
                  <a:schemeClr val="bg1"/>
                </a:solidFill>
                <a:latin typeface="Times New Roman" pitchFamily="18" charset="0"/>
                <a:cs typeface="Times New Roman" pitchFamily="18" charset="0"/>
              </a:rPr>
              <a:t>   Donjićko brdo</a:t>
            </a:r>
            <a:r>
              <a:rPr lang="sr-Cyrl-CS" altLang="en-US" sz="2000" smtClean="0">
                <a:solidFill>
                  <a:schemeClr val="bg1"/>
                </a:solidFill>
                <a:latin typeface="Times New Roman" pitchFamily="18" charset="0"/>
                <a:cs typeface="Times New Roman" pitchFamily="18" charset="0"/>
              </a:rPr>
              <a:t>                   </a:t>
            </a:r>
            <a:r>
              <a:rPr lang="sr-Latn-RS" altLang="en-US" sz="2000" smtClean="0">
                <a:solidFill>
                  <a:schemeClr val="bg1"/>
                </a:solidFill>
                <a:latin typeface="Times New Roman" pitchFamily="18" charset="0"/>
                <a:cs typeface="Times New Roman" pitchFamily="18" charset="0"/>
              </a:rPr>
              <a:t>  Sremska Mitrovica</a:t>
            </a:r>
            <a:r>
              <a:rPr lang="sr-Cyrl-CS" altLang="en-US" sz="2000" smtClean="0">
                <a:solidFill>
                  <a:schemeClr val="bg1"/>
                </a:solidFill>
                <a:latin typeface="Times New Roman" pitchFamily="18" charset="0"/>
                <a:cs typeface="Times New Roman" pitchFamily="18" charset="0"/>
              </a:rPr>
              <a:t> </a:t>
            </a:r>
            <a:br>
              <a:rPr lang="sr-Cyrl-CS" altLang="en-US" sz="2000" smtClean="0">
                <a:solidFill>
                  <a:schemeClr val="bg1"/>
                </a:solidFill>
                <a:latin typeface="Times New Roman" pitchFamily="18" charset="0"/>
                <a:cs typeface="Times New Roman" pitchFamily="18" charset="0"/>
              </a:rPr>
            </a:br>
            <a:r>
              <a:rPr lang="sr-Cyrl-CS" altLang="en-US" sz="2000" smtClean="0">
                <a:solidFill>
                  <a:schemeClr val="bg1"/>
                </a:solidFill>
                <a:latin typeface="Times New Roman" pitchFamily="18" charset="0"/>
                <a:cs typeface="Times New Roman" pitchFamily="18" charset="0"/>
              </a:rPr>
              <a:t>   (11-12. </a:t>
            </a:r>
            <a:r>
              <a:rPr lang="sr-Latn-RS" altLang="en-US" sz="2000" smtClean="0">
                <a:solidFill>
                  <a:schemeClr val="bg1"/>
                </a:solidFill>
                <a:latin typeface="Times New Roman" pitchFamily="18" charset="0"/>
                <a:cs typeface="Times New Roman" pitchFamily="18" charset="0"/>
              </a:rPr>
              <a:t>vek</a:t>
            </a:r>
            <a:r>
              <a:rPr lang="sr-Cyrl-CS" altLang="en-US" sz="2000" smtClean="0">
                <a:solidFill>
                  <a:schemeClr val="bg1"/>
                </a:solidFill>
                <a:latin typeface="Times New Roman" pitchFamily="18" charset="0"/>
                <a:cs typeface="Times New Roman" pitchFamily="18" charset="0"/>
              </a:rPr>
              <a:t>)                      </a:t>
            </a:r>
            <a:r>
              <a:rPr lang="sr-Latn-RS" altLang="en-US" sz="2000" smtClean="0">
                <a:solidFill>
                  <a:schemeClr val="bg1"/>
                </a:solidFill>
                <a:latin typeface="Times New Roman" pitchFamily="18" charset="0"/>
                <a:cs typeface="Times New Roman" pitchFamily="18" charset="0"/>
              </a:rPr>
              <a:t> </a:t>
            </a:r>
            <a:r>
              <a:rPr lang="sr-Cyrl-CS" altLang="en-US" sz="2000" smtClean="0">
                <a:solidFill>
                  <a:schemeClr val="bg1"/>
                </a:solidFill>
                <a:latin typeface="Times New Roman" pitchFamily="18" charset="0"/>
                <a:cs typeface="Times New Roman" pitchFamily="18" charset="0"/>
              </a:rPr>
              <a:t>(12-13. </a:t>
            </a:r>
            <a:r>
              <a:rPr lang="sr-Latn-RS" altLang="en-US" sz="2000" smtClean="0">
                <a:solidFill>
                  <a:schemeClr val="bg1"/>
                </a:solidFill>
                <a:latin typeface="Times New Roman" pitchFamily="18" charset="0"/>
                <a:cs typeface="Times New Roman" pitchFamily="18" charset="0"/>
              </a:rPr>
              <a:t>vek</a:t>
            </a:r>
            <a:r>
              <a:rPr lang="sr-Cyrl-CS" altLang="en-US" sz="2000" smtClean="0">
                <a:solidFill>
                  <a:schemeClr val="bg1"/>
                </a:solidFill>
                <a:latin typeface="Times New Roman" pitchFamily="18" charset="0"/>
                <a:cs typeface="Times New Roman" pitchFamily="18" charset="0"/>
              </a:rPr>
              <a:t>)                         (12-13. </a:t>
            </a:r>
            <a:r>
              <a:rPr lang="sr-Latn-RS" altLang="en-US" sz="2000" smtClean="0">
                <a:solidFill>
                  <a:schemeClr val="bg1"/>
                </a:solidFill>
                <a:latin typeface="Times New Roman" pitchFamily="18" charset="0"/>
                <a:cs typeface="Times New Roman" pitchFamily="18" charset="0"/>
              </a:rPr>
              <a:t>vek</a:t>
            </a:r>
            <a:r>
              <a:rPr lang="sr-Cyrl-CS" altLang="en-US" sz="2000" smtClean="0">
                <a:solidFill>
                  <a:schemeClr val="bg1"/>
                </a:solidFill>
                <a:latin typeface="Times New Roman" pitchFamily="18" charset="0"/>
                <a:cs typeface="Times New Roman" pitchFamily="18" charset="0"/>
              </a:rPr>
              <a:t>)</a:t>
            </a:r>
            <a:endParaRPr lang="en-US" altLang="en-US" sz="2000" smtClean="0">
              <a:solidFill>
                <a:schemeClr val="bg1"/>
              </a:solidFill>
              <a:latin typeface="Times New Roman" pitchFamily="18" charset="0"/>
              <a:cs typeface="Times New Roman" pitchFamily="18" charset="0"/>
            </a:endParaRPr>
          </a:p>
        </p:txBody>
      </p:sp>
      <p:pic>
        <p:nvPicPr>
          <p:cNvPr id="41987" name="Content Placeholder 3" descr="413.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14313" y="163513"/>
            <a:ext cx="1714500" cy="2408237"/>
          </a:xfrm>
        </p:spPr>
      </p:pic>
      <p:pic>
        <p:nvPicPr>
          <p:cNvPr id="41988" name="Picture 14" descr="42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28938" y="233363"/>
            <a:ext cx="2071687"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6" descr="43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68963" y="227013"/>
            <a:ext cx="3260725"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6" descr="476.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0825" y="3644900"/>
            <a:ext cx="2747963"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1" name="Rectangle 7"/>
          <p:cNvSpPr>
            <a:spLocks noChangeArrowheads="1"/>
          </p:cNvSpPr>
          <p:nvPr/>
        </p:nvSpPr>
        <p:spPr bwMode="auto">
          <a:xfrm>
            <a:off x="0" y="571500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sr-Cyrl-CS" altLang="en-US" sz="2000">
                <a:latin typeface="Times New Roman" pitchFamily="18" charset="0"/>
                <a:cs typeface="Times New Roman" pitchFamily="18" charset="0"/>
              </a:rPr>
              <a:t>   </a:t>
            </a:r>
            <a:r>
              <a:rPr lang="sr-Latn-CS" altLang="en-US" sz="2000">
                <a:latin typeface="Times New Roman" pitchFamily="18" charset="0"/>
                <a:cs typeface="Times New Roman" pitchFamily="18" charset="0"/>
              </a:rPr>
              <a:t> </a:t>
            </a:r>
            <a:r>
              <a:rPr lang="sr-Latn-RS" altLang="en-US" sz="2000">
                <a:solidFill>
                  <a:schemeClr val="bg1"/>
                </a:solidFill>
                <a:latin typeface="Times New Roman" pitchFamily="18" charset="0"/>
                <a:cs typeface="Times New Roman" pitchFamily="18" charset="0"/>
              </a:rPr>
              <a:t>Car Asen</a:t>
            </a:r>
            <a:r>
              <a:rPr lang="sr-Cyrl-CS" altLang="en-US" sz="2000">
                <a:solidFill>
                  <a:schemeClr val="bg1"/>
                </a:solidFill>
                <a:latin typeface="Times New Roman" pitchFamily="18" charset="0"/>
                <a:cs typeface="Times New Roman" pitchFamily="18" charset="0"/>
              </a:rPr>
              <a:t>                                   </a:t>
            </a:r>
            <a:r>
              <a:rPr lang="sr-Latn-RS" altLang="en-US" sz="2000">
                <a:solidFill>
                  <a:schemeClr val="bg1"/>
                </a:solidFill>
                <a:latin typeface="Times New Roman" pitchFamily="18" charset="0"/>
                <a:cs typeface="Times New Roman" pitchFamily="18" charset="0"/>
              </a:rPr>
              <a:t> Vrcalova vodenica</a:t>
            </a:r>
            <a:r>
              <a:rPr lang="sr-Cyrl-CS" altLang="en-US" sz="2000">
                <a:solidFill>
                  <a:schemeClr val="bg1"/>
                </a:solidFill>
                <a:latin typeface="Times New Roman" pitchFamily="18" charset="0"/>
                <a:cs typeface="Times New Roman" pitchFamily="18" charset="0"/>
              </a:rPr>
              <a:t>      </a:t>
            </a:r>
            <a:r>
              <a:rPr lang="sr-Latn-CS" altLang="en-US" sz="2000">
                <a:solidFill>
                  <a:schemeClr val="bg1"/>
                </a:solidFill>
                <a:latin typeface="Times New Roman" pitchFamily="18" charset="0"/>
                <a:cs typeface="Times New Roman" pitchFamily="18" charset="0"/>
              </a:rPr>
              <a:t> </a:t>
            </a:r>
            <a:r>
              <a:rPr lang="sr-Cyrl-CS" altLang="en-US" sz="2000">
                <a:solidFill>
                  <a:schemeClr val="bg1"/>
                </a:solidFill>
                <a:latin typeface="Times New Roman" pitchFamily="18" charset="0"/>
                <a:cs typeface="Times New Roman" pitchFamily="18" charset="0"/>
              </a:rPr>
              <a:t>                     </a:t>
            </a:r>
            <a:r>
              <a:rPr lang="sr-Latn-CS" altLang="en-US" sz="2000">
                <a:solidFill>
                  <a:schemeClr val="bg1"/>
                </a:solidFill>
                <a:latin typeface="Times New Roman" pitchFamily="18" charset="0"/>
                <a:cs typeface="Times New Roman" pitchFamily="18" charset="0"/>
              </a:rPr>
              <a:t>     </a:t>
            </a:r>
            <a:r>
              <a:rPr lang="sr-Latn-RS" altLang="en-US" sz="2000">
                <a:solidFill>
                  <a:schemeClr val="bg1"/>
                </a:solidFill>
                <a:latin typeface="Times New Roman" pitchFamily="18" charset="0"/>
                <a:cs typeface="Times New Roman" pitchFamily="18" charset="0"/>
              </a:rPr>
              <a:t>Prilep</a:t>
            </a:r>
            <a:r>
              <a:rPr lang="sr-Cyrl-CS" altLang="en-US" sz="2000">
                <a:solidFill>
                  <a:schemeClr val="bg1"/>
                </a:solidFill>
                <a:latin typeface="Times New Roman" pitchFamily="18" charset="0"/>
                <a:cs typeface="Times New Roman" pitchFamily="18" charset="0"/>
              </a:rPr>
              <a:t>                                         </a:t>
            </a:r>
            <a:br>
              <a:rPr lang="sr-Cyrl-CS" altLang="en-US" sz="2000">
                <a:solidFill>
                  <a:schemeClr val="bg1"/>
                </a:solidFill>
                <a:latin typeface="Times New Roman" pitchFamily="18" charset="0"/>
                <a:cs typeface="Times New Roman" pitchFamily="18" charset="0"/>
              </a:rPr>
            </a:br>
            <a:r>
              <a:rPr lang="sr-Cyrl-CS" altLang="en-US" sz="2000">
                <a:solidFill>
                  <a:schemeClr val="bg1"/>
                </a:solidFill>
                <a:latin typeface="Times New Roman" pitchFamily="18" charset="0"/>
                <a:cs typeface="Times New Roman" pitchFamily="18" charset="0"/>
              </a:rPr>
              <a:t>   </a:t>
            </a:r>
            <a:r>
              <a:rPr lang="sr-Latn-CS" altLang="en-US" sz="2000">
                <a:solidFill>
                  <a:schemeClr val="bg1"/>
                </a:solidFill>
                <a:latin typeface="Times New Roman" pitchFamily="18" charset="0"/>
                <a:cs typeface="Times New Roman" pitchFamily="18" charset="0"/>
              </a:rPr>
              <a:t> </a:t>
            </a:r>
            <a:r>
              <a:rPr lang="sr-Cyrl-CS" altLang="en-US" sz="2000">
                <a:solidFill>
                  <a:schemeClr val="bg1"/>
                </a:solidFill>
                <a:latin typeface="Times New Roman" pitchFamily="18" charset="0"/>
                <a:cs typeface="Times New Roman" pitchFamily="18" charset="0"/>
              </a:rPr>
              <a:t>(11. </a:t>
            </a:r>
            <a:r>
              <a:rPr lang="sr-Latn-RS" altLang="en-US" sz="2000">
                <a:solidFill>
                  <a:schemeClr val="bg1"/>
                </a:solidFill>
                <a:latin typeface="Times New Roman" pitchFamily="18" charset="0"/>
                <a:cs typeface="Times New Roman" pitchFamily="18" charset="0"/>
              </a:rPr>
              <a:t>vek</a:t>
            </a:r>
            <a:r>
              <a:rPr lang="sr-Cyrl-CS" altLang="en-US" sz="2000">
                <a:solidFill>
                  <a:schemeClr val="bg1"/>
                </a:solidFill>
                <a:latin typeface="Times New Roman" pitchFamily="18" charset="0"/>
                <a:cs typeface="Times New Roman" pitchFamily="18" charset="0"/>
              </a:rPr>
              <a:t>)                                     (10-11. </a:t>
            </a:r>
            <a:r>
              <a:rPr lang="sr-Latn-RS" altLang="en-US" sz="2000">
                <a:solidFill>
                  <a:schemeClr val="bg1"/>
                </a:solidFill>
                <a:latin typeface="Times New Roman" pitchFamily="18" charset="0"/>
                <a:cs typeface="Times New Roman" pitchFamily="18" charset="0"/>
              </a:rPr>
              <a:t>vek</a:t>
            </a:r>
            <a:r>
              <a:rPr lang="sr-Cyrl-CS" altLang="en-US" sz="2000">
                <a:solidFill>
                  <a:schemeClr val="bg1"/>
                </a:solidFill>
                <a:latin typeface="Times New Roman" pitchFamily="18" charset="0"/>
                <a:cs typeface="Times New Roman" pitchFamily="18" charset="0"/>
              </a:rPr>
              <a:t>)                                           (11-12. </a:t>
            </a:r>
            <a:r>
              <a:rPr lang="sr-Latn-RS" altLang="en-US" sz="2000">
                <a:solidFill>
                  <a:schemeClr val="bg1"/>
                </a:solidFill>
                <a:latin typeface="Times New Roman" pitchFamily="18" charset="0"/>
                <a:cs typeface="Times New Roman" pitchFamily="18" charset="0"/>
              </a:rPr>
              <a:t>vek</a:t>
            </a:r>
            <a:r>
              <a:rPr lang="sr-Cyrl-CS" altLang="en-US" sz="2000">
                <a:solidFill>
                  <a:schemeClr val="bg1"/>
                </a:solidFill>
                <a:latin typeface="Times New Roman" pitchFamily="18" charset="0"/>
                <a:cs typeface="Times New Roman" pitchFamily="18" charset="0"/>
              </a:rPr>
              <a:t>)</a:t>
            </a:r>
            <a:endParaRPr lang="en-US" altLang="en-US" sz="2000">
              <a:solidFill>
                <a:schemeClr val="bg1"/>
              </a:solidFill>
            </a:endParaRPr>
          </a:p>
        </p:txBody>
      </p:sp>
      <p:pic>
        <p:nvPicPr>
          <p:cNvPr id="41992" name="Picture 13" descr="47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19475" y="3643313"/>
            <a:ext cx="3500438"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9" descr="540.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7524750" y="3644900"/>
            <a:ext cx="1031875"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017474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107950" y="274638"/>
            <a:ext cx="9036050" cy="6249987"/>
          </a:xfrm>
        </p:spPr>
        <p:txBody>
          <a:bodyPr/>
          <a:lstStyle/>
          <a:p>
            <a:pPr algn="l"/>
            <a:r>
              <a:rPr lang="sr-Cyrl-RS" altLang="en-US" sz="3200" smtClean="0">
                <a:solidFill>
                  <a:schemeClr val="bg1"/>
                </a:solidFill>
                <a:latin typeface="Times New Roman" pitchFamily="18" charset="0"/>
                <a:cs typeface="Times New Roman" pitchFamily="18" charset="0"/>
              </a:rPr>
              <a:t>Praksa hodočašća</a:t>
            </a:r>
            <a:r>
              <a:rPr lang="en-US" altLang="en-US" sz="3200" smtClean="0">
                <a:solidFill>
                  <a:schemeClr val="bg1"/>
                </a:solidFill>
                <a:latin typeface="Times New Roman" pitchFamily="18" charset="0"/>
                <a:cs typeface="Times New Roman" pitchFamily="18" charset="0"/>
              </a:rPr>
              <a:t>. </a:t>
            </a:r>
            <a:r>
              <a:rPr lang="sr-Cyrl-RS" altLang="en-US" sz="3200" smtClean="0">
                <a:solidFill>
                  <a:schemeClr val="bg1"/>
                </a:solidFill>
                <a:latin typeface="Times New Roman" pitchFamily="18" charset="0"/>
                <a:cs typeface="Times New Roman" pitchFamily="18" charset="0"/>
              </a:rPr>
              <a:t>Veća i manja udaljenost. Zastupljenost oba pola.</a:t>
            </a:r>
            <a:br>
              <a:rPr lang="sr-Cyrl-RS" altLang="en-US" sz="3200" smtClean="0">
                <a:solidFill>
                  <a:schemeClr val="bg1"/>
                </a:solidFill>
                <a:latin typeface="Times New Roman" pitchFamily="18" charset="0"/>
                <a:cs typeface="Times New Roman" pitchFamily="18" charset="0"/>
              </a:rPr>
            </a:br>
            <a:r>
              <a:rPr lang="sr-Cyrl-RS" altLang="en-US" sz="3200" smtClean="0">
                <a:solidFill>
                  <a:schemeClr val="bg1"/>
                </a:solidFill>
                <a:latin typeface="Times New Roman" pitchFamily="18" charset="0"/>
                <a:cs typeface="Times New Roman" pitchFamily="18" charset="0"/>
              </a:rPr>
              <a:t/>
            </a:r>
            <a:br>
              <a:rPr lang="sr-Cyrl-RS" altLang="en-US" sz="3200" smtClean="0">
                <a:solidFill>
                  <a:schemeClr val="bg1"/>
                </a:solidFill>
                <a:latin typeface="Times New Roman" pitchFamily="18" charset="0"/>
                <a:cs typeface="Times New Roman" pitchFamily="18" charset="0"/>
              </a:rPr>
            </a:br>
            <a:r>
              <a:rPr lang="sr-Cyrl-RS" altLang="en-US" sz="3200" smtClean="0">
                <a:solidFill>
                  <a:schemeClr val="bg1"/>
                </a:solidFill>
                <a:latin typeface="Times New Roman" pitchFamily="18" charset="0"/>
                <a:cs typeface="Times New Roman" pitchFamily="18" charset="0"/>
              </a:rPr>
              <a:t>Gubitak Svete zemlje.</a:t>
            </a:r>
            <a:br>
              <a:rPr lang="sr-Cyrl-RS" altLang="en-US" sz="3200" smtClean="0">
                <a:solidFill>
                  <a:schemeClr val="bg1"/>
                </a:solidFill>
                <a:latin typeface="Times New Roman" pitchFamily="18" charset="0"/>
                <a:cs typeface="Times New Roman" pitchFamily="18" charset="0"/>
              </a:rPr>
            </a:br>
            <a:r>
              <a:rPr lang="sr-Cyrl-RS" altLang="en-US" sz="3200" smtClean="0">
                <a:solidFill>
                  <a:schemeClr val="bg1"/>
                </a:solidFill>
                <a:latin typeface="Times New Roman" pitchFamily="18" charset="0"/>
                <a:cs typeface="Times New Roman" pitchFamily="18" charset="0"/>
              </a:rPr>
              <a:t/>
            </a:r>
            <a:br>
              <a:rPr lang="sr-Cyrl-RS" altLang="en-US" sz="3200" smtClean="0">
                <a:solidFill>
                  <a:schemeClr val="bg1"/>
                </a:solidFill>
                <a:latin typeface="Times New Roman" pitchFamily="18" charset="0"/>
                <a:cs typeface="Times New Roman" pitchFamily="18" charset="0"/>
              </a:rPr>
            </a:br>
            <a:r>
              <a:rPr lang="sr-Cyrl-RS" altLang="en-US" sz="3200" smtClean="0">
                <a:solidFill>
                  <a:schemeClr val="bg1"/>
                </a:solidFill>
                <a:latin typeface="Times New Roman" pitchFamily="18" charset="0"/>
                <a:cs typeface="Times New Roman" pitchFamily="18" charset="0"/>
              </a:rPr>
              <a:t>Ikone, kao nove vrste relikvija. Ras</a:t>
            </a:r>
            <a:r>
              <a:rPr lang="sr-Latn-RS" altLang="en-US" sz="3200" smtClean="0">
                <a:solidFill>
                  <a:schemeClr val="bg1"/>
                </a:solidFill>
                <a:latin typeface="Times New Roman" pitchFamily="18" charset="0"/>
                <a:cs typeface="Times New Roman" pitchFamily="18" charset="0"/>
              </a:rPr>
              <a:t>t </a:t>
            </a:r>
            <a:r>
              <a:rPr lang="sr-Cyrl-RS" altLang="en-US" sz="3200" smtClean="0">
                <a:solidFill>
                  <a:schemeClr val="bg1"/>
                </a:solidFill>
                <a:latin typeface="Times New Roman" pitchFamily="18" charset="0"/>
                <a:cs typeface="Times New Roman" pitchFamily="18" charset="0"/>
              </a:rPr>
              <a:t>njihovog značaja od 12. veka.</a:t>
            </a:r>
            <a:endParaRPr lang="en-US" altLang="en-US" sz="3200" smtClean="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34104774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26988" y="203200"/>
            <a:ext cx="9144000" cy="509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buFont typeface="Arial" charset="0"/>
              <a:buNone/>
            </a:pPr>
            <a:r>
              <a:rPr lang="sr-Latn-RS" altLang="en-US" sz="2800">
                <a:solidFill>
                  <a:schemeClr val="bg1"/>
                </a:solidFill>
                <a:latin typeface="Times New Roman" pitchFamily="18" charset="0"/>
                <a:cs typeface="Times New Roman" pitchFamily="18" charset="0"/>
              </a:rPr>
              <a:t>S</a:t>
            </a:r>
            <a:r>
              <a:rPr lang="sr-Cyrl-CS" altLang="en-US" sz="2800">
                <a:solidFill>
                  <a:schemeClr val="bg1"/>
                </a:solidFill>
                <a:latin typeface="Times New Roman" pitchFamily="18" charset="0"/>
                <a:cs typeface="Times New Roman" pitchFamily="18" charset="0"/>
              </a:rPr>
              <a:t>v. Nikola. Njegov kult vezuje za dve različite ličnosti. </a:t>
            </a:r>
            <a:r>
              <a:rPr lang="sr-Latn-RS" altLang="en-US" sz="2800">
                <a:solidFill>
                  <a:schemeClr val="bg1"/>
                </a:solidFill>
                <a:latin typeface="Times New Roman" pitchFamily="18" charset="0"/>
                <a:cs typeface="Times New Roman" pitchFamily="18" charset="0"/>
              </a:rPr>
              <a:t>B</a:t>
            </a:r>
            <a:r>
              <a:rPr lang="sr-Cyrl-CS" altLang="en-US" sz="2800">
                <a:solidFill>
                  <a:schemeClr val="bg1"/>
                </a:solidFill>
                <a:latin typeface="Times New Roman" pitchFamily="18" charset="0"/>
                <a:cs typeface="Times New Roman" pitchFamily="18" charset="0"/>
              </a:rPr>
              <a:t>iskup grada Mire na južnoj obali Male Azije iz 4. veka, </a:t>
            </a:r>
            <a:r>
              <a:rPr lang="sr-Latn-RS" altLang="en-US" sz="2800">
                <a:solidFill>
                  <a:schemeClr val="bg1"/>
                </a:solidFill>
                <a:latin typeface="Times New Roman" pitchFamily="18" charset="0"/>
                <a:cs typeface="Times New Roman" pitchFamily="18" charset="0"/>
              </a:rPr>
              <a:t>i </a:t>
            </a:r>
            <a:r>
              <a:rPr lang="sr-Cyrl-CS" altLang="en-US" sz="2800">
                <a:solidFill>
                  <a:schemeClr val="bg1"/>
                </a:solidFill>
                <a:latin typeface="Times New Roman" pitchFamily="18" charset="0"/>
                <a:cs typeface="Times New Roman" pitchFamily="18" charset="0"/>
              </a:rPr>
              <a:t>Nikola iz Siona, suosnivač i arhimandrit manastira Siona iz 6. veka. </a:t>
            </a:r>
            <a:endParaRPr lang="sr-Latn-RS" altLang="en-US" sz="2800">
              <a:solidFill>
                <a:schemeClr val="bg1"/>
              </a:solidFill>
              <a:latin typeface="Times New Roman" pitchFamily="18" charset="0"/>
              <a:cs typeface="Times New Roman" pitchFamily="18" charset="0"/>
            </a:endParaRPr>
          </a:p>
          <a:p>
            <a:pPr>
              <a:spcBef>
                <a:spcPct val="20000"/>
              </a:spcBef>
              <a:buFont typeface="Arial" charset="0"/>
              <a:buNone/>
            </a:pPr>
            <a:r>
              <a:rPr lang="sr-Cyrl-CS" altLang="en-US" sz="2800">
                <a:solidFill>
                  <a:schemeClr val="bg1"/>
                </a:solidFill>
                <a:latin typeface="Times New Roman" pitchFamily="18" charset="0"/>
                <a:cs typeface="Times New Roman" pitchFamily="18" charset="0"/>
              </a:rPr>
              <a:t>Između 7. i 10. veka</a:t>
            </a:r>
            <a:r>
              <a:rPr lang="sr-Latn-RS" altLang="en-US" sz="2800">
                <a:solidFill>
                  <a:schemeClr val="bg1"/>
                </a:solidFill>
                <a:latin typeface="Times New Roman" pitchFamily="18" charset="0"/>
                <a:cs typeface="Times New Roman" pitchFamily="18" charset="0"/>
              </a:rPr>
              <a:t> </a:t>
            </a:r>
            <a:r>
              <a:rPr lang="sr-Cyrl-CS" altLang="en-US" sz="2800">
                <a:solidFill>
                  <a:schemeClr val="bg1"/>
                </a:solidFill>
                <a:latin typeface="Times New Roman" pitchFamily="18" charset="0"/>
                <a:cs typeface="Times New Roman" pitchFamily="18" charset="0"/>
              </a:rPr>
              <a:t>žitija ove dve ličnosti su u literarnoj tradiciji objedinjena u jednu.</a:t>
            </a:r>
            <a:endParaRPr lang="en-US" altLang="en-US" sz="2800">
              <a:solidFill>
                <a:schemeClr val="bg1"/>
              </a:solidFill>
              <a:latin typeface="Times New Roman" pitchFamily="18" charset="0"/>
              <a:cs typeface="Times New Roman" pitchFamily="18" charset="0"/>
            </a:endParaRPr>
          </a:p>
          <a:p>
            <a:pPr>
              <a:spcBef>
                <a:spcPct val="20000"/>
              </a:spcBef>
              <a:buFont typeface="Arial" charset="0"/>
              <a:buNone/>
            </a:pPr>
            <a:r>
              <a:rPr lang="sr-Cyrl-CS" altLang="en-US" sz="2800">
                <a:solidFill>
                  <a:schemeClr val="bg1"/>
                </a:solidFill>
                <a:latin typeface="Times New Roman" pitchFamily="18" charset="0"/>
                <a:cs typeface="Times New Roman" pitchFamily="18" charset="0"/>
              </a:rPr>
              <a:t>Kult sv. Nikole jača, </a:t>
            </a:r>
            <a:r>
              <a:rPr lang="sr-Latn-RS" altLang="en-US" sz="2800">
                <a:solidFill>
                  <a:schemeClr val="bg1"/>
                </a:solidFill>
                <a:latin typeface="Times New Roman" pitchFamily="18" charset="0"/>
                <a:cs typeface="Times New Roman" pitchFamily="18" charset="0"/>
              </a:rPr>
              <a:t>pa</a:t>
            </a:r>
            <a:r>
              <a:rPr lang="sr-Cyrl-CS" altLang="en-US" sz="2800">
                <a:solidFill>
                  <a:schemeClr val="bg1"/>
                </a:solidFill>
                <a:latin typeface="Times New Roman" pitchFamily="18" charset="0"/>
                <a:cs typeface="Times New Roman" pitchFamily="18" charset="0"/>
              </a:rPr>
              <a:t> car Vasilije </a:t>
            </a:r>
            <a:r>
              <a:rPr lang="sr-Latn-RS" altLang="en-US" sz="2800">
                <a:solidFill>
                  <a:schemeClr val="bg1"/>
                </a:solidFill>
                <a:latin typeface="Times New Roman" pitchFamily="18" charset="0"/>
                <a:cs typeface="Times New Roman" pitchFamily="18" charset="0"/>
              </a:rPr>
              <a:t>I</a:t>
            </a:r>
            <a:r>
              <a:rPr lang="sr-Cyrl-CS" altLang="en-US" sz="2800">
                <a:solidFill>
                  <a:schemeClr val="bg1"/>
                </a:solidFill>
                <a:latin typeface="Times New Roman" pitchFamily="18" charset="0"/>
                <a:cs typeface="Times New Roman" pitchFamily="18" charset="0"/>
              </a:rPr>
              <a:t> (867-886) </a:t>
            </a:r>
            <a:r>
              <a:rPr lang="sr-Latn-RS" altLang="en-US" sz="2800">
                <a:solidFill>
                  <a:schemeClr val="bg1"/>
                </a:solidFill>
                <a:latin typeface="Times New Roman" pitchFamily="18" charset="0"/>
                <a:cs typeface="Times New Roman" pitchFamily="18" charset="0"/>
              </a:rPr>
              <a:t>želi </a:t>
            </a:r>
            <a:r>
              <a:rPr lang="sr-Cyrl-CS" altLang="en-US" sz="2800">
                <a:solidFill>
                  <a:schemeClr val="bg1"/>
                </a:solidFill>
                <a:latin typeface="Times New Roman" pitchFamily="18" charset="0"/>
                <a:cs typeface="Times New Roman" pitchFamily="18" charset="0"/>
              </a:rPr>
              <a:t>da prebaci njegove mošti u Konstantinopolj, bezuspešno. </a:t>
            </a:r>
            <a:endParaRPr lang="en-US" altLang="en-US" sz="2800">
              <a:solidFill>
                <a:schemeClr val="bg1"/>
              </a:solidFill>
              <a:latin typeface="Times New Roman" pitchFamily="18" charset="0"/>
              <a:cs typeface="Times New Roman" pitchFamily="18" charset="0"/>
            </a:endParaRPr>
          </a:p>
          <a:p>
            <a:pPr>
              <a:spcBef>
                <a:spcPct val="20000"/>
              </a:spcBef>
              <a:buFont typeface="Arial" charset="0"/>
              <a:buNone/>
            </a:pPr>
            <a:r>
              <a:rPr lang="sr-Cyrl-CS" altLang="en-US" sz="2800">
                <a:solidFill>
                  <a:schemeClr val="bg1"/>
                </a:solidFill>
                <a:latin typeface="Times New Roman" pitchFamily="18" charset="0"/>
                <a:cs typeface="Times New Roman" pitchFamily="18" charset="0"/>
              </a:rPr>
              <a:t>Razlog brzog širenja kulta leži u činjenici da je bio predani </a:t>
            </a:r>
            <a:r>
              <a:rPr lang="sr-Latn-RS" altLang="en-US" sz="2800">
                <a:solidFill>
                  <a:schemeClr val="bg1"/>
                </a:solidFill>
                <a:latin typeface="Times New Roman" pitchFamily="18" charset="0"/>
                <a:cs typeface="Times New Roman" pitchFamily="18" charset="0"/>
              </a:rPr>
              <a:t>pravovernik</a:t>
            </a:r>
            <a:r>
              <a:rPr lang="sr-Cyrl-CS" altLang="en-US" sz="2800">
                <a:solidFill>
                  <a:schemeClr val="bg1"/>
                </a:solidFill>
                <a:latin typeface="Times New Roman" pitchFamily="18" charset="0"/>
                <a:cs typeface="Times New Roman" pitchFamily="18" charset="0"/>
              </a:rPr>
              <a:t>, te da je branio nedužne uvek i po svaku cenu. Brzom širenju kulta su možda doprineli i vizantijski mornari, koji su prisustvovali propasti arabljanske opsade.</a:t>
            </a:r>
            <a:endParaRPr lang="en-US" altLang="en-US" sz="280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836135021"/>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TotalTime>
  <Words>546</Words>
  <Application>Microsoft Office PowerPoint</Application>
  <PresentationFormat>On-screen Show (4:3)</PresentationFormat>
  <Paragraphs>53</Paragraphs>
  <Slides>32</Slides>
  <Notes>1</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Krstoliki privesci se nose samostalno na grudima, ili čine deo ogrlice.  Nakit, pripadnost hrišćanskoj crkvi, amulet (apotropejski karakter).  Krstoliki privesci se javljaju od sredine 4. veka, po nekima od 2. veka. </vt:lpstr>
      <vt:lpstr>Krajem 4. veka, Grigorije biskup grada Nise piše biografiju svoje sestre Makrine, igumanije. Vetiana njena prijateljica tvrdi da su gvozdeni krst-privezak i gvozdeni prsten sa urezanim krstom zajedničko blago.  Krst, koji je imao ulogu amuleta (Phylacterion) treba da uzmu braća. Stradanje Simeona Metafrasta, vojnik na grudima nosi zlatan krst-privezak. Borba crkve protiv amuleta. 36 kanon Prvog sinoda u Laodeciji (Laodicae) zabranjuje sveštenicima da prave i prodaju amulete, dok će oni koji ih nose biti izbačeni iz crkve.  </vt:lpstr>
      <vt:lpstr>nepoznato             Ras                              Niš - crkva              Gamzigrad               Beogradska   nalazište               (11-12. vek)                 Sv. Pantelejmona    (11. vek)                  tvrđava                                                                          (11. vek)                                                   (12-13. vek)                                             (11. vek)</vt:lpstr>
      <vt:lpstr>     Veles                                                                 Beogradska tvrđava      (10-12. vek)                                                               (11. vek)</vt:lpstr>
      <vt:lpstr>   Strumica                            Donjićko brdo                     Sremska Mitrovica     (11-12. vek)                       (12-13. vek)                         (12-13. vek)</vt:lpstr>
      <vt:lpstr>Praksa hodočašća. Veća i manja udaljenost. Zastupljenost oba pola.  Gubitak Svete zemlje.  Ikone, kao nove vrste relikvija. Rast njihovog značaja od 12. veka.</vt:lpstr>
      <vt:lpstr>PowerPoint Presentation</vt:lpstr>
      <vt:lpstr>PowerPoint Presentation</vt:lpstr>
      <vt:lpstr>PowerPoint Presentation</vt:lpstr>
      <vt:lpstr>PowerPoint Presentation</vt:lpstr>
      <vt:lpstr>Slavkovica kod Ljiga, sarkofag, 15. vek</vt:lpstr>
      <vt:lpstr>          Ras                                                            Nepoznato nalazište          (12-13. vek)                                               (12-13. vek)</vt:lpstr>
      <vt:lpstr> Manastira Rakovac (Dombo) na Fruškoj gori, oko 12 km zapadno od Novog Sada.  Prvi put se pominje 1237. godine, a najverovatnije je porušen u vreme turskih osvajanja 1526. godine. Tokom arheoloških istraživanja sprovedenih na ovom mestu, konstatovano je da se najstariji horizont vezuje za 12. vek.  Ostava ikona je otkrivena u blizini antičkog zidanog groba. Sastojala se od tj. osam pravougaonih ikonica, dva medaljona, jednog jezička i fragmentovanog friza.   </vt:lpstr>
      <vt:lpstr>Bogorodica Odigitrija</vt:lpstr>
      <vt:lpstr>Rakovac – ostava (12. vek)</vt:lpstr>
      <vt:lpstr>TIMHTHPETICETONBPOTON COTHPHANПАРОГНСАNМЕСYХОРЕСОN YEM&amp;AΛ&amp;КЕПНСТРЕФYОNКЕСОСОN ХАРНNЕХ&amp;СНNΛYТРОN +TI MHTHP ETICE TON BPOTON COTHPHAN. ПАРО[Р]ГНСАN МЕ. СY[Г]ХОРЕСОN Y[I]E M&amp; AΛ[Λ]&amp;К ЕПНСТРЕФYОN. К[YРI]Е СОСОN. ХАРНN ЕХ&amp;СНN ΛYТРОN.  Hristos – Šta tražiš majko? Bogorodica – Spasenje smrtnima. Hristos – Razgneviše me. Bogorodica – Imaj samilosti, sine moj. Hristos – Ali oni se ne menjaju. Bogorodica – Gospode, spasi ih. Hristos – Po milosti biće spaseni. Bogorodica – Hvala ti Slovo.</vt:lpstr>
      <vt:lpstr>  АРТYСПОΛYТΛАЕξАРГYР&amp; ТЕТЕФХЕNСОСΛАТРНС ЕξНNПНПYθАТРЕПА ГНСТЕКЕПОΛОАМНN МАРТYС ПОΛYТΛА Еξ АРГYР&amp; ТЕТЕФХЕN СОС ΛАТРНС ЕξНN ПНПYθА ТРЕПА ГНС ТЕКЕ ПОΛО АМНN  Многонапаћени мучениче, твој поклоник даде израдити из сребра спољашњи твој лика. Уверио сам се да (тај лик) многоме донесе благодети земље.   </vt:lpstr>
      <vt:lpstr>   Car Asen                   Car Asen                                        Rujno                                                                                                 (9-11. vek)                (9-11. vek)                                     (9-11. vek)</vt:lpstr>
      <vt:lpstr>Mačvanska Mitrovica (11-13. vek)</vt:lpstr>
      <vt:lpstr>Vlaštica (11-12. vek)</vt:lpstr>
      <vt:lpstr>Ras (12-13. vek)   </vt:lpstr>
      <vt:lpstr>PowerPoint Presentation</vt:lpstr>
      <vt:lpstr>Ras-Trgovište, 14/15. vek</vt:lpstr>
      <vt:lpstr>Р(АБ)А Х(РИСТОВ)А СМ(И)ЛЬ И П(Е)ТРЬ НА ЗДРАВИЕ ili РАХА И СМ(И)ЛЬ И П(Е)ТРЬ НА ЗДРАВИЕ.   </vt:lpstr>
      <vt:lpstr>  Дистрибуција предмета личне побожности </vt:lpstr>
      <vt:lpstr>PowerPoint Presentation</vt:lpstr>
      <vt:lpstr>PowerPoint Presentation</vt:lpstr>
      <vt:lpstr>Distribucija predmeta lične pobožnosti</vt:lpstr>
      <vt:lpstr>Nekropole 10/11. do 13. veka na teritoriji Ohridske arhiepiskopije</vt:lpstr>
      <vt:lpstr>Mačvanska Mitrovica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2</cp:revision>
  <dcterms:created xsi:type="dcterms:W3CDTF">2020-04-05T15:11:53Z</dcterms:created>
  <dcterms:modified xsi:type="dcterms:W3CDTF">2020-04-08T06:20:23Z</dcterms:modified>
</cp:coreProperties>
</file>