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69" r:id="rId5"/>
    <p:sldId id="275" r:id="rId6"/>
    <p:sldId id="276" r:id="rId7"/>
    <p:sldId id="271" r:id="rId8"/>
    <p:sldId id="273" r:id="rId9"/>
    <p:sldId id="277" r:id="rId10"/>
    <p:sldId id="272" r:id="rId11"/>
    <p:sldId id="285" r:id="rId12"/>
    <p:sldId id="278" r:id="rId13"/>
    <p:sldId id="284" r:id="rId14"/>
    <p:sldId id="258" r:id="rId15"/>
    <p:sldId id="279" r:id="rId16"/>
    <p:sldId id="259" r:id="rId17"/>
    <p:sldId id="280" r:id="rId18"/>
    <p:sldId id="260" r:id="rId19"/>
    <p:sldId id="281" r:id="rId20"/>
    <p:sldId id="261" r:id="rId21"/>
    <p:sldId id="282" r:id="rId22"/>
    <p:sldId id="262" r:id="rId23"/>
    <p:sldId id="283" r:id="rId24"/>
    <p:sldId id="263" r:id="rId25"/>
    <p:sldId id="264" r:id="rId26"/>
    <p:sldId id="286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70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114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Nativna vs. Kosmopolitska antropologija (etnologija vs. </a:t>
            </a:r>
            <a:r>
              <a:rPr lang="sr-Latn-RS" dirty="0"/>
              <a:t>a</a:t>
            </a:r>
            <a:r>
              <a:rPr lang="sr-Latn-RS" dirty="0" smtClean="0"/>
              <a:t>ntropologija</a:t>
            </a:r>
            <a:r>
              <a:rPr lang="sr-Latn-RS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Zastupni</a:t>
            </a:r>
            <a:r>
              <a:rPr lang="sr-Latn-RS" dirty="0"/>
              <a:t>š</a:t>
            </a:r>
            <a:r>
              <a:rPr lang="en-US" dirty="0" err="1" smtClean="0"/>
              <a:t>tvo</a:t>
            </a:r>
            <a:r>
              <a:rPr lang="sr-Latn-RS" dirty="0" smtClean="0"/>
              <a:t> u antropologiji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Opšta metodologija etnologije i antropologije 2025/26.</a:t>
            </a:r>
          </a:p>
          <a:p>
            <a:r>
              <a:rPr lang="sr-Latn-RS" dirty="0"/>
              <a:t>p</a:t>
            </a:r>
            <a:r>
              <a:rPr lang="sr-Latn-RS" dirty="0" smtClean="0"/>
              <a:t>rof. dr Miloš Milenković</a:t>
            </a:r>
          </a:p>
          <a:p>
            <a:r>
              <a:rPr lang="sr-Latn-RS" dirty="0" smtClean="0"/>
              <a:t>202</a:t>
            </a:r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458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Zapadni antropolozi kao kolonizatori, eksploatatori koji ne izvlače poljoprivrednu ili rudnu već „intelektualnu rentu“</a:t>
            </a:r>
          </a:p>
          <a:p>
            <a:endParaRPr lang="sr-Latn-RS" dirty="0" smtClean="0"/>
          </a:p>
          <a:p>
            <a:r>
              <a:rPr lang="sr-Latn-RS" dirty="0" smtClean="0"/>
              <a:t>Uporedite kritiku „nacionalnih radnika“ u društvima poput našeg</a:t>
            </a:r>
            <a:endParaRPr lang="sr-Latn-RS" dirty="0"/>
          </a:p>
          <a:p>
            <a:endParaRPr lang="sr-Latn-RS" dirty="0" smtClean="0"/>
          </a:p>
          <a:p>
            <a:r>
              <a:rPr lang="sr-Latn-RS" dirty="0" smtClean="0"/>
              <a:t>Već tada počinje nezadovoljstvo onih koji sebe </a:t>
            </a:r>
            <a:r>
              <a:rPr lang="sr-Latn-RS" b="1" dirty="0" smtClean="0"/>
              <a:t>ne</a:t>
            </a:r>
            <a:r>
              <a:rPr lang="sr-Latn-RS" dirty="0" smtClean="0"/>
              <a:t> smatraju kolonijalnim antropolozima</a:t>
            </a:r>
          </a:p>
          <a:p>
            <a:endParaRPr lang="sr-Latn-RS" dirty="0" smtClean="0"/>
          </a:p>
          <a:p>
            <a:r>
              <a:rPr lang="sr-Latn-RS" dirty="0" smtClean="0"/>
              <a:t>Biti „sa Zapada“ ne mora da znači da si eksploatator kao što i baviti se etnologijom ili biti sveštenik ne mora da znači da si licemerni manipulator</a:t>
            </a:r>
          </a:p>
          <a:p>
            <a:endParaRPr lang="sr-Latn-R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/>
              <a:t>Kritička antropologija kao vrhunac samokritike i izvor kontra-udara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7877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Uporedni primer: biti Srpkinja ili Srbin ne znači da si automatski za politike Karađorđevića, pa Brozovih sledbenika, Miloševića, Šešelja i njihovih savremenih ideoloških naslednika</a:t>
            </a:r>
          </a:p>
          <a:p>
            <a:endParaRPr lang="sr-Latn-RS" dirty="0"/>
          </a:p>
          <a:p>
            <a:r>
              <a:rPr lang="sr-Latn-RS" dirty="0"/>
              <a:t>Treći, „oni između“, koji se ne uklapaju lako u dihotomije Kolonizatori/kolonizovani – etnolozi i antropolozi iz kolonijalnih sila koje su izgubile, prikrile ili asimilovale stanovništvo na svojim kolonijalnim posedima (Osmanska </a:t>
            </a:r>
            <a:r>
              <a:rPr lang="sr-Latn-RS" dirty="0" smtClean="0"/>
              <a:t>Turska</a:t>
            </a:r>
            <a:r>
              <a:rPr lang="sr-Latn-RS" dirty="0"/>
              <a:t>, Holandija, Rusija, Austro-Ugarska, Nemačka, Portugalija...)</a:t>
            </a:r>
          </a:p>
          <a:p>
            <a:endParaRPr lang="sr-Latn-RS" dirty="0"/>
          </a:p>
          <a:p>
            <a:r>
              <a:rPr lang="sr-Latn-RS" dirty="0"/>
              <a:t>Gde to ostavlja nas, uglavnom slovenske narode, koji smo bili nečije kolonije, pa se u međuvremenu nakon oslobođenja ponovo i međusobno kolonijalizovali?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387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Treći, „oni između“, koji se ne uklapaju lako u dihotomije Kolonizatori/kolonizovani – etnolozi i antropolozi iz kolonijalnih sila koje su izgubile, prikrile ili asimilovale stanovništvo na svojim kolonijalnim posedima (Osmanska turska, Holandija, Rusija, Austro-Ugarska, Nemačka, Portugalija...)</a:t>
            </a:r>
          </a:p>
          <a:p>
            <a:endParaRPr lang="sr-Latn-RS" dirty="0"/>
          </a:p>
          <a:p>
            <a:r>
              <a:rPr lang="sr-Latn-RS" dirty="0"/>
              <a:t>Gde to </a:t>
            </a:r>
            <a:r>
              <a:rPr lang="sr-Latn-RS" dirty="0" smtClean="0"/>
              <a:t>u intelektualnoj istoriji društveno-humanističkih nauka ostavlja </a:t>
            </a:r>
            <a:r>
              <a:rPr lang="sr-Latn-RS" dirty="0"/>
              <a:t>nas, uglavnom slovenske narode, koji smo bili nečije kolonije, pa se u međuvremenu nakon oslobođenja ponovo i međusobno kolonijalizovali?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806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Vidimo</a:t>
            </a:r>
            <a:r>
              <a:rPr lang="en-US" dirty="0" smtClean="0"/>
              <a:t> se </a:t>
            </a:r>
            <a:r>
              <a:rPr lang="en-US" dirty="0" err="1" smtClean="0"/>
              <a:t>za</a:t>
            </a:r>
            <a:r>
              <a:rPr lang="en-US" dirty="0" smtClean="0"/>
              <a:t> 15min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93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Koliko „delimo“ identitet sa zajednicom iz koje dolazimo?</a:t>
            </a:r>
          </a:p>
          <a:p>
            <a:endParaRPr lang="sr-Latn-RS" dirty="0"/>
          </a:p>
          <a:p>
            <a:r>
              <a:rPr lang="sr-Latn-RS" dirty="0" smtClean="0"/>
              <a:t>Da li smo svojim antropološkim obrazovanjem mi već „izmešteni“ iz nje?</a:t>
            </a:r>
          </a:p>
          <a:p>
            <a:endParaRPr lang="sr-Latn-RS" dirty="0" smtClean="0"/>
          </a:p>
          <a:p>
            <a:r>
              <a:rPr lang="sr-Latn-RS" dirty="0" smtClean="0"/>
              <a:t>Ovo nas vraća pitanju: „a ko su uopšte nativci“? </a:t>
            </a:r>
          </a:p>
          <a:p>
            <a:endParaRPr lang="sr-Latn-RS" dirty="0"/>
          </a:p>
          <a:p>
            <a:r>
              <a:rPr lang="sr-Latn-RS" dirty="0" smtClean="0"/>
              <a:t>Ne zasniva li se nativna antropologija na nenaučnim, predantropološkim, esencijalističkim pojmovima kulture i kolektivnog identiteta?</a:t>
            </a:r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“</a:t>
            </a:r>
            <a:r>
              <a:rPr lang="en-US" sz="3200" dirty="0" err="1"/>
              <a:t>Koliko</a:t>
            </a:r>
            <a:r>
              <a:rPr lang="en-US" sz="3200" dirty="0"/>
              <a:t> je </a:t>
            </a:r>
            <a:r>
              <a:rPr lang="en-US" sz="3200" dirty="0" err="1"/>
              <a:t>nativan</a:t>
            </a:r>
            <a:r>
              <a:rPr lang="en-US" sz="3200" dirty="0"/>
              <a:t> n</a:t>
            </a:r>
            <a:r>
              <a:rPr lang="sr-Latn-RS" sz="3200" dirty="0"/>
              <a:t>a</a:t>
            </a:r>
            <a:r>
              <a:rPr lang="en-US" sz="3200" dirty="0" err="1"/>
              <a:t>tivni</a:t>
            </a:r>
            <a:r>
              <a:rPr lang="en-US" sz="3200" dirty="0"/>
              <a:t> </a:t>
            </a:r>
            <a:r>
              <a:rPr lang="en-US" sz="3200" dirty="0" err="1"/>
              <a:t>antropolog</a:t>
            </a:r>
            <a:r>
              <a:rPr lang="sr-Latn-RS" sz="3200" dirty="0"/>
              <a:t>“?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45427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Kada postoje podele u samoj zajednici, na čiju stranu stajemo? Koji su kriterijumi identifikacije onih koje/i predstavjaju „autentični interes“ koji želimo da podržimo?</a:t>
            </a:r>
          </a:p>
          <a:p>
            <a:endParaRPr lang="sr-Latn-RS" dirty="0"/>
          </a:p>
          <a:p>
            <a:r>
              <a:rPr lang="sr-Latn-RS" dirty="0"/>
              <a:t>Pazite, ovo je jako važno za vaš profesionalni rad. Svi finansijeri naučnog rada, </a:t>
            </a:r>
            <a:r>
              <a:rPr lang="sr-Latn-RS" dirty="0" smtClean="0"/>
              <a:t>uključujuči </a:t>
            </a:r>
            <a:r>
              <a:rPr lang="sr-Latn-RS" dirty="0"/>
              <a:t>i državu, traže „inkluziju stejkholdera“ u projektne aktivnosti. 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Nema </a:t>
            </a:r>
            <a:r>
              <a:rPr lang="sr-Latn-RS" dirty="0"/>
              <a:t>više pisanja empirijske društvene nauke koja nije prošla neku vrstu testa samih pručavanih (politička korektnost donatora). 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Ali </a:t>
            </a:r>
            <a:r>
              <a:rPr lang="sr-Latn-RS" dirty="0"/>
              <a:t>koga uključiti? Kako izabrati „autentične nativce“? </a:t>
            </a:r>
            <a:r>
              <a:rPr lang="sr-Latn-RS" dirty="0" smtClean="0"/>
              <a:t>Kako </a:t>
            </a:r>
            <a:r>
              <a:rPr lang="sr-Latn-RS" dirty="0"/>
              <a:t>postaviti granicu između Istog/Drugog?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28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„Samo Srbin razume Srbina“/samo naučnik razume bilo koga = identitet kvalifikuje i za naučno saznanje/izostanak identiteta kvalifikuje za isto</a:t>
            </a:r>
          </a:p>
          <a:p>
            <a:endParaRPr lang="sr-Latn-RS" dirty="0"/>
          </a:p>
          <a:p>
            <a:r>
              <a:rPr lang="sr-Latn-RS" dirty="0" smtClean="0"/>
              <a:t>U „nacionalnim naukama“ (nacionalna istorija, jezik i književnost, etnologija, etnomuzikologija itd.), identitet i saznanje se spajaju tako da jedno bez drugog ne mogu.</a:t>
            </a:r>
          </a:p>
          <a:p>
            <a:endParaRPr lang="sr-Latn-RS" dirty="0"/>
          </a:p>
          <a:p>
            <a:r>
              <a:rPr lang="sr-Latn-RS" dirty="0" smtClean="0"/>
              <a:t>U kosmopolitski shvaćenoj nauci, kolektivni identitet je nebitan, a često se posmatra i kao opterećujući (on je buka u sistemu, kočnica primene naučnog metoda, skreće nas sa puta dostizanja objektivnog i pouzdanog znanja)</a:t>
            </a:r>
          </a:p>
          <a:p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3600" dirty="0" smtClean="0"/>
              <a:t/>
            </a:r>
            <a:br>
              <a:rPr lang="sr-Latn-RS" sz="3600" dirty="0" smtClean="0"/>
            </a:br>
            <a:r>
              <a:rPr lang="sr-Latn-RS" sz="3600" dirty="0" smtClean="0"/>
              <a:t>Etnologija/antropologija </a:t>
            </a:r>
            <a:r>
              <a:rPr lang="sr-Latn-RS" sz="3600" dirty="0"/>
              <a:t>= nativna/kosmopolitska?</a:t>
            </a:r>
            <a:r>
              <a:rPr lang="sr-Latn-RS" dirty="0"/>
              <a:t/>
            </a:r>
            <a:br>
              <a:rPr lang="sr-Latn-R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455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Ipak, primećujemo i da se formira kolektivni identitet kosmopolitskih individualista</a:t>
            </a:r>
          </a:p>
          <a:p>
            <a:endParaRPr lang="sr-Latn-RS" dirty="0"/>
          </a:p>
          <a:p>
            <a:r>
              <a:rPr lang="sr-Latn-RS" dirty="0"/>
              <a:t>Interesantno je da se objektivna nauka i danas, u 21. veku, definiše nasuprot razumevanju, za koje nativni naučnici tvrde da proističe iz poznavanja konteksta... Objektivno je vankontekstualno</a:t>
            </a:r>
          </a:p>
          <a:p>
            <a:endParaRPr lang="sr-Latn-RS" dirty="0"/>
          </a:p>
          <a:p>
            <a:r>
              <a:rPr lang="sr-Latn-RS" dirty="0"/>
              <a:t>Nenativistički pokušaji zasnivanja razumevanja – semantički (strukturalizam i </a:t>
            </a:r>
            <a:r>
              <a:rPr lang="sr-Latn-RS" dirty="0" smtClean="0"/>
              <a:t>semiologija – jedinstvo ljudskog uma), </a:t>
            </a:r>
            <a:r>
              <a:rPr lang="sr-Latn-RS" dirty="0"/>
              <a:t>socijalni (sociologija i socijalni </a:t>
            </a:r>
            <a:r>
              <a:rPr lang="sr-Latn-RS" dirty="0" smtClean="0"/>
              <a:t>rad – jedinstvo socijalnih nejednakosti), demografski, ekonomski i političke nauke </a:t>
            </a:r>
            <a:r>
              <a:rPr lang="sr-Latn-RS" dirty="0"/>
              <a:t>(statistika)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696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 smtClean="0"/>
              <a:t>Starogrčki cosmos (svet) i polis (grad, ovde: pripadnost nekoj opštoj ljudskoj zajednici) vs. </a:t>
            </a:r>
            <a:r>
              <a:rPr lang="sr-Latn-RS" dirty="0"/>
              <a:t>l</a:t>
            </a:r>
            <a:r>
              <a:rPr lang="sr-Latn-RS" dirty="0" smtClean="0"/>
              <a:t>atinski nativus (prirođen, domorodan)</a:t>
            </a:r>
          </a:p>
          <a:p>
            <a:endParaRPr lang="sr-Latn-RS" dirty="0" smtClean="0"/>
          </a:p>
          <a:p>
            <a:r>
              <a:rPr lang="sr-Latn-RS" dirty="0" smtClean="0"/>
              <a:t>Vama od ranije poznat spor liberali vs. </a:t>
            </a:r>
            <a:r>
              <a:rPr lang="sr-Latn-RS" dirty="0"/>
              <a:t>k</a:t>
            </a:r>
            <a:r>
              <a:rPr lang="sr-Latn-RS" dirty="0" smtClean="0"/>
              <a:t>omunitaristi (Charles Taylor, Will Kymlicka);  savremena varijanta spora u političkoj teoriji: somewheres vs. </a:t>
            </a:r>
            <a:r>
              <a:rPr lang="sr-Latn-RS" dirty="0"/>
              <a:t>anywheres </a:t>
            </a:r>
            <a:r>
              <a:rPr lang="sr-Latn-RS" dirty="0" smtClean="0"/>
              <a:t>(David Goodhart</a:t>
            </a:r>
            <a:r>
              <a:rPr lang="sr-Latn-RS" dirty="0"/>
              <a:t>, Jan-Werner </a:t>
            </a:r>
            <a:r>
              <a:rPr lang="sr-Latn-RS" dirty="0" smtClean="0"/>
              <a:t>Müller)</a:t>
            </a:r>
          </a:p>
          <a:p>
            <a:endParaRPr lang="sr-Latn-RS" dirty="0" smtClean="0"/>
          </a:p>
          <a:p>
            <a:r>
              <a:rPr lang="sr-Latn-RS" dirty="0" smtClean="0"/>
              <a:t>Opšta tema antropološke teorije, koju delimo sa drugim teorijskim društvenim naukama: da li može postojati čovek bez svojstava, toliko opšte formalno definisan da definicija ne obuhvata nikakav sadržaj sepcifičan za neko određeno društvo, kulturu, „rasu“ i sl.</a:t>
            </a:r>
          </a:p>
          <a:p>
            <a:endParaRPr lang="sr-Latn-R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/>
              <a:t>Da li „pravi“ antropolog u stvari „nema“ identitet?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18094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Etnologija nema dilemu: stvarni živi ljudi postoje kao pripadnici zajednica, oni izvan njih mogu postojati samo apstraktno, kao teorijski entiteti, „ljudi kao takvi“</a:t>
            </a:r>
          </a:p>
          <a:p>
            <a:endParaRPr lang="sr-Latn-RS" u="sng" dirty="0"/>
          </a:p>
          <a:p>
            <a:r>
              <a:rPr lang="sr-Latn-RS" u="sng" dirty="0"/>
              <a:t>Nativna antropologija preuzima etnološku teoriju čoveka dok pokušava da ostvari antropološke ciljeve u društvu</a:t>
            </a:r>
          </a:p>
          <a:p>
            <a:endParaRPr lang="sr-Latn-RS" u="sng" dirty="0"/>
          </a:p>
          <a:p>
            <a:r>
              <a:rPr lang="sr-Latn-RS" u="sng" dirty="0"/>
              <a:t>Dilema koju treba da vam razreši ovaj kurs – da li je moguće biti nativni antropolog, preuzimati komunitarističku teoriju čoveka i istovremeno držati do liberalne teorije </a:t>
            </a:r>
            <a:r>
              <a:rPr lang="sr-Latn-RS" u="sng" dirty="0" smtClean="0"/>
              <a:t>nauke i slediti kosmopolitske ciljeve?</a:t>
            </a:r>
            <a:endParaRPr lang="en-US" u="sng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25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Uvod u istoriju spora. Kritička antropologija kao čvorište u istoriji antropoloških ideja</a:t>
            </a:r>
          </a:p>
          <a:p>
            <a:endParaRPr lang="sr-Latn-RS" dirty="0"/>
          </a:p>
          <a:p>
            <a:r>
              <a:rPr lang="en-US" dirty="0" smtClean="0"/>
              <a:t>“</a:t>
            </a:r>
            <a:r>
              <a:rPr lang="en-US" dirty="0" err="1" smtClean="0"/>
              <a:t>Koliko</a:t>
            </a:r>
            <a:r>
              <a:rPr lang="en-US" dirty="0" smtClean="0"/>
              <a:t> je </a:t>
            </a:r>
            <a:r>
              <a:rPr lang="en-US" dirty="0" err="1" smtClean="0"/>
              <a:t>nativan</a:t>
            </a:r>
            <a:r>
              <a:rPr lang="en-US" dirty="0" smtClean="0"/>
              <a:t> n</a:t>
            </a:r>
            <a:r>
              <a:rPr lang="sr-Latn-RS" dirty="0" smtClean="0"/>
              <a:t>a</a:t>
            </a:r>
            <a:r>
              <a:rPr lang="en-US" dirty="0" err="1" smtClean="0"/>
              <a:t>tivni</a:t>
            </a:r>
            <a:r>
              <a:rPr lang="en-US" dirty="0" smtClean="0"/>
              <a:t> </a:t>
            </a:r>
            <a:r>
              <a:rPr lang="en-US" dirty="0" err="1" smtClean="0"/>
              <a:t>antropolog</a:t>
            </a:r>
            <a:r>
              <a:rPr lang="sr-Latn-RS" dirty="0" smtClean="0"/>
              <a:t>“? </a:t>
            </a:r>
          </a:p>
          <a:p>
            <a:endParaRPr lang="sr-Latn-RS" dirty="0" smtClean="0"/>
          </a:p>
          <a:p>
            <a:r>
              <a:rPr lang="sr-Latn-RS" dirty="0" smtClean="0"/>
              <a:t>Etnologija/antropologija = </a:t>
            </a:r>
          </a:p>
          <a:p>
            <a:pPr marL="0" indent="0">
              <a:buNone/>
            </a:pPr>
            <a:r>
              <a:rPr lang="sr-Latn-RS" dirty="0" smtClean="0"/>
              <a:t>nativna antropologija/kosmopolitska antropologija?</a:t>
            </a:r>
          </a:p>
          <a:p>
            <a:endParaRPr lang="sr-Latn-RS" dirty="0"/>
          </a:p>
          <a:p>
            <a:r>
              <a:rPr lang="sr-Latn-RS" dirty="0" smtClean="0"/>
              <a:t>Da li moramo „nemati identitet“ da bismo bili dobri naučnici tj. „pravi“ antropolozi?</a:t>
            </a:r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/>
              <a:t>Glavnije teme današnjeg </a:t>
            </a:r>
            <a:r>
              <a:rPr lang="en-US" sz="3200" dirty="0" err="1" smtClean="0"/>
              <a:t>predavanja</a:t>
            </a:r>
            <a:r>
              <a:rPr lang="en-US" sz="3200" dirty="0" smtClean="0"/>
              <a:t>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0530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dirty="0" smtClean="0"/>
              <a:t>Neopozitivističke pretpostavke:</a:t>
            </a:r>
          </a:p>
          <a:p>
            <a:endParaRPr lang="sr-Latn-RS" dirty="0"/>
          </a:p>
          <a:p>
            <a:r>
              <a:rPr lang="sr-Latn-RS" dirty="0" smtClean="0"/>
              <a:t>Naučnik mora biti smrtno ozbiljan da bi održao autoritet u društvu</a:t>
            </a:r>
          </a:p>
          <a:p>
            <a:endParaRPr lang="sr-Latn-RS" dirty="0" smtClean="0"/>
          </a:p>
          <a:p>
            <a:r>
              <a:rPr lang="sr-Latn-RS" dirty="0" smtClean="0"/>
              <a:t>Svaka veza sa politikom je štetna po nauku – naučnik je nepristrasan</a:t>
            </a:r>
          </a:p>
          <a:p>
            <a:endParaRPr lang="sr-Latn-RS" dirty="0" smtClean="0"/>
          </a:p>
          <a:p>
            <a:r>
              <a:rPr lang="sr-Latn-RS" dirty="0" smtClean="0"/>
              <a:t>U politiku nas vuku naši identiteti, dakle, moramo ih se osloboditi</a:t>
            </a:r>
          </a:p>
          <a:p>
            <a:endParaRPr lang="sr-Latn-RS" dirty="0" smtClean="0"/>
          </a:p>
          <a:p>
            <a:endParaRPr lang="en-US" dirty="0"/>
          </a:p>
          <a:p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3200" dirty="0" smtClean="0"/>
              <a:t/>
            </a:r>
            <a:br>
              <a:rPr lang="sr-Latn-RS" sz="3200" dirty="0" smtClean="0"/>
            </a:br>
            <a:r>
              <a:rPr lang="sr-Latn-RS" sz="3200" dirty="0" smtClean="0"/>
              <a:t>Perpeturianje </a:t>
            </a:r>
            <a:r>
              <a:rPr lang="sr-Latn-RS" sz="3200" dirty="0"/>
              <a:t>pozitivističkog mita o vrednosnoj neutralnosti  nauke?</a:t>
            </a:r>
            <a:br>
              <a:rPr lang="sr-Latn-R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27344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Samo ako budemo pisali nepristrasnu antropologiju, sa koje smo „ogulili“ svaku naslagu pripadanja nekom kolektivu, naša kritika će biti legitimna</a:t>
            </a:r>
          </a:p>
          <a:p>
            <a:endParaRPr lang="sr-Latn-RS" dirty="0"/>
          </a:p>
          <a:p>
            <a:r>
              <a:rPr lang="sr-Latn-RS" dirty="0"/>
              <a:t>Strategija kojoj pribegava etnologija, iako očiglendo nacionalna nauka, od samih početaka – identiteti su objekti, oni su realni; nacionalne granice se mogu definisati na osnovu tradicije koja ima svoja svojstva i svoje nosioce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7917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Naizgled kontradikcija samoj ideji antropologije kao nauke o kulturnim razlikama</a:t>
            </a:r>
          </a:p>
          <a:p>
            <a:endParaRPr lang="sr-Latn-RS" dirty="0" smtClean="0"/>
          </a:p>
          <a:p>
            <a:r>
              <a:rPr lang="sr-Latn-RS" dirty="0" smtClean="0"/>
              <a:t>Veoma popularna ideja na prelazu Milenijuma </a:t>
            </a:r>
          </a:p>
          <a:p>
            <a:endParaRPr lang="sr-Latn-RS" dirty="0" smtClean="0"/>
          </a:p>
          <a:p>
            <a:r>
              <a:rPr lang="sr-Latn-RS" dirty="0" smtClean="0"/>
              <a:t>Današnji mladi autori uglavnom pod uticajem te ideje</a:t>
            </a:r>
          </a:p>
          <a:p>
            <a:endParaRPr lang="sr-Latn-RS" dirty="0"/>
          </a:p>
          <a:p>
            <a:r>
              <a:rPr lang="sr-Latn-RS" dirty="0" smtClean="0"/>
              <a:t>Da li povratak kritičkoj ulozi antropologije u društvu  zahteva i povratak teorijam aod pre pola veka? </a:t>
            </a:r>
          </a:p>
          <a:p>
            <a:endParaRPr lang="sr-Latn-RS" dirty="0" smtClean="0"/>
          </a:p>
          <a:p>
            <a:endParaRPr lang="sr-Latn-R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„Univerzalna moralnost“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192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/>
              <a:t>Izrasta već treća generacija autora koji dominantno smatraju da je osnovni zadatak antropologije da menja svet</a:t>
            </a:r>
          </a:p>
          <a:p>
            <a:endParaRPr lang="sr-Latn-RS" dirty="0"/>
          </a:p>
          <a:p>
            <a:r>
              <a:rPr lang="sr-Latn-RS" dirty="0"/>
              <a:t>Koreni ove ideje idu do Boasove škole, preko kritičke i „postmoderne“ antropologije, uz značajan doprinos feminističke i marksističek antropologije, i u neskladu je s antikolonijalnim/nativističkim inteektualnim strujanjima</a:t>
            </a:r>
          </a:p>
          <a:p>
            <a:endParaRPr lang="sr-Latn-RS" dirty="0"/>
          </a:p>
          <a:p>
            <a:r>
              <a:rPr lang="sr-Latn-RS" dirty="0"/>
              <a:t>Legitimacija takve strategije traži se u izmeštanju pojedinačnog antropologa iz svog nativnog identiteta – biti moralno lojalan čovečanstvu a ne nekoj grupi (etničkoj, religijskoj...)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1440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 smtClean="0"/>
              <a:t>Stapanje društvene kritike i antipozitivističke epistemologije u američkom postmodernizmu (posebno u kritičkoj antropologiji), salonsko-pozerska kritika društva</a:t>
            </a:r>
          </a:p>
          <a:p>
            <a:endParaRPr lang="sr-Latn-RS" dirty="0" smtClean="0"/>
          </a:p>
          <a:p>
            <a:r>
              <a:rPr lang="sr-Latn-RS" dirty="0" smtClean="0"/>
              <a:t>Primenjena antropologija, stavljanje na stranu potlačenih, terenska partizanska kritika društva kroz surovi socijalni realizam</a:t>
            </a:r>
          </a:p>
          <a:p>
            <a:endParaRPr lang="sr-Latn-RS" dirty="0" smtClean="0"/>
          </a:p>
          <a:p>
            <a:r>
              <a:rPr lang="sr-Latn-RS" dirty="0" smtClean="0"/>
              <a:t>Podrivanje saznajnog autoriteta antropologije kao nauke koja etnoeksplikacije proučava umesto da se sa njima identifikuje (povratak etnologiji „mog sela“ i „mog naroda“)</a:t>
            </a:r>
          </a:p>
          <a:p>
            <a:endParaRPr lang="sr-Latn-RS" dirty="0"/>
          </a:p>
          <a:p>
            <a:r>
              <a:rPr lang="sr-Latn-RS" dirty="0" smtClean="0"/>
              <a:t>Pseudo-metodologija ili tajno mističko znanje u koje smo samo mi posvećeni? </a:t>
            </a:r>
          </a:p>
          <a:p>
            <a:endParaRPr lang="sr-Latn-RS" dirty="0"/>
          </a:p>
          <a:p>
            <a:r>
              <a:rPr lang="sr-Latn-RS" dirty="0" smtClean="0"/>
              <a:t>Korelira s popularizacijom „kvalitativnih istraživanja“ (interdisciplinanri naziv za pojednostavljenu etnografiju, primenljivu izvan konteksta konkretnog istraživanja)</a:t>
            </a:r>
          </a:p>
          <a:p>
            <a:endParaRPr lang="sr-Latn-R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Metodološki izvori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37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 smtClean="0"/>
              <a:t>Ukoliko je tačno da univerzalno moralno stanovište proističe iz distanciranja od kolektivnog identiteta, onda je zapravo metodološki konzervativizam (neopozitivizam) pr</a:t>
            </a:r>
            <a:r>
              <a:rPr lang="en-US" dirty="0" smtClean="0"/>
              <a:t>e</a:t>
            </a:r>
            <a:r>
              <a:rPr lang="sr-Latn-RS" dirty="0" smtClean="0"/>
              <a:t>duslov za liberalnu društvenu kritiku</a:t>
            </a:r>
            <a:endParaRPr lang="en-US" dirty="0" smtClean="0"/>
          </a:p>
          <a:p>
            <a:endParaRPr lang="sr-Latn-RS" dirty="0" smtClean="0"/>
          </a:p>
          <a:p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paradoks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imate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umu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pozicionirate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autori</a:t>
            </a:r>
            <a:r>
              <a:rPr lang="en-US" dirty="0" smtClean="0"/>
              <a:t>, </a:t>
            </a:r>
            <a:r>
              <a:rPr lang="sr-Latn-RS" dirty="0" smtClean="0"/>
              <a:t>bilo naučnici bilo profesionalci, i to </a:t>
            </a:r>
            <a:r>
              <a:rPr lang="en-US" dirty="0" err="1" smtClean="0"/>
              <a:t>ve</a:t>
            </a:r>
            <a:r>
              <a:rPr lang="sr-Latn-RS" dirty="0" smtClean="0"/>
              <a:t>ć od diplomskog rada</a:t>
            </a:r>
          </a:p>
          <a:p>
            <a:endParaRPr lang="sr-Latn-RS" dirty="0" smtClean="0"/>
          </a:p>
          <a:p>
            <a:r>
              <a:rPr lang="sr-Latn-RS" dirty="0" smtClean="0"/>
              <a:t>Kulturni i naučni ratovi su živi i zdravi, oni nisu neka epizoda iz opšteakademske istorije, oni se vode povodom svega čime smo okruženi – vakcine, rudarenje, ko treba da upravlja zemljom...</a:t>
            </a:r>
          </a:p>
          <a:p>
            <a:endParaRPr lang="sr-Latn-RS" dirty="0"/>
          </a:p>
          <a:p>
            <a:r>
              <a:rPr lang="sr-Latn-RS" dirty="0" smtClean="0"/>
              <a:t>Sprega nativizma i populizma je ključno obeležje savremenih društveno-političkih pokreta („nama su i Zeleni nacionalisti“)</a:t>
            </a:r>
          </a:p>
          <a:p>
            <a:endParaRPr lang="sr-Latn-RS" dirty="0"/>
          </a:p>
          <a:p>
            <a:r>
              <a:rPr lang="sr-Latn-RS" dirty="0" smtClean="0"/>
              <a:t>Nekritičko pridruživanje istim nije samo internet-zabava nego i (nesvestan) epistemološki i politički izbor istovremeno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Metodološke posledice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8850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Vidimo</a:t>
            </a:r>
            <a:r>
              <a:rPr lang="en-US" dirty="0" smtClean="0"/>
              <a:t> se </a:t>
            </a:r>
            <a:r>
              <a:rPr lang="en-US" dirty="0" err="1" smtClean="0"/>
              <a:t>za</a:t>
            </a:r>
            <a:r>
              <a:rPr lang="en-US" dirty="0" smtClean="0"/>
              <a:t> 15 </a:t>
            </a:r>
            <a:r>
              <a:rPr lang="en-US" dirty="0" err="1" smtClean="0"/>
              <a:t>minuta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7811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Antropologija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b="1" dirty="0" err="1"/>
              <a:t>angažman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Zastupanje</a:t>
            </a:r>
            <a:r>
              <a:rPr lang="en-US" dirty="0"/>
              <a:t>: </a:t>
            </a:r>
            <a:r>
              <a:rPr lang="en-US" dirty="0" err="1"/>
              <a:t>zagovaranje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sr-Latn-RS" dirty="0" smtClean="0"/>
              <a:t>nekad bile „</a:t>
            </a:r>
            <a:r>
              <a:rPr lang="en-US" dirty="0" err="1" smtClean="0"/>
              <a:t>predmet</a:t>
            </a:r>
            <a:r>
              <a:rPr lang="sr-Latn-RS" dirty="0" smtClean="0"/>
              <a:t>“</a:t>
            </a:r>
            <a:r>
              <a:rPr lang="en-US" dirty="0" smtClean="0"/>
              <a:t> </a:t>
            </a:r>
            <a:r>
              <a:rPr lang="en-US" dirty="0" err="1"/>
              <a:t>istraživanja</a:t>
            </a:r>
            <a:r>
              <a:rPr lang="en-US" dirty="0"/>
              <a:t>.</a:t>
            </a:r>
          </a:p>
          <a:p>
            <a:pPr lvl="0"/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antropolog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/</a:t>
            </a:r>
            <a:r>
              <a:rPr lang="en-US" dirty="0" err="1" smtClean="0"/>
              <a:t>dužnost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„</a:t>
            </a:r>
            <a:r>
              <a:rPr lang="en-US" dirty="0" err="1"/>
              <a:t>glas</a:t>
            </a:r>
            <a:r>
              <a:rPr lang="en-US" dirty="0"/>
              <a:t> </a:t>
            </a:r>
            <a:r>
              <a:rPr lang="en-US" dirty="0" err="1"/>
              <a:t>drugoga</a:t>
            </a:r>
            <a:r>
              <a:rPr lang="en-US" dirty="0"/>
              <a:t>“?</a:t>
            </a:r>
          </a:p>
          <a:p>
            <a:r>
              <a:rPr lang="en-US" i="1" dirty="0" err="1" smtClean="0"/>
              <a:t>Antropologija</a:t>
            </a:r>
            <a:r>
              <a:rPr lang="en-US" i="1" dirty="0" smtClean="0"/>
              <a:t> </a:t>
            </a:r>
            <a:r>
              <a:rPr lang="en-US" i="1" dirty="0" err="1"/>
              <a:t>kao</a:t>
            </a:r>
            <a:r>
              <a:rPr lang="en-US" i="1" dirty="0"/>
              <a:t> </a:t>
            </a:r>
            <a:r>
              <a:rPr lang="en-US" i="1" dirty="0" err="1"/>
              <a:t>praksa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etičkom</a:t>
            </a:r>
            <a:r>
              <a:rPr lang="en-US" i="1" dirty="0"/>
              <a:t> </a:t>
            </a:r>
            <a:r>
              <a:rPr lang="en-US" i="1" dirty="0" err="1" smtClean="0"/>
              <a:t>odgovornošću</a:t>
            </a:r>
            <a:r>
              <a:rPr lang="sr-Latn-RS" i="1" dirty="0" smtClean="0"/>
              <a:t> – prilike i zamke</a:t>
            </a:r>
            <a:r>
              <a:rPr lang="en-US" i="1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Šta</a:t>
            </a:r>
            <a:r>
              <a:rPr lang="en-US" b="1" dirty="0"/>
              <a:t> </a:t>
            </a:r>
            <a:r>
              <a:rPr lang="en-US" b="1" dirty="0" err="1"/>
              <a:t>znači</a:t>
            </a:r>
            <a:r>
              <a:rPr lang="en-US" b="1" dirty="0"/>
              <a:t> „</a:t>
            </a:r>
            <a:r>
              <a:rPr lang="en-US" b="1" dirty="0" err="1"/>
              <a:t>antropologija</a:t>
            </a:r>
            <a:r>
              <a:rPr lang="en-US" b="1" dirty="0"/>
              <a:t> </a:t>
            </a:r>
            <a:r>
              <a:rPr lang="en-US" b="1" dirty="0" err="1"/>
              <a:t>koja</a:t>
            </a:r>
            <a:r>
              <a:rPr lang="en-US" b="1" dirty="0"/>
              <a:t> </a:t>
            </a:r>
            <a:r>
              <a:rPr lang="en-US" b="1" dirty="0" err="1"/>
              <a:t>zastupa</a:t>
            </a:r>
            <a:r>
              <a:rPr lang="en-US" b="1" dirty="0"/>
              <a:t>“?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6823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err="1"/>
              <a:t>Klasična</a:t>
            </a:r>
            <a:r>
              <a:rPr lang="en-US" dirty="0"/>
              <a:t> </a:t>
            </a:r>
            <a:r>
              <a:rPr lang="en-US" dirty="0" err="1"/>
              <a:t>antropologija</a:t>
            </a:r>
            <a:r>
              <a:rPr lang="en-US" dirty="0"/>
              <a:t>: </a:t>
            </a:r>
            <a:r>
              <a:rPr lang="en-US" dirty="0" err="1"/>
              <a:t>distanca</a:t>
            </a:r>
            <a:r>
              <a:rPr lang="en-US" dirty="0"/>
              <a:t>, </a:t>
            </a:r>
            <a:r>
              <a:rPr lang="en-US" dirty="0" err="1" smtClean="0"/>
              <a:t>objektivnost</a:t>
            </a:r>
            <a:r>
              <a:rPr lang="en-US" dirty="0" smtClean="0"/>
              <a:t>, </a:t>
            </a:r>
            <a:r>
              <a:rPr lang="en-US" dirty="0" err="1"/>
              <a:t>kolonijalni</a:t>
            </a:r>
            <a:r>
              <a:rPr lang="en-US" dirty="0"/>
              <a:t> </a:t>
            </a:r>
            <a:r>
              <a:rPr lang="en-US" dirty="0" err="1" smtClean="0"/>
              <a:t>kontekst</a:t>
            </a:r>
            <a:r>
              <a:rPr lang="sr-Latn-RS" dirty="0" smtClean="0"/>
              <a:t>, relativizam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 err="1" smtClean="0"/>
              <a:t>Postkolonijaln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sr-Latn-RS" dirty="0" smtClean="0"/>
              <a:t>a</a:t>
            </a:r>
            <a:r>
              <a:rPr lang="en-US" dirty="0" smtClean="0"/>
              <a:t>: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govori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 smtClean="0"/>
              <a:t>?</a:t>
            </a:r>
            <a:endParaRPr lang="sr-Latn-RS" dirty="0" smtClean="0"/>
          </a:p>
          <a:p>
            <a:pPr lvl="0"/>
            <a:r>
              <a:rPr lang="sr-Latn-RS" dirty="0" smtClean="0"/>
              <a:t>Postmoderna antropologija – „pisanje“ Drugog</a:t>
            </a:r>
            <a:endParaRPr lang="en-US" dirty="0"/>
          </a:p>
          <a:p>
            <a:pPr lvl="0"/>
            <a:r>
              <a:rPr lang="en-US" dirty="0" err="1"/>
              <a:t>Okretanje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b="1" dirty="0" err="1"/>
              <a:t>participativnim</a:t>
            </a:r>
            <a:r>
              <a:rPr lang="en-US" b="1" dirty="0"/>
              <a:t> </a:t>
            </a:r>
            <a:r>
              <a:rPr lang="en-US" b="1" dirty="0" err="1"/>
              <a:t>metodama</a:t>
            </a:r>
            <a:r>
              <a:rPr lang="en-US" dirty="0"/>
              <a:t>, </a:t>
            </a:r>
            <a:r>
              <a:rPr lang="en-US" b="1" dirty="0" err="1"/>
              <a:t>aktivizmu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RS" dirty="0" smtClean="0"/>
              <a:t>„</a:t>
            </a:r>
            <a:r>
              <a:rPr lang="en-US" b="1" dirty="0" err="1" smtClean="0"/>
              <a:t>autentičnom</a:t>
            </a:r>
            <a:r>
              <a:rPr lang="sr-Latn-RS" b="1" dirty="0" smtClean="0"/>
              <a:t>“</a:t>
            </a:r>
            <a:r>
              <a:rPr lang="en-US" b="1" dirty="0" smtClean="0"/>
              <a:t> </a:t>
            </a:r>
            <a:r>
              <a:rPr lang="en-US" b="1" dirty="0" err="1"/>
              <a:t>glasu</a:t>
            </a:r>
            <a:r>
              <a:rPr lang="en-US" b="1" dirty="0"/>
              <a:t> </a:t>
            </a:r>
            <a:r>
              <a:rPr lang="en-US" b="1" dirty="0" err="1"/>
              <a:t>zajednica</a:t>
            </a:r>
            <a:r>
              <a:rPr lang="en-US" dirty="0"/>
              <a:t>.</a:t>
            </a:r>
          </a:p>
          <a:p>
            <a:pPr lvl="0"/>
            <a:r>
              <a:rPr lang="sr-Latn-RS" dirty="0" smtClean="0"/>
              <a:t>Kritički o</a:t>
            </a:r>
            <a:r>
              <a:rPr lang="en-US" dirty="0" err="1" smtClean="0"/>
              <a:t>dgovor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 smtClean="0"/>
              <a:t>neoscijentizam</a:t>
            </a:r>
            <a:r>
              <a:rPr lang="sr-Latn-RS" dirty="0" smtClean="0"/>
              <a:t> (anti- „postmodernizam“</a:t>
            </a:r>
            <a:r>
              <a:rPr lang="en-US" dirty="0" smtClean="0"/>
              <a:t>, </a:t>
            </a:r>
            <a:r>
              <a:rPr lang="sr-Latn-RS" dirty="0" smtClean="0"/>
              <a:t>„</a:t>
            </a:r>
            <a:r>
              <a:rPr lang="en-US" dirty="0" err="1" smtClean="0"/>
              <a:t>kosmopolitska</a:t>
            </a:r>
            <a:r>
              <a:rPr lang="sr-Latn-RS" dirty="0" smtClean="0"/>
              <a:t> antropologija“</a:t>
            </a:r>
            <a:r>
              <a:rPr lang="en-US" dirty="0" smtClean="0"/>
              <a:t>…</a:t>
            </a:r>
            <a:r>
              <a:rPr lang="sr-Latn-R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Istorijski</a:t>
            </a:r>
            <a:r>
              <a:rPr lang="en-US" b="1" dirty="0"/>
              <a:t> </a:t>
            </a:r>
            <a:r>
              <a:rPr lang="en-US" b="1" dirty="0" err="1"/>
              <a:t>kontekst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7236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sr-Latn-RS" b="1" dirty="0" smtClean="0"/>
              <a:t>„Javna“ </a:t>
            </a:r>
            <a:r>
              <a:rPr lang="sr-Latn-RS" b="1" dirty="0"/>
              <a:t>a</a:t>
            </a:r>
            <a:r>
              <a:rPr lang="en-US" b="1" dirty="0" err="1" smtClean="0"/>
              <a:t>ntropologija</a:t>
            </a:r>
            <a:r>
              <a:rPr lang="en-US" b="1" dirty="0" smtClean="0"/>
              <a:t> </a:t>
            </a:r>
            <a:r>
              <a:rPr lang="sr-Latn-RS" b="1" dirty="0" smtClean="0"/>
              <a:t>(antropologija u </a:t>
            </a:r>
            <a:r>
              <a:rPr lang="en-US" b="1" dirty="0" err="1" smtClean="0"/>
              <a:t>javnosti</a:t>
            </a:r>
            <a:r>
              <a:rPr lang="sr-Latn-RS" b="1" dirty="0" smtClean="0"/>
              <a:t>,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/>
              <a:t>public anthropology</a:t>
            </a:r>
            <a:r>
              <a:rPr lang="en-US" dirty="0"/>
              <a:t>): </a:t>
            </a:r>
            <a:r>
              <a:rPr lang="en-US" dirty="0" err="1"/>
              <a:t>uključivanje</a:t>
            </a:r>
            <a:r>
              <a:rPr lang="en-US" dirty="0"/>
              <a:t> u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rasprave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Primenjena</a:t>
            </a:r>
            <a:r>
              <a:rPr lang="en-US" b="1" dirty="0"/>
              <a:t> </a:t>
            </a:r>
            <a:r>
              <a:rPr lang="en-US" b="1" dirty="0" err="1"/>
              <a:t>antropologija</a:t>
            </a:r>
            <a:r>
              <a:rPr lang="en-US" dirty="0"/>
              <a:t>: </a:t>
            </a:r>
            <a:r>
              <a:rPr lang="en-US" dirty="0" err="1"/>
              <a:t>konkretni</a:t>
            </a:r>
            <a:r>
              <a:rPr lang="en-US" dirty="0"/>
              <a:t> </a:t>
            </a:r>
            <a:r>
              <a:rPr lang="en-US" dirty="0" err="1"/>
              <a:t>problemi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zdravlje</a:t>
            </a:r>
            <a:r>
              <a:rPr lang="en-US" dirty="0"/>
              <a:t>, </a:t>
            </a:r>
            <a:r>
              <a:rPr lang="en-US" dirty="0" err="1"/>
              <a:t>obrazovanje</a:t>
            </a:r>
            <a:r>
              <a:rPr lang="en-US" dirty="0"/>
              <a:t>, </a:t>
            </a:r>
            <a:r>
              <a:rPr lang="en-US" dirty="0" err="1"/>
              <a:t>migracije</a:t>
            </a:r>
            <a:r>
              <a:rPr lang="en-US" dirty="0"/>
              <a:t>).</a:t>
            </a:r>
          </a:p>
          <a:p>
            <a:pPr lvl="0"/>
            <a:r>
              <a:rPr lang="en-US" b="1" dirty="0" err="1"/>
              <a:t>Antropologija</a:t>
            </a:r>
            <a:r>
              <a:rPr lang="en-US" b="1" dirty="0"/>
              <a:t> </a:t>
            </a:r>
            <a:r>
              <a:rPr lang="sr-Latn-RS" b="1" dirty="0" smtClean="0"/>
              <a:t>„</a:t>
            </a:r>
            <a:r>
              <a:rPr lang="en-US" b="1" dirty="0" err="1" smtClean="0"/>
              <a:t>svedočenja</a:t>
            </a:r>
            <a:r>
              <a:rPr lang="sr-Latn-RS" b="1" dirty="0" smtClean="0"/>
              <a:t>“</a:t>
            </a:r>
            <a:r>
              <a:rPr lang="en-US" dirty="0" smtClean="0"/>
              <a:t>: </a:t>
            </a:r>
            <a:r>
              <a:rPr lang="en-US" dirty="0"/>
              <a:t>rad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marginalizovanim</a:t>
            </a:r>
            <a:r>
              <a:rPr lang="en-US" dirty="0"/>
              <a:t> </a:t>
            </a:r>
            <a:r>
              <a:rPr lang="en-US" dirty="0" err="1"/>
              <a:t>grupama</a:t>
            </a:r>
            <a:r>
              <a:rPr lang="en-US" dirty="0" smtClean="0"/>
              <a:t>.</a:t>
            </a:r>
            <a:endParaRPr lang="sr-Latn-RS" dirty="0" smtClean="0"/>
          </a:p>
          <a:p>
            <a:pPr lvl="0"/>
            <a:r>
              <a:rPr lang="sr-Latn-RS" dirty="0" smtClean="0"/>
              <a:t>Svi ovi vidovi se međusobno prepliću</a:t>
            </a:r>
            <a:endParaRPr lang="en-US" dirty="0"/>
          </a:p>
          <a:p>
            <a:r>
              <a:rPr lang="en-US" i="1" dirty="0" err="1" smtClean="0"/>
              <a:t>Primeri</a:t>
            </a:r>
            <a:r>
              <a:rPr lang="en-US" i="1" dirty="0"/>
              <a:t>: </a:t>
            </a:r>
            <a:r>
              <a:rPr lang="en-US" i="1" dirty="0" err="1"/>
              <a:t>ljudska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manjinska</a:t>
            </a:r>
            <a:r>
              <a:rPr lang="en-US" i="1" dirty="0"/>
              <a:t> </a:t>
            </a:r>
            <a:r>
              <a:rPr lang="en-US" i="1" dirty="0" err="1"/>
              <a:t>prava</a:t>
            </a:r>
            <a:r>
              <a:rPr lang="en-US" i="1" dirty="0"/>
              <a:t>, </a:t>
            </a:r>
            <a:r>
              <a:rPr lang="en-US" i="1" dirty="0" err="1"/>
              <a:t>zaštita</a:t>
            </a:r>
            <a:r>
              <a:rPr lang="en-US" i="1" dirty="0"/>
              <a:t> “</a:t>
            </a:r>
            <a:r>
              <a:rPr lang="en-US" i="1" dirty="0" err="1"/>
              <a:t>autohtonih</a:t>
            </a:r>
            <a:r>
              <a:rPr lang="en-US" i="1" dirty="0"/>
              <a:t>” </a:t>
            </a:r>
            <a:r>
              <a:rPr lang="en-US" i="1" dirty="0" err="1"/>
              <a:t>zajednica</a:t>
            </a:r>
            <a:r>
              <a:rPr lang="en-US" i="1" dirty="0"/>
              <a:t>, </a:t>
            </a:r>
            <a:r>
              <a:rPr lang="en-US" i="1" dirty="0" err="1"/>
              <a:t>ekologija</a:t>
            </a:r>
            <a:r>
              <a:rPr lang="en-US" i="1" dirty="0"/>
              <a:t>, </a:t>
            </a:r>
            <a:r>
              <a:rPr lang="en-US" i="1" dirty="0" err="1"/>
              <a:t>siromaštvo</a:t>
            </a:r>
            <a:r>
              <a:rPr lang="en-US" i="1" dirty="0"/>
              <a:t>…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Vidovi angažmana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472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Nije li to samo perpeturianje pozitivističkog mita o vrednosnoj neutralnosti  nauke?</a:t>
            </a:r>
          </a:p>
          <a:p>
            <a:endParaRPr lang="sr-Latn-RS" dirty="0"/>
          </a:p>
          <a:p>
            <a:r>
              <a:rPr lang="sr-Latn-RS" dirty="0"/>
              <a:t>Ideja univerzalnog morala, koja nadilazi granice pojedinačnih kultura, posebno je jaka u antropologiji... </a:t>
            </a:r>
            <a:r>
              <a:rPr lang="sr-Latn-RS" dirty="0" smtClean="0"/>
              <a:t>Kosmopolitska </a:t>
            </a:r>
            <a:r>
              <a:rPr lang="sr-Latn-RS" dirty="0"/>
              <a:t>antropologija kao moralni imperativ, normativna a ne deksriptivna i analitička disciplina?</a:t>
            </a:r>
          </a:p>
          <a:p>
            <a:endParaRPr lang="sr-Latn-RS" dirty="0"/>
          </a:p>
          <a:p>
            <a:r>
              <a:rPr lang="sr-Latn-RS" dirty="0"/>
              <a:t>Ona ima svoje metodološke izvore i metodološke posledice</a:t>
            </a:r>
          </a:p>
          <a:p>
            <a:endParaRPr lang="sr-Latn-RS" dirty="0"/>
          </a:p>
          <a:p>
            <a:r>
              <a:rPr lang="sr-Latn-RS" dirty="0"/>
              <a:t>Šta možete da naučite, ne samo na planu istorije ideja, nego i u praktičnom smislu – šta je tu korisno za Vaš diplomski rad i kasniji profesionalni ili istraživački angažman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403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Klasiča</a:t>
            </a:r>
            <a:r>
              <a:rPr lang="sr-Latn-RS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en-US" dirty="0" smtClean="0"/>
              <a:t>: </a:t>
            </a:r>
            <a:r>
              <a:rPr lang="en-US" dirty="0" err="1"/>
              <a:t>poređenje</a:t>
            </a:r>
            <a:r>
              <a:rPr lang="en-US" dirty="0"/>
              <a:t> </a:t>
            </a:r>
            <a:r>
              <a:rPr lang="en-US" dirty="0" err="1"/>
              <a:t>kultura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Cilj</a:t>
            </a:r>
            <a:r>
              <a:rPr lang="en-US" dirty="0"/>
              <a:t>: </a:t>
            </a:r>
            <a:r>
              <a:rPr lang="en-US" dirty="0" err="1"/>
              <a:t>razumevanje</a:t>
            </a:r>
            <a:r>
              <a:rPr lang="en-US" dirty="0"/>
              <a:t> </a:t>
            </a:r>
            <a:r>
              <a:rPr lang="en-US" dirty="0" err="1"/>
              <a:t>univerzalnih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obrazaca</a:t>
            </a:r>
            <a:r>
              <a:rPr lang="en-US" dirty="0"/>
              <a:t> </a:t>
            </a:r>
            <a:r>
              <a:rPr lang="en-US" dirty="0" err="1"/>
              <a:t>ljudskog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Kritike</a:t>
            </a:r>
            <a:r>
              <a:rPr lang="en-US" dirty="0"/>
              <a:t>: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generalizacije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„</a:t>
            </a:r>
            <a:r>
              <a:rPr lang="en-US" dirty="0" err="1"/>
              <a:t>egzotizacije</a:t>
            </a:r>
            <a:r>
              <a:rPr lang="en-US" dirty="0"/>
              <a:t>“.</a:t>
            </a:r>
          </a:p>
          <a:p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komparacija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zastupa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posmatra</a:t>
            </a:r>
            <a:r>
              <a:rPr lang="en-US" dirty="0"/>
              <a:t> „</a:t>
            </a:r>
            <a:r>
              <a:rPr lang="en-US" dirty="0" err="1"/>
              <a:t>odozgo</a:t>
            </a:r>
            <a:r>
              <a:rPr lang="en-US" dirty="0"/>
              <a:t>“?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Komparativna</a:t>
            </a:r>
            <a:r>
              <a:rPr lang="en-US" b="1" dirty="0"/>
              <a:t> </a:t>
            </a:r>
            <a:r>
              <a:rPr lang="en-US" b="1" dirty="0" err="1"/>
              <a:t>antropologija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4580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err="1"/>
              <a:t>Antropolog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zajednice</a:t>
            </a:r>
            <a:r>
              <a:rPr lang="en-US" b="1" dirty="0"/>
              <a:t> </a:t>
            </a:r>
            <a:r>
              <a:rPr lang="en-US" b="1" dirty="0" err="1"/>
              <a:t>koju</a:t>
            </a:r>
            <a:r>
              <a:rPr lang="en-US" b="1" dirty="0"/>
              <a:t> </a:t>
            </a:r>
            <a:r>
              <a:rPr lang="en-US" b="1" dirty="0" err="1"/>
              <a:t>proučava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sr-Latn-RS" dirty="0" smtClean="0"/>
              <a:t>„</a:t>
            </a:r>
            <a:r>
              <a:rPr lang="en-US" b="1" dirty="0" err="1" smtClean="0"/>
              <a:t>osnažujuća</a:t>
            </a:r>
            <a:r>
              <a:rPr lang="sr-Latn-RS" b="1" dirty="0" smtClean="0"/>
              <a:t>“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znanje</a:t>
            </a:r>
            <a:r>
              <a:rPr lang="en-US" dirty="0"/>
              <a:t> </a:t>
            </a:r>
            <a:r>
              <a:rPr lang="en-US" dirty="0" err="1"/>
              <a:t>iznutra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RS" dirty="0" smtClean="0"/>
              <a:t>obn akoja dovodi u pitanje... U svakom slučaju je </a:t>
            </a:r>
            <a:r>
              <a:rPr lang="en-US" dirty="0" err="1" smtClean="0"/>
              <a:t>izazovna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subjektivnost</a:t>
            </a:r>
            <a:r>
              <a:rPr lang="sr-Latn-RS" dirty="0" smtClean="0"/>
              <a:t> „učenog koji se izdvaja“</a:t>
            </a:r>
            <a:r>
              <a:rPr lang="en-US" dirty="0" smtClean="0"/>
              <a:t>, </a:t>
            </a:r>
            <a:r>
              <a:rPr lang="en-US" dirty="0" err="1" smtClean="0"/>
              <a:t>pritisci</a:t>
            </a:r>
            <a:r>
              <a:rPr lang="sr-Latn-RS" dirty="0" smtClean="0"/>
              <a:t> konformiranju bazičnom konsenzusu</a:t>
            </a:r>
            <a:r>
              <a:rPr lang="en-US" dirty="0" smtClean="0"/>
              <a:t>).</a:t>
            </a:r>
            <a:endParaRPr lang="en-US" dirty="0"/>
          </a:p>
          <a:p>
            <a:pPr lvl="0"/>
            <a:r>
              <a:rPr lang="sr-Latn-RS" dirty="0" smtClean="0"/>
              <a:t>Značajna </a:t>
            </a:r>
            <a:r>
              <a:rPr lang="sr-Latn-RS" dirty="0"/>
              <a:t>u</a:t>
            </a:r>
            <a:r>
              <a:rPr lang="en-US" dirty="0" err="1" smtClean="0"/>
              <a:t>loga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b="1" dirty="0" err="1"/>
              <a:t>dekolonizaciji</a:t>
            </a:r>
            <a:r>
              <a:rPr lang="en-US" b="1" dirty="0"/>
              <a:t> </a:t>
            </a:r>
            <a:r>
              <a:rPr lang="en-US" b="1" dirty="0" err="1"/>
              <a:t>znanja</a:t>
            </a:r>
            <a:r>
              <a:rPr lang="en-US" dirty="0"/>
              <a:t>.</a:t>
            </a:r>
          </a:p>
          <a:p>
            <a:r>
              <a:rPr lang="sr-Latn-RS" dirty="0" smtClean="0"/>
              <a:t>A</a:t>
            </a:r>
            <a:r>
              <a:rPr lang="en-US" dirty="0" err="1" smtClean="0"/>
              <a:t>utohtoni</a:t>
            </a:r>
            <a:r>
              <a:rPr lang="en-US" dirty="0" smtClean="0"/>
              <a:t> </a:t>
            </a:r>
            <a:r>
              <a:rPr lang="en-US" dirty="0" err="1"/>
              <a:t>istraživači</a:t>
            </a:r>
            <a:r>
              <a:rPr lang="en-US" dirty="0"/>
              <a:t> </a:t>
            </a:r>
            <a:r>
              <a:rPr lang="sr-Latn-RS" dirty="0" smtClean="0"/>
              <a:t>cementiraju/</a:t>
            </a:r>
            <a:r>
              <a:rPr lang="en-US" dirty="0" err="1" smtClean="0"/>
              <a:t>redefinišu</a:t>
            </a:r>
            <a:r>
              <a:rPr lang="en-US" dirty="0" smtClean="0"/>
              <a:t> </a:t>
            </a:r>
            <a:r>
              <a:rPr lang="en-US" dirty="0" err="1"/>
              <a:t>narative</a:t>
            </a:r>
            <a:r>
              <a:rPr lang="en-US" dirty="0"/>
              <a:t> o </a:t>
            </a:r>
            <a:r>
              <a:rPr lang="en-US" dirty="0" err="1"/>
              <a:t>sopstvenim</a:t>
            </a:r>
            <a:r>
              <a:rPr lang="en-US" dirty="0"/>
              <a:t> </a:t>
            </a:r>
            <a:r>
              <a:rPr lang="en-US" dirty="0" err="1"/>
              <a:t>kulturama</a:t>
            </a:r>
            <a:r>
              <a:rPr lang="en-US" dirty="0"/>
              <a:t>.</a:t>
            </a:r>
          </a:p>
          <a:p>
            <a:r>
              <a:rPr lang="sr-Latn-RS" dirty="0" smtClean="0"/>
              <a:t>Sličnosti i razlike u odnosu na evropske etnologije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Nativna</a:t>
            </a:r>
            <a:r>
              <a:rPr lang="en-US" b="1" dirty="0"/>
              <a:t> </a:t>
            </a:r>
            <a:r>
              <a:rPr lang="en-US" b="1" dirty="0" err="1"/>
              <a:t>antropologija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0199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Fokus</a:t>
            </a:r>
            <a:r>
              <a:rPr lang="en-US" dirty="0"/>
              <a:t>: </a:t>
            </a:r>
            <a:r>
              <a:rPr lang="sr-Latn-RS" b="1" dirty="0" smtClean="0"/>
              <a:t>tradicija</a:t>
            </a:r>
            <a:r>
              <a:rPr lang="sr-Latn-RS" dirty="0" smtClean="0"/>
              <a:t>, </a:t>
            </a:r>
            <a:r>
              <a:rPr lang="en-US" b="1" dirty="0" err="1" smtClean="0"/>
              <a:t>narodno</a:t>
            </a:r>
            <a:r>
              <a:rPr lang="en-US" b="1" dirty="0" smtClean="0"/>
              <a:t> </a:t>
            </a:r>
            <a:r>
              <a:rPr lang="en-US" b="1" dirty="0" err="1"/>
              <a:t>nasleđe</a:t>
            </a:r>
            <a:r>
              <a:rPr lang="en-US" dirty="0"/>
              <a:t>, </a:t>
            </a:r>
            <a:r>
              <a:rPr lang="en-US" b="1" dirty="0" err="1"/>
              <a:t>kulturni</a:t>
            </a:r>
            <a:r>
              <a:rPr lang="en-US" b="1" dirty="0"/>
              <a:t> </a:t>
            </a:r>
            <a:r>
              <a:rPr lang="en-US" b="1" dirty="0" err="1"/>
              <a:t>identitet</a:t>
            </a:r>
            <a:r>
              <a:rPr lang="en-US" dirty="0"/>
              <a:t>, </a:t>
            </a:r>
            <a:r>
              <a:rPr lang="en-US" b="1" dirty="0" err="1"/>
              <a:t>romantičarski</a:t>
            </a:r>
            <a:r>
              <a:rPr lang="en-US" b="1" dirty="0"/>
              <a:t> </a:t>
            </a:r>
            <a:r>
              <a:rPr lang="en-US" b="1" dirty="0" err="1"/>
              <a:t>nacionalizam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Rizik</a:t>
            </a:r>
            <a:r>
              <a:rPr lang="en-US" dirty="0"/>
              <a:t>: </a:t>
            </a:r>
            <a:r>
              <a:rPr lang="en-US" b="1" dirty="0" err="1"/>
              <a:t>idealizacija</a:t>
            </a:r>
            <a:r>
              <a:rPr lang="en-US" b="1" dirty="0"/>
              <a:t> </a:t>
            </a:r>
            <a:r>
              <a:rPr lang="en-US" b="1" dirty="0" err="1"/>
              <a:t>prošlosti</a:t>
            </a:r>
            <a:r>
              <a:rPr lang="en-US" dirty="0"/>
              <a:t>, </a:t>
            </a:r>
            <a:r>
              <a:rPr lang="en-US" b="1" dirty="0" err="1"/>
              <a:t>politizacija</a:t>
            </a:r>
            <a:r>
              <a:rPr lang="en-US" b="1" dirty="0"/>
              <a:t> </a:t>
            </a:r>
            <a:r>
              <a:rPr lang="en-US" b="1" dirty="0" err="1"/>
              <a:t>tradicije</a:t>
            </a:r>
            <a:r>
              <a:rPr lang="en-US" dirty="0"/>
              <a:t>.</a:t>
            </a:r>
          </a:p>
          <a:p>
            <a:r>
              <a:rPr lang="en-US" i="1" dirty="0" err="1" smtClean="0"/>
              <a:t>Folklor</a:t>
            </a:r>
            <a:r>
              <a:rPr lang="en-US" i="1" dirty="0" smtClean="0"/>
              <a:t> </a:t>
            </a:r>
            <a:r>
              <a:rPr lang="en-US" i="1" dirty="0" err="1"/>
              <a:t>kao</a:t>
            </a:r>
            <a:r>
              <a:rPr lang="en-US" i="1" dirty="0"/>
              <a:t> </a:t>
            </a:r>
            <a:r>
              <a:rPr lang="en-US" i="1" dirty="0" err="1"/>
              <a:t>politički</a:t>
            </a:r>
            <a:r>
              <a:rPr lang="en-US" i="1" dirty="0"/>
              <a:t> </a:t>
            </a:r>
            <a:r>
              <a:rPr lang="sr-Latn-RS" i="1" dirty="0" smtClean="0"/>
              <a:t>instrument</a:t>
            </a:r>
            <a:r>
              <a:rPr lang="en-US" i="1" dirty="0" smtClean="0"/>
              <a:t> —</a:t>
            </a:r>
            <a:r>
              <a:rPr lang="en-US" i="1" dirty="0" err="1" smtClean="0"/>
              <a:t>mitologizacij</a:t>
            </a:r>
            <a:r>
              <a:rPr lang="sr-Latn-RS" i="1" dirty="0" smtClean="0"/>
              <a:t>a</a:t>
            </a:r>
            <a:r>
              <a:rPr lang="en-US" i="1" dirty="0" smtClean="0"/>
              <a:t> </a:t>
            </a:r>
            <a:r>
              <a:rPr lang="en-US" i="1" dirty="0" err="1"/>
              <a:t>seoskog</a:t>
            </a:r>
            <a:r>
              <a:rPr lang="en-US" i="1" dirty="0"/>
              <a:t> </a:t>
            </a:r>
            <a:r>
              <a:rPr lang="en-US" i="1" dirty="0" err="1"/>
              <a:t>života</a:t>
            </a:r>
            <a:r>
              <a:rPr lang="en-US" i="1" dirty="0"/>
              <a:t> </a:t>
            </a:r>
            <a:r>
              <a:rPr lang="sr-Latn-RS" i="1" dirty="0" smtClean="0"/>
              <a:t>kao</a:t>
            </a:r>
            <a:r>
              <a:rPr lang="en-US" i="1" dirty="0" smtClean="0"/>
              <a:t> </a:t>
            </a:r>
            <a:r>
              <a:rPr lang="en-US" i="1" dirty="0" err="1" smtClean="0"/>
              <a:t>nacionaln</a:t>
            </a:r>
            <a:r>
              <a:rPr lang="sr-Latn-RS" i="1" dirty="0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simbol</a:t>
            </a:r>
            <a:r>
              <a:rPr lang="sr-Latn-RS" i="1" dirty="0" smtClean="0"/>
              <a:t>+</a:t>
            </a:r>
          </a:p>
          <a:p>
            <a:r>
              <a:rPr lang="sr-Latn-RS" b="1" i="1" dirty="0" smtClean="0"/>
              <a:t>Može li etnologija ne biti etnocentrična?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Etnologija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folkloristika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9487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Da li </a:t>
            </a:r>
            <a:r>
              <a:rPr lang="en-US" dirty="0" err="1"/>
              <a:t>antropologija</a:t>
            </a:r>
            <a:r>
              <a:rPr lang="en-US" dirty="0"/>
              <a:t> „</a:t>
            </a:r>
            <a:r>
              <a:rPr lang="en-US" dirty="0" err="1"/>
              <a:t>zastupa</a:t>
            </a:r>
            <a:r>
              <a:rPr lang="en-US" dirty="0"/>
              <a:t>“ </a:t>
            </a:r>
            <a:r>
              <a:rPr lang="en-US" dirty="0" err="1"/>
              <a:t>ili</a:t>
            </a:r>
            <a:r>
              <a:rPr lang="en-US" dirty="0"/>
              <a:t> „</a:t>
            </a:r>
            <a:r>
              <a:rPr lang="en-US" dirty="0" err="1"/>
              <a:t>usmerava</a:t>
            </a:r>
            <a:r>
              <a:rPr lang="en-US" dirty="0"/>
              <a:t>“ </a:t>
            </a:r>
            <a:r>
              <a:rPr lang="en-US" dirty="0" err="1"/>
              <a:t>narativ</a:t>
            </a:r>
            <a:r>
              <a:rPr lang="en-US" dirty="0"/>
              <a:t>?</a:t>
            </a:r>
          </a:p>
          <a:p>
            <a:pPr lvl="0"/>
            <a:endParaRPr lang="sr-Latn-RS" dirty="0" smtClean="0"/>
          </a:p>
          <a:p>
            <a:pPr lvl="0"/>
            <a:r>
              <a:rPr lang="sr-Latn-RS" b="1" dirty="0"/>
              <a:t>A</a:t>
            </a:r>
            <a:r>
              <a:rPr lang="en-US" b="1" dirty="0" err="1" smtClean="0"/>
              <a:t>simetrija</a:t>
            </a:r>
            <a:r>
              <a:rPr lang="en-US" b="1" dirty="0" smtClean="0"/>
              <a:t> </a:t>
            </a:r>
            <a:r>
              <a:rPr lang="en-US" b="1" dirty="0" err="1"/>
              <a:t>moći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istraživača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ispitanika</a:t>
            </a:r>
            <a:r>
              <a:rPr lang="en-US" dirty="0"/>
              <a:t>.</a:t>
            </a:r>
          </a:p>
          <a:p>
            <a:pPr lvl="0"/>
            <a:endParaRPr lang="sr-Latn-RS" dirty="0" smtClean="0"/>
          </a:p>
          <a:p>
            <a:pPr lvl="0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zastupanja</a:t>
            </a:r>
            <a:r>
              <a:rPr lang="en-US" dirty="0"/>
              <a:t>: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izbeći</a:t>
            </a:r>
            <a:r>
              <a:rPr lang="en-US" dirty="0"/>
              <a:t> </a:t>
            </a:r>
            <a:r>
              <a:rPr lang="en-US" dirty="0" err="1"/>
              <a:t>paternalizam</a:t>
            </a:r>
            <a:r>
              <a:rPr lang="en-US" dirty="0"/>
              <a:t>?</a:t>
            </a:r>
          </a:p>
          <a:p>
            <a:endParaRPr lang="sr-Latn-RS" dirty="0" smtClean="0"/>
          </a:p>
          <a:p>
            <a:r>
              <a:rPr lang="sr-Latn-RS" dirty="0" smtClean="0"/>
              <a:t>Izazovi populizma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Zastupanje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govor</a:t>
            </a:r>
            <a:r>
              <a:rPr lang="en-US" b="1" dirty="0"/>
              <a:t> u </a:t>
            </a:r>
            <a:r>
              <a:rPr lang="en-US" b="1" dirty="0" err="1"/>
              <a:t>tuđe</a:t>
            </a:r>
            <a:r>
              <a:rPr lang="en-US" b="1" dirty="0"/>
              <a:t> </a:t>
            </a:r>
            <a:r>
              <a:rPr lang="en-US" b="1" dirty="0" err="1"/>
              <a:t>ime</a:t>
            </a:r>
            <a:r>
              <a:rPr lang="en-US" b="1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3329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/>
              <a:t>Projekti</a:t>
            </a:r>
            <a:r>
              <a:rPr lang="en-US" dirty="0"/>
              <a:t> </a:t>
            </a:r>
            <a:r>
              <a:rPr lang="en-US" dirty="0" err="1"/>
              <a:t>saradnje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RS" dirty="0" smtClean="0"/>
              <a:t>manjinskim</a:t>
            </a:r>
            <a:r>
              <a:rPr lang="en-US" dirty="0" smtClean="0"/>
              <a:t> </a:t>
            </a:r>
            <a:r>
              <a:rPr lang="en-US" dirty="0" err="1"/>
              <a:t>zajednicama</a:t>
            </a:r>
            <a:r>
              <a:rPr lang="en-US" dirty="0"/>
              <a:t>.</a:t>
            </a:r>
          </a:p>
          <a:p>
            <a:pPr lvl="0"/>
            <a:endParaRPr lang="sr-Latn-RS" dirty="0" smtClean="0"/>
          </a:p>
          <a:p>
            <a:pPr lvl="0"/>
            <a:r>
              <a:rPr lang="en-US" dirty="0" err="1" smtClean="0"/>
              <a:t>Participativna</a:t>
            </a:r>
            <a:r>
              <a:rPr lang="en-US" dirty="0" smtClean="0"/>
              <a:t> </a:t>
            </a:r>
            <a:r>
              <a:rPr lang="en-US" dirty="0" err="1"/>
              <a:t>istraživanja</a:t>
            </a:r>
            <a:r>
              <a:rPr lang="en-US" dirty="0"/>
              <a:t> u </a:t>
            </a:r>
            <a:r>
              <a:rPr lang="sr-Latn-RS" dirty="0" smtClean="0"/>
              <a:t>oblasti javnog zdravlja</a:t>
            </a:r>
            <a:r>
              <a:rPr lang="en-US" dirty="0" smtClean="0"/>
              <a:t>.</a:t>
            </a:r>
            <a:endParaRPr lang="en-US" dirty="0"/>
          </a:p>
          <a:p>
            <a:pPr lvl="0"/>
            <a:endParaRPr lang="sr-Latn-RS" dirty="0" smtClean="0"/>
          </a:p>
          <a:p>
            <a:pPr lvl="0"/>
            <a:r>
              <a:rPr lang="en-US" dirty="0" err="1" smtClean="0"/>
              <a:t>Antropolo</a:t>
            </a:r>
            <a:r>
              <a:rPr lang="sr-Latn-RS" dirty="0" smtClean="0"/>
              <a:t>gija </a:t>
            </a:r>
            <a:r>
              <a:rPr lang="en-US" dirty="0" smtClean="0"/>
              <a:t>u </a:t>
            </a:r>
            <a:r>
              <a:rPr lang="en-US" dirty="0" err="1"/>
              <a:t>političkom</a:t>
            </a:r>
            <a:r>
              <a:rPr lang="en-US" dirty="0"/>
              <a:t> </a:t>
            </a:r>
            <a:r>
              <a:rPr lang="en-US" dirty="0" err="1"/>
              <a:t>aktivizmu</a:t>
            </a:r>
            <a:r>
              <a:rPr lang="en-US" dirty="0"/>
              <a:t>.</a:t>
            </a:r>
          </a:p>
          <a:p>
            <a:endParaRPr lang="sr-Latn-RS" i="1" dirty="0" smtClean="0"/>
          </a:p>
          <a:p>
            <a:r>
              <a:rPr lang="en-US" i="1" dirty="0" err="1" smtClean="0"/>
              <a:t>Gde</a:t>
            </a:r>
            <a:r>
              <a:rPr lang="en-US" i="1" dirty="0" smtClean="0"/>
              <a:t> </a:t>
            </a:r>
            <a:r>
              <a:rPr lang="en-US" i="1" dirty="0"/>
              <a:t>je </a:t>
            </a:r>
            <a:r>
              <a:rPr lang="en-US" i="1" dirty="0" err="1"/>
              <a:t>granica</a:t>
            </a:r>
            <a:r>
              <a:rPr lang="en-US" i="1" dirty="0"/>
              <a:t> </a:t>
            </a:r>
            <a:r>
              <a:rPr lang="en-US" i="1" dirty="0" err="1"/>
              <a:t>između</a:t>
            </a:r>
            <a:r>
              <a:rPr lang="en-US" i="1" dirty="0"/>
              <a:t> </a:t>
            </a:r>
            <a:r>
              <a:rPr lang="en-US" i="1" dirty="0" err="1"/>
              <a:t>naučnog</a:t>
            </a:r>
            <a:r>
              <a:rPr lang="en-US" i="1" dirty="0"/>
              <a:t> </a:t>
            </a:r>
            <a:r>
              <a:rPr lang="en-US" i="1" dirty="0" err="1"/>
              <a:t>rada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političkog</a:t>
            </a:r>
            <a:r>
              <a:rPr lang="en-US" i="1" dirty="0"/>
              <a:t> </a:t>
            </a:r>
            <a:r>
              <a:rPr lang="en-US" i="1" dirty="0" err="1"/>
              <a:t>delovanja</a:t>
            </a:r>
            <a:r>
              <a:rPr lang="en-US" i="1" dirty="0" smtClean="0"/>
              <a:t>?</a:t>
            </a:r>
            <a:endParaRPr lang="sr-Latn-RS" i="1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4162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err="1"/>
              <a:t>Antropolog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b="1" dirty="0" err="1"/>
              <a:t>medijator</a:t>
            </a:r>
            <a:r>
              <a:rPr lang="en-US" dirty="0"/>
              <a:t>, </a:t>
            </a:r>
            <a:r>
              <a:rPr lang="en-US" b="1" dirty="0" err="1"/>
              <a:t>saveznik</a:t>
            </a:r>
            <a:r>
              <a:rPr lang="en-US" dirty="0"/>
              <a:t>, </a:t>
            </a:r>
            <a:r>
              <a:rPr lang="en-US" b="1" dirty="0" err="1"/>
              <a:t>kritičar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  <a:p>
            <a:pPr lvl="0"/>
            <a:endParaRPr lang="sr-Latn-RS" dirty="0" smtClean="0"/>
          </a:p>
          <a:p>
            <a:pPr lvl="0"/>
            <a:r>
              <a:rPr lang="en-US" dirty="0" err="1" smtClean="0"/>
              <a:t>Potreba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b="1" dirty="0" err="1"/>
              <a:t>refleksivnošću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 err="1"/>
              <a:t>etičkom</a:t>
            </a:r>
            <a:r>
              <a:rPr lang="en-US" b="1" dirty="0"/>
              <a:t> </a:t>
            </a:r>
            <a:r>
              <a:rPr lang="en-US" b="1" dirty="0" err="1"/>
              <a:t>odgovornošću</a:t>
            </a:r>
            <a:r>
              <a:rPr lang="en-US" dirty="0"/>
              <a:t>.</a:t>
            </a:r>
          </a:p>
          <a:p>
            <a:pPr lvl="0"/>
            <a:endParaRPr lang="sr-Latn-RS" dirty="0" smtClean="0"/>
          </a:p>
          <a:p>
            <a:pPr lvl="0"/>
            <a:r>
              <a:rPr lang="en-US" dirty="0" err="1" smtClean="0"/>
              <a:t>Zastupanje</a:t>
            </a:r>
            <a:r>
              <a:rPr lang="en-US" dirty="0" smtClean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neutralno</a:t>
            </a:r>
            <a:r>
              <a:rPr lang="en-US" dirty="0"/>
              <a:t>: </a:t>
            </a:r>
            <a:r>
              <a:rPr lang="en-US" dirty="0" err="1"/>
              <a:t>oblikuje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vidimo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tumačimo</a:t>
            </a:r>
            <a:r>
              <a:rPr lang="en-US" dirty="0"/>
              <a:t> </a:t>
            </a:r>
            <a:r>
              <a:rPr lang="en-US" dirty="0" err="1"/>
              <a:t>svet</a:t>
            </a:r>
            <a:r>
              <a:rPr lang="en-US" dirty="0" smtClean="0"/>
              <a:t>.</a:t>
            </a:r>
            <a:endParaRPr lang="sr-Latn-RS" dirty="0" smtClean="0"/>
          </a:p>
          <a:p>
            <a:pPr lvl="0"/>
            <a:endParaRPr lang="sr-Latn-RS" dirty="0" smtClean="0">
              <a:effectLst/>
            </a:endParaRPr>
          </a:p>
          <a:p>
            <a:pPr lvl="0"/>
            <a:r>
              <a:rPr lang="sr-Latn-RS" dirty="0" smtClean="0">
                <a:effectLst/>
              </a:rPr>
              <a:t>Problemi autoriteta – koga to uopšte zanima?</a:t>
            </a:r>
          </a:p>
          <a:p>
            <a:pPr lvl="0"/>
            <a:endParaRPr lang="sr-Latn-RS" dirty="0" smtClean="0"/>
          </a:p>
          <a:p>
            <a:pPr lvl="0"/>
            <a:r>
              <a:rPr lang="sr-Latn-RS" dirty="0" smtClean="0"/>
              <a:t>Alternativa koju vam stalno pominjem – </a:t>
            </a:r>
            <a:r>
              <a:rPr lang="sr-Latn-RS" b="1" dirty="0" smtClean="0"/>
              <a:t>etnološka sredstva, antropološki ciljevi</a:t>
            </a:r>
            <a:endParaRPr lang="en-US" b="1" dirty="0"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Uloga</a:t>
            </a:r>
            <a:r>
              <a:rPr lang="en-US" b="1" dirty="0"/>
              <a:t> </a:t>
            </a:r>
            <a:r>
              <a:rPr lang="en-US" b="1" dirty="0" err="1"/>
              <a:t>antropologa</a:t>
            </a:r>
            <a:r>
              <a:rPr lang="en-US" b="1" dirty="0"/>
              <a:t> </a:t>
            </a:r>
            <a:r>
              <a:rPr lang="en-US" b="1" dirty="0" err="1"/>
              <a:t>danas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801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Clifford, James &amp; Marcus, George E. </a:t>
            </a:r>
            <a:r>
              <a:rPr lang="sr-Latn-RS" dirty="0"/>
              <a:t>e</a:t>
            </a:r>
            <a:r>
              <a:rPr lang="sr-Latn-RS" dirty="0" smtClean="0"/>
              <a:t>ds. </a:t>
            </a:r>
            <a:r>
              <a:rPr lang="en-US" dirty="0" smtClean="0"/>
              <a:t>(1986</a:t>
            </a:r>
            <a:r>
              <a:rPr lang="en-US" dirty="0"/>
              <a:t>). </a:t>
            </a:r>
            <a:r>
              <a:rPr lang="en-US" i="1" dirty="0"/>
              <a:t>Writing Culture</a:t>
            </a:r>
            <a:endParaRPr lang="en-US" dirty="0"/>
          </a:p>
          <a:p>
            <a:pPr lvl="0"/>
            <a:r>
              <a:rPr lang="en-US" dirty="0" err="1"/>
              <a:t>Scheper</a:t>
            </a:r>
            <a:r>
              <a:rPr lang="en-US" dirty="0"/>
              <a:t>-Hughes, Nancy (1995). </a:t>
            </a:r>
            <a:r>
              <a:rPr lang="en-US" i="1" dirty="0"/>
              <a:t>The Primacy of the Ethical</a:t>
            </a:r>
            <a:endParaRPr lang="en-US" dirty="0"/>
          </a:p>
          <a:p>
            <a:pPr lvl="0"/>
            <a:r>
              <a:rPr lang="en-US" dirty="0"/>
              <a:t>Smith, Linda </a:t>
            </a:r>
            <a:r>
              <a:rPr lang="en-US" dirty="0" err="1"/>
              <a:t>Tuhiwai</a:t>
            </a:r>
            <a:r>
              <a:rPr lang="en-US" dirty="0"/>
              <a:t> (1999). </a:t>
            </a:r>
            <a:r>
              <a:rPr lang="en-US" i="1" dirty="0"/>
              <a:t>Decolonizing Methodologies</a:t>
            </a:r>
            <a:r>
              <a:rPr lang="en-US" b="1" dirty="0"/>
              <a:t>: </a:t>
            </a:r>
            <a:r>
              <a:rPr lang="en-US" i="1" dirty="0"/>
              <a:t>Research and Indigenous Peoples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Hobsbawm</a:t>
            </a:r>
            <a:r>
              <a:rPr lang="en-US" dirty="0"/>
              <a:t>, Eric &amp; Ranger, Terence (1983). </a:t>
            </a:r>
            <a:r>
              <a:rPr lang="en-US" i="1" dirty="0"/>
              <a:t>The Invention of Tradition</a:t>
            </a:r>
            <a:endParaRPr lang="en-US" dirty="0"/>
          </a:p>
          <a:p>
            <a:pPr lvl="0"/>
            <a:r>
              <a:rPr lang="en-US" dirty="0" err="1" smtClean="0"/>
              <a:t>Simić</a:t>
            </a:r>
            <a:r>
              <a:rPr lang="en-US" dirty="0"/>
              <a:t>, Andrei (1973). </a:t>
            </a:r>
            <a:r>
              <a:rPr lang="en-US" i="1" dirty="0"/>
              <a:t>The Peasant Urbanites: A Study of Rural‑Urban Mobility in </a:t>
            </a:r>
            <a:r>
              <a:rPr lang="en-US" i="1" dirty="0" smtClean="0"/>
              <a:t>Serbia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Osim literature iz silabusa...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339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Da </a:t>
            </a:r>
            <a:r>
              <a:rPr lang="en-US" i="1" dirty="0"/>
              <a:t>li </a:t>
            </a:r>
            <a:r>
              <a:rPr lang="en-US" i="1" dirty="0" err="1"/>
              <a:t>antropolog</a:t>
            </a:r>
            <a:r>
              <a:rPr lang="en-US" i="1" dirty="0"/>
              <a:t> </a:t>
            </a:r>
            <a:r>
              <a:rPr lang="en-US" i="1" dirty="0" err="1"/>
              <a:t>uvek</a:t>
            </a:r>
            <a:r>
              <a:rPr lang="en-US" i="1" dirty="0"/>
              <a:t> </a:t>
            </a:r>
            <a:r>
              <a:rPr lang="en-US" i="1" dirty="0" err="1"/>
              <a:t>mora</a:t>
            </a:r>
            <a:r>
              <a:rPr lang="en-US" i="1" dirty="0"/>
              <a:t> da </a:t>
            </a:r>
            <a:r>
              <a:rPr lang="en-US" i="1" dirty="0" err="1"/>
              <a:t>zauzme</a:t>
            </a:r>
            <a:r>
              <a:rPr lang="en-US" i="1" dirty="0"/>
              <a:t> </a:t>
            </a:r>
            <a:r>
              <a:rPr lang="en-US" i="1" dirty="0" err="1" smtClean="0"/>
              <a:t>stav</a:t>
            </a:r>
            <a:r>
              <a:rPr lang="en-US" i="1" dirty="0" smtClean="0"/>
              <a:t>?</a:t>
            </a:r>
            <a:endParaRPr lang="sr-Latn-RS" dirty="0"/>
          </a:p>
          <a:p>
            <a:endParaRPr lang="sr-Latn-RS" i="1" dirty="0" smtClean="0"/>
          </a:p>
          <a:p>
            <a:r>
              <a:rPr lang="en-US" i="1" dirty="0" err="1" smtClean="0"/>
              <a:t>Može</a:t>
            </a:r>
            <a:r>
              <a:rPr lang="en-US" i="1" dirty="0" smtClean="0"/>
              <a:t> </a:t>
            </a:r>
            <a:r>
              <a:rPr lang="en-US" i="1" dirty="0"/>
              <a:t>li </a:t>
            </a:r>
            <a:r>
              <a:rPr lang="en-US" i="1" dirty="0" err="1"/>
              <a:t>antropologija</a:t>
            </a:r>
            <a:r>
              <a:rPr lang="en-US" i="1" dirty="0"/>
              <a:t> </a:t>
            </a:r>
            <a:r>
              <a:rPr lang="en-US" i="1" dirty="0" err="1"/>
              <a:t>biti</a:t>
            </a:r>
            <a:r>
              <a:rPr lang="en-US" i="1" dirty="0"/>
              <a:t> </a:t>
            </a:r>
            <a:r>
              <a:rPr lang="en-US" i="1" dirty="0" err="1"/>
              <a:t>politički</a:t>
            </a:r>
            <a:r>
              <a:rPr lang="en-US" i="1" dirty="0"/>
              <a:t> </a:t>
            </a:r>
            <a:r>
              <a:rPr lang="en-US" i="1" dirty="0" err="1" smtClean="0"/>
              <a:t>neutralna</a:t>
            </a:r>
            <a:r>
              <a:rPr lang="en-US" i="1" dirty="0" smtClean="0"/>
              <a:t>?</a:t>
            </a:r>
            <a:endParaRPr lang="sr-Latn-RS" dirty="0"/>
          </a:p>
          <a:p>
            <a:endParaRPr lang="sr-Latn-RS" i="1" dirty="0" smtClean="0"/>
          </a:p>
          <a:p>
            <a:r>
              <a:rPr lang="en-US" i="1" dirty="0" err="1" smtClean="0"/>
              <a:t>Kako</a:t>
            </a:r>
            <a:r>
              <a:rPr lang="en-US" i="1" dirty="0" smtClean="0"/>
              <a:t> </a:t>
            </a:r>
            <a:r>
              <a:rPr lang="en-US" i="1" dirty="0" err="1"/>
              <a:t>razlikovati</a:t>
            </a:r>
            <a:r>
              <a:rPr lang="en-US" i="1" dirty="0"/>
              <a:t> </a:t>
            </a:r>
            <a:r>
              <a:rPr lang="en-US" i="1" dirty="0" err="1"/>
              <a:t>zastupanje</a:t>
            </a:r>
            <a:r>
              <a:rPr lang="en-US" i="1" dirty="0"/>
              <a:t> od </a:t>
            </a:r>
            <a:r>
              <a:rPr lang="en-US" i="1" dirty="0" err="1"/>
              <a:t>manipulacije</a:t>
            </a:r>
            <a:r>
              <a:rPr lang="en-US" i="1" dirty="0"/>
              <a:t>?</a:t>
            </a:r>
            <a:endParaRPr lang="en-US" dirty="0"/>
          </a:p>
          <a:p>
            <a:endParaRPr lang="sr-Latn-RS" i="1" dirty="0" smtClean="0"/>
          </a:p>
          <a:p>
            <a:r>
              <a:rPr lang="sr-Latn-RS" i="1" dirty="0" smtClean="0"/>
              <a:t>U</a:t>
            </a:r>
            <a:r>
              <a:rPr lang="en-US" i="1" dirty="0" smtClean="0"/>
              <a:t> </a:t>
            </a:r>
            <a:r>
              <a:rPr lang="en-US" i="1" dirty="0" err="1"/>
              <a:t>kakvoj</a:t>
            </a:r>
            <a:r>
              <a:rPr lang="en-US" i="1" dirty="0"/>
              <a:t> je </a:t>
            </a:r>
            <a:r>
              <a:rPr lang="en-US" i="1" dirty="0" err="1"/>
              <a:t>ovo</a:t>
            </a:r>
            <a:r>
              <a:rPr lang="en-US" i="1" dirty="0"/>
              <a:t> </a:t>
            </a:r>
            <a:r>
              <a:rPr lang="en-US" i="1" dirty="0" err="1"/>
              <a:t>vezi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vašim</a:t>
            </a:r>
            <a:r>
              <a:rPr lang="en-US" i="1" dirty="0"/>
              <a:t> </a:t>
            </a:r>
            <a:r>
              <a:rPr lang="en-US" i="1" dirty="0" err="1"/>
              <a:t>diplomskim</a:t>
            </a:r>
            <a:r>
              <a:rPr lang="en-US" i="1" dirty="0"/>
              <a:t> </a:t>
            </a:r>
            <a:r>
              <a:rPr lang="en-US" i="1" dirty="0" err="1"/>
              <a:t>radovima</a:t>
            </a:r>
            <a:r>
              <a:rPr lang="en-US" i="1" dirty="0" smtClean="0"/>
              <a:t>?</a:t>
            </a:r>
            <a:endParaRPr lang="sr-Latn-RS" i="1" dirty="0" smtClean="0"/>
          </a:p>
          <a:p>
            <a:endParaRPr lang="sr-Latn-RS" i="1" smtClean="0"/>
          </a:p>
          <a:p>
            <a:r>
              <a:rPr lang="sr-Latn-RS" i="1" smtClean="0"/>
              <a:t>Šta </a:t>
            </a:r>
            <a:r>
              <a:rPr lang="sr-Latn-RS" i="1" dirty="0" smtClean="0"/>
              <a:t>vi primećujete dok govorimo o ovim temama?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Diskusija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345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Čitajte literaturu za kolokvijum</a:t>
            </a:r>
          </a:p>
          <a:p>
            <a:r>
              <a:rPr lang="sr-Latn-RS" dirty="0" smtClean="0"/>
              <a:t>Pišite ako nešto ne razumete</a:t>
            </a:r>
          </a:p>
          <a:p>
            <a:r>
              <a:rPr lang="en-US" dirty="0" smtClean="0"/>
              <a:t>milmil@f.bg.ac.rs</a:t>
            </a:r>
            <a:endParaRPr lang="sr-Latn-R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Hvala na pažnji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614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 smtClean="0"/>
              <a:t>Kosmopolitska antropologija nastaje </a:t>
            </a:r>
            <a:r>
              <a:rPr lang="sr-Latn-RS" b="1" dirty="0" smtClean="0"/>
              <a:t>reaktivno</a:t>
            </a:r>
            <a:r>
              <a:rPr lang="sr-Latn-RS" dirty="0" smtClean="0"/>
              <a:t>, ona je manje posledica starih težnji za pozitivnom društvenom  naukom među filozofima nauke a više odgovor samih antropologa na politiku identiteta u okviru same antropologije (posebno na relaciji Evropa/Amerika)</a:t>
            </a:r>
          </a:p>
          <a:p>
            <a:endParaRPr lang="sr-Latn-RS" dirty="0" smtClean="0"/>
          </a:p>
          <a:p>
            <a:r>
              <a:rPr lang="sr-Latn-RS" dirty="0" smtClean="0"/>
              <a:t>Kosmopolitski antropolozi tvrde da nativna antropologija uopšte i nije antropologija, već vrsta „kulturnog rada“ (poput „sportskih radnika“, „političkih radnika“ i sl), posvećenosti zajednici tipična za etnologiju i folkloristiku, i druge „nacionalne“ nauke</a:t>
            </a:r>
          </a:p>
          <a:p>
            <a:endParaRPr lang="sr-Latn-RS" dirty="0"/>
          </a:p>
          <a:p>
            <a:r>
              <a:rPr lang="sr-Latn-RS" dirty="0" smtClean="0"/>
              <a:t>Nativna antropologija je „kolektivna psihoterapija Zapada“ (Kuper), što je  Lič mislio za kritičku a Gelner za postmodernu antropologiju</a:t>
            </a:r>
          </a:p>
          <a:p>
            <a:endParaRPr lang="sr-Latn-RS" dirty="0" smtClean="0"/>
          </a:p>
          <a:p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Istorija spora</a:t>
            </a:r>
            <a:r>
              <a:rPr lang="en-US" dirty="0" smtClean="0"/>
              <a:t>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205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/>
              <a:t>Spor nije samo unutar-antropološki i povezan je sa širokim interdisciplinarnim sporom poznatim kao „naučni ratovi“ odn. „kulturni ratovi“ između konzervativaca i </a:t>
            </a:r>
            <a:r>
              <a:rPr lang="sr-Latn-RS" dirty="0" smtClean="0"/>
              <a:t>liberala...</a:t>
            </a:r>
          </a:p>
          <a:p>
            <a:endParaRPr lang="sr-Latn-RS" dirty="0"/>
          </a:p>
          <a:p>
            <a:r>
              <a:rPr lang="sr-Latn-RS" dirty="0" smtClean="0"/>
              <a:t>...gde </a:t>
            </a:r>
            <a:r>
              <a:rPr lang="sr-Latn-RS" dirty="0"/>
              <a:t>su prvi </a:t>
            </a:r>
            <a:r>
              <a:rPr lang="sr-Latn-RS" dirty="0" smtClean="0"/>
              <a:t>u to doba skloni </a:t>
            </a:r>
            <a:r>
              <a:rPr lang="sr-Latn-RS" dirty="0"/>
              <a:t>komunitarističkoj a drugi individualističkoj teoriji ličnog </a:t>
            </a:r>
            <a:r>
              <a:rPr lang="sr-Latn-RS" dirty="0" smtClean="0"/>
              <a:t>identiteta (i to se promenilo s levim populizmom i desnim antikolektivizmom)</a:t>
            </a:r>
            <a:endParaRPr lang="sr-Latn-RS" dirty="0"/>
          </a:p>
          <a:p>
            <a:endParaRPr lang="sr-Latn-RS" dirty="0"/>
          </a:p>
          <a:p>
            <a:r>
              <a:rPr lang="sr-Latn-RS" dirty="0"/>
              <a:t>Antropolozi su tokom 1970-1990-ih stali na stranu socijalnih liberala i pridružili se dekonstrukciji naučnog metoda, ali istovremeno i na stranu socijalnih komunitarista i založili se za kolektivne ciljeve manjinskih i na drugi način podzastupljenih grupa. 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Posledično </a:t>
            </a:r>
            <a:r>
              <a:rPr lang="sr-Latn-RS" dirty="0"/>
              <a:t>– optuženi su za licemerje – zašto dozvoljavaju manjinama ono što brane većini (kao i u vreme raog kulturnog relativizma)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Istorija </a:t>
            </a:r>
            <a:r>
              <a:rPr lang="sr-Latn-RS" dirty="0" smtClean="0"/>
              <a:t>spora</a:t>
            </a:r>
            <a:r>
              <a:rPr lang="en-US" dirty="0" smtClean="0"/>
              <a:t>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030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Porast broja osvešćenih donatora koji sa umetnosti i arhitekture prebacuju sredstva fondacijama za pomoć socijalno ugroženom stanovništvu</a:t>
            </a:r>
          </a:p>
          <a:p>
            <a:endParaRPr lang="sr-Latn-RS" dirty="0"/>
          </a:p>
          <a:p>
            <a:r>
              <a:rPr lang="sr-Latn-RS" dirty="0"/>
              <a:t>Uspon primenjene antropologije</a:t>
            </a:r>
          </a:p>
          <a:p>
            <a:endParaRPr lang="sr-Latn-RS" dirty="0"/>
          </a:p>
          <a:p>
            <a:r>
              <a:rPr lang="sr-Latn-RS" dirty="0"/>
              <a:t>Integracija feminističkoga i rasnog pokreta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Istorija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854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Protest školovanih pripadnika afričkih, azijskih i mezoameričkih naroda/zajednica od 1960-ih</a:t>
            </a:r>
          </a:p>
          <a:p>
            <a:endParaRPr lang="sr-Latn-RS" dirty="0" smtClean="0"/>
          </a:p>
          <a:p>
            <a:r>
              <a:rPr lang="sr-Latn-RS" dirty="0" smtClean="0"/>
              <a:t>Protest „crnih“ i drugih manjina „kod kuće“</a:t>
            </a:r>
          </a:p>
          <a:p>
            <a:endParaRPr lang="sr-Latn-RS" dirty="0" smtClean="0"/>
          </a:p>
          <a:p>
            <a:r>
              <a:rPr lang="sr-Latn-RS" dirty="0" smtClean="0"/>
              <a:t>Porast socijalno angažovanih antropologa pripadnica i pripadnika bele, srednje klase</a:t>
            </a:r>
          </a:p>
          <a:p>
            <a:endParaRPr lang="sr-Latn-R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Istorija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,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3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Globalni antikolonijalni </a:t>
            </a:r>
            <a:r>
              <a:rPr lang="sr-Latn-RS" dirty="0" smtClean="0"/>
              <a:t>pokret</a:t>
            </a:r>
          </a:p>
          <a:p>
            <a:endParaRPr lang="sr-Latn-RS" dirty="0" smtClean="0"/>
          </a:p>
          <a:p>
            <a:r>
              <a:rPr lang="sr-Latn-RS" dirty="0" smtClean="0"/>
              <a:t>„Pokret Nesvrstanih“ </a:t>
            </a:r>
            <a:r>
              <a:rPr lang="sr-Latn-RS" dirty="0"/>
              <a:t>sa značajnim udelom Jugoslavije </a:t>
            </a:r>
            <a:endParaRPr lang="sr-Latn-RS" dirty="0" smtClean="0"/>
          </a:p>
          <a:p>
            <a:endParaRPr lang="sr-Latn-RS" dirty="0" smtClean="0"/>
          </a:p>
          <a:p>
            <a:r>
              <a:rPr lang="sr-Latn-RS" dirty="0" smtClean="0"/>
              <a:t>Uspešan </a:t>
            </a:r>
            <a:r>
              <a:rPr lang="sr-Latn-RS" dirty="0"/>
              <a:t>rad sovjetskih obaveštajnih službi na Zapadu   </a:t>
            </a:r>
            <a:endParaRPr lang="en-US" dirty="0"/>
          </a:p>
          <a:p>
            <a:endParaRPr lang="sr-Latn-RS" dirty="0" smtClean="0"/>
          </a:p>
          <a:p>
            <a:r>
              <a:rPr lang="sr-Latn-RS" dirty="0" smtClean="0"/>
              <a:t>Nacionalizam na komunističkom i postkomunističkom Istoku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Istorija spora, </a:t>
            </a:r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830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New age, </a:t>
            </a:r>
            <a:r>
              <a:rPr lang="sr-Latn-RS" dirty="0" smtClean="0"/>
              <a:t>„samospoznaje</a:t>
            </a:r>
            <a:r>
              <a:rPr lang="sr-Latn-RS" dirty="0"/>
              <a:t>“ i „rada na sebi“ na </a:t>
            </a:r>
            <a:r>
              <a:rPr lang="sr-Latn-RS" dirty="0" smtClean="0"/>
              <a:t>Zapadu (na istoku, recimo kod nas, racionalizacija neprihvatanja modernosti)</a:t>
            </a:r>
            <a:endParaRPr lang="sr-Latn-RS" dirty="0"/>
          </a:p>
          <a:p>
            <a:endParaRPr lang="sr-Latn-RS" dirty="0"/>
          </a:p>
          <a:p>
            <a:r>
              <a:rPr lang="sr-Latn-RS" dirty="0"/>
              <a:t>Desekularizacija i opšta retradicionalizacija, do danas</a:t>
            </a:r>
          </a:p>
          <a:p>
            <a:endParaRPr lang="sr-Latn-RS" dirty="0"/>
          </a:p>
          <a:p>
            <a:r>
              <a:rPr lang="sr-Latn-RS" dirty="0"/>
              <a:t>Opšta dominacija van-naučnih autoriteta (religijskih, magijsko-mističkih, medijskih – zabavnih/muzičkih/sportskih)</a:t>
            </a:r>
          </a:p>
          <a:p>
            <a:endParaRPr lang="sr-Latn-RS" dirty="0"/>
          </a:p>
          <a:p>
            <a:r>
              <a:rPr lang="sr-Latn-RS" dirty="0"/>
              <a:t>Paradoksalno, </a:t>
            </a:r>
            <a:r>
              <a:rPr lang="sr-Latn-RS" b="1" dirty="0"/>
              <a:t>antropološka kritika naučnog metoda trebalo je da posluži popravljanju socijalnog statusa potlačenih, ali je u stvarnosti otvorila prostor za savremene konzervativne kritike nauke i naučnog metoda, doprinevši smanjenju prava potlačenih grupa, jačanju populizma i pseudonauke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Istorija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915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394</TotalTime>
  <Words>2386</Words>
  <Application>Microsoft Office PowerPoint</Application>
  <PresentationFormat>On-screen Show (4:3)</PresentationFormat>
  <Paragraphs>256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Waveform</vt:lpstr>
      <vt:lpstr>Nativna vs. Kosmopolitska antropologija (etnologija vs. antropologija) Zastupništvo u antropologiji </vt:lpstr>
      <vt:lpstr>Glavnije teme današnjeg predavanja…</vt:lpstr>
      <vt:lpstr>…</vt:lpstr>
      <vt:lpstr>Istorija spora 1</vt:lpstr>
      <vt:lpstr>Istorija spora 2</vt:lpstr>
      <vt:lpstr>Istorija spora 4</vt:lpstr>
      <vt:lpstr>Istorija spora, 3</vt:lpstr>
      <vt:lpstr>Istorija spora, 5</vt:lpstr>
      <vt:lpstr>Istorija spora 6</vt:lpstr>
      <vt:lpstr>Kritička antropologija kao vrhunac samokritike i izvor kontra-udara</vt:lpstr>
      <vt:lpstr>…</vt:lpstr>
      <vt:lpstr>…</vt:lpstr>
      <vt:lpstr>pauza</vt:lpstr>
      <vt:lpstr>“Koliko je nativan nativni antropolog“?</vt:lpstr>
      <vt:lpstr>…</vt:lpstr>
      <vt:lpstr> Etnologija/antropologija = nativna/kosmopolitska? </vt:lpstr>
      <vt:lpstr>…</vt:lpstr>
      <vt:lpstr>Da li „pravi“ antropolog u stvari „nema“ identitet?</vt:lpstr>
      <vt:lpstr>…</vt:lpstr>
      <vt:lpstr> Perpeturianje pozitivističkog mita o vrednosnoj neutralnosti  nauke? </vt:lpstr>
      <vt:lpstr>…</vt:lpstr>
      <vt:lpstr>„Univerzalna moralnost“</vt:lpstr>
      <vt:lpstr>…</vt:lpstr>
      <vt:lpstr>Metodološki izvori</vt:lpstr>
      <vt:lpstr>Metodološke posledice</vt:lpstr>
      <vt:lpstr>Pauza</vt:lpstr>
      <vt:lpstr>Šta znači „antropologija koja zastupa“?</vt:lpstr>
      <vt:lpstr>Istorijski kontekst</vt:lpstr>
      <vt:lpstr>Vidovi angažmana</vt:lpstr>
      <vt:lpstr>Komparativna antropologija</vt:lpstr>
      <vt:lpstr>Nativna antropologija</vt:lpstr>
      <vt:lpstr>Etnologija i folkloristika</vt:lpstr>
      <vt:lpstr>Zastupanje ili govor u tuđe ime?</vt:lpstr>
      <vt:lpstr>Primer</vt:lpstr>
      <vt:lpstr>Uloga antropologa danas</vt:lpstr>
      <vt:lpstr>Osim literature iz silabusa...</vt:lpstr>
      <vt:lpstr>Diskusija</vt:lpstr>
      <vt:lpstr>Hvala na pažnji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</dc:creator>
  <cp:lastModifiedBy>User</cp:lastModifiedBy>
  <cp:revision>36</cp:revision>
  <dcterms:created xsi:type="dcterms:W3CDTF">2006-08-16T00:00:00Z</dcterms:created>
  <dcterms:modified xsi:type="dcterms:W3CDTF">2025-11-03T12:23:11Z</dcterms:modified>
</cp:coreProperties>
</file>