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2" r:id="rId5"/>
    <p:sldId id="268" r:id="rId6"/>
    <p:sldId id="287" r:id="rId7"/>
    <p:sldId id="259" r:id="rId8"/>
    <p:sldId id="265" r:id="rId9"/>
    <p:sldId id="276" r:id="rId10"/>
    <p:sldId id="267" r:id="rId11"/>
    <p:sldId id="291" r:id="rId12"/>
    <p:sldId id="280" r:id="rId13"/>
    <p:sldId id="279" r:id="rId14"/>
    <p:sldId id="286" r:id="rId15"/>
    <p:sldId id="281" r:id="rId16"/>
    <p:sldId id="282" r:id="rId17"/>
    <p:sldId id="283" r:id="rId18"/>
    <p:sldId id="284" r:id="rId19"/>
    <p:sldId id="285" r:id="rId20"/>
    <p:sldId id="272" r:id="rId21"/>
    <p:sldId id="292" r:id="rId22"/>
    <p:sldId id="277" r:id="rId23"/>
    <p:sldId id="288" r:id="rId24"/>
    <p:sldId id="289" r:id="rId25"/>
    <p:sldId id="293" r:id="rId26"/>
    <p:sldId id="294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2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9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4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E91A9-7D3A-405E-AC9B-3CF94EA4EE0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5A99D-F053-4FF9-8563-F28C08C6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2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E63C-3125-4FAD-9655-BE00D91B69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Solun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F37AD-346F-4CB7-925A-24D549415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8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132DB8E-1102-44BB-B8C9-937339B4A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8" y="293614"/>
            <a:ext cx="8751815" cy="583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D297D-59C8-4FE2-8B45-B2520E8322D6}"/>
              </a:ext>
            </a:extLst>
          </p:cNvPr>
          <p:cNvSpPr txBox="1"/>
          <p:nvPr/>
        </p:nvSpPr>
        <p:spPr>
          <a:xfrm>
            <a:off x="3347207" y="6216027"/>
            <a:ext cx="377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Detalj mozaičke dekoracije niše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5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Rotunda of Galerius, Thessaloniki (28.353) | Mosaic ceiling,… | Flickr">
            <a:extLst>
              <a:ext uri="{FF2B5EF4-FFF2-40B4-BE49-F238E27FC236}">
                <a16:creationId xmlns:a16="http://schemas.microsoft.com/office/drawing/2014/main" id="{398AD7ED-CAAD-4218-B5C9-7B0FE749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66688"/>
            <a:ext cx="9744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98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ECEDFB1-B5FC-4725-A1C2-EA0B98B6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1" y="0"/>
            <a:ext cx="10326542" cy="64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27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EB50351-4A76-4928-A279-3AD4D0C1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67" y="443102"/>
            <a:ext cx="9284865" cy="61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F1E0A-F804-4BD7-88EB-958F65F50A56}"/>
              </a:ext>
            </a:extLst>
          </p:cNvPr>
          <p:cNvSpPr txBox="1"/>
          <p:nvPr/>
        </p:nvSpPr>
        <p:spPr>
          <a:xfrm>
            <a:off x="3540153" y="73770"/>
            <a:ext cx="455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Pogled na tambur i mozaičku dekoraciju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55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he Rotunda mosaics, Thessaloniki, Greece.">
            <a:extLst>
              <a:ext uri="{FF2B5EF4-FFF2-40B4-BE49-F238E27FC236}">
                <a16:creationId xmlns:a16="http://schemas.microsoft.com/office/drawing/2014/main" id="{2496E1CA-0896-4D86-A3C8-DC7DEABA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41" y="281080"/>
            <a:ext cx="8392997" cy="62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A0F45A-AEDF-4F8E-A5CC-2AEF9C421510}"/>
              </a:ext>
            </a:extLst>
          </p:cNvPr>
          <p:cNvCxnSpPr/>
          <p:nvPr/>
        </p:nvCxnSpPr>
        <p:spPr>
          <a:xfrm flipH="1">
            <a:off x="2357306" y="1493240"/>
            <a:ext cx="1661021" cy="41609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95D9AD-01B6-4400-A690-21535DAD7623}"/>
              </a:ext>
            </a:extLst>
          </p:cNvPr>
          <p:cNvCxnSpPr/>
          <p:nvPr/>
        </p:nvCxnSpPr>
        <p:spPr>
          <a:xfrm>
            <a:off x="6392411" y="1845578"/>
            <a:ext cx="335560" cy="44545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63C9E-F289-4F1C-8B40-8B29ACF1950C}"/>
              </a:ext>
            </a:extLst>
          </p:cNvPr>
          <p:cNvCxnSpPr/>
          <p:nvPr/>
        </p:nvCxnSpPr>
        <p:spPr>
          <a:xfrm>
            <a:off x="9102055" y="1551963"/>
            <a:ext cx="1954635" cy="3607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C59769-857C-4DCD-9B0B-2EDE7F898DAB}"/>
              </a:ext>
            </a:extLst>
          </p:cNvPr>
          <p:cNvSpPr txBox="1"/>
          <p:nvPr/>
        </p:nvSpPr>
        <p:spPr>
          <a:xfrm>
            <a:off x="2902591" y="1241571"/>
            <a:ext cx="35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1D390-F839-40DB-AAAE-5CCE1C609C03}"/>
              </a:ext>
            </a:extLst>
          </p:cNvPr>
          <p:cNvSpPr txBox="1"/>
          <p:nvPr/>
        </p:nvSpPr>
        <p:spPr>
          <a:xfrm>
            <a:off x="4798503" y="2273417"/>
            <a:ext cx="49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B6137-91CC-4C3B-BBC1-B0EF05A5342F}"/>
              </a:ext>
            </a:extLst>
          </p:cNvPr>
          <p:cNvSpPr txBox="1"/>
          <p:nvPr/>
        </p:nvSpPr>
        <p:spPr>
          <a:xfrm>
            <a:off x="7424257" y="2273417"/>
            <a:ext cx="39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406B2-2338-46EA-ADE0-C8C5F07F5017}"/>
              </a:ext>
            </a:extLst>
          </p:cNvPr>
          <p:cNvSpPr txBox="1"/>
          <p:nvPr/>
        </p:nvSpPr>
        <p:spPr>
          <a:xfrm>
            <a:off x="9437615" y="1375794"/>
            <a:ext cx="3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4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6DDFB-CCDD-4EB0-86B6-5A49025381A5}"/>
              </a:ext>
            </a:extLst>
          </p:cNvPr>
          <p:cNvSpPr txBox="1"/>
          <p:nvPr/>
        </p:nvSpPr>
        <p:spPr>
          <a:xfrm>
            <a:off x="10079372" y="242092"/>
            <a:ext cx="19252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Predstave svetitelja ispred zlatnih i draguljima ukrašenih građevina (nebeske Crkve/Nebeskog Jerusalima).</a:t>
            </a:r>
          </a:p>
          <a:p>
            <a:endParaRPr lang="sr-Latn-RS" dirty="0"/>
          </a:p>
          <a:p>
            <a:r>
              <a:rPr lang="sr-Latn-RS" dirty="0"/>
              <a:t>Svi svetitelji su signirani: ime, ’profesija’ i mesec (npr. </a:t>
            </a:r>
            <a:r>
              <a:rPr lang="sr-Latn-RS" i="1" dirty="0"/>
              <a:t>Damjan, lekar, septembar; Filip, episkop, oktobar, itd.</a:t>
            </a:r>
            <a:r>
              <a:rPr lang="sr-Latn-RS" dirty="0"/>
              <a:t>). U pitanju su svetitelji/mučenici koji su uglavnom stradali u vreme Dioklecijana.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43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Review: La Rotonde Palatine à Thessalonique: Architecture et ...">
            <a:extLst>
              <a:ext uri="{FF2B5EF4-FFF2-40B4-BE49-F238E27FC236}">
                <a16:creationId xmlns:a16="http://schemas.microsoft.com/office/drawing/2014/main" id="{1B4E5509-F703-4088-A2AD-A515DF48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0" y="944982"/>
            <a:ext cx="5519129" cy="36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St. George Rotunda, Thessaloniki: Detail of the Dome">
            <a:extLst>
              <a:ext uri="{FF2B5EF4-FFF2-40B4-BE49-F238E27FC236}">
                <a16:creationId xmlns:a16="http://schemas.microsoft.com/office/drawing/2014/main" id="{2AD3AF62-361F-4D3F-A778-D759ABA0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87" y="944982"/>
            <a:ext cx="5967376" cy="3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19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D9379-A4A0-4CFC-8916-914360F85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63" y="140879"/>
            <a:ext cx="8336169" cy="637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DB7E9-A42F-40D2-91F8-D14319E05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78" y="179093"/>
            <a:ext cx="7088951" cy="63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57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5602-67C4-49F6-9C55-3D89F2E0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" y="251668"/>
            <a:ext cx="4061816" cy="6262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27395-092F-4B7F-A962-A46567AE6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36" y="251668"/>
            <a:ext cx="4042652" cy="6170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3FC98-9665-4242-8CF7-48D1C868A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85" y="908205"/>
            <a:ext cx="3119091" cy="4680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4C4FD-D0A4-4DFD-9BCA-58F6E57B4C7F}"/>
              </a:ext>
            </a:extLst>
          </p:cNvPr>
          <p:cNvSpPr txBox="1"/>
          <p:nvPr/>
        </p:nvSpPr>
        <p:spPr>
          <a:xfrm>
            <a:off x="9380530" y="251668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Detalji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39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isiting The UNESCO Monuments Of Thessaloniki (Day 1 ...">
            <a:extLst>
              <a:ext uri="{FF2B5EF4-FFF2-40B4-BE49-F238E27FC236}">
                <a16:creationId xmlns:a16="http://schemas.microsoft.com/office/drawing/2014/main" id="{7A3F5D09-12AE-47E0-88EA-BB85456488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2" name="Picture 10" descr="Arch of Galerius and the Rotunda in Thessaloniki - Up in the Nusair">
            <a:extLst>
              <a:ext uri="{FF2B5EF4-FFF2-40B4-BE49-F238E27FC236}">
                <a16:creationId xmlns:a16="http://schemas.microsoft.com/office/drawing/2014/main" id="{346CC0C1-8C6E-4FD2-AE15-619FD24A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78" y="308852"/>
            <a:ext cx="9797336" cy="57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F3D7D10-B887-48EA-88EF-8C328CF88041}"/>
              </a:ext>
            </a:extLst>
          </p:cNvPr>
          <p:cNvSpPr/>
          <p:nvPr/>
        </p:nvSpPr>
        <p:spPr>
          <a:xfrm>
            <a:off x="5721292" y="3607266"/>
            <a:ext cx="780176" cy="7885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0F410C-B26A-4829-8BBA-059EABCC0A0A}"/>
              </a:ext>
            </a:extLst>
          </p:cNvPr>
          <p:cNvSpPr/>
          <p:nvPr/>
        </p:nvSpPr>
        <p:spPr>
          <a:xfrm>
            <a:off x="7550092" y="3733800"/>
            <a:ext cx="704675" cy="66203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4EFFD9-EE02-44E3-95DF-CEBFA8893969}"/>
              </a:ext>
            </a:extLst>
          </p:cNvPr>
          <p:cNvSpPr/>
          <p:nvPr/>
        </p:nvSpPr>
        <p:spPr>
          <a:xfrm>
            <a:off x="9118833" y="3363985"/>
            <a:ext cx="604007" cy="66203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CB8B2-4A61-421E-A54D-F59D27DDFE33}"/>
              </a:ext>
            </a:extLst>
          </p:cNvPr>
          <p:cNvSpPr/>
          <p:nvPr/>
        </p:nvSpPr>
        <p:spPr>
          <a:xfrm>
            <a:off x="1350628" y="2978092"/>
            <a:ext cx="604007" cy="7885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6DB0E-7EED-4013-A7DA-138314854FB4}"/>
              </a:ext>
            </a:extLst>
          </p:cNvPr>
          <p:cNvSpPr txBox="1"/>
          <p:nvPr/>
        </p:nvSpPr>
        <p:spPr>
          <a:xfrm>
            <a:off x="2157218" y="6179816"/>
            <a:ext cx="848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Mučenici su signirani. Pretpostavka je da je ovo prvi primer ilustrovanog </a:t>
            </a:r>
            <a:r>
              <a:rPr lang="sr-Latn-RS" dirty="0" err="1"/>
              <a:t>menologa</a:t>
            </a:r>
            <a:r>
              <a:rPr lang="sr-Latn-R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2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1FDC52F-0D1F-4547-B3A8-A5E0BEB4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10" y="79578"/>
            <a:ext cx="9502979" cy="63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1403D-BFAC-418F-8B90-D6AD5F721CDA}"/>
              </a:ext>
            </a:extLst>
          </p:cNvPr>
          <p:cNvSpPr txBox="1"/>
          <p:nvPr/>
        </p:nvSpPr>
        <p:spPr>
          <a:xfrm>
            <a:off x="2323751" y="6409090"/>
            <a:ext cx="706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Crkva Sv. Đorđa (</a:t>
            </a:r>
            <a:r>
              <a:rPr lang="sr-Latn-RS" dirty="0" err="1"/>
              <a:t>Galerijev</a:t>
            </a:r>
            <a:r>
              <a:rPr lang="sr-Latn-RS" dirty="0"/>
              <a:t> mauzolej), kraj 4. – početak 6. veka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94E8047-470E-4B07-8EBC-117AA17B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" y="259207"/>
            <a:ext cx="9146782" cy="61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32FB0-FBA0-4CA6-A392-E4B913352E2B}"/>
              </a:ext>
            </a:extLst>
          </p:cNvPr>
          <p:cNvSpPr txBox="1"/>
          <p:nvPr/>
        </p:nvSpPr>
        <p:spPr>
          <a:xfrm>
            <a:off x="9917177" y="61711"/>
            <a:ext cx="2038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Tambur i kupola (dekoracija u temenu kupole).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50C05-A51F-45DC-9FD8-839793764920}"/>
              </a:ext>
            </a:extLst>
          </p:cNvPr>
          <p:cNvSpPr txBox="1"/>
          <p:nvPr/>
        </p:nvSpPr>
        <p:spPr>
          <a:xfrm>
            <a:off x="9957732" y="4278385"/>
            <a:ext cx="2038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Obratite pažnju i na detalj trave i stopala apostola ili proroka.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0E9A61-0C72-4350-A94C-4448CEF6AFF0}"/>
              </a:ext>
            </a:extLst>
          </p:cNvPr>
          <p:cNvCxnSpPr>
            <a:cxnSpLocks/>
          </p:cNvCxnSpPr>
          <p:nvPr/>
        </p:nvCxnSpPr>
        <p:spPr>
          <a:xfrm>
            <a:off x="4924338" y="4446165"/>
            <a:ext cx="4966282" cy="1593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F8223E-245D-486D-8904-747299C0ECA3}"/>
              </a:ext>
            </a:extLst>
          </p:cNvPr>
          <p:cNvCxnSpPr/>
          <p:nvPr/>
        </p:nvCxnSpPr>
        <p:spPr>
          <a:xfrm>
            <a:off x="2608976" y="2743200"/>
            <a:ext cx="864066" cy="11576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F2B5EE-2FE6-4701-934B-B6E1BB2A312D}"/>
              </a:ext>
            </a:extLst>
          </p:cNvPr>
          <p:cNvCxnSpPr/>
          <p:nvPr/>
        </p:nvCxnSpPr>
        <p:spPr>
          <a:xfrm>
            <a:off x="2818701" y="2617365"/>
            <a:ext cx="822121" cy="11241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FFCB24-731C-4CBE-8169-21AC243F53BD}"/>
              </a:ext>
            </a:extLst>
          </p:cNvPr>
          <p:cNvCxnSpPr/>
          <p:nvPr/>
        </p:nvCxnSpPr>
        <p:spPr>
          <a:xfrm flipH="1">
            <a:off x="2628537" y="2617365"/>
            <a:ext cx="190164" cy="1258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9872D7-6376-4664-B5AB-8E9F283DF764}"/>
              </a:ext>
            </a:extLst>
          </p:cNvPr>
          <p:cNvCxnSpPr/>
          <p:nvPr/>
        </p:nvCxnSpPr>
        <p:spPr>
          <a:xfrm flipH="1">
            <a:off x="3492603" y="3775046"/>
            <a:ext cx="148219" cy="1258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C117590-431D-4B33-941F-42CBEFD8F8D7}"/>
              </a:ext>
            </a:extLst>
          </p:cNvPr>
          <p:cNvSpPr/>
          <p:nvPr/>
        </p:nvSpPr>
        <p:spPr>
          <a:xfrm>
            <a:off x="4563611" y="394283"/>
            <a:ext cx="2046913" cy="20972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58F79-CDEF-4246-A67C-612A8E8CB3BB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6310761" y="2184396"/>
            <a:ext cx="3606416" cy="9782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C8BA366-6A90-455D-AB43-3370930239FA}"/>
              </a:ext>
            </a:extLst>
          </p:cNvPr>
          <p:cNvSpPr txBox="1"/>
          <p:nvPr/>
        </p:nvSpPr>
        <p:spPr>
          <a:xfrm>
            <a:off x="9957732" y="2680282"/>
            <a:ext cx="1638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/>
              <a:t>’</a:t>
            </a:r>
            <a:r>
              <a:rPr lang="en-US" i="1" dirty="0" err="1"/>
              <a:t>Clipeus</a:t>
            </a:r>
            <a:r>
              <a:rPr lang="sr-Latn-RS" i="1" dirty="0"/>
              <a:t>’</a:t>
            </a:r>
            <a:r>
              <a:rPr lang="en-US" i="1" dirty="0"/>
              <a:t> </a:t>
            </a:r>
            <a:r>
              <a:rPr lang="en-US" dirty="0"/>
              <a:t>u </a:t>
            </a:r>
            <a:r>
              <a:rPr lang="sr-Latn-RS" dirty="0"/>
              <a:t>čijem centru se nalazila slika Hristosa.</a:t>
            </a:r>
            <a:endParaRPr lang="en-US" i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CC1FD7-B835-4884-80F7-8300C58780FF}"/>
              </a:ext>
            </a:extLst>
          </p:cNvPr>
          <p:cNvCxnSpPr/>
          <p:nvPr/>
        </p:nvCxnSpPr>
        <p:spPr>
          <a:xfrm>
            <a:off x="5587067" y="1442907"/>
            <a:ext cx="4330110" cy="1593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C17F00-68FD-4F1B-9C89-A4AE34E3E963}"/>
              </a:ext>
            </a:extLst>
          </p:cNvPr>
          <p:cNvSpPr txBox="1"/>
          <p:nvPr/>
        </p:nvSpPr>
        <p:spPr>
          <a:xfrm>
            <a:off x="9917177" y="1261066"/>
            <a:ext cx="2250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Različite interpretacije uništene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3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9E7A1-A2A7-4AEB-A1A6-C31CF05B2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22" y="517216"/>
            <a:ext cx="5794878" cy="38647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94EB5-14BA-4CEC-B658-88E333E616FD}"/>
              </a:ext>
            </a:extLst>
          </p:cNvPr>
          <p:cNvCxnSpPr/>
          <p:nvPr/>
        </p:nvCxnSpPr>
        <p:spPr>
          <a:xfrm flipH="1">
            <a:off x="6602136" y="3590488"/>
            <a:ext cx="1073791" cy="167779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E97BD7-16CC-4726-B7F8-BFAC0B56F751}"/>
              </a:ext>
            </a:extLst>
          </p:cNvPr>
          <p:cNvSpPr txBox="1"/>
          <p:nvPr/>
        </p:nvSpPr>
        <p:spPr>
          <a:xfrm>
            <a:off x="6012110" y="5419180"/>
            <a:ext cx="114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uporedite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02E177-C4C9-4442-98D8-9636F8801F4F}"/>
              </a:ext>
            </a:extLst>
          </p:cNvPr>
          <p:cNvCxnSpPr/>
          <p:nvPr/>
        </p:nvCxnSpPr>
        <p:spPr>
          <a:xfrm flipH="1">
            <a:off x="6776191" y="3590488"/>
            <a:ext cx="2543978" cy="287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A25CEC-A33D-4194-B2A8-4087ACE096AA}"/>
              </a:ext>
            </a:extLst>
          </p:cNvPr>
          <p:cNvCxnSpPr/>
          <p:nvPr/>
        </p:nvCxnSpPr>
        <p:spPr>
          <a:xfrm flipH="1">
            <a:off x="7021585" y="3254928"/>
            <a:ext cx="4504888" cy="321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61DE33-C9C6-4C93-A006-BD09B5DF02C9}"/>
              </a:ext>
            </a:extLst>
          </p:cNvPr>
          <p:cNvCxnSpPr/>
          <p:nvPr/>
        </p:nvCxnSpPr>
        <p:spPr>
          <a:xfrm flipH="1">
            <a:off x="6776191" y="3355596"/>
            <a:ext cx="3567435" cy="18875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Rotunda mosaics, Thessaloniki, Greece.">
            <a:extLst>
              <a:ext uri="{FF2B5EF4-FFF2-40B4-BE49-F238E27FC236}">
                <a16:creationId xmlns:a16="http://schemas.microsoft.com/office/drawing/2014/main" id="{EA3BC64C-3CC4-419F-9707-B4C26148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0" y="390088"/>
            <a:ext cx="5381349" cy="40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0A8D37-8C12-4CCE-8B44-256C06619DE8}"/>
              </a:ext>
            </a:extLst>
          </p:cNvPr>
          <p:cNvCxnSpPr/>
          <p:nvPr/>
        </p:nvCxnSpPr>
        <p:spPr>
          <a:xfrm>
            <a:off x="2088859" y="2961314"/>
            <a:ext cx="4613945" cy="3506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FC6190-308E-46C5-8605-2FEBC11E8042}"/>
              </a:ext>
            </a:extLst>
          </p:cNvPr>
          <p:cNvCxnSpPr/>
          <p:nvPr/>
        </p:nvCxnSpPr>
        <p:spPr>
          <a:xfrm>
            <a:off x="3724712" y="2952925"/>
            <a:ext cx="2815902" cy="22314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56778D-E89B-480B-870D-F869A814F8D0}"/>
              </a:ext>
            </a:extLst>
          </p:cNvPr>
          <p:cNvCxnSpPr/>
          <p:nvPr/>
        </p:nvCxnSpPr>
        <p:spPr>
          <a:xfrm>
            <a:off x="2323750" y="1812022"/>
            <a:ext cx="5167619" cy="2181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57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18217B5-F7C8-448F-A74D-5D633F30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8" y="146990"/>
            <a:ext cx="11658732" cy="65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5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60B00-CF58-4EBB-959D-BF4956C2F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3" y="124449"/>
            <a:ext cx="6450631" cy="6395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7B1A69-E808-4C84-A7B9-594BAC661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58" y="94990"/>
            <a:ext cx="5132832" cy="371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15849-5AAB-429F-9C2A-C10B4B1B6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9" y="3990811"/>
            <a:ext cx="4303776" cy="24993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C491B4-5577-446B-821F-3C9C68CE166F}"/>
              </a:ext>
            </a:extLst>
          </p:cNvPr>
          <p:cNvCxnSpPr>
            <a:cxnSpLocks/>
          </p:cNvCxnSpPr>
          <p:nvPr/>
        </p:nvCxnSpPr>
        <p:spPr>
          <a:xfrm flipV="1">
            <a:off x="3288484" y="3322040"/>
            <a:ext cx="4563611" cy="27432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050136-9E26-4C3C-96B7-541093233A7E}"/>
              </a:ext>
            </a:extLst>
          </p:cNvPr>
          <p:cNvSpPr txBox="1"/>
          <p:nvPr/>
        </p:nvSpPr>
        <p:spPr>
          <a:xfrm>
            <a:off x="2995958" y="3429000"/>
            <a:ext cx="2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65B23-9847-466F-B289-D1C5C136149C}"/>
              </a:ext>
            </a:extLst>
          </p:cNvPr>
          <p:cNvSpPr txBox="1"/>
          <p:nvPr/>
        </p:nvSpPr>
        <p:spPr>
          <a:xfrm>
            <a:off x="640135" y="3946517"/>
            <a:ext cx="23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76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6959-32CA-49F9-9730-08785C4F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4" y="287434"/>
            <a:ext cx="4858759" cy="6077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D072F-B392-4EA3-B5AA-271B1462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75" y="287434"/>
            <a:ext cx="4920143" cy="60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9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CBB2A-F386-40C0-B52B-1ACC5B059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" y="136935"/>
            <a:ext cx="6450631" cy="63951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08DD9A-9C7D-4B75-BB99-1B082EB7DCAC}"/>
              </a:ext>
            </a:extLst>
          </p:cNvPr>
          <p:cNvCxnSpPr/>
          <p:nvPr/>
        </p:nvCxnSpPr>
        <p:spPr>
          <a:xfrm flipV="1">
            <a:off x="4118994" y="1107347"/>
            <a:ext cx="3330430" cy="18875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CD3CCD-C0C2-4631-AB2E-771AC1EF4E7D}"/>
              </a:ext>
            </a:extLst>
          </p:cNvPr>
          <p:cNvSpPr txBox="1"/>
          <p:nvPr/>
        </p:nvSpPr>
        <p:spPr>
          <a:xfrm>
            <a:off x="7449424" y="293614"/>
            <a:ext cx="44964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Najverovatnije se u temenu nalazila predstava </a:t>
            </a:r>
            <a:r>
              <a:rPr lang="sr-Latn-RS" i="1" dirty="0"/>
              <a:t>Hrist u slavi, </a:t>
            </a:r>
            <a:r>
              <a:rPr lang="sr-Latn-RS" dirty="0"/>
              <a:t>odnosno </a:t>
            </a:r>
            <a:r>
              <a:rPr lang="sr-Latn-RS" i="1" dirty="0"/>
              <a:t>Parusija</a:t>
            </a:r>
            <a:r>
              <a:rPr lang="sr-Latn-RS" dirty="0"/>
              <a:t> (</a:t>
            </a:r>
            <a:r>
              <a:rPr lang="sr-Latn-RS" i="1" dirty="0" err="1"/>
              <a:t>adventus</a:t>
            </a:r>
            <a:r>
              <a:rPr lang="sr-Latn-RS" i="1" dirty="0"/>
              <a:t> Domini</a:t>
            </a:r>
            <a:r>
              <a:rPr lang="sr-Latn-RS" dirty="0"/>
              <a:t>) sa predstavom golobradog Hristosa. Neki istraživači predlažu predstavu </a:t>
            </a:r>
            <a:r>
              <a:rPr lang="sr-Latn-RS" i="1" dirty="0" err="1"/>
              <a:t>crux</a:t>
            </a:r>
            <a:r>
              <a:rPr lang="sr-Latn-RS" i="1" dirty="0"/>
              <a:t> </a:t>
            </a:r>
            <a:r>
              <a:rPr lang="sr-Latn-RS" i="1" dirty="0" err="1"/>
              <a:t>gemmata</a:t>
            </a:r>
            <a:r>
              <a:rPr lang="sr-Latn-RS" i="1" dirty="0"/>
              <a:t> </a:t>
            </a:r>
            <a:r>
              <a:rPr lang="sr-Latn-RS" dirty="0"/>
              <a:t>(kakvu ste videli u Mauzoleju Gale </a:t>
            </a:r>
            <a:r>
              <a:rPr lang="sr-Latn-RS" dirty="0" err="1"/>
              <a:t>Placidije</a:t>
            </a:r>
            <a:r>
              <a:rPr lang="sr-Latn-RS" dirty="0"/>
              <a:t>) ili </a:t>
            </a:r>
            <a:r>
              <a:rPr lang="sr-Latn-RS" i="1" dirty="0"/>
              <a:t>Vaznesenje</a:t>
            </a:r>
            <a:r>
              <a:rPr lang="sr-Latn-RS" dirty="0"/>
              <a:t> (manje verovatno). Za idealnu rekonstrukciju v. sledeći slajd.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Da bismo mogli da donesemo sud o sceni koja nedostaje neophodno je analizirati i napokon razumeti kontekst celokupne dekoracije građevine i uporediti sa bliskim ili sličnim mozaičkim dekoracijama ovog razdoblja (v. slajd 30), v. L. </a:t>
            </a:r>
            <a:r>
              <a:rPr lang="sr-Latn-RS" dirty="0" err="1"/>
              <a:t>Nasrallah</a:t>
            </a:r>
            <a:r>
              <a:rPr lang="sr-Latn-RS" dirty="0"/>
              <a:t>, </a:t>
            </a:r>
            <a:r>
              <a:rPr lang="en-US" dirty="0"/>
              <a:t>Empire and Apocalypse in Thessaloniki: Interpreting the Early</a:t>
            </a:r>
            <a:r>
              <a:rPr lang="sr-Latn-RS" dirty="0"/>
              <a:t> </a:t>
            </a:r>
            <a:r>
              <a:rPr lang="en-US" dirty="0"/>
              <a:t>Christian Rotunda</a:t>
            </a:r>
            <a:r>
              <a:rPr lang="sr-Latn-RS" dirty="0"/>
              <a:t>, </a:t>
            </a:r>
            <a:r>
              <a:rPr lang="en-US" i="1" dirty="0"/>
              <a:t>Journal of Early Christian Studies</a:t>
            </a:r>
            <a:r>
              <a:rPr lang="sr-Latn-RS" i="1" dirty="0"/>
              <a:t> </a:t>
            </a:r>
            <a:r>
              <a:rPr lang="en-US" dirty="0"/>
              <a:t>13</a:t>
            </a:r>
            <a:r>
              <a:rPr lang="sr-Latn-RS" dirty="0"/>
              <a:t>/</a:t>
            </a:r>
            <a:r>
              <a:rPr lang="en-US" dirty="0"/>
              <a:t>4</a:t>
            </a:r>
            <a:r>
              <a:rPr lang="sr-Latn-RS" dirty="0"/>
              <a:t> (</a:t>
            </a:r>
            <a:r>
              <a:rPr lang="en-US" dirty="0"/>
              <a:t>2005</a:t>
            </a:r>
            <a:r>
              <a:rPr lang="sr-Latn-RS" dirty="0"/>
              <a:t>)</a:t>
            </a:r>
            <a:r>
              <a:rPr lang="en-US" dirty="0"/>
              <a:t>, 465-508</a:t>
            </a:r>
            <a:r>
              <a:rPr lang="sr-Latn-R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91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7EE28-E2CB-427E-96FF-49D21C6FA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05" y="306198"/>
            <a:ext cx="6261517" cy="6245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1C775-088B-4569-895E-9C9B6437D3BC}"/>
              </a:ext>
            </a:extLst>
          </p:cNvPr>
          <p:cNvSpPr txBox="1"/>
          <p:nvPr/>
        </p:nvSpPr>
        <p:spPr>
          <a:xfrm>
            <a:off x="8506437" y="687897"/>
            <a:ext cx="273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Moguća rekonstrukcija dekoracije kupole.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49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sing Digital Humanities to Interpret Early Christian Iconography ...">
            <a:extLst>
              <a:ext uri="{FF2B5EF4-FFF2-40B4-BE49-F238E27FC236}">
                <a16:creationId xmlns:a16="http://schemas.microsoft.com/office/drawing/2014/main" id="{775352D3-B71D-4D3C-A258-1C7E1A2D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1" y="696285"/>
            <a:ext cx="3753490" cy="476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93A443BE-315B-4BF0-A140-786833C5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9" y="696285"/>
            <a:ext cx="3932340" cy="26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Rome - Basilica dei Santi Cosma e Damiano apse mosaic 526-… | Flickr">
            <a:extLst>
              <a:ext uri="{FF2B5EF4-FFF2-40B4-BE49-F238E27FC236}">
                <a16:creationId xmlns:a16="http://schemas.microsoft.com/office/drawing/2014/main" id="{081860CE-C6D2-450D-973B-CD55F8E6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84" y="3707102"/>
            <a:ext cx="3947812" cy="28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C705B-26E7-4510-89D5-8BB1DDDCE5CA}"/>
              </a:ext>
            </a:extLst>
          </p:cNvPr>
          <p:cNvSpPr txBox="1"/>
          <p:nvPr/>
        </p:nvSpPr>
        <p:spPr>
          <a:xfrm>
            <a:off x="880844" y="5603467"/>
            <a:ext cx="1644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Vrata, Santa Sabina, Rim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1FCAC-C1FF-4FE1-90C9-C36EA08DA296}"/>
              </a:ext>
            </a:extLst>
          </p:cNvPr>
          <p:cNvSpPr txBox="1"/>
          <p:nvPr/>
        </p:nvSpPr>
        <p:spPr>
          <a:xfrm>
            <a:off x="8766495" y="872455"/>
            <a:ext cx="163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Hosios</a:t>
            </a:r>
            <a:r>
              <a:rPr lang="sr-Latn-RS" dirty="0"/>
              <a:t> David, Solun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F927A-9794-4D1F-83D4-A7EA37E4D86D}"/>
              </a:ext>
            </a:extLst>
          </p:cNvPr>
          <p:cNvSpPr txBox="1"/>
          <p:nvPr/>
        </p:nvSpPr>
        <p:spPr>
          <a:xfrm>
            <a:off x="8766495" y="4748169"/>
            <a:ext cx="273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Sv. </a:t>
            </a:r>
            <a:r>
              <a:rPr lang="sr-Latn-RS" dirty="0" err="1"/>
              <a:t>Kozma</a:t>
            </a:r>
            <a:r>
              <a:rPr lang="sr-Latn-RS" dirty="0"/>
              <a:t> i Damjan, Rim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8A9DC-1F9B-40FC-852E-735D3038EAA1}"/>
              </a:ext>
            </a:extLst>
          </p:cNvPr>
          <p:cNvSpPr txBox="1"/>
          <p:nvPr/>
        </p:nvSpPr>
        <p:spPr>
          <a:xfrm>
            <a:off x="0" y="88083"/>
            <a:ext cx="121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Pretpostavke istraživača kako je izgledala predstava Hristosa u temenu kupole, a na osnovu sačuvanih predstava sličnog perioda.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1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pse mosaic from San Michele in Africisco (created 545-547 ...">
            <a:extLst>
              <a:ext uri="{FF2B5EF4-FFF2-40B4-BE49-F238E27FC236}">
                <a16:creationId xmlns:a16="http://schemas.microsoft.com/office/drawing/2014/main" id="{F8D477A0-A12C-45A7-8FA6-DAA69BB9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1" y="235889"/>
            <a:ext cx="450532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02387A-6698-44CE-A9E4-36BEE2C3A9D0}"/>
              </a:ext>
            </a:extLst>
          </p:cNvPr>
          <p:cNvSpPr txBox="1"/>
          <p:nvPr/>
        </p:nvSpPr>
        <p:spPr>
          <a:xfrm>
            <a:off x="487742" y="5880682"/>
            <a:ext cx="450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Mikele</a:t>
            </a:r>
            <a:r>
              <a:rPr lang="sr-Latn-RS" dirty="0"/>
              <a:t> in </a:t>
            </a:r>
            <a:r>
              <a:rPr lang="sr-Latn-RS" dirty="0" err="1"/>
              <a:t>Afričisko</a:t>
            </a:r>
            <a:r>
              <a:rPr lang="sr-Latn-RS" dirty="0"/>
              <a:t> (San </a:t>
            </a:r>
            <a:r>
              <a:rPr lang="sr-Latn-RS" dirty="0" err="1"/>
              <a:t>Michele</a:t>
            </a:r>
            <a:r>
              <a:rPr lang="sr-Latn-RS" dirty="0"/>
              <a:t> in </a:t>
            </a:r>
            <a:r>
              <a:rPr lang="sr-Latn-RS" dirty="0" err="1"/>
              <a:t>Africisco</a:t>
            </a:r>
            <a:r>
              <a:rPr lang="sr-Latn-RS" dirty="0"/>
              <a:t>), </a:t>
            </a:r>
            <a:r>
              <a:rPr lang="sr-Latn-RS" dirty="0" err="1"/>
              <a:t>Ravena</a:t>
            </a:r>
            <a:endParaRPr lang="en-US" dirty="0"/>
          </a:p>
        </p:txBody>
      </p:sp>
      <p:pic>
        <p:nvPicPr>
          <p:cNvPr id="2050" name="Picture 2" descr="Από τη Ραβέννα στη Ροτόντα μετακομίζουν εντυπωσιακά βυζαντινά ...">
            <a:extLst>
              <a:ext uri="{FF2B5EF4-FFF2-40B4-BE49-F238E27FC236}">
                <a16:creationId xmlns:a16="http://schemas.microsoft.com/office/drawing/2014/main" id="{D53226AB-5B95-4C4C-8F8E-51025A2C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82" y="989901"/>
            <a:ext cx="6125940" cy="30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F143B-0C45-4B55-96C7-E04E52B82D3E}"/>
              </a:ext>
            </a:extLst>
          </p:cNvPr>
          <p:cNvSpPr txBox="1"/>
          <p:nvPr/>
        </p:nvSpPr>
        <p:spPr>
          <a:xfrm>
            <a:off x="6795083" y="4345497"/>
            <a:ext cx="343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Arhiepiskopska kapela, </a:t>
            </a:r>
            <a:r>
              <a:rPr lang="sr-Latn-RS" dirty="0" err="1"/>
              <a:t>Ravena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3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1C490-1050-4B7E-A81C-BF15D7D51719}"/>
              </a:ext>
            </a:extLst>
          </p:cNvPr>
          <p:cNvSpPr txBox="1"/>
          <p:nvPr/>
        </p:nvSpPr>
        <p:spPr>
          <a:xfrm>
            <a:off x="696286" y="343949"/>
            <a:ext cx="52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Crkva Sv. Đorđa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B854BD-4D3B-411D-9A6B-52FB241A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4" y="165861"/>
            <a:ext cx="4875825" cy="326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0C629B6-618D-4248-9F95-902CC9A7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3" y="1170190"/>
            <a:ext cx="3568586" cy="30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159997-E4C6-4B50-B195-C5374F82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97" y="3657217"/>
            <a:ext cx="4120405" cy="30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6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3A3D9C7-7FD9-4E14-B45B-D30557A9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30" y="228948"/>
            <a:ext cx="9191683" cy="61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3397FA-19A7-43D6-9BCC-2A2134CDBBA0}"/>
              </a:ext>
            </a:extLst>
          </p:cNvPr>
          <p:cNvSpPr txBox="1"/>
          <p:nvPr/>
        </p:nvSpPr>
        <p:spPr>
          <a:xfrm>
            <a:off x="5419288" y="6373187"/>
            <a:ext cx="227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Galerijev</a:t>
            </a:r>
            <a:r>
              <a:rPr lang="sr-Latn-RS" dirty="0"/>
              <a:t> slavoluk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4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D4442D1-3976-44A7-9E97-06DF0685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9" y="243280"/>
            <a:ext cx="4290397" cy="63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50670-B0DB-4339-AA66-94649D27D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58" y="1149291"/>
            <a:ext cx="7198263" cy="44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alerie de Projets - iGuzzini">
            <a:extLst>
              <a:ext uri="{FF2B5EF4-FFF2-40B4-BE49-F238E27FC236}">
                <a16:creationId xmlns:a16="http://schemas.microsoft.com/office/drawing/2014/main" id="{85BABC7E-6F67-4AF9-9403-832F0B34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7" y="306198"/>
            <a:ext cx="4050486" cy="607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96F2693-6C13-4379-982A-040850015D13}"/>
              </a:ext>
            </a:extLst>
          </p:cNvPr>
          <p:cNvCxnSpPr/>
          <p:nvPr/>
        </p:nvCxnSpPr>
        <p:spPr>
          <a:xfrm>
            <a:off x="3263317" y="1082180"/>
            <a:ext cx="233214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57A057-51F2-4FDF-ACCF-CB3329211590}"/>
              </a:ext>
            </a:extLst>
          </p:cNvPr>
          <p:cNvSpPr txBox="1"/>
          <p:nvPr/>
        </p:nvSpPr>
        <p:spPr>
          <a:xfrm>
            <a:off x="5595457" y="897514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teme kupole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CAC614-B486-4DF9-B589-30C8648A59C1}"/>
              </a:ext>
            </a:extLst>
          </p:cNvPr>
          <p:cNvCxnSpPr/>
          <p:nvPr/>
        </p:nvCxnSpPr>
        <p:spPr>
          <a:xfrm>
            <a:off x="4068661" y="2374084"/>
            <a:ext cx="1526796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065F63-7E31-41FD-9DF2-F842870B9BE6}"/>
              </a:ext>
            </a:extLst>
          </p:cNvPr>
          <p:cNvSpPr txBox="1"/>
          <p:nvPr/>
        </p:nvSpPr>
        <p:spPr>
          <a:xfrm>
            <a:off x="5595457" y="2197916"/>
            <a:ext cx="184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tambur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48EA2D-7093-4F9D-8F35-D23BC5A49CE9}"/>
              </a:ext>
            </a:extLst>
          </p:cNvPr>
          <p:cNvCxnSpPr/>
          <p:nvPr/>
        </p:nvCxnSpPr>
        <p:spPr>
          <a:xfrm>
            <a:off x="3129094" y="4538660"/>
            <a:ext cx="24663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CEB4F0-D255-4FD4-BFAC-5F70FDC10181}"/>
              </a:ext>
            </a:extLst>
          </p:cNvPr>
          <p:cNvSpPr txBox="1"/>
          <p:nvPr/>
        </p:nvSpPr>
        <p:spPr>
          <a:xfrm>
            <a:off x="5595457" y="4353994"/>
            <a:ext cx="77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oltar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68959-B0E4-4A05-AF13-CCE4F00D2DEB}"/>
              </a:ext>
            </a:extLst>
          </p:cNvPr>
          <p:cNvCxnSpPr>
            <a:cxnSpLocks/>
          </p:cNvCxnSpPr>
          <p:nvPr/>
        </p:nvCxnSpPr>
        <p:spPr>
          <a:xfrm flipV="1">
            <a:off x="4353886" y="3556932"/>
            <a:ext cx="1182848" cy="61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DF3040-3D14-4272-87FD-1D0F79309EA5}"/>
              </a:ext>
            </a:extLst>
          </p:cNvPr>
          <p:cNvSpPr txBox="1"/>
          <p:nvPr/>
        </p:nvSpPr>
        <p:spPr>
          <a:xfrm>
            <a:off x="5536734" y="3344062"/>
            <a:ext cx="58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niše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919105-AA1B-4412-BB35-A7E7CFED33EC}"/>
              </a:ext>
            </a:extLst>
          </p:cNvPr>
          <p:cNvCxnSpPr>
            <a:endCxn id="14" idx="1"/>
          </p:cNvCxnSpPr>
          <p:nvPr/>
        </p:nvCxnSpPr>
        <p:spPr>
          <a:xfrm flipV="1">
            <a:off x="1963024" y="3528728"/>
            <a:ext cx="3573710" cy="531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072AD-4AF1-4F25-A902-8A166374EA1F}"/>
              </a:ext>
            </a:extLst>
          </p:cNvPr>
          <p:cNvCxnSpPr/>
          <p:nvPr/>
        </p:nvCxnSpPr>
        <p:spPr>
          <a:xfrm flipV="1">
            <a:off x="999687" y="3528728"/>
            <a:ext cx="4461546" cy="45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74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C3DDC8-4E0D-4D3B-9DB0-80005CD6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3" y="1117450"/>
            <a:ext cx="5656962" cy="37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A620E87-CFA8-4B84-A588-6E26BD62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71" y="276836"/>
            <a:ext cx="4023838" cy="60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B7C70-B9BB-4FE3-AB48-76F9C9BB610B}"/>
              </a:ext>
            </a:extLst>
          </p:cNvPr>
          <p:cNvSpPr txBox="1"/>
          <p:nvPr/>
        </p:nvSpPr>
        <p:spPr>
          <a:xfrm>
            <a:off x="1241571" y="5343787"/>
            <a:ext cx="23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Ulaz u crkvu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3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0F6EE6E-7776-46E7-B0BD-2AC22751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0" y="453005"/>
            <a:ext cx="4807791" cy="54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280F1E7-F80E-48A2-BEDB-BF8BF250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27" y="192946"/>
            <a:ext cx="4210584" cy="6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7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282287F-437B-46B9-A4EB-FF811337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82" y="215511"/>
            <a:ext cx="8554426" cy="64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5195A1-72FE-4CE8-B472-EB4BB9F79EA0}"/>
              </a:ext>
            </a:extLst>
          </p:cNvPr>
          <p:cNvCxnSpPr/>
          <p:nvPr/>
        </p:nvCxnSpPr>
        <p:spPr>
          <a:xfrm flipV="1">
            <a:off x="5729681" y="411061"/>
            <a:ext cx="4446165" cy="10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3CC257-B1A5-42FB-939D-98AC8AA4B6EE}"/>
              </a:ext>
            </a:extLst>
          </p:cNvPr>
          <p:cNvSpPr txBox="1"/>
          <p:nvPr/>
        </p:nvSpPr>
        <p:spPr>
          <a:xfrm>
            <a:off x="10175846" y="226395"/>
            <a:ext cx="154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Tambur sa mozaičkom dekoracijom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BC1691-19D2-4092-B8E1-321CC6F6C3BD}"/>
              </a:ext>
            </a:extLst>
          </p:cNvPr>
          <p:cNvSpPr/>
          <p:nvPr/>
        </p:nvSpPr>
        <p:spPr>
          <a:xfrm>
            <a:off x="6971251" y="2567030"/>
            <a:ext cx="1258349" cy="86196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D01018-A036-485E-BA98-E8F956E716A1}"/>
              </a:ext>
            </a:extLst>
          </p:cNvPr>
          <p:cNvCxnSpPr>
            <a:stCxn id="5" idx="6"/>
          </p:cNvCxnSpPr>
          <p:nvPr/>
        </p:nvCxnSpPr>
        <p:spPr>
          <a:xfrm>
            <a:off x="8229600" y="2998015"/>
            <a:ext cx="2223083" cy="555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E6A9DE-6389-4BA1-920C-EA99EA7BDBE4}"/>
              </a:ext>
            </a:extLst>
          </p:cNvPr>
          <p:cNvSpPr txBox="1"/>
          <p:nvPr/>
        </p:nvSpPr>
        <p:spPr>
          <a:xfrm>
            <a:off x="10326847" y="2782668"/>
            <a:ext cx="163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Mozaička </a:t>
            </a:r>
          </a:p>
          <a:p>
            <a:r>
              <a:rPr lang="sr-Latn-RS" dirty="0"/>
              <a:t>Dekoracija niša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4B58D6-FD70-41D7-8C96-833929B70E4A}"/>
              </a:ext>
            </a:extLst>
          </p:cNvPr>
          <p:cNvCxnSpPr/>
          <p:nvPr/>
        </p:nvCxnSpPr>
        <p:spPr>
          <a:xfrm>
            <a:off x="8904913" y="1316551"/>
            <a:ext cx="1535186" cy="170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909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604</TotalTime>
  <Words>337</Words>
  <Application>Microsoft Office PowerPoint</Application>
  <PresentationFormat>Widescreen</PresentationFormat>
  <Paragraphs>41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Solun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Solun</dc:title>
  <dc:creator>Branka</dc:creator>
  <cp:lastModifiedBy>Branka</cp:lastModifiedBy>
  <cp:revision>28</cp:revision>
  <dcterms:created xsi:type="dcterms:W3CDTF">2020-04-26T12:17:16Z</dcterms:created>
  <dcterms:modified xsi:type="dcterms:W3CDTF">2020-04-28T17:59:39Z</dcterms:modified>
</cp:coreProperties>
</file>