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6" r:id="rId3"/>
    <p:sldId id="277" r:id="rId4"/>
    <p:sldId id="278" r:id="rId5"/>
    <p:sldId id="280" r:id="rId6"/>
    <p:sldId id="28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88" d="100"/>
          <a:sy n="88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ragan\Downloads\ActiveInactive_membership_Political_part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/>
              <a:t>Active/Inactive membership: Political party</a:t>
            </a:r>
          </a:p>
        </c:rich>
      </c:tx>
      <c:layout>
        <c:manualLayout>
          <c:xMode val="edge"/>
          <c:yMode val="edge"/>
          <c:x val="0.11694298629337999"/>
          <c:y val="0.10016835016835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S"/>
        </a:p>
      </c:txPr>
    </c:title>
    <c:autoTitleDeleted val="0"/>
    <c:plotArea>
      <c:layout>
        <c:manualLayout>
          <c:layoutTarget val="inner"/>
          <c:xMode val="edge"/>
          <c:yMode val="edge"/>
          <c:x val="7.4102021969476031E-2"/>
          <c:y val="9.974336541265677E-2"/>
          <c:w val="0.91498675512783123"/>
          <c:h val="0.653433017842466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chemeClr val="bg2">
                  <a:lumMod val="1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902-3C4F-810C-203237895508}"/>
              </c:ext>
            </c:extLst>
          </c:dPt>
          <c:dLbls>
            <c:dLbl>
              <c:idx val="12"/>
              <c:spPr>
                <a:gradFill rotWithShape="1">
                  <a:gsLst>
                    <a:gs pos="0">
                      <a:schemeClr val="dk1">
                        <a:shade val="51000"/>
                        <a:satMod val="130000"/>
                      </a:schemeClr>
                    </a:gs>
                    <a:gs pos="80000">
                      <a:schemeClr val="dk1">
                        <a:shade val="93000"/>
                        <a:satMod val="130000"/>
                      </a:schemeClr>
                    </a:gs>
                    <a:gs pos="100000">
                      <a:schemeClr val="dk1">
                        <a:shade val="94000"/>
                        <a:satMod val="135000"/>
                      </a:schemeClr>
                    </a:gs>
                  </a:gsLst>
                  <a:lin ang="16200000" scaled="0"/>
                </a:gradFill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R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902-3C4F-810C-2032378955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[ActiveInactive_membership_Political_party.xls]Hoja1!$B$16:$B$30</c:f>
              <c:strCache>
                <c:ptCount val="15"/>
                <c:pt idx="0">
                  <c:v>Netherlands</c:v>
                </c:pt>
                <c:pt idx="1">
                  <c:v>Russia</c:v>
                </c:pt>
                <c:pt idx="2">
                  <c:v>Turkey</c:v>
                </c:pt>
                <c:pt idx="3">
                  <c:v>Spain</c:v>
                </c:pt>
                <c:pt idx="4">
                  <c:v>Germany</c:v>
                </c:pt>
                <c:pt idx="5">
                  <c:v>Ukraine</c:v>
                </c:pt>
                <c:pt idx="6">
                  <c:v>Estonia</c:v>
                </c:pt>
                <c:pt idx="7">
                  <c:v>Romania</c:v>
                </c:pt>
                <c:pt idx="8">
                  <c:v>Slovenia</c:v>
                </c:pt>
                <c:pt idx="9">
                  <c:v>Poland</c:v>
                </c:pt>
                <c:pt idx="10">
                  <c:v>Sweden</c:v>
                </c:pt>
                <c:pt idx="11">
                  <c:v>UK*</c:v>
                </c:pt>
                <c:pt idx="12">
                  <c:v>Serbia</c:v>
                </c:pt>
                <c:pt idx="13">
                  <c:v>Cyprus</c:v>
                </c:pt>
                <c:pt idx="14">
                  <c:v>Switzerland*</c:v>
                </c:pt>
              </c:strCache>
            </c:strRef>
          </c:cat>
          <c:val>
            <c:numRef>
              <c:f>[ActiveInactive_membership_Political_party.xls]Hoja1!$C$16:$C$30</c:f>
              <c:numCache>
                <c:formatCode>General</c:formatCode>
                <c:ptCount val="15"/>
                <c:pt idx="0">
                  <c:v>2.6</c:v>
                </c:pt>
                <c:pt idx="1">
                  <c:v>3.4</c:v>
                </c:pt>
                <c:pt idx="2">
                  <c:v>4.3</c:v>
                </c:pt>
                <c:pt idx="3">
                  <c:v>5</c:v>
                </c:pt>
                <c:pt idx="4">
                  <c:v>5.6</c:v>
                </c:pt>
                <c:pt idx="5">
                  <c:v>6.3</c:v>
                </c:pt>
                <c:pt idx="6">
                  <c:v>6.3</c:v>
                </c:pt>
                <c:pt idx="7">
                  <c:v>7.6</c:v>
                </c:pt>
                <c:pt idx="8">
                  <c:v>8.6</c:v>
                </c:pt>
                <c:pt idx="9">
                  <c:v>9.6</c:v>
                </c:pt>
                <c:pt idx="10">
                  <c:v>9.6</c:v>
                </c:pt>
                <c:pt idx="11">
                  <c:v>11.1</c:v>
                </c:pt>
                <c:pt idx="12">
                  <c:v>11.5</c:v>
                </c:pt>
                <c:pt idx="13">
                  <c:v>14.8</c:v>
                </c:pt>
                <c:pt idx="14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02-3C4F-810C-20323789550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94698416"/>
        <c:axId val="1594702224"/>
      </c:barChart>
      <c:catAx>
        <c:axId val="159469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S"/>
          </a:p>
        </c:txPr>
        <c:crossAx val="1594702224"/>
        <c:crosses val="autoZero"/>
        <c:auto val="1"/>
        <c:lblAlgn val="ctr"/>
        <c:lblOffset val="100"/>
        <c:noMultiLvlLbl val="0"/>
      </c:catAx>
      <c:valAx>
        <c:axId val="1594702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94698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167862468251003E-3"/>
          <c:y val="1.3888888888888888E-2"/>
          <c:w val="0.99798321375317489"/>
          <c:h val="0.86033177493438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Osnovna škola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Sheet1!$C$10:$K$10</c:f>
              <c:numCache>
                <c:formatCode>General</c:formatCode>
                <c:ptCount val="9"/>
                <c:pt idx="0">
                  <c:v>11.1</c:v>
                </c:pt>
                <c:pt idx="1">
                  <c:v>3.7</c:v>
                </c:pt>
                <c:pt idx="2">
                  <c:v>0</c:v>
                </c:pt>
                <c:pt idx="3">
                  <c:v>3.7</c:v>
                </c:pt>
                <c:pt idx="4">
                  <c:v>0</c:v>
                </c:pt>
                <c:pt idx="5">
                  <c:v>0</c:v>
                </c:pt>
                <c:pt idx="6">
                  <c:v>7.4</c:v>
                </c:pt>
                <c:pt idx="7">
                  <c:v>0</c:v>
                </c:pt>
                <c:pt idx="8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56-3C4F-8D72-AE7315F6DFFB}"/>
            </c:ext>
          </c:extLst>
        </c:ser>
        <c:ser>
          <c:idx val="1"/>
          <c:order val="1"/>
          <c:tx>
            <c:strRef>
              <c:f>Sheet1!$B$11</c:f>
              <c:strCache>
                <c:ptCount val="1"/>
                <c:pt idx="0">
                  <c:v>Srednja škola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Sheet1!$C$11:$K$11</c:f>
              <c:numCache>
                <c:formatCode>General</c:formatCode>
                <c:ptCount val="9"/>
                <c:pt idx="0">
                  <c:v>7.7</c:v>
                </c:pt>
                <c:pt idx="1">
                  <c:v>7.2</c:v>
                </c:pt>
                <c:pt idx="2">
                  <c:v>6.9</c:v>
                </c:pt>
                <c:pt idx="3">
                  <c:v>3</c:v>
                </c:pt>
                <c:pt idx="4">
                  <c:v>1.7</c:v>
                </c:pt>
                <c:pt idx="5">
                  <c:v>0.8</c:v>
                </c:pt>
                <c:pt idx="6">
                  <c:v>1.1000000000000001</c:v>
                </c:pt>
                <c:pt idx="7">
                  <c:v>1.4</c:v>
                </c:pt>
                <c:pt idx="8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56-3C4F-8D72-AE7315F6DFFB}"/>
            </c:ext>
          </c:extLst>
        </c:ser>
        <c:ser>
          <c:idx val="2"/>
          <c:order val="2"/>
          <c:tx>
            <c:strRef>
              <c:f>Sheet1!$B$12</c:f>
              <c:strCache>
                <c:ptCount val="1"/>
                <c:pt idx="0">
                  <c:v>Fakultet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Sheet1!$C$12:$K$12</c:f>
              <c:numCache>
                <c:formatCode>General</c:formatCode>
                <c:ptCount val="9"/>
                <c:pt idx="0">
                  <c:v>6.5</c:v>
                </c:pt>
                <c:pt idx="1">
                  <c:v>5.9</c:v>
                </c:pt>
                <c:pt idx="2">
                  <c:v>7.6</c:v>
                </c:pt>
                <c:pt idx="3">
                  <c:v>8.1</c:v>
                </c:pt>
                <c:pt idx="4">
                  <c:v>7</c:v>
                </c:pt>
                <c:pt idx="5">
                  <c:v>1.1000000000000001</c:v>
                </c:pt>
                <c:pt idx="6">
                  <c:v>5.9</c:v>
                </c:pt>
                <c:pt idx="7">
                  <c:v>3.2</c:v>
                </c:pt>
                <c:pt idx="8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56-3C4F-8D72-AE7315F6DFFB}"/>
            </c:ext>
          </c:extLst>
        </c:ser>
        <c:ser>
          <c:idx val="3"/>
          <c:order val="3"/>
          <c:tx>
            <c:strRef>
              <c:f>Sheet1!$B$13</c:f>
              <c:strCache>
                <c:ptCount val="1"/>
                <c:pt idx="0">
                  <c:v>studenti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Sheet1!$C$9:$K$9</c:f>
              <c:strCache>
                <c:ptCount val="9"/>
                <c:pt idx="0">
                  <c:v>javni radovi u lokalnoj zajednici</c:v>
                </c:pt>
                <c:pt idx="1">
                  <c:v>pomoć osobama sa posebnim potrebama/starima</c:v>
                </c:pt>
                <c:pt idx="2">
                  <c:v>organizacija sportskih događaja</c:v>
                </c:pt>
                <c:pt idx="3">
                  <c:v>organizacija kulturnih događaja</c:v>
                </c:pt>
                <c:pt idx="4">
                  <c:v>pomoć vršnjacima u učenju</c:v>
                </c:pt>
                <c:pt idx="5">
                  <c:v>religijske aktivnosti</c:v>
                </c:pt>
                <c:pt idx="6">
                  <c:v>u poslovnom sektoru</c:v>
                </c:pt>
                <c:pt idx="7">
                  <c:v>aktivnosti u NVO</c:v>
                </c:pt>
                <c:pt idx="8">
                  <c:v>pomoć u poplavljenim područjima</c:v>
                </c:pt>
              </c:strCache>
            </c:strRef>
          </c:cat>
          <c:val>
            <c:numRef>
              <c:f>Sheet1!$C$13:$K$13</c:f>
              <c:numCache>
                <c:formatCode>General</c:formatCode>
                <c:ptCount val="9"/>
                <c:pt idx="0">
                  <c:v>4.2</c:v>
                </c:pt>
                <c:pt idx="1">
                  <c:v>11.5</c:v>
                </c:pt>
                <c:pt idx="2">
                  <c:v>5.9</c:v>
                </c:pt>
                <c:pt idx="3">
                  <c:v>10.1</c:v>
                </c:pt>
                <c:pt idx="4">
                  <c:v>10.8</c:v>
                </c:pt>
                <c:pt idx="5">
                  <c:v>2.4</c:v>
                </c:pt>
                <c:pt idx="6">
                  <c:v>2.4</c:v>
                </c:pt>
                <c:pt idx="7">
                  <c:v>5.9</c:v>
                </c:pt>
                <c:pt idx="8">
                  <c:v>25.5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56-3C4F-8D72-AE7315F6DF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94704400"/>
        <c:axId val="1594709296"/>
      </c:barChart>
      <c:catAx>
        <c:axId val="159470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S"/>
          </a:p>
        </c:txPr>
        <c:crossAx val="1594709296"/>
        <c:crosses val="autoZero"/>
        <c:auto val="1"/>
        <c:lblAlgn val="ctr"/>
        <c:lblOffset val="100"/>
        <c:noMultiLvlLbl val="0"/>
      </c:catAx>
      <c:valAx>
        <c:axId val="15947092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94704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352580927384076E-2"/>
          <c:y val="0.10970021325459317"/>
          <c:w val="0.59385028433945752"/>
          <c:h val="4.39456200787401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8E4CA-732D-4D43-855C-50FACDCB683F}" type="datetimeFigureOut">
              <a:rPr lang="en-GB" smtClean="0"/>
              <a:t>13/07/2025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44D7-8D7A-49B5-9C60-0D7B8FF612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05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2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neki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način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kaskaju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novim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pristupima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izučavanju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političkog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polja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značaj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ne-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institucionalnih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pristupa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informality 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izučavanje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motivacije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istraživanjima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gotovo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nikada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postkonfli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tn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područja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Balkana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što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ograničenu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sliku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Balkanu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/SEE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podvodi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 pod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Istočnu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Evropu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Specifičnosti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Jugoslovenskog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prostora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rata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distinktivne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Postoji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povezannost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nivoa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oblika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političke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participacije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konteksta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tranzicionih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režima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Ali WB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ostaje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svojevrsna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black box 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Evropi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r-Latn-R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91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61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 why a part of party activities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are informal due to their semi-legal character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sr-Latn-R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structured in order to monopolize as many jobs as possible in the public sector for their (potential) membership and thus directly and indirectly achieve two benefits for the party - financial support and voters. </a:t>
            </a:r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78802-CCEF-41D3-85DF-CAE7FA71EF2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3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3502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5914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8860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5093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4438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7906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7782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633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4634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4238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936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05211-5D24-464D-B88E-B64E2961679D}" type="datetimeFigureOut">
              <a:rPr lang="sr-Latn-RS" smtClean="0"/>
              <a:t>13.7.2025.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20389-F3F9-447B-AD3F-A4DD2468CC3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50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Politička participacija mladih u Srbiji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Dragan Stanojević </a:t>
            </a:r>
          </a:p>
        </p:txBody>
      </p:sp>
    </p:spTree>
    <p:extLst>
      <p:ext uri="{BB962C8B-B14F-4D97-AF65-F5344CB8AC3E}">
        <p14:creationId xmlns:p14="http://schemas.microsoft.com/office/powerpoint/2010/main" val="2074975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1" y="2067278"/>
            <a:ext cx="9184611" cy="1600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1" y="1573768"/>
            <a:ext cx="8142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3: Ideološko pozicioniranje mladih na skali levica-desnica (u %)</a:t>
            </a:r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>
            <a:off x="2045711" y="4004748"/>
            <a:ext cx="81411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000" dirty="0"/>
              <a:t>Mladi čiji roditelji imaju fakultetsko obrazovanje, urbana populacija i devojke su bliži levom ideološkom spektru.</a:t>
            </a:r>
          </a:p>
          <a:p>
            <a:endParaRPr lang="sr-Latn-RS" sz="2000" dirty="0"/>
          </a:p>
          <a:p>
            <a:r>
              <a:rPr lang="sr-Latn-RS" sz="2000" dirty="0"/>
              <a:t>Mladi na levici ređe znaju za koga bi glasali u poređenju sa mladima na desnici. </a:t>
            </a:r>
          </a:p>
        </p:txBody>
      </p:sp>
    </p:spTree>
    <p:extLst>
      <p:ext uri="{BB962C8B-B14F-4D97-AF65-F5344CB8AC3E}">
        <p14:creationId xmlns:p14="http://schemas.microsoft.com/office/powerpoint/2010/main" val="1364142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8930" y="1676400"/>
            <a:ext cx="9139071" cy="457446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0" y="12192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4: Stepen poverenja u različite institucije (mnogo i donekle, 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60911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524000"/>
            <a:ext cx="8229600" cy="47350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200834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5: Na šta bi trebalo da se fokusira vlada (veoma mnogo, 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77505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EU skepticizam? 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905000"/>
            <a:ext cx="8990866" cy="1371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01048" y="1524000"/>
            <a:ext cx="9166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6: Mera u kojoj se mladi starosti 15 do 29 slažu sa ulaskom Srbije u EU (u %)</a:t>
            </a:r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3810000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Sa rastom obrazovanja raste podrška ulasku Srbije u EU.</a:t>
            </a:r>
          </a:p>
          <a:p>
            <a:r>
              <a:rPr lang="sr-Latn-RS" dirty="0"/>
              <a:t>Devojke, mladi iz gradova, iz centra i levog spektra političkih ideologija su u većoj meri za ulazak Srbije u EU. </a:t>
            </a:r>
          </a:p>
        </p:txBody>
      </p:sp>
    </p:spTree>
    <p:extLst>
      <p:ext uri="{BB962C8B-B14F-4D97-AF65-F5344CB8AC3E}">
        <p14:creationId xmlns:p14="http://schemas.microsoft.com/office/powerpoint/2010/main" val="3877530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b="1" dirty="0"/>
              <a:t>Dve od pet mladih osoba (39,4%) su </a:t>
            </a:r>
            <a:r>
              <a:rPr lang="sr-Latn-RS" sz="1800" b="1" dirty="0"/>
              <a:t>bile uključene u neku volontersku aktivnost. </a:t>
            </a:r>
          </a:p>
          <a:p>
            <a:pPr marL="0" indent="0">
              <a:buNone/>
            </a:pPr>
            <a:endParaRPr lang="sr-Latn-RS" sz="1600" b="1" dirty="0"/>
          </a:p>
          <a:p>
            <a:pPr marL="0" indent="0">
              <a:buNone/>
            </a:pPr>
            <a:r>
              <a:rPr lang="sr-Latn-RS" sz="1600" b="1" dirty="0"/>
              <a:t>Grafikon 7: Stepen aktivnosti mladih u različitm organizacijama i neformalnim situacijama (u %)</a:t>
            </a:r>
          </a:p>
          <a:p>
            <a:endParaRPr lang="sr-Latn-M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345" y="2209800"/>
            <a:ext cx="9144000" cy="398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14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sr-Latn-R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0" y="1295400"/>
          <a:ext cx="9144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661711" y="1295400"/>
            <a:ext cx="87776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8: Stepen aktivnosti prema obrazovnom nivou (u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06946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447" y="1371600"/>
            <a:ext cx="8991107" cy="2438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3810000"/>
            <a:ext cx="8763000" cy="2362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36251" y="3777867"/>
            <a:ext cx="69339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10: Stepen aktivnosti prema mestu stanovanja (u %)</a:t>
            </a:r>
            <a:endParaRPr lang="sr-Latn-RS" sz="1600" dirty="0"/>
          </a:p>
        </p:txBody>
      </p:sp>
      <p:sp>
        <p:nvSpPr>
          <p:cNvPr id="4" name="Rectangle 3"/>
          <p:cNvSpPr/>
          <p:nvPr/>
        </p:nvSpPr>
        <p:spPr>
          <a:xfrm>
            <a:off x="1642533" y="1172170"/>
            <a:ext cx="88730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9: Stepen aktivnosti prema obrazovnom nivou roditelja (dominacijski princip, u %)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1664598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GRAĐANSKI ANGAŽMAN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752601"/>
            <a:ext cx="9144000" cy="42671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28800" y="1295400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11: Razlozi angažmana mladih u volonterskim aktivnostima (u %)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83924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IDEOLOGIJA I PARTICIPACIJA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1295400"/>
            <a:ext cx="8153400" cy="4876800"/>
          </a:xfrm>
        </p:spPr>
        <p:txBody>
          <a:bodyPr>
            <a:normAutofit/>
          </a:bodyPr>
          <a:lstStyle/>
          <a:p>
            <a:pPr lvl="1"/>
            <a:endParaRPr lang="sr-Latn-RS" dirty="0"/>
          </a:p>
          <a:p>
            <a:r>
              <a:rPr lang="sr-Latn-RS" dirty="0"/>
              <a:t>Levi spektar političkih ideologija (31,7%)</a:t>
            </a:r>
          </a:p>
          <a:p>
            <a:r>
              <a:rPr lang="sr-Latn-RS" dirty="0"/>
              <a:t>Centar (21,1%) </a:t>
            </a:r>
          </a:p>
          <a:p>
            <a:r>
              <a:rPr lang="sr-Latn-RS" dirty="0"/>
              <a:t>Desnica (13,6%) i </a:t>
            </a:r>
          </a:p>
          <a:p>
            <a:r>
              <a:rPr lang="sr-Latn-RS" dirty="0"/>
              <a:t>Ideološki neopredeljeni (13,5%).</a:t>
            </a:r>
          </a:p>
          <a:p>
            <a:endParaRPr lang="sr-Latn-RS" dirty="0"/>
          </a:p>
          <a:p>
            <a:r>
              <a:rPr lang="sr-Latn-RS" dirty="0"/>
              <a:t>Ateisti angažovaniji od mladih koji se identifikuju sa nekom od konfesija.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4332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/>
              <a:t>Debate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17220" indent="-617220">
              <a:buAutoNum type="arabicPeriod"/>
            </a:pPr>
            <a:r>
              <a:rPr lang="sr-Latn-RS" b="1" dirty="0"/>
              <a:t>“Demokratski deficit” </a:t>
            </a:r>
            <a:r>
              <a:rPr lang="sr-Latn-RS" sz="3120" dirty="0"/>
              <a:t>(Norris, 2011) </a:t>
            </a:r>
            <a:r>
              <a:rPr lang="en-US" sz="3120" dirty="0"/>
              <a:t>– </a:t>
            </a:r>
            <a:r>
              <a:rPr lang="sr-Latn-RS" sz="3120" dirty="0"/>
              <a:t>“duboko razočarenje savremenim demokratskim sistemom ... Veoma kritični prema političkim akterima ... visok stepen podržavnaja demokratskih formi odlučivanja.</a:t>
            </a:r>
            <a:r>
              <a:rPr lang="en-US" sz="3120" dirty="0"/>
              <a:t>" </a:t>
            </a:r>
            <a:r>
              <a:rPr lang="sr-Latn-RS" sz="3120" dirty="0"/>
              <a:t>(</a:t>
            </a:r>
            <a:r>
              <a:rPr lang="en-US" sz="3120" dirty="0"/>
              <a:t>Grimm, Pilkington, 2015: 208.</a:t>
            </a:r>
            <a:r>
              <a:rPr lang="sr-Latn-RS" sz="3120" dirty="0"/>
              <a:t>)</a:t>
            </a:r>
          </a:p>
          <a:p>
            <a:pPr marL="617220" indent="-617220">
              <a:buFont typeface="Arial" pitchFamily="34" charset="0"/>
              <a:buAutoNum type="arabicPeriod"/>
            </a:pPr>
            <a:r>
              <a:rPr lang="sr-Latn-RS" dirty="0"/>
              <a:t>„Angažovni cinici“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/>
              <a:t>Wring, D., Henn, M. and Weinstein, M. (1999)</a:t>
            </a:r>
            <a:r>
              <a:rPr lang="sr-Latn-RS" dirty="0"/>
              <a:t>)</a:t>
            </a:r>
            <a:r>
              <a:rPr lang="en-US" dirty="0"/>
              <a:t> </a:t>
            </a:r>
            <a:endParaRPr lang="sr-Latn-RS" dirty="0"/>
          </a:p>
          <a:p>
            <a:pPr>
              <a:buNone/>
            </a:pPr>
            <a:r>
              <a:rPr lang="sr-Latn-RS" dirty="0"/>
              <a:t>3. </a:t>
            </a:r>
            <a:r>
              <a:rPr lang="sr-Latn-RS" b="1" dirty="0"/>
              <a:t>Angažman mladih </a:t>
            </a:r>
            <a:r>
              <a:rPr lang="sr-Latn-RS" sz="3120" dirty="0"/>
              <a:t>(Norris, 2002; Pilkington, P</a:t>
            </a:r>
            <a:r>
              <a:rPr lang="en-US" sz="3120" dirty="0"/>
              <a:t>o</a:t>
            </a:r>
            <a:r>
              <a:rPr lang="sr-Latn-RS" sz="3120" dirty="0"/>
              <a:t>llock, 2015)</a:t>
            </a:r>
            <a:endParaRPr lang="sr-Latn-RS" dirty="0"/>
          </a:p>
          <a:p>
            <a:pPr lvl="1"/>
            <a:r>
              <a:rPr lang="sr-Latn-RS" b="1" dirty="0"/>
              <a:t>Tradicionalni/konvencionalni kanali – partija, glasanje, kampanja, i sl. </a:t>
            </a:r>
          </a:p>
          <a:p>
            <a:pPr lvl="1"/>
            <a:r>
              <a:rPr lang="sr-Latn-RS" b="1" dirty="0"/>
              <a:t>Nove forme aktivizma – NVO, pokreti, peticije, okupiranje zgrada i sl. </a:t>
            </a:r>
          </a:p>
          <a:p>
            <a:pPr lvl="1"/>
            <a:r>
              <a:rPr lang="sr-Latn-RS" b="1" dirty="0"/>
              <a:t>Značaj IKT – društvene mreže </a:t>
            </a:r>
          </a:p>
          <a:p>
            <a:pPr algn="just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8393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4320" b="1" dirty="0"/>
              <a:t>“</a:t>
            </a:r>
            <a:r>
              <a:rPr lang="en-GB" sz="4320" b="1" dirty="0"/>
              <a:t>Balkan</a:t>
            </a:r>
            <a:r>
              <a:rPr lang="sr-Latn-RS" sz="4320" b="1" dirty="0"/>
              <a:t>ski</a:t>
            </a:r>
            <a:r>
              <a:rPr lang="en-GB" sz="4320" b="1" dirty="0"/>
              <a:t> paradox</a:t>
            </a:r>
            <a:r>
              <a:rPr lang="sr-Latn-RS" sz="4320" b="1" dirty="0"/>
              <a:t>”</a:t>
            </a:r>
            <a:r>
              <a:rPr lang="en-GB" sz="4320" b="1" dirty="0"/>
              <a:t> </a:t>
            </a:r>
            <a:r>
              <a:rPr lang="sr-Latn-RS" sz="2880" dirty="0"/>
              <a:t>(Stanojevic, Vulkelic, 2017) </a:t>
            </a:r>
          </a:p>
          <a:p>
            <a:pPr lvl="1"/>
            <a:r>
              <a:rPr lang="en-GB" dirty="0"/>
              <a:t>Model</a:t>
            </a:r>
            <a:r>
              <a:rPr lang="sr-Latn-RS" dirty="0"/>
              <a:t>i participacije koji su razvijeni na zapadu ne mogu adekvatno da objasne politički angažman mladih u Srbiji </a:t>
            </a:r>
          </a:p>
          <a:p>
            <a:pPr lvl="1"/>
            <a:r>
              <a:rPr lang="sr-Latn-RS" dirty="0"/>
              <a:t>Drugačiji kontekst </a:t>
            </a:r>
            <a:r>
              <a:rPr lang="en-GB" dirty="0"/>
              <a:t>+ </a:t>
            </a:r>
            <a:r>
              <a:rPr lang="sr-Latn-RS" dirty="0"/>
              <a:t>drugačije značanje participacije </a:t>
            </a:r>
          </a:p>
          <a:p>
            <a:pPr lvl="1"/>
            <a:r>
              <a:rPr lang="sr-Latn-RS" dirty="0"/>
              <a:t>Tradicionalni kanali participacije imaju klijentelističku osnovu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00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3840" b="1" dirty="0"/>
              <a:t>Učešće mladi koji su članovi političkih partija </a:t>
            </a:r>
            <a:r>
              <a:rPr lang="x-none" sz="3840" b="1" dirty="0"/>
              <a:t>18-29</a:t>
            </a:r>
            <a:r>
              <a:rPr lang="en-GB" sz="3840" b="1" dirty="0"/>
              <a:t> </a:t>
            </a:r>
            <a:endParaRPr lang="en-US" sz="384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14802" y="6248402"/>
            <a:ext cx="27709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09728" tIns="54864" rIns="109728" bIns="54864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97280" fontAlgn="base">
              <a:spcBef>
                <a:spcPct val="0"/>
              </a:spcBef>
              <a:spcAft>
                <a:spcPct val="0"/>
              </a:spcAft>
            </a:pPr>
            <a:r>
              <a:rPr lang="en-GB" sz="168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Source: WVS </a:t>
            </a:r>
            <a:r>
              <a:rPr lang="sr-Latn-RS" sz="168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VI* – VII wave</a:t>
            </a:r>
            <a:r>
              <a:rPr lang="en-GB" sz="168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GB" sz="288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83920" y="1143000"/>
          <a:ext cx="10149840" cy="4983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702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Partijski sistem u Srbiji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1600201"/>
            <a:ext cx="10149840" cy="4754879"/>
          </a:xfrm>
        </p:spPr>
        <p:txBody>
          <a:bodyPr>
            <a:normAutofit/>
          </a:bodyPr>
          <a:lstStyle/>
          <a:p>
            <a:r>
              <a:rPr lang="sr-Latn-RS" sz="2880" dirty="0"/>
              <a:t>1946–1991 – Komunistička partija</a:t>
            </a:r>
          </a:p>
          <a:p>
            <a:pPr lvl="1"/>
            <a:r>
              <a:rPr lang="sr-Latn-RS" sz="2160" dirty="0"/>
              <a:t>Nomenklatura je kontrolisala ceo sistem društvene reprodukcije (Lazić, 211)</a:t>
            </a:r>
          </a:p>
          <a:p>
            <a:r>
              <a:rPr lang="sr-Latn-RS" dirty="0"/>
              <a:t>1991–2000 – Socijalistička partija – postsocijalistička transformacija </a:t>
            </a:r>
          </a:p>
          <a:p>
            <a:pPr lvl="1"/>
            <a:r>
              <a:rPr lang="sr-Latn-RS" sz="2160" dirty="0"/>
              <a:t>nomenklatura je ostala na vlasti i bila je ključni igrač u preraspodeli ekonomskog bogatstva (kroz privatizaciju) u svoju korist</a:t>
            </a:r>
          </a:p>
          <a:p>
            <a:r>
              <a:rPr lang="sr-Latn-RS" dirty="0"/>
              <a:t>2000 - </a:t>
            </a:r>
            <a:r>
              <a:rPr lang="en-GB" dirty="0" err="1"/>
              <a:t>Politički</a:t>
            </a:r>
            <a:r>
              <a:rPr lang="en-GB" dirty="0"/>
              <a:t> </a:t>
            </a:r>
            <a:r>
              <a:rPr lang="en-GB" dirty="0" err="1"/>
              <a:t>pluralizam</a:t>
            </a:r>
            <a:endParaRPr lang="en-GB" dirty="0"/>
          </a:p>
          <a:p>
            <a:pPr lvl="1"/>
            <a:r>
              <a:rPr lang="en-GB" dirty="0" err="1"/>
              <a:t>doveo</a:t>
            </a:r>
            <a:r>
              <a:rPr lang="en-GB" dirty="0"/>
              <a:t> do </a:t>
            </a:r>
            <a:r>
              <a:rPr lang="en-GB" dirty="0" err="1"/>
              <a:t>uspostavljanja</a:t>
            </a:r>
            <a:r>
              <a:rPr lang="en-GB" dirty="0"/>
              <a:t> </a:t>
            </a:r>
            <a:r>
              <a:rPr lang="sr-Latn-RS" dirty="0"/>
              <a:t>s</a:t>
            </a:r>
            <a:r>
              <a:rPr lang="en-GB" dirty="0" err="1"/>
              <a:t>istema</a:t>
            </a:r>
            <a:r>
              <a:rPr lang="en-GB" dirty="0"/>
              <a:t> </a:t>
            </a:r>
            <a:r>
              <a:rPr lang="sr-Latn-RS" dirty="0"/>
              <a:t>takmičenja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potrebe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višim</a:t>
            </a:r>
            <a:r>
              <a:rPr lang="en-GB" dirty="0"/>
              <a:t> </a:t>
            </a:r>
            <a:r>
              <a:rPr lang="en-GB" dirty="0" err="1"/>
              <a:t>nivoom</a:t>
            </a:r>
            <a:r>
              <a:rPr lang="en-GB" dirty="0"/>
              <a:t> </a:t>
            </a:r>
            <a:r>
              <a:rPr lang="en-GB" dirty="0" err="1"/>
              <a:t>pregovora</a:t>
            </a:r>
            <a:r>
              <a:rPr lang="en-GB" dirty="0"/>
              <a:t> </a:t>
            </a:r>
            <a:r>
              <a:rPr lang="en-GB" dirty="0" err="1"/>
              <a:t>između</a:t>
            </a:r>
            <a:r>
              <a:rPr lang="en-GB" dirty="0"/>
              <a:t> </a:t>
            </a:r>
            <a:r>
              <a:rPr lang="en-GB" dirty="0" err="1"/>
              <a:t>ključnih</a:t>
            </a:r>
            <a:r>
              <a:rPr lang="en-GB" dirty="0"/>
              <a:t> </a:t>
            </a:r>
            <a:r>
              <a:rPr lang="en-GB" dirty="0" err="1"/>
              <a:t>političkih</a:t>
            </a:r>
            <a:r>
              <a:rPr lang="en-GB" dirty="0"/>
              <a:t> </a:t>
            </a:r>
            <a:r>
              <a:rPr lang="en-GB" dirty="0" err="1"/>
              <a:t>aktera</a:t>
            </a:r>
            <a:r>
              <a:rPr lang="en-GB" dirty="0"/>
              <a:t>: </a:t>
            </a:r>
            <a:r>
              <a:rPr lang="en-GB" dirty="0" err="1"/>
              <a:t>političkih</a:t>
            </a:r>
            <a:r>
              <a:rPr lang="en-GB" dirty="0"/>
              <a:t> </a:t>
            </a:r>
            <a:r>
              <a:rPr lang="en-GB" dirty="0" err="1"/>
              <a:t>stranaka</a:t>
            </a:r>
            <a:r>
              <a:rPr lang="en-GB" dirty="0"/>
              <a:t>, </a:t>
            </a:r>
            <a:r>
              <a:rPr lang="en-GB" dirty="0" err="1"/>
              <a:t>industrije</a:t>
            </a:r>
            <a:r>
              <a:rPr lang="en-GB" dirty="0"/>
              <a:t>, </a:t>
            </a:r>
            <a:r>
              <a:rPr lang="en-GB" dirty="0" err="1"/>
              <a:t>akademije</a:t>
            </a:r>
            <a:r>
              <a:rPr lang="en-GB" dirty="0"/>
              <a:t>, </a:t>
            </a:r>
            <a:r>
              <a:rPr lang="en-GB" dirty="0" err="1"/>
              <a:t>vojske</a:t>
            </a:r>
            <a:r>
              <a:rPr lang="en-GB" dirty="0"/>
              <a:t>, </a:t>
            </a:r>
            <a:r>
              <a:rPr lang="en-GB" dirty="0" err="1"/>
              <a:t>policije</a:t>
            </a:r>
            <a:r>
              <a:rPr lang="en-GB" dirty="0"/>
              <a:t>, </a:t>
            </a:r>
            <a:r>
              <a:rPr lang="en-GB" dirty="0" err="1"/>
              <a:t>itd</a:t>
            </a:r>
            <a:r>
              <a:rPr lang="en-GB" dirty="0"/>
              <a:t>.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6245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</a:t>
            </a:r>
            <a:r>
              <a:rPr lang="en-GB" dirty="0" err="1"/>
              <a:t>onte</a:t>
            </a:r>
            <a:r>
              <a:rPr lang="sr-Latn-RS" dirty="0"/>
              <a:t>ks</a:t>
            </a:r>
            <a:r>
              <a:rPr lang="en-GB" dirty="0"/>
              <a:t>t</a:t>
            </a:r>
            <a:r>
              <a:rPr lang="sr-Latn-RS" dirty="0"/>
              <a:t> –</a:t>
            </a:r>
            <a:r>
              <a:rPr lang="en-GB" dirty="0"/>
              <a:t> </a:t>
            </a:r>
            <a:r>
              <a:rPr lang="sr-Latn-RS" dirty="0"/>
              <a:t>klij</a:t>
            </a:r>
            <a:r>
              <a:rPr lang="x-none" dirty="0"/>
              <a:t>enteli</a:t>
            </a:r>
            <a:r>
              <a:rPr lang="sr-Latn-RS" dirty="0"/>
              <a:t>za</a:t>
            </a:r>
            <a:r>
              <a:rPr lang="x-none" dirty="0"/>
              <a:t>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x-none" sz="1320" dirty="0"/>
          </a:p>
          <a:p>
            <a:r>
              <a:rPr lang="sr-Latn-RS" sz="2880" dirty="0"/>
              <a:t>Visok nivo klijentelizma i značaj neformalnih odnosa u Srbiji (Stanojevic, Pesic, B</a:t>
            </a:r>
            <a:r>
              <a:rPr lang="en-US" sz="2880" dirty="0"/>
              <a:t>a</a:t>
            </a:r>
            <a:r>
              <a:rPr lang="sr-Latn-RS" sz="2880" dirty="0"/>
              <a:t>bovic, 2016)</a:t>
            </a:r>
          </a:p>
          <a:p>
            <a:pPr lvl="1"/>
            <a:r>
              <a:rPr lang="sr-Latn-RS" dirty="0"/>
              <a:t>Poslao za mlade je ključni zbog tranzicije ka tržištu rada </a:t>
            </a:r>
          </a:p>
        </p:txBody>
      </p:sp>
    </p:spTree>
    <p:extLst>
      <p:ext uri="{BB962C8B-B14F-4D97-AF65-F5344CB8AC3E}">
        <p14:creationId xmlns:p14="http://schemas.microsoft.com/office/powerpoint/2010/main" val="858308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4996" y="3048000"/>
            <a:ext cx="9172743" cy="1752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2286000"/>
            <a:ext cx="81243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1: Popularnost političkog i građanskog delanja (u %)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65274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81517"/>
            <a:ext cx="8939870" cy="305248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09590" y="1925520"/>
            <a:ext cx="8763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>
                <a:latin typeface="Ubuntu"/>
              </a:rPr>
              <a:t>Grafikon 2: Upotreba različitih medija kao izvora informacija o političkim dešavanjima (u %)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3195492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chemeClr val="accent1"/>
                </a:solidFill>
              </a:rPr>
              <a:t>OTPOR I DISTANCA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2209800"/>
            <a:ext cx="9144000" cy="1981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14041" y="1600200"/>
            <a:ext cx="87253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latin typeface="Ubuntu"/>
              </a:rPr>
              <a:t>Grafikon : Ukoliko bi se izbori održali sutra, da li znate za koga biste glasali (u %)</a:t>
            </a:r>
            <a:endParaRPr lang="sr-Latn-R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4191001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/>
              <a:t>Mladi čiji roditelji imaju visoko obrazovanje u većoj meri odbijaju da izađu na izbore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07353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783</Words>
  <Application>Microsoft Office PowerPoint</Application>
  <PresentationFormat>Widescreen</PresentationFormat>
  <Paragraphs>75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Ubuntu</vt:lpstr>
      <vt:lpstr>Office Theme</vt:lpstr>
      <vt:lpstr>Politička participacija mladih u Srbiji</vt:lpstr>
      <vt:lpstr>Debate</vt:lpstr>
      <vt:lpstr>PowerPoint Presentation</vt:lpstr>
      <vt:lpstr>Učešće mladi koji su članovi političkih partija 18-29 </vt:lpstr>
      <vt:lpstr>Partijski sistem u Srbiji</vt:lpstr>
      <vt:lpstr>Kontekst – klijentelizam</vt:lpstr>
      <vt:lpstr>OTPOR I DISTANCA</vt:lpstr>
      <vt:lpstr>OTPOR I DISTANCA</vt:lpstr>
      <vt:lpstr>OTPOR I DISTANCA</vt:lpstr>
      <vt:lpstr>OTPOR I DISTANCA</vt:lpstr>
      <vt:lpstr>OTPOR I DISTANCA</vt:lpstr>
      <vt:lpstr>OTPOR I DISTANCA</vt:lpstr>
      <vt:lpstr>EU skepticizam? </vt:lpstr>
      <vt:lpstr>GRAĐANSKI ANGAŽMAN</vt:lpstr>
      <vt:lpstr>GRAĐANSKI ANGAŽMAN</vt:lpstr>
      <vt:lpstr>GRAĐANSKI ANGAŽMAN</vt:lpstr>
      <vt:lpstr>GRAĐANSKI ANGAŽMAN</vt:lpstr>
      <vt:lpstr>IDEOLOGIJA I PARTICIPACIJA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Politička participacija mladih u Srbiji 2017</dc:title>
  <dc:creator>dragan stanojevic</dc:creator>
  <cp:lastModifiedBy>dragan stanojevic</cp:lastModifiedBy>
  <cp:revision>10</cp:revision>
  <dcterms:created xsi:type="dcterms:W3CDTF">2017-06-02T11:39:35Z</dcterms:created>
  <dcterms:modified xsi:type="dcterms:W3CDTF">2025-07-13T11:34:14Z</dcterms:modified>
</cp:coreProperties>
</file>