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4" r:id="rId8"/>
    <p:sldId id="294" r:id="rId9"/>
    <p:sldId id="267" r:id="rId10"/>
    <p:sldId id="258" r:id="rId11"/>
    <p:sldId id="268" r:id="rId12"/>
    <p:sldId id="269" r:id="rId13"/>
    <p:sldId id="270" r:id="rId14"/>
    <p:sldId id="297" r:id="rId15"/>
    <p:sldId id="271" r:id="rId16"/>
    <p:sldId id="272" r:id="rId17"/>
    <p:sldId id="298" r:id="rId18"/>
    <p:sldId id="299" r:id="rId19"/>
    <p:sldId id="300" r:id="rId20"/>
    <p:sldId id="301" r:id="rId21"/>
    <p:sldId id="303" r:id="rId22"/>
    <p:sldId id="304" r:id="rId23"/>
    <p:sldId id="273" r:id="rId24"/>
    <p:sldId id="296" r:id="rId25"/>
    <p:sldId id="276" r:id="rId26"/>
    <p:sldId id="274" r:id="rId27"/>
    <p:sldId id="275" r:id="rId28"/>
    <p:sldId id="277" r:id="rId29"/>
    <p:sldId id="278" r:id="rId30"/>
    <p:sldId id="279" r:id="rId31"/>
    <p:sldId id="280" r:id="rId32"/>
    <p:sldId id="281" r:id="rId33"/>
    <p:sldId id="305" r:id="rId34"/>
    <p:sldId id="306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302" r:id="rId43"/>
    <p:sldId id="289" r:id="rId44"/>
    <p:sldId id="290" r:id="rId45"/>
    <p:sldId id="291" r:id="rId46"/>
    <p:sldId id="292" r:id="rId47"/>
    <p:sldId id="295" r:id="rId48"/>
    <p:sldId id="263" r:id="rId49"/>
    <p:sldId id="26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F9F2-AA5E-FE40-8A5E-1A3D3928A25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D42B-C1D5-4747-8C68-86DA48CF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9415"/>
            <a:ext cx="7772400" cy="1470025"/>
          </a:xfrm>
        </p:spPr>
        <p:txBody>
          <a:bodyPr>
            <a:normAutofit/>
          </a:bodyPr>
          <a:lstStyle/>
          <a:p>
            <a:r>
              <a:rPr lang="sr-Cyrl-CS" dirty="0" smtClean="0"/>
              <a:t>АНДРЕЈА ДАМЈАНОВ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300569" y="4406338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2504" y="4544568"/>
            <a:ext cx="269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/>
              <a:t>Н. Макуљевић</a:t>
            </a:r>
          </a:p>
        </p:txBody>
      </p:sp>
    </p:spTree>
    <p:extLst>
      <p:ext uri="{BB962C8B-B14F-4D97-AF65-F5344CB8AC3E}">
        <p14:creationId xmlns:p14="http://schemas.microsoft.com/office/powerpoint/2010/main" val="469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Богати </a:t>
            </a:r>
            <a:r>
              <a:rPr lang="ru-RU" sz="2200" dirty="0" err="1"/>
              <a:t>градитељски</a:t>
            </a:r>
            <a:r>
              <a:rPr lang="ru-RU" sz="2200" dirty="0"/>
              <a:t> опус </a:t>
            </a:r>
            <a:r>
              <a:rPr lang="ru-RU" sz="2200" dirty="0" err="1"/>
              <a:t>Андреје</a:t>
            </a:r>
            <a:r>
              <a:rPr lang="ru-RU" sz="2200" dirty="0"/>
              <a:t> </a:t>
            </a:r>
            <a:r>
              <a:rPr lang="ru-RU" sz="2200" dirty="0" err="1"/>
              <a:t>Дамјанова</a:t>
            </a:r>
            <a:r>
              <a:rPr lang="ru-RU" sz="2200" dirty="0"/>
              <a:t> </a:t>
            </a:r>
            <a:r>
              <a:rPr lang="ru-RU" sz="2200" dirty="0" err="1"/>
              <a:t>делимично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</a:t>
            </a:r>
            <a:r>
              <a:rPr lang="ru-RU" sz="2200" dirty="0" err="1"/>
              <a:t>познат</a:t>
            </a:r>
            <a:r>
              <a:rPr lang="ru-RU" sz="2200" dirty="0"/>
              <a:t>. </a:t>
            </a:r>
            <a:r>
              <a:rPr lang="ru-RU" sz="2200" dirty="0" err="1"/>
              <a:t>Њега</a:t>
            </a:r>
            <a:r>
              <a:rPr lang="ru-RU" sz="2200" dirty="0"/>
              <a:t> чине </a:t>
            </a:r>
            <a:r>
              <a:rPr lang="ru-RU" sz="2200" dirty="0" err="1"/>
              <a:t>првенствено</a:t>
            </a:r>
            <a:r>
              <a:rPr lang="ru-RU" sz="2200" dirty="0"/>
              <a:t> </a:t>
            </a:r>
            <a:r>
              <a:rPr lang="ru-RU" sz="2200" dirty="0" err="1"/>
              <a:t>православни</a:t>
            </a:r>
            <a:r>
              <a:rPr lang="ru-RU" sz="2200" dirty="0"/>
              <a:t> </a:t>
            </a:r>
            <a:r>
              <a:rPr lang="ru-RU" sz="2200" dirty="0" err="1"/>
              <a:t>храмови</a:t>
            </a:r>
            <a:r>
              <a:rPr lang="ru-RU" sz="2200" dirty="0"/>
              <a:t> </a:t>
            </a:r>
            <a:r>
              <a:rPr lang="ru-RU" sz="2200" dirty="0" err="1"/>
              <a:t>подигнути</a:t>
            </a:r>
            <a:r>
              <a:rPr lang="ru-RU" sz="2200" dirty="0"/>
              <a:t> </a:t>
            </a:r>
            <a:r>
              <a:rPr lang="ru-RU" sz="2200" dirty="0" err="1"/>
              <a:t>широм</a:t>
            </a:r>
            <a:r>
              <a:rPr lang="ru-RU" sz="2200" dirty="0"/>
              <a:t> </a:t>
            </a:r>
            <a:r>
              <a:rPr lang="ru-RU" sz="2200" dirty="0" err="1"/>
              <a:t>балканског</a:t>
            </a:r>
            <a:r>
              <a:rPr lang="ru-RU" sz="2200" dirty="0"/>
              <a:t> </a:t>
            </a:r>
            <a:r>
              <a:rPr lang="ru-RU" sz="2200" dirty="0" err="1"/>
              <a:t>просторa</a:t>
            </a:r>
            <a:r>
              <a:rPr lang="ru-RU" sz="2200" dirty="0"/>
              <a:t>. </a:t>
            </a:r>
            <a:r>
              <a:rPr lang="ru-RU" sz="2200" dirty="0" err="1"/>
              <a:t>Дамјанов</a:t>
            </a:r>
            <a:r>
              <a:rPr lang="ru-RU" sz="2200" dirty="0"/>
              <a:t> и </a:t>
            </a:r>
            <a:r>
              <a:rPr lang="ru-RU" sz="2200" dirty="0" err="1"/>
              <a:t>његова</a:t>
            </a:r>
            <a:r>
              <a:rPr lang="ru-RU" sz="2200" dirty="0"/>
              <a:t> </a:t>
            </a:r>
            <a:r>
              <a:rPr lang="ru-RU" sz="2200" dirty="0" err="1"/>
              <a:t>тајфа</a:t>
            </a:r>
            <a:r>
              <a:rPr lang="ru-RU" sz="2200" dirty="0"/>
              <a:t> су, </a:t>
            </a:r>
            <a:r>
              <a:rPr lang="ru-RU" sz="2200" dirty="0" err="1"/>
              <a:t>између</a:t>
            </a:r>
            <a:r>
              <a:rPr lang="ru-RU" sz="2200" dirty="0"/>
              <a:t> </a:t>
            </a:r>
            <a:r>
              <a:rPr lang="ru-RU" sz="2200" dirty="0" err="1"/>
              <a:t>осталог</a:t>
            </a:r>
            <a:r>
              <a:rPr lang="ru-RU" sz="2200" dirty="0"/>
              <a:t>, </a:t>
            </a:r>
            <a:r>
              <a:rPr lang="ru-RU" sz="2200" dirty="0" err="1"/>
              <a:t>подигли</a:t>
            </a:r>
            <a:r>
              <a:rPr lang="ru-RU" sz="2200" dirty="0"/>
              <a:t> </a:t>
            </a:r>
            <a:r>
              <a:rPr lang="ru-RU" sz="2200" dirty="0" err="1"/>
              <a:t>цркве</a:t>
            </a:r>
            <a:r>
              <a:rPr lang="ru-RU" sz="2200" dirty="0"/>
              <a:t> Свете Богородице у </a:t>
            </a:r>
            <a:r>
              <a:rPr lang="ru-RU" sz="2200" dirty="0" err="1"/>
              <a:t>Скопљу</a:t>
            </a:r>
            <a:r>
              <a:rPr lang="ru-RU" sz="2200" dirty="0"/>
              <a:t> 1835, </a:t>
            </a:r>
            <a:r>
              <a:rPr lang="ru-RU" sz="2200" dirty="0" err="1"/>
              <a:t>Светог</a:t>
            </a:r>
            <a:r>
              <a:rPr lang="ru-RU" sz="2200" dirty="0"/>
              <a:t> </a:t>
            </a:r>
            <a:r>
              <a:rPr lang="ru-RU" sz="2200" dirty="0" err="1"/>
              <a:t>Јована</a:t>
            </a:r>
            <a:r>
              <a:rPr lang="ru-RU" sz="2200" dirty="0"/>
              <a:t> у </a:t>
            </a:r>
            <a:r>
              <a:rPr lang="ru-RU" sz="2200" dirty="0" err="1"/>
              <a:t>Кратову</a:t>
            </a:r>
            <a:r>
              <a:rPr lang="ru-RU" sz="2200" dirty="0"/>
              <a:t> 1836, </a:t>
            </a:r>
            <a:r>
              <a:rPr lang="ru-RU" sz="2200" dirty="0" err="1"/>
              <a:t>Светог</a:t>
            </a:r>
            <a:r>
              <a:rPr lang="ru-RU" sz="2200" dirty="0"/>
              <a:t> </a:t>
            </a:r>
            <a:r>
              <a:rPr lang="ru-RU" sz="2200" dirty="0" err="1"/>
              <a:t>Пантелејмона</a:t>
            </a:r>
            <a:r>
              <a:rPr lang="ru-RU" sz="2200" dirty="0"/>
              <a:t> у Велесу 1840, Свете </a:t>
            </a:r>
            <a:r>
              <a:rPr lang="ru-RU" sz="2200" dirty="0" err="1"/>
              <a:t>Тројице</a:t>
            </a:r>
            <a:r>
              <a:rPr lang="ru-RU" sz="2200" dirty="0"/>
              <a:t> у </a:t>
            </a:r>
            <a:r>
              <a:rPr lang="ru-RU" sz="2200" dirty="0" err="1"/>
              <a:t>Врању</a:t>
            </a:r>
            <a:r>
              <a:rPr lang="ru-RU" sz="2200" dirty="0"/>
              <a:t> 1858-1859, </a:t>
            </a:r>
            <a:r>
              <a:rPr lang="ru-RU" sz="2200" dirty="0" err="1"/>
              <a:t>Светог</a:t>
            </a:r>
            <a:r>
              <a:rPr lang="ru-RU" sz="2200" dirty="0"/>
              <a:t> Никола у Новом селу код </a:t>
            </a:r>
            <a:r>
              <a:rPr lang="ru-RU" sz="2200" dirty="0" err="1"/>
              <a:t>Штипа</a:t>
            </a:r>
            <a:r>
              <a:rPr lang="ru-RU" sz="2200" dirty="0"/>
              <a:t> 1850, </a:t>
            </a:r>
            <a:r>
              <a:rPr lang="ru-RU" sz="2200" dirty="0" err="1"/>
              <a:t>Светог</a:t>
            </a:r>
            <a:r>
              <a:rPr lang="ru-RU" sz="2200" dirty="0"/>
              <a:t> Николе у </a:t>
            </a:r>
            <a:r>
              <a:rPr lang="ru-RU" sz="2200" dirty="0" err="1"/>
              <a:t>Куманову</a:t>
            </a:r>
            <a:r>
              <a:rPr lang="ru-RU" sz="2200" dirty="0"/>
              <a:t> 1851, </a:t>
            </a:r>
            <a:r>
              <a:rPr lang="ru-RU" sz="2200" dirty="0" err="1"/>
              <a:t>Светог</a:t>
            </a:r>
            <a:r>
              <a:rPr lang="ru-RU" sz="2200" dirty="0"/>
              <a:t> </a:t>
            </a:r>
            <a:r>
              <a:rPr lang="ru-RU" sz="2200" dirty="0" err="1"/>
              <a:t>Георгија</a:t>
            </a:r>
            <a:r>
              <a:rPr lang="ru-RU" sz="2200" dirty="0"/>
              <a:t> у </a:t>
            </a:r>
            <a:r>
              <a:rPr lang="ru-RU" sz="2200" dirty="0" err="1"/>
              <a:t>Смедереву</a:t>
            </a:r>
            <a:r>
              <a:rPr lang="ru-RU" sz="2200" dirty="0"/>
              <a:t> 1851-1854, Свете </a:t>
            </a:r>
            <a:r>
              <a:rPr lang="ru-RU" sz="2200" dirty="0" err="1"/>
              <a:t>Тројице</a:t>
            </a:r>
            <a:r>
              <a:rPr lang="ru-RU" sz="2200" dirty="0"/>
              <a:t> у </a:t>
            </a:r>
            <a:r>
              <a:rPr lang="ru-RU" sz="2200" dirty="0" err="1"/>
              <a:t>Мостару</a:t>
            </a:r>
            <a:r>
              <a:rPr lang="ru-RU" sz="2200" dirty="0"/>
              <a:t> 1873, Свете </a:t>
            </a:r>
            <a:r>
              <a:rPr lang="ru-RU" sz="2200" dirty="0" err="1"/>
              <a:t>Тројице</a:t>
            </a:r>
            <a:r>
              <a:rPr lang="ru-RU" sz="2200" dirty="0"/>
              <a:t> у </a:t>
            </a:r>
            <a:r>
              <a:rPr lang="ru-RU" sz="2200" dirty="0" err="1"/>
              <a:t>Сарајеву</a:t>
            </a:r>
            <a:r>
              <a:rPr lang="ru-RU" sz="2200" dirty="0"/>
              <a:t> 1863-1868, </a:t>
            </a:r>
            <a:r>
              <a:rPr lang="ru-RU" sz="2200" dirty="0" err="1"/>
              <a:t>као</a:t>
            </a:r>
            <a:r>
              <a:rPr lang="ru-RU" sz="2200" dirty="0"/>
              <a:t> и </a:t>
            </a:r>
            <a:r>
              <a:rPr lang="ru-RU" sz="2200" dirty="0" err="1"/>
              <a:t>храмове</a:t>
            </a:r>
            <a:r>
              <a:rPr lang="ru-RU" sz="2200" dirty="0"/>
              <a:t> у </a:t>
            </a:r>
            <a:r>
              <a:rPr lang="ru-RU" sz="2200" dirty="0" err="1"/>
              <a:t>манастиру</a:t>
            </a:r>
            <a:r>
              <a:rPr lang="ru-RU" sz="2200" dirty="0"/>
              <a:t> </a:t>
            </a:r>
            <a:r>
              <a:rPr lang="ru-RU" sz="2200" dirty="0" err="1"/>
              <a:t>Светог</a:t>
            </a:r>
            <a:r>
              <a:rPr lang="ru-RU" sz="2200" dirty="0"/>
              <a:t> </a:t>
            </a:r>
            <a:r>
              <a:rPr lang="ru-RU" sz="2200" dirty="0" err="1"/>
              <a:t>Јоакима</a:t>
            </a:r>
            <a:r>
              <a:rPr lang="ru-RU" sz="2200" dirty="0"/>
              <a:t> </a:t>
            </a:r>
            <a:r>
              <a:rPr lang="ru-RU" sz="2200" dirty="0" err="1"/>
              <a:t>Осоговског</a:t>
            </a:r>
            <a:r>
              <a:rPr lang="ru-RU" sz="2200" dirty="0"/>
              <a:t> 1847-1851, Горном </a:t>
            </a:r>
            <a:r>
              <a:rPr lang="ru-RU" sz="2200" dirty="0" err="1"/>
              <a:t>Чичеву</a:t>
            </a:r>
            <a:r>
              <a:rPr lang="ru-RU" sz="2200" dirty="0"/>
              <a:t> 1861, </a:t>
            </a:r>
            <a:r>
              <a:rPr lang="ru-RU" sz="2200" dirty="0" err="1"/>
              <a:t>Печењевцима</a:t>
            </a:r>
            <a:r>
              <a:rPr lang="ru-RU" sz="2200" dirty="0"/>
              <a:t> 1844. и </a:t>
            </a:r>
            <a:r>
              <a:rPr lang="ru-RU" sz="2200" dirty="0" err="1"/>
              <a:t>Турековцу</a:t>
            </a:r>
            <a:r>
              <a:rPr lang="ru-RU" sz="2200" dirty="0"/>
              <a:t> 1845.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57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67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100" dirty="0" smtClean="0"/>
              <a:t>Црква Св. Богородице у Скопљу</a:t>
            </a:r>
            <a:r>
              <a:rPr lang="sr-Cyrl-CS" sz="2500" dirty="0" smtClean="0"/>
              <a:t/>
            </a:r>
            <a:br>
              <a:rPr lang="sr-Cyrl-CS" sz="2500" dirty="0" smtClean="0"/>
            </a:br>
            <a:r>
              <a:rPr lang="sr-Cyrl-CS" sz="1800" dirty="0" smtClean="0"/>
              <a:t>(изградњу започео Дамјан, а завршио Андреја)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284"/>
            <a:ext cx="9143579" cy="61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1" y="14122"/>
            <a:ext cx="4643718" cy="1143000"/>
          </a:xfrm>
        </p:spPr>
        <p:txBody>
          <a:bodyPr>
            <a:normAutofit/>
          </a:bodyPr>
          <a:lstStyle/>
          <a:p>
            <a:r>
              <a:rPr lang="sr-Cyrl-CS" sz="2300" dirty="0"/>
              <a:t>Црква Св. Богородице у Скопљу</a:t>
            </a:r>
            <a:r>
              <a:rPr lang="sr-Cyrl-CS" sz="3200" dirty="0"/>
              <a:t/>
            </a:r>
            <a:br>
              <a:rPr lang="sr-Cyrl-C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717" y="673974"/>
            <a:ext cx="6221507" cy="61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18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Пантелејмона, Велес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5106"/>
            <a:ext cx="9144000" cy="61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842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Пантелејмона, Велес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" y="781144"/>
            <a:ext cx="9134526" cy="60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71" y="-161364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Пантелејмона, Велес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2" y="878791"/>
            <a:ext cx="8626979" cy="59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12" y="-148642"/>
            <a:ext cx="4491318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/>
              <a:t>Црква Св. Пантелејмона, Велес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35" y="909555"/>
            <a:ext cx="4794970" cy="342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" y="909555"/>
            <a:ext cx="4034190" cy="59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7386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Николе, Куманово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3" y="644096"/>
            <a:ext cx="8480612" cy="62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846" y="3801035"/>
            <a:ext cx="27969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Cyrl-CS" sz="2800" dirty="0"/>
              <a:t>Црква Св. </a:t>
            </a:r>
            <a:r>
              <a:rPr lang="sr-Cyrl-CS" sz="2800" dirty="0" smtClean="0"/>
              <a:t>Николе</a:t>
            </a:r>
            <a:r>
              <a:rPr lang="sr-Cyrl-CS" sz="2800" smtClean="0"/>
              <a:t>, </a:t>
            </a:r>
            <a:br>
              <a:rPr lang="sr-Cyrl-CS" sz="2800" smtClean="0"/>
            </a:br>
            <a:r>
              <a:rPr lang="sr-Cyrl-CS" sz="2800" smtClean="0"/>
              <a:t>Куманово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32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Тројице, Врање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615"/>
            <a:ext cx="9144000" cy="60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2435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Један</a:t>
            </a:r>
            <a:r>
              <a:rPr lang="ru-RU" dirty="0"/>
              <a:t> од </a:t>
            </a:r>
            <a:r>
              <a:rPr lang="ru-RU" dirty="0" err="1"/>
              <a:t>истакнутих</a:t>
            </a:r>
            <a:r>
              <a:rPr lang="ru-RU" dirty="0"/>
              <a:t> балканских </a:t>
            </a:r>
            <a:r>
              <a:rPr lang="ru-RU" dirty="0" err="1"/>
              <a:t>архитеката</a:t>
            </a:r>
            <a:r>
              <a:rPr lang="ru-RU" dirty="0"/>
              <a:t> </a:t>
            </a:r>
            <a:r>
              <a:rPr lang="ru-RU" dirty="0" err="1"/>
              <a:t>позноосманског</a:t>
            </a:r>
            <a:r>
              <a:rPr lang="ru-RU" dirty="0"/>
              <a:t> </a:t>
            </a:r>
            <a:r>
              <a:rPr lang="ru-RU" dirty="0" err="1"/>
              <a:t>доба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Андреја</a:t>
            </a:r>
            <a:r>
              <a:rPr lang="ru-RU" dirty="0"/>
              <a:t> </a:t>
            </a:r>
            <a:r>
              <a:rPr lang="ru-RU" dirty="0" err="1"/>
              <a:t>Дамјанов</a:t>
            </a:r>
            <a:r>
              <a:rPr lang="ru-RU" dirty="0"/>
              <a:t> или </a:t>
            </a:r>
            <a:r>
              <a:rPr lang="ru-RU" dirty="0" err="1"/>
              <a:t>Дамјановић</a:t>
            </a:r>
            <a:r>
              <a:rPr lang="ru-RU" dirty="0"/>
              <a:t>, </a:t>
            </a:r>
            <a:r>
              <a:rPr lang="ru-RU" dirty="0" err="1"/>
              <a:t>како</a:t>
            </a:r>
            <a:r>
              <a:rPr lang="ru-RU" dirty="0"/>
              <a:t> се </a:t>
            </a:r>
            <a:r>
              <a:rPr lang="ru-RU" dirty="0" err="1"/>
              <a:t>између</a:t>
            </a:r>
            <a:r>
              <a:rPr lang="ru-RU" dirty="0"/>
              <a:t> </a:t>
            </a:r>
            <a:r>
              <a:rPr lang="ru-RU" dirty="0" err="1"/>
              <a:t>осталог</a:t>
            </a:r>
            <a:r>
              <a:rPr lang="ru-RU" dirty="0"/>
              <a:t> </a:t>
            </a:r>
            <a:r>
              <a:rPr lang="ru-RU" dirty="0" err="1"/>
              <a:t>потписује</a:t>
            </a:r>
            <a:r>
              <a:rPr lang="ru-RU" dirty="0"/>
              <a:t> у уговору за </a:t>
            </a:r>
            <a:r>
              <a:rPr lang="ru-RU" dirty="0" err="1"/>
              <a:t>нишку</a:t>
            </a:r>
            <a:r>
              <a:rPr lang="ru-RU" dirty="0"/>
              <a:t> </a:t>
            </a:r>
            <a:r>
              <a:rPr lang="ru-RU" dirty="0" err="1"/>
              <a:t>Саборну</a:t>
            </a:r>
            <a:r>
              <a:rPr lang="ru-RU" dirty="0"/>
              <a:t> </a:t>
            </a:r>
            <a:r>
              <a:rPr lang="ru-RU" dirty="0" err="1"/>
              <a:t>цркву</a:t>
            </a:r>
            <a:r>
              <a:rPr lang="ru-RU" dirty="0"/>
              <a:t>. О животу и раду </a:t>
            </a:r>
            <a:r>
              <a:rPr lang="ru-RU" dirty="0" err="1"/>
              <a:t>Андреје</a:t>
            </a:r>
            <a:r>
              <a:rPr lang="ru-RU" dirty="0"/>
              <a:t> </a:t>
            </a:r>
            <a:r>
              <a:rPr lang="ru-RU" dirty="0" err="1"/>
              <a:t>Дамјанова</a:t>
            </a:r>
            <a:r>
              <a:rPr lang="ru-RU" dirty="0"/>
              <a:t> нема </a:t>
            </a:r>
            <a:r>
              <a:rPr lang="ru-RU" dirty="0" err="1"/>
              <a:t>довољно</a:t>
            </a:r>
            <a:r>
              <a:rPr lang="ru-RU" dirty="0"/>
              <a:t> </a:t>
            </a:r>
            <a:r>
              <a:rPr lang="ru-RU" dirty="0" err="1"/>
              <a:t>података</a:t>
            </a:r>
            <a:r>
              <a:rPr lang="ru-RU" dirty="0"/>
              <a:t>. </a:t>
            </a:r>
            <a:r>
              <a:rPr lang="ru-RU" dirty="0" err="1"/>
              <a:t>Сматра</a:t>
            </a:r>
            <a:r>
              <a:rPr lang="ru-RU" dirty="0"/>
              <a:t> се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рођен</a:t>
            </a:r>
            <a:r>
              <a:rPr lang="ru-RU" dirty="0"/>
              <a:t> 1813. а </a:t>
            </a:r>
            <a:r>
              <a:rPr lang="ru-RU" dirty="0" err="1"/>
              <a:t>умро</a:t>
            </a:r>
            <a:r>
              <a:rPr lang="ru-RU" dirty="0"/>
              <a:t> 1878. </a:t>
            </a:r>
            <a:r>
              <a:rPr lang="ru-RU" dirty="0" err="1"/>
              <a:t>Сахрањен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, </a:t>
            </a:r>
            <a:r>
              <a:rPr lang="ru-RU" dirty="0" err="1"/>
              <a:t>према</a:t>
            </a:r>
            <a:r>
              <a:rPr lang="ru-RU" dirty="0"/>
              <a:t> </a:t>
            </a:r>
            <a:r>
              <a:rPr lang="ru-RU" dirty="0" err="1"/>
              <a:t>истраживањима</a:t>
            </a:r>
            <a:r>
              <a:rPr lang="ru-RU" dirty="0"/>
              <a:t> Миленка </a:t>
            </a:r>
            <a:r>
              <a:rPr lang="ru-RU" dirty="0" err="1"/>
              <a:t>Филиповића</a:t>
            </a:r>
            <a:r>
              <a:rPr lang="ru-RU" dirty="0"/>
              <a:t>, у </a:t>
            </a:r>
            <a:r>
              <a:rPr lang="ru-RU" dirty="0" err="1"/>
              <a:t>породичној</a:t>
            </a:r>
            <a:r>
              <a:rPr lang="ru-RU" dirty="0"/>
              <a:t> </a:t>
            </a:r>
            <a:r>
              <a:rPr lang="ru-RU" dirty="0" err="1"/>
              <a:t>гробници</a:t>
            </a:r>
            <a:r>
              <a:rPr lang="ru-RU" dirty="0"/>
              <a:t> код </a:t>
            </a:r>
            <a:r>
              <a:rPr lang="ru-RU" dirty="0" err="1"/>
              <a:t>цркве</a:t>
            </a:r>
            <a:r>
              <a:rPr lang="ru-RU" dirty="0"/>
              <a:t> </a:t>
            </a:r>
            <a:r>
              <a:rPr lang="ru-RU" dirty="0" err="1"/>
              <a:t>Светог</a:t>
            </a:r>
            <a:r>
              <a:rPr lang="ru-RU" dirty="0"/>
              <a:t> </a:t>
            </a:r>
            <a:r>
              <a:rPr lang="ru-RU" dirty="0" err="1"/>
              <a:t>Пантелејмона</a:t>
            </a:r>
            <a:r>
              <a:rPr lang="ru-RU" dirty="0"/>
              <a:t> у Велесу.  </a:t>
            </a:r>
            <a:r>
              <a:rPr lang="ru-RU" dirty="0" err="1"/>
              <a:t>Његов</a:t>
            </a:r>
            <a:r>
              <a:rPr lang="ru-RU" dirty="0"/>
              <a:t> живот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</a:t>
            </a:r>
            <a:r>
              <a:rPr lang="ru-RU" dirty="0" err="1"/>
              <a:t>условљен</a:t>
            </a:r>
            <a:r>
              <a:rPr lang="ru-RU" dirty="0"/>
              <a:t> </a:t>
            </a:r>
            <a:r>
              <a:rPr lang="ru-RU" dirty="0" err="1"/>
              <a:t>општим</a:t>
            </a:r>
            <a:r>
              <a:rPr lang="ru-RU" dirty="0"/>
              <a:t> </a:t>
            </a:r>
            <a:r>
              <a:rPr lang="ru-RU" dirty="0" err="1"/>
              <a:t>оквирима</a:t>
            </a:r>
            <a:r>
              <a:rPr lang="ru-RU" dirty="0"/>
              <a:t> </a:t>
            </a:r>
            <a:r>
              <a:rPr lang="ru-RU" dirty="0" err="1"/>
              <a:t>османског</a:t>
            </a:r>
            <a:r>
              <a:rPr lang="ru-RU" dirty="0"/>
              <a:t> </a:t>
            </a:r>
            <a:r>
              <a:rPr lang="ru-RU" dirty="0" err="1"/>
              <a:t>друштва</a:t>
            </a:r>
            <a:r>
              <a:rPr lang="ru-RU" dirty="0"/>
              <a:t>, у коме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живео</a:t>
            </a:r>
            <a:r>
              <a:rPr lang="ru-RU" dirty="0"/>
              <a:t>. Зато су </a:t>
            </a:r>
            <a:r>
              <a:rPr lang="ru-RU" dirty="0" err="1"/>
              <a:t>могле</a:t>
            </a:r>
            <a:r>
              <a:rPr lang="ru-RU" dirty="0"/>
              <a:t> да га </a:t>
            </a:r>
            <a:r>
              <a:rPr lang="ru-RU" dirty="0" err="1"/>
              <a:t>обележе</a:t>
            </a:r>
            <a:r>
              <a:rPr lang="ru-RU" dirty="0"/>
              <a:t> </a:t>
            </a:r>
            <a:r>
              <a:rPr lang="ru-RU" err="1"/>
              <a:t>како</a:t>
            </a:r>
            <a:r>
              <a:rPr lang="ru-RU"/>
              <a:t> </a:t>
            </a:r>
            <a:r>
              <a:rPr lang="ru-RU" smtClean="0"/>
              <a:t>погодности </a:t>
            </a:r>
            <a:r>
              <a:rPr lang="ru-RU" dirty="0" err="1"/>
              <a:t>тако</a:t>
            </a:r>
            <a:r>
              <a:rPr lang="ru-RU" dirty="0"/>
              <a:t> и опасности живота на балканском </a:t>
            </a:r>
            <a:r>
              <a:rPr lang="ru-RU" dirty="0" err="1"/>
              <a:t>тлу</a:t>
            </a:r>
            <a:r>
              <a:rPr lang="ru-RU" dirty="0"/>
              <a:t> у </a:t>
            </a:r>
            <a:r>
              <a:rPr lang="ru-RU" dirty="0" err="1"/>
              <a:t>другој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XIX века. </a:t>
            </a:r>
            <a:r>
              <a:rPr lang="ru-RU" dirty="0" err="1"/>
              <a:t>Породица</a:t>
            </a:r>
            <a:r>
              <a:rPr lang="ru-RU" dirty="0"/>
              <a:t> </a:t>
            </a:r>
            <a:r>
              <a:rPr lang="ru-RU" err="1"/>
              <a:t>Андреје</a:t>
            </a:r>
            <a:r>
              <a:rPr lang="ru-RU"/>
              <a:t> </a:t>
            </a:r>
            <a:r>
              <a:rPr lang="ru-RU" smtClean="0"/>
              <a:t>Дамјанова </a:t>
            </a:r>
            <a:r>
              <a:rPr lang="ru-RU" dirty="0"/>
              <a:t>води </a:t>
            </a:r>
            <a:r>
              <a:rPr lang="ru-RU" dirty="0" err="1"/>
              <a:t>порекло</a:t>
            </a:r>
            <a:r>
              <a:rPr lang="ru-RU" dirty="0"/>
              <a:t> из села </a:t>
            </a:r>
            <a:r>
              <a:rPr lang="ru-RU" dirty="0" err="1"/>
              <a:t>Тресонче</a:t>
            </a:r>
            <a:r>
              <a:rPr lang="ru-RU" dirty="0"/>
              <a:t>, </a:t>
            </a:r>
            <a:r>
              <a:rPr lang="ru-RU" dirty="0" err="1"/>
              <a:t>одакле</a:t>
            </a:r>
            <a:r>
              <a:rPr lang="ru-RU" dirty="0"/>
              <a:t> се </a:t>
            </a:r>
            <a:r>
              <a:rPr lang="ru-RU" dirty="0" err="1"/>
              <a:t>због</a:t>
            </a:r>
            <a:r>
              <a:rPr lang="ru-RU" dirty="0"/>
              <a:t> </a:t>
            </a:r>
            <a:r>
              <a:rPr lang="ru-RU" dirty="0" err="1"/>
              <a:t>несигурности</a:t>
            </a:r>
            <a:r>
              <a:rPr lang="ru-RU" dirty="0"/>
              <a:t> од ”</a:t>
            </a:r>
            <a:r>
              <a:rPr lang="ru-RU" dirty="0" err="1"/>
              <a:t>Арбанаса</a:t>
            </a:r>
            <a:r>
              <a:rPr lang="ru-RU" dirty="0"/>
              <a:t>” </a:t>
            </a:r>
            <a:r>
              <a:rPr lang="ru-RU" dirty="0" err="1"/>
              <a:t>преселила</a:t>
            </a:r>
            <a:r>
              <a:rPr lang="ru-RU" dirty="0"/>
              <a:t> у </a:t>
            </a:r>
            <a:r>
              <a:rPr lang="ru-RU" dirty="0" err="1"/>
              <a:t>Папрадиште</a:t>
            </a:r>
            <a:r>
              <a:rPr lang="ru-RU" dirty="0"/>
              <a:t>. У Велес су се </a:t>
            </a:r>
            <a:r>
              <a:rPr lang="ru-RU" dirty="0" err="1"/>
              <a:t>преселили</a:t>
            </a:r>
            <a:r>
              <a:rPr lang="ru-RU" dirty="0"/>
              <a:t> </a:t>
            </a:r>
            <a:r>
              <a:rPr lang="ru-RU" dirty="0" err="1"/>
              <a:t>средином</a:t>
            </a:r>
            <a:r>
              <a:rPr lang="ru-RU" dirty="0"/>
              <a:t> XIX века.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1" y="-234109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Тројице, Врање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079"/>
            <a:ext cx="9146883" cy="60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9965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Илије, Печењевци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7713"/>
            <a:ext cx="9144000" cy="61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59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Светих Апостола, Турековац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8541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-225144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Јоакима Осоговског, манастир Осогово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82" y="773205"/>
            <a:ext cx="8113060" cy="60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59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Јоакима Осоговског, манастир Осогово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6138"/>
            <a:ext cx="9144000" cy="6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7" y="-6602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Јоакима Осоговског, манастир Осогово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87" y="970615"/>
            <a:ext cx="6104740" cy="57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7" y="-20582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smtClean="0"/>
              <a:t>Црква Св. Јоакима Осоговског, манастир Осогово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17" y="847531"/>
            <a:ext cx="7279341" cy="60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-21842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Јоакима Осоговског, манастир Осогово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6" y="779929"/>
            <a:ext cx="8104094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4786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Богородице, Ново село код Штипа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762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20" y="-106363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Ново село код Штипа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20" y="779929"/>
            <a:ext cx="8011339" cy="61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635" y="4039815"/>
            <a:ext cx="4052047" cy="1143000"/>
          </a:xfrm>
        </p:spPr>
        <p:txBody>
          <a:bodyPr>
            <a:normAutofit/>
          </a:bodyPr>
          <a:lstStyle/>
          <a:p>
            <a:r>
              <a:rPr lang="sr-Cyrl-CS" sz="3200" dirty="0" smtClean="0"/>
              <a:t>Андреја Дамјанов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4" y="-2131"/>
            <a:ext cx="4769224" cy="68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Ново село код Штипа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1"/>
          <a:stretch/>
        </p:blipFill>
        <p:spPr>
          <a:xfrm>
            <a:off x="207714" y="1210235"/>
            <a:ext cx="8728570" cy="54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576" y="273204"/>
            <a:ext cx="4373342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 smtClean="0"/>
              <a:t>Црква Св. Духа у Нишу</a:t>
            </a:r>
            <a:br>
              <a:rPr lang="sr-Cyrl-CS" sz="2500" dirty="0" smtClean="0"/>
            </a:br>
            <a:r>
              <a:rPr lang="sr-Cyrl-CS" sz="2500" dirty="0" smtClean="0"/>
              <a:t>(нацрт А. Дамјанова)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211" y="26894"/>
            <a:ext cx="4043082" cy="68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988" y="1305579"/>
            <a:ext cx="4204447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Духа у Нишу</a:t>
            </a:r>
            <a:r>
              <a:rPr lang="sr-Cyrl-CS" sz="3200" dirty="0"/>
              <a:t/>
            </a:r>
            <a:br>
              <a:rPr lang="sr-Cyrl-C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22" y="0"/>
            <a:ext cx="499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8093" y="1224897"/>
            <a:ext cx="4204447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/>
              <a:t>Црква Св. Духа у Нишу</a:t>
            </a:r>
            <a:r>
              <a:rPr lang="sr-Cyrl-CS" sz="3200" dirty="0"/>
              <a:t/>
            </a:r>
            <a:br>
              <a:rPr lang="sr-Cyrl-C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16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10" y="753035"/>
            <a:ext cx="8139953" cy="61049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7364" y="168276"/>
            <a:ext cx="420444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500" smtClean="0"/>
              <a:t>Црква Св. Духа у Нишу</a:t>
            </a:r>
            <a:r>
              <a:rPr lang="sr-Cyrl-CS" sz="3200" smtClean="0"/>
              <a:t/>
            </a:r>
            <a:br>
              <a:rPr lang="sr-Cyrl-CS" sz="320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40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577" y="382214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Духа у Нишу</a:t>
            </a:r>
            <a:r>
              <a:rPr lang="sr-Cyrl-CS" sz="3200" dirty="0"/>
              <a:t/>
            </a:r>
            <a:br>
              <a:rPr lang="sr-Cyrl-CS" sz="3200" dirty="0"/>
            </a:b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604" y="143436"/>
            <a:ext cx="4257386" cy="64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39" y="23626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Духа у Нишу</a:t>
            </a:r>
            <a:r>
              <a:rPr lang="sr-Cyrl-CS" sz="3200" dirty="0"/>
              <a:t/>
            </a:r>
            <a:br>
              <a:rPr lang="sr-Cyrl-C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7" y="811087"/>
            <a:ext cx="7787867" cy="59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9455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Георгија, Смедерево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524"/>
            <a:ext cx="9144000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-27893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Георгија, Смедерево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661762"/>
            <a:ext cx="8650942" cy="61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126" y="661334"/>
            <a:ext cx="4598895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/>
              <a:t>Црква Св. Георгија</a:t>
            </a:r>
            <a:r>
              <a:rPr lang="sr-Cyrl-CS" sz="2500"/>
              <a:t>, </a:t>
            </a:r>
            <a:r>
              <a:rPr lang="sr-Cyrl-CS" sz="2500" smtClean="0"/>
              <a:t/>
            </a:r>
            <a:br>
              <a:rPr lang="sr-Cyrl-CS" sz="2500" smtClean="0"/>
            </a:br>
            <a:r>
              <a:rPr lang="sr-Cyrl-CS" sz="2500" smtClean="0"/>
              <a:t>Смедерево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1" y="134471"/>
            <a:ext cx="4550457" cy="66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628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Образовање</a:t>
            </a:r>
            <a:r>
              <a:rPr lang="ru-RU" dirty="0"/>
              <a:t> </a:t>
            </a:r>
            <a:r>
              <a:rPr lang="ru-RU" dirty="0" err="1"/>
              <a:t>Андреје</a:t>
            </a:r>
            <a:r>
              <a:rPr lang="ru-RU" dirty="0"/>
              <a:t> </a:t>
            </a:r>
            <a:r>
              <a:rPr lang="ru-RU" dirty="0" err="1"/>
              <a:t>Дамјанова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сасвим</a:t>
            </a:r>
            <a:r>
              <a:rPr lang="ru-RU" dirty="0"/>
              <a:t> </a:t>
            </a:r>
            <a:r>
              <a:rPr lang="ru-RU" dirty="0" err="1"/>
              <a:t>познато</a:t>
            </a:r>
            <a:r>
              <a:rPr lang="ru-RU" dirty="0"/>
              <a:t>, </a:t>
            </a:r>
            <a:r>
              <a:rPr lang="ru-RU" dirty="0" err="1"/>
              <a:t>више</a:t>
            </a:r>
            <a:r>
              <a:rPr lang="ru-RU" dirty="0"/>
              <a:t> </a:t>
            </a:r>
            <a:r>
              <a:rPr lang="ru-RU" dirty="0" err="1"/>
              <a:t>ранијих</a:t>
            </a:r>
            <a:r>
              <a:rPr lang="ru-RU" dirty="0"/>
              <a:t> </a:t>
            </a:r>
            <a:r>
              <a:rPr lang="ru-RU" dirty="0" err="1"/>
              <a:t>истраживача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указало да </a:t>
            </a:r>
            <a:r>
              <a:rPr lang="ru-RU" dirty="0" err="1"/>
              <a:t>је</a:t>
            </a:r>
            <a:r>
              <a:rPr lang="ru-RU" dirty="0"/>
              <a:t> он </a:t>
            </a:r>
            <a:r>
              <a:rPr lang="ru-RU" dirty="0" err="1"/>
              <a:t>морао</a:t>
            </a:r>
            <a:r>
              <a:rPr lang="ru-RU" dirty="0"/>
              <a:t> да </a:t>
            </a:r>
            <a:r>
              <a:rPr lang="ru-RU" dirty="0" err="1"/>
              <a:t>своју</a:t>
            </a:r>
            <a:r>
              <a:rPr lang="ru-RU" dirty="0"/>
              <a:t> </a:t>
            </a:r>
            <a:r>
              <a:rPr lang="ru-RU" dirty="0" err="1"/>
              <a:t>вештину</a:t>
            </a:r>
            <a:r>
              <a:rPr lang="ru-RU" dirty="0"/>
              <a:t> </a:t>
            </a:r>
            <a:r>
              <a:rPr lang="ru-RU" dirty="0" err="1"/>
              <a:t>усавршава</a:t>
            </a:r>
            <a:r>
              <a:rPr lang="ru-RU" dirty="0"/>
              <a:t> у </a:t>
            </a:r>
            <a:r>
              <a:rPr lang="ru-RU" dirty="0" err="1"/>
              <a:t>оквирима</a:t>
            </a:r>
            <a:r>
              <a:rPr lang="ru-RU" dirty="0"/>
              <a:t> </a:t>
            </a:r>
            <a:r>
              <a:rPr lang="ru-RU" dirty="0" err="1"/>
              <a:t>мајсторских</a:t>
            </a:r>
            <a:r>
              <a:rPr lang="ru-RU" dirty="0"/>
              <a:t> </a:t>
            </a:r>
            <a:r>
              <a:rPr lang="ru-RU" dirty="0" err="1"/>
              <a:t>радионица</a:t>
            </a:r>
            <a:r>
              <a:rPr lang="ru-RU" dirty="0"/>
              <a:t> и </a:t>
            </a:r>
            <a:r>
              <a:rPr lang="ru-RU" dirty="0" err="1"/>
              <a:t>градитељских</a:t>
            </a:r>
            <a:r>
              <a:rPr lang="ru-RU" dirty="0"/>
              <a:t> </a:t>
            </a:r>
            <a:r>
              <a:rPr lang="ru-RU" dirty="0" err="1"/>
              <a:t>тајфи</a:t>
            </a:r>
            <a:r>
              <a:rPr lang="ru-RU" dirty="0"/>
              <a:t>. </a:t>
            </a:r>
            <a:r>
              <a:rPr lang="ru-RU" dirty="0" err="1"/>
              <a:t>Овакав</a:t>
            </a:r>
            <a:r>
              <a:rPr lang="ru-RU" dirty="0"/>
              <a:t> вид </a:t>
            </a:r>
            <a:r>
              <a:rPr lang="ru-RU" dirty="0" err="1"/>
              <a:t>едукације</a:t>
            </a:r>
            <a:r>
              <a:rPr lang="ru-RU" dirty="0"/>
              <a:t> </a:t>
            </a:r>
            <a:r>
              <a:rPr lang="ru-RU" dirty="0" err="1"/>
              <a:t>био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карактеристичан</a:t>
            </a:r>
            <a:r>
              <a:rPr lang="ru-RU" dirty="0"/>
              <a:t> за </a:t>
            </a:r>
            <a:r>
              <a:rPr lang="ru-RU" dirty="0" err="1"/>
              <a:t>сваки</a:t>
            </a:r>
            <a:r>
              <a:rPr lang="ru-RU" dirty="0"/>
              <a:t> вид </a:t>
            </a:r>
            <a:r>
              <a:rPr lang="ru-RU" dirty="0" err="1"/>
              <a:t>занатске</a:t>
            </a:r>
            <a:r>
              <a:rPr lang="ru-RU" dirty="0"/>
              <a:t> </a:t>
            </a:r>
            <a:r>
              <a:rPr lang="ru-RU" dirty="0" err="1"/>
              <a:t>праксе</a:t>
            </a:r>
            <a:r>
              <a:rPr lang="ru-RU" dirty="0"/>
              <a:t> на османском </a:t>
            </a:r>
            <a:r>
              <a:rPr lang="ru-RU" dirty="0" err="1"/>
              <a:t>Балкану</a:t>
            </a:r>
            <a:r>
              <a:rPr lang="ru-RU" dirty="0"/>
              <a:t>. </a:t>
            </a:r>
            <a:r>
              <a:rPr lang="ru-RU" dirty="0" err="1"/>
              <a:t>Позната</a:t>
            </a:r>
            <a:r>
              <a:rPr lang="ru-RU" dirty="0"/>
              <a:t> </a:t>
            </a:r>
            <a:r>
              <a:rPr lang="ru-RU" dirty="0" err="1"/>
              <a:t>грађа</a:t>
            </a:r>
            <a:r>
              <a:rPr lang="ru-RU" dirty="0"/>
              <a:t> о </a:t>
            </a:r>
            <a:r>
              <a:rPr lang="ru-RU" err="1"/>
              <a:t>занатским</a:t>
            </a:r>
            <a:r>
              <a:rPr lang="ru-RU"/>
              <a:t> </a:t>
            </a:r>
            <a:r>
              <a:rPr lang="ru-RU" smtClean="0"/>
              <a:t>удружењима – еснафима, </a:t>
            </a:r>
            <a:r>
              <a:rPr lang="ru-RU" dirty="0" err="1"/>
              <a:t>показује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њихово</a:t>
            </a:r>
            <a:r>
              <a:rPr lang="ru-RU" dirty="0"/>
              <a:t> </a:t>
            </a:r>
            <a:r>
              <a:rPr lang="ru-RU" dirty="0" err="1"/>
              <a:t>унутрашње</a:t>
            </a:r>
            <a:r>
              <a:rPr lang="ru-RU" dirty="0"/>
              <a:t> </a:t>
            </a:r>
            <a:r>
              <a:rPr lang="ru-RU" dirty="0" err="1"/>
              <a:t>уређење</a:t>
            </a:r>
            <a:r>
              <a:rPr lang="ru-RU" dirty="0"/>
              <a:t> било строго прописано. </a:t>
            </a:r>
            <a:r>
              <a:rPr lang="ru-RU" dirty="0" err="1"/>
              <a:t>Обавезе</a:t>
            </a:r>
            <a:r>
              <a:rPr lang="ru-RU" dirty="0"/>
              <a:t> и </a:t>
            </a:r>
            <a:r>
              <a:rPr lang="ru-RU" dirty="0" err="1"/>
              <a:t>дужности</a:t>
            </a:r>
            <a:r>
              <a:rPr lang="ru-RU" dirty="0"/>
              <a:t> свих </a:t>
            </a:r>
            <a:r>
              <a:rPr lang="ru-RU" dirty="0" err="1"/>
              <a:t>чланова</a:t>
            </a:r>
            <a:r>
              <a:rPr lang="ru-RU" dirty="0"/>
              <a:t> </a:t>
            </a:r>
            <a:r>
              <a:rPr lang="ru-RU" dirty="0" err="1"/>
              <a:t>еснафа</a:t>
            </a:r>
            <a:r>
              <a:rPr lang="ru-RU" dirty="0"/>
              <a:t>, од </a:t>
            </a:r>
            <a:r>
              <a:rPr lang="ru-RU" dirty="0" err="1"/>
              <a:t>најмлађих</a:t>
            </a:r>
            <a:r>
              <a:rPr lang="ru-RU" dirty="0"/>
              <a:t> </a:t>
            </a:r>
            <a:r>
              <a:rPr lang="ru-RU" dirty="0" err="1"/>
              <a:t>припадника</a:t>
            </a:r>
            <a:r>
              <a:rPr lang="ru-RU" dirty="0"/>
              <a:t> до </a:t>
            </a:r>
            <a:r>
              <a:rPr lang="ru-RU" dirty="0" err="1"/>
              <a:t>вође</a:t>
            </a:r>
            <a:r>
              <a:rPr lang="ru-RU" dirty="0"/>
              <a:t> </a:t>
            </a:r>
            <a:r>
              <a:rPr lang="ru-RU" err="1" smtClean="0"/>
              <a:t>еснафа</a:t>
            </a:r>
            <a:r>
              <a:rPr lang="ru-RU" smtClean="0"/>
              <a:t> </a:t>
            </a:r>
            <a:r>
              <a:rPr lang="ru-RU"/>
              <a:t> </a:t>
            </a:r>
            <a:r>
              <a:rPr lang="ru-RU" smtClean="0"/>
              <a:t>уста-баше, </a:t>
            </a:r>
            <a:r>
              <a:rPr lang="ru-RU" dirty="0" smtClean="0"/>
              <a:t>биле су строго </a:t>
            </a:r>
            <a:r>
              <a:rPr lang="ru-RU" dirty="0" err="1" smtClean="0"/>
              <a:t>одређене</a:t>
            </a:r>
            <a:r>
              <a:rPr lang="ru-RU" dirty="0" smtClean="0"/>
              <a:t>. </a:t>
            </a:r>
            <a:r>
              <a:rPr lang="ru-RU" dirty="0" err="1" smtClean="0"/>
              <a:t>Таква</a:t>
            </a:r>
            <a:r>
              <a:rPr lang="ru-RU" dirty="0" smtClean="0"/>
              <a:t> </a:t>
            </a:r>
            <a:r>
              <a:rPr lang="ru-RU" dirty="0" err="1"/>
              <a:t>је</a:t>
            </a:r>
            <a:r>
              <a:rPr lang="ru-RU" dirty="0"/>
              <a:t> била и </a:t>
            </a:r>
            <a:r>
              <a:rPr lang="ru-RU" dirty="0" err="1"/>
              <a:t>тајфа</a:t>
            </a:r>
            <a:r>
              <a:rPr lang="ru-RU" dirty="0"/>
              <a:t> </a:t>
            </a:r>
            <a:r>
              <a:rPr lang="ru-RU" dirty="0" err="1"/>
              <a:t>породице</a:t>
            </a:r>
            <a:r>
              <a:rPr lang="ru-RU" dirty="0"/>
              <a:t> </a:t>
            </a:r>
            <a:r>
              <a:rPr lang="ru-RU" dirty="0" err="1"/>
              <a:t>Дамјанов</a:t>
            </a:r>
            <a:r>
              <a:rPr lang="ru-RU" dirty="0"/>
              <a:t>, у </a:t>
            </a:r>
            <a:r>
              <a:rPr lang="ru-RU" dirty="0" err="1"/>
              <a:t>којој</a:t>
            </a:r>
            <a:r>
              <a:rPr lang="ru-RU" dirty="0"/>
              <a:t> се </a:t>
            </a:r>
            <a:r>
              <a:rPr lang="ru-RU" dirty="0" err="1"/>
              <a:t>образовао</a:t>
            </a:r>
            <a:r>
              <a:rPr lang="ru-RU" dirty="0"/>
              <a:t> </a:t>
            </a:r>
            <a:r>
              <a:rPr lang="ru-RU" dirty="0" err="1"/>
              <a:t>Андреја</a:t>
            </a:r>
            <a:r>
              <a:rPr lang="ru-RU" dirty="0"/>
              <a:t>, али и </a:t>
            </a:r>
            <a:r>
              <a:rPr lang="ru-RU" dirty="0" err="1"/>
              <a:t>његова</a:t>
            </a:r>
            <a:r>
              <a:rPr lang="ru-RU" dirty="0"/>
              <a:t> </a:t>
            </a:r>
            <a:r>
              <a:rPr lang="ru-RU" dirty="0" err="1"/>
              <a:t>браћа</a:t>
            </a:r>
            <a:r>
              <a:rPr lang="ru-RU" dirty="0"/>
              <a:t> </a:t>
            </a:r>
            <a:r>
              <a:rPr lang="ru-RU" dirty="0" err="1"/>
              <a:t>која</a:t>
            </a:r>
            <a:r>
              <a:rPr lang="ru-RU" dirty="0"/>
              <a:t> су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њим</a:t>
            </a:r>
            <a:r>
              <a:rPr lang="ru-RU" dirty="0"/>
              <a:t> </a:t>
            </a:r>
            <a:r>
              <a:rPr lang="ru-RU" dirty="0" err="1"/>
              <a:t>сарађивала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19" y="-217207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Богородице, Сарајево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4" y="700462"/>
            <a:ext cx="8210051" cy="6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59" y="-20843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1" y="661285"/>
            <a:ext cx="8833036" cy="6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330" y="1164385"/>
            <a:ext cx="4455459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86" y="-3018"/>
            <a:ext cx="4552278" cy="6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62" y="-5584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565" y="1087159"/>
            <a:ext cx="591659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377" y="585136"/>
            <a:ext cx="4267200" cy="1143000"/>
          </a:xfrm>
        </p:spPr>
        <p:txBody>
          <a:bodyPr>
            <a:normAutofit/>
          </a:bodyPr>
          <a:lstStyle/>
          <a:p>
            <a:pPr algn="l"/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23" y="0"/>
            <a:ext cx="431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69" y="-124291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647" y="889853"/>
            <a:ext cx="5593977" cy="58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905" y="-119810"/>
            <a:ext cx="4742460" cy="1143000"/>
          </a:xfrm>
        </p:spPr>
        <p:txBody>
          <a:bodyPr>
            <a:normAutofit/>
          </a:bodyPr>
          <a:lstStyle/>
          <a:p>
            <a:r>
              <a:rPr lang="sr-Cyrl-CS" sz="2500" dirty="0"/>
              <a:t>Црква Св. Богородице, Сарајево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534" y="851647"/>
            <a:ext cx="5979201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739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500" dirty="0" smtClean="0"/>
              <a:t>Црква Св. Тројице, Мостар</a:t>
            </a:r>
            <a:endParaRPr lang="en-US" sz="25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1197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1" y="470648"/>
            <a:ext cx="8229600" cy="53205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100" dirty="0" err="1" smtClean="0"/>
              <a:t>Значајна</a:t>
            </a:r>
            <a:r>
              <a:rPr lang="ru-RU" sz="2100" dirty="0" smtClean="0"/>
              <a:t> </a:t>
            </a:r>
            <a:r>
              <a:rPr lang="ru-RU" sz="2100" dirty="0" err="1" smtClean="0"/>
              <a:t>активност</a:t>
            </a:r>
            <a:r>
              <a:rPr lang="ru-RU" sz="2100" dirty="0" smtClean="0"/>
              <a:t> </a:t>
            </a:r>
            <a:r>
              <a:rPr lang="ru-RU" sz="2100" dirty="0" err="1" smtClean="0"/>
              <a:t>Андреја</a:t>
            </a:r>
            <a:r>
              <a:rPr lang="ru-RU" sz="2100" dirty="0" smtClean="0"/>
              <a:t> </a:t>
            </a:r>
            <a:r>
              <a:rPr lang="ru-RU" sz="2100" dirty="0" err="1" smtClean="0"/>
              <a:t>Дамјанова</a:t>
            </a:r>
            <a:r>
              <a:rPr lang="ru-RU" sz="2100" dirty="0" smtClean="0"/>
              <a:t> </a:t>
            </a:r>
            <a:r>
              <a:rPr lang="ru-RU" sz="2100" dirty="0"/>
              <a:t>у </a:t>
            </a:r>
            <a:r>
              <a:rPr lang="ru-RU" sz="2100" dirty="0" err="1"/>
              <a:t>Босни</a:t>
            </a:r>
            <a:r>
              <a:rPr lang="ru-RU" sz="2100" dirty="0"/>
              <a:t> и </a:t>
            </a:r>
            <a:r>
              <a:rPr lang="ru-RU" sz="2100" dirty="0" err="1"/>
              <a:t>Херцеговини</a:t>
            </a:r>
            <a:r>
              <a:rPr lang="ru-RU" sz="2100" dirty="0"/>
              <a:t> се </a:t>
            </a:r>
            <a:r>
              <a:rPr lang="ru-RU" sz="2100" dirty="0" err="1"/>
              <a:t>односила</a:t>
            </a:r>
            <a:r>
              <a:rPr lang="ru-RU" sz="2100" dirty="0"/>
              <a:t> на </a:t>
            </a:r>
            <a:r>
              <a:rPr lang="ru-RU" sz="2100" dirty="0" err="1"/>
              <a:t>изградњу</a:t>
            </a:r>
            <a:r>
              <a:rPr lang="ru-RU" sz="2100" dirty="0"/>
              <a:t> </a:t>
            </a:r>
            <a:r>
              <a:rPr lang="ru-RU" sz="2100" dirty="0" err="1"/>
              <a:t>нове</a:t>
            </a:r>
            <a:r>
              <a:rPr lang="ru-RU" sz="2100" dirty="0"/>
              <a:t> </a:t>
            </a:r>
            <a:r>
              <a:rPr lang="ru-RU" sz="2100" dirty="0" err="1"/>
              <a:t>касаране</a:t>
            </a:r>
            <a:r>
              <a:rPr lang="ru-RU" sz="2100" dirty="0"/>
              <a:t> </a:t>
            </a:r>
            <a:r>
              <a:rPr lang="ru-RU" sz="2100" dirty="0" err="1"/>
              <a:t>османске</a:t>
            </a:r>
            <a:r>
              <a:rPr lang="ru-RU" sz="2100" dirty="0"/>
              <a:t> </a:t>
            </a:r>
            <a:r>
              <a:rPr lang="ru-RU" sz="2100" dirty="0" err="1"/>
              <a:t>војске</a:t>
            </a:r>
            <a:r>
              <a:rPr lang="ru-RU" sz="2100" dirty="0"/>
              <a:t> у </a:t>
            </a:r>
            <a:r>
              <a:rPr lang="ru-RU" sz="2100" dirty="0" err="1"/>
              <a:t>Сарајеву</a:t>
            </a:r>
            <a:r>
              <a:rPr lang="ru-RU" sz="2100" dirty="0"/>
              <a:t>. </a:t>
            </a:r>
            <a:r>
              <a:rPr lang="ru-RU" sz="2100" dirty="0" err="1"/>
              <a:t>Према</a:t>
            </a:r>
            <a:r>
              <a:rPr lang="ru-RU" sz="2100" dirty="0"/>
              <a:t> Фра </a:t>
            </a:r>
            <a:r>
              <a:rPr lang="ru-RU" sz="2100" dirty="0" err="1"/>
              <a:t>Јаку</a:t>
            </a:r>
            <a:r>
              <a:rPr lang="ru-RU" sz="2100" dirty="0"/>
              <a:t> </a:t>
            </a:r>
            <a:r>
              <a:rPr lang="ru-RU" sz="2100" dirty="0" err="1"/>
              <a:t>Балтићу</a:t>
            </a:r>
            <a:r>
              <a:rPr lang="ru-RU" sz="2100" dirty="0"/>
              <a:t>, </a:t>
            </a:r>
            <a:r>
              <a:rPr lang="ru-RU" sz="2100" dirty="0" err="1"/>
              <a:t>Дамјанова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управо</a:t>
            </a:r>
            <a:r>
              <a:rPr lang="ru-RU" sz="2100" dirty="0"/>
              <a:t> </a:t>
            </a:r>
            <a:r>
              <a:rPr lang="ru-RU" sz="2100" dirty="0" err="1"/>
              <a:t>везир</a:t>
            </a:r>
            <a:r>
              <a:rPr lang="ru-RU" sz="2100" dirty="0"/>
              <a:t> </a:t>
            </a:r>
            <a:r>
              <a:rPr lang="ru-RU" sz="2100" dirty="0" err="1"/>
              <a:t>довео</a:t>
            </a:r>
            <a:r>
              <a:rPr lang="ru-RU" sz="2100" dirty="0"/>
              <a:t> у </a:t>
            </a:r>
            <a:r>
              <a:rPr lang="ru-RU" sz="2100" dirty="0" err="1"/>
              <a:t>Босну</a:t>
            </a:r>
            <a:r>
              <a:rPr lang="ru-RU" sz="2100" dirty="0"/>
              <a:t> ради </a:t>
            </a:r>
            <a:r>
              <a:rPr lang="ru-RU" sz="2100" dirty="0" err="1"/>
              <a:t>изградње</a:t>
            </a:r>
            <a:r>
              <a:rPr lang="ru-RU" sz="2100" dirty="0"/>
              <a:t> </a:t>
            </a:r>
            <a:r>
              <a:rPr lang="ru-RU" sz="2100" dirty="0" err="1"/>
              <a:t>касарне</a:t>
            </a:r>
            <a:r>
              <a:rPr lang="ru-RU" sz="2100" dirty="0"/>
              <a:t>. </a:t>
            </a:r>
            <a:r>
              <a:rPr lang="ru-RU" sz="2100" dirty="0" err="1"/>
              <a:t>Тадашњи</a:t>
            </a:r>
            <a:r>
              <a:rPr lang="ru-RU" sz="2100" dirty="0"/>
              <a:t> </a:t>
            </a:r>
            <a:r>
              <a:rPr lang="ru-RU" sz="2100" dirty="0" err="1"/>
              <a:t>босaнски</a:t>
            </a:r>
            <a:r>
              <a:rPr lang="ru-RU" sz="2100" dirty="0"/>
              <a:t> </a:t>
            </a:r>
            <a:r>
              <a:rPr lang="ru-RU" sz="2100" dirty="0" err="1"/>
              <a:t>везир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био</a:t>
            </a:r>
            <a:r>
              <a:rPr lang="ru-RU" sz="2100" dirty="0"/>
              <a:t> </a:t>
            </a:r>
            <a:r>
              <a:rPr lang="ru-RU" sz="2100" dirty="0" err="1"/>
              <a:t>Хуршид</a:t>
            </a:r>
            <a:r>
              <a:rPr lang="ru-RU" sz="2100" dirty="0"/>
              <a:t> паша, </a:t>
            </a:r>
            <a:r>
              <a:rPr lang="ru-RU" sz="2100" dirty="0" err="1"/>
              <a:t>који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у </a:t>
            </a:r>
            <a:r>
              <a:rPr lang="ru-RU" sz="2100" dirty="0" err="1"/>
              <a:t>Сарајево</a:t>
            </a:r>
            <a:r>
              <a:rPr lang="ru-RU" sz="2100" dirty="0"/>
              <a:t> </a:t>
            </a:r>
            <a:r>
              <a:rPr lang="ru-RU" sz="2100" dirty="0" err="1"/>
              <a:t>стигао</a:t>
            </a:r>
            <a:r>
              <a:rPr lang="ru-RU" sz="2100" dirty="0"/>
              <a:t> </a:t>
            </a:r>
            <a:r>
              <a:rPr lang="ru-RU" sz="2100" dirty="0" err="1"/>
              <a:t>са</a:t>
            </a:r>
            <a:r>
              <a:rPr lang="ru-RU" sz="2100" dirty="0"/>
              <a:t> места </a:t>
            </a:r>
            <a:r>
              <a:rPr lang="ru-RU" sz="2100" err="1"/>
              <a:t>управитеља</a:t>
            </a:r>
            <a:r>
              <a:rPr lang="ru-RU" sz="2100"/>
              <a:t> </a:t>
            </a:r>
            <a:r>
              <a:rPr lang="ru-RU" sz="2100" smtClean="0"/>
              <a:t>”мухафиза</a:t>
            </a:r>
            <a:r>
              <a:rPr lang="ru-RU" sz="2100" dirty="0"/>
              <a:t>” </a:t>
            </a:r>
            <a:r>
              <a:rPr lang="ru-RU" sz="2100" dirty="0" err="1"/>
              <a:t>београдске</a:t>
            </a:r>
            <a:r>
              <a:rPr lang="ru-RU" sz="2100" dirty="0"/>
              <a:t> </a:t>
            </a:r>
            <a:r>
              <a:rPr lang="ru-RU" sz="2100" dirty="0" err="1"/>
              <a:t>тврђаве</a:t>
            </a:r>
            <a:r>
              <a:rPr lang="ru-RU" sz="2100" dirty="0"/>
              <a:t>. </a:t>
            </a:r>
            <a:r>
              <a:rPr lang="ru-RU" sz="2100" dirty="0" err="1"/>
              <a:t>Грађење</a:t>
            </a:r>
            <a:r>
              <a:rPr lang="ru-RU" sz="2100" dirty="0"/>
              <a:t> </a:t>
            </a:r>
            <a:r>
              <a:rPr lang="ru-RU" sz="2100" dirty="0" err="1"/>
              <a:t>нове</a:t>
            </a:r>
            <a:r>
              <a:rPr lang="ru-RU" sz="2100" dirty="0"/>
              <a:t> </a:t>
            </a:r>
            <a:r>
              <a:rPr lang="ru-RU" sz="2100" dirty="0" err="1"/>
              <a:t>касарне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трајало</a:t>
            </a:r>
            <a:r>
              <a:rPr lang="ru-RU" sz="2100" dirty="0"/>
              <a:t> од 1854</a:t>
            </a:r>
            <a:r>
              <a:rPr lang="ru-RU" sz="2100"/>
              <a:t>. </a:t>
            </a:r>
            <a:r>
              <a:rPr lang="ru-RU" sz="2100" smtClean="0"/>
              <a:t>до </a:t>
            </a:r>
            <a:r>
              <a:rPr lang="ru-RU" sz="2100" dirty="0"/>
              <a:t>1856. </a:t>
            </a:r>
            <a:r>
              <a:rPr lang="ru-RU" sz="2100" dirty="0" err="1"/>
              <a:t>Хуршид</a:t>
            </a:r>
            <a:r>
              <a:rPr lang="ru-RU" sz="2100" dirty="0"/>
              <a:t> паша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сигурно</a:t>
            </a:r>
            <a:r>
              <a:rPr lang="ru-RU" sz="2100" dirty="0"/>
              <a:t> </a:t>
            </a:r>
            <a:r>
              <a:rPr lang="ru-RU" sz="2100" dirty="0" err="1"/>
              <a:t>био</a:t>
            </a:r>
            <a:r>
              <a:rPr lang="ru-RU" sz="2100" dirty="0"/>
              <a:t> </a:t>
            </a:r>
            <a:r>
              <a:rPr lang="ru-RU" sz="2100" dirty="0" err="1"/>
              <a:t>упознат</a:t>
            </a:r>
            <a:r>
              <a:rPr lang="ru-RU" sz="2100" dirty="0"/>
              <a:t> </a:t>
            </a:r>
            <a:r>
              <a:rPr lang="ru-RU" sz="2100" dirty="0" err="1"/>
              <a:t>са</a:t>
            </a:r>
            <a:r>
              <a:rPr lang="ru-RU" sz="2100" dirty="0"/>
              <a:t> радом </a:t>
            </a:r>
            <a:r>
              <a:rPr lang="ru-RU" sz="2100" dirty="0" err="1"/>
              <a:t>Дамјанова</a:t>
            </a:r>
            <a:r>
              <a:rPr lang="ru-RU" sz="2100" dirty="0"/>
              <a:t> у </a:t>
            </a:r>
            <a:r>
              <a:rPr lang="ru-RU" sz="2100" dirty="0" err="1"/>
              <a:t>Kнежевини</a:t>
            </a:r>
            <a:r>
              <a:rPr lang="ru-RU" sz="2100" dirty="0"/>
              <a:t> </a:t>
            </a:r>
            <a:r>
              <a:rPr lang="ru-RU" sz="2100" dirty="0" err="1"/>
              <a:t>Србији</a:t>
            </a:r>
            <a:r>
              <a:rPr lang="ru-RU" sz="2100" dirty="0"/>
              <a:t>, </a:t>
            </a:r>
            <a:r>
              <a:rPr lang="ru-RU" sz="2100" dirty="0" err="1"/>
              <a:t>што</a:t>
            </a:r>
            <a:r>
              <a:rPr lang="ru-RU" sz="2100" dirty="0"/>
              <a:t> га </a:t>
            </a:r>
            <a:r>
              <a:rPr lang="ru-RU" sz="2100" dirty="0" err="1"/>
              <a:t>је</a:t>
            </a:r>
            <a:r>
              <a:rPr lang="ru-RU" sz="2100" dirty="0"/>
              <a:t> препоручило за </a:t>
            </a:r>
            <a:r>
              <a:rPr lang="ru-RU" sz="2100" dirty="0" err="1"/>
              <a:t>послове</a:t>
            </a:r>
            <a:r>
              <a:rPr lang="ru-RU" sz="2100" dirty="0"/>
              <a:t> у </a:t>
            </a:r>
            <a:r>
              <a:rPr lang="ru-RU" sz="2100" dirty="0" err="1"/>
              <a:t>Сарајеву</a:t>
            </a:r>
            <a:r>
              <a:rPr lang="ru-RU" sz="2100" dirty="0"/>
              <a:t>. </a:t>
            </a:r>
            <a:r>
              <a:rPr lang="ru-RU" sz="2100" dirty="0" err="1"/>
              <a:t>Остаје</a:t>
            </a:r>
            <a:r>
              <a:rPr lang="ru-RU" sz="2100" dirty="0"/>
              <a:t> отворена </a:t>
            </a:r>
            <a:r>
              <a:rPr lang="ru-RU" sz="2100" dirty="0" err="1"/>
              <a:t>могућност</a:t>
            </a:r>
            <a:r>
              <a:rPr lang="ru-RU" sz="2100" dirty="0"/>
              <a:t> и да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Андрија</a:t>
            </a:r>
            <a:r>
              <a:rPr lang="ru-RU" sz="2100" dirty="0"/>
              <a:t> </a:t>
            </a:r>
            <a:r>
              <a:rPr lang="ru-RU" sz="2100" dirty="0" err="1"/>
              <a:t>Дамјанов</a:t>
            </a:r>
            <a:r>
              <a:rPr lang="ru-RU" sz="2100" dirty="0"/>
              <a:t> </a:t>
            </a:r>
            <a:r>
              <a:rPr lang="ru-RU" sz="2100" dirty="0" err="1"/>
              <a:t>градио</a:t>
            </a:r>
            <a:r>
              <a:rPr lang="ru-RU" sz="2100" dirty="0"/>
              <a:t> и за потребе </a:t>
            </a:r>
            <a:r>
              <a:rPr lang="ru-RU" sz="2100" dirty="0" err="1"/>
              <a:t>београдског</a:t>
            </a:r>
            <a:r>
              <a:rPr lang="ru-RU" sz="2100" dirty="0"/>
              <a:t> паше. </a:t>
            </a:r>
            <a:r>
              <a:rPr lang="ru-RU" sz="2100" dirty="0" err="1"/>
              <a:t>Према</a:t>
            </a:r>
            <a:r>
              <a:rPr lang="ru-RU" sz="2100" dirty="0"/>
              <a:t> </a:t>
            </a:r>
            <a:r>
              <a:rPr lang="ru-RU" sz="2100" dirty="0" err="1"/>
              <a:t>подацима</a:t>
            </a:r>
            <a:r>
              <a:rPr lang="ru-RU" sz="2100" dirty="0"/>
              <a:t> до </a:t>
            </a:r>
            <a:r>
              <a:rPr lang="ru-RU" sz="2100" dirty="0" err="1"/>
              <a:t>којих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дошао</a:t>
            </a:r>
            <a:r>
              <a:rPr lang="ru-RU" sz="2100" dirty="0"/>
              <a:t> </a:t>
            </a:r>
            <a:r>
              <a:rPr lang="ru-RU" sz="2100" dirty="0" err="1"/>
              <a:t>Миленко</a:t>
            </a:r>
            <a:r>
              <a:rPr lang="ru-RU" sz="2100" dirty="0"/>
              <a:t> </a:t>
            </a:r>
            <a:r>
              <a:rPr lang="ru-RU" sz="2100" dirty="0" err="1"/>
              <a:t>Филиповић</a:t>
            </a:r>
            <a:r>
              <a:rPr lang="ru-RU" sz="2100" dirty="0"/>
              <a:t>, </a:t>
            </a:r>
            <a:r>
              <a:rPr lang="ru-RU" sz="2100" dirty="0" err="1"/>
              <a:t>припадници</a:t>
            </a:r>
            <a:r>
              <a:rPr lang="ru-RU" sz="2100" dirty="0"/>
              <a:t> </a:t>
            </a:r>
            <a:r>
              <a:rPr lang="ru-RU" sz="2100" dirty="0" err="1"/>
              <a:t>старији</a:t>
            </a:r>
            <a:r>
              <a:rPr lang="ru-RU" sz="2100" dirty="0"/>
              <a:t> </a:t>
            </a:r>
            <a:r>
              <a:rPr lang="ru-RU" sz="2100" dirty="0" err="1"/>
              <a:t>породице</a:t>
            </a:r>
            <a:r>
              <a:rPr lang="ru-RU" sz="2100" dirty="0"/>
              <a:t> </a:t>
            </a:r>
            <a:r>
              <a:rPr lang="ru-RU" sz="2100" dirty="0" err="1"/>
              <a:t>Дамјанових</a:t>
            </a:r>
            <a:r>
              <a:rPr lang="ru-RU" sz="2100" dirty="0"/>
              <a:t> </a:t>
            </a:r>
            <a:r>
              <a:rPr lang="ru-RU" sz="2100"/>
              <a:t>су </a:t>
            </a:r>
            <a:r>
              <a:rPr lang="ru-RU" sz="2100" smtClean="0"/>
              <a:t>градили </a:t>
            </a:r>
            <a:r>
              <a:rPr lang="ru-RU" sz="2100" dirty="0" err="1"/>
              <a:t>конакe-здања</a:t>
            </a:r>
            <a:r>
              <a:rPr lang="ru-RU" sz="2100" dirty="0"/>
              <a:t> за </a:t>
            </a:r>
            <a:r>
              <a:rPr lang="ru-RU" sz="2100" dirty="0" err="1"/>
              <a:t>бегове</a:t>
            </a:r>
            <a:r>
              <a:rPr lang="ru-RU" sz="2100" dirty="0"/>
              <a:t> у македонским </a:t>
            </a:r>
            <a:r>
              <a:rPr lang="ru-RU" sz="2100" dirty="0" err="1"/>
              <a:t>градовима</a:t>
            </a:r>
            <a:r>
              <a:rPr lang="ru-RU" sz="2100" dirty="0"/>
              <a:t>. </a:t>
            </a:r>
            <a:r>
              <a:rPr lang="ru-RU" sz="2100" dirty="0" err="1"/>
              <a:t>Андреја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сигурно</a:t>
            </a:r>
            <a:r>
              <a:rPr lang="ru-RU" sz="2100" dirty="0"/>
              <a:t> </a:t>
            </a:r>
            <a:r>
              <a:rPr lang="ru-RU" sz="2100" dirty="0" err="1"/>
              <a:t>био</a:t>
            </a:r>
            <a:r>
              <a:rPr lang="ru-RU" sz="2100" dirty="0"/>
              <a:t> </a:t>
            </a:r>
            <a:r>
              <a:rPr lang="ru-RU" sz="2100" dirty="0" err="1"/>
              <a:t>упознат</a:t>
            </a:r>
            <a:r>
              <a:rPr lang="ru-RU" sz="2100" dirty="0"/>
              <a:t> и </a:t>
            </a:r>
            <a:r>
              <a:rPr lang="ru-RU" sz="2100" dirty="0" err="1"/>
              <a:t>са</a:t>
            </a:r>
            <a:r>
              <a:rPr lang="ru-RU" sz="2100" dirty="0"/>
              <a:t> </a:t>
            </a:r>
            <a:r>
              <a:rPr lang="ru-RU" sz="2100" dirty="0" err="1"/>
              <a:t>праксом</a:t>
            </a:r>
            <a:r>
              <a:rPr lang="ru-RU" sz="2100" dirty="0"/>
              <a:t> </a:t>
            </a:r>
            <a:r>
              <a:rPr lang="ru-RU" sz="2100" dirty="0" err="1"/>
              <a:t>грађења</a:t>
            </a:r>
            <a:r>
              <a:rPr lang="ru-RU" sz="2100" dirty="0"/>
              <a:t> </a:t>
            </a:r>
            <a:r>
              <a:rPr lang="ru-RU" sz="2100" dirty="0" err="1"/>
              <a:t>приватних</a:t>
            </a:r>
            <a:r>
              <a:rPr lang="ru-RU" sz="2100" dirty="0"/>
              <a:t> и </a:t>
            </a:r>
            <a:r>
              <a:rPr lang="ru-RU" sz="2100" dirty="0" err="1"/>
              <a:t>јавних</a:t>
            </a:r>
            <a:r>
              <a:rPr lang="ru-RU" sz="2100" dirty="0"/>
              <a:t> </a:t>
            </a:r>
            <a:r>
              <a:rPr lang="ru-RU" sz="2100" dirty="0" err="1"/>
              <a:t>објеката</a:t>
            </a:r>
            <a:r>
              <a:rPr lang="ru-RU" sz="2100" dirty="0"/>
              <a:t> за потребе османских власти, </a:t>
            </a:r>
            <a:r>
              <a:rPr lang="ru-RU" sz="2100" dirty="0" err="1"/>
              <a:t>што</a:t>
            </a:r>
            <a:r>
              <a:rPr lang="ru-RU" sz="2100" dirty="0"/>
              <a:t> </a:t>
            </a:r>
            <a:r>
              <a:rPr lang="ru-RU" sz="2100" dirty="0" err="1"/>
              <a:t>је</a:t>
            </a:r>
            <a:r>
              <a:rPr lang="ru-RU" sz="2100" dirty="0"/>
              <a:t> </a:t>
            </a:r>
            <a:r>
              <a:rPr lang="ru-RU" sz="2100" dirty="0" err="1"/>
              <a:t>све</a:t>
            </a:r>
            <a:r>
              <a:rPr lang="ru-RU" sz="2100" dirty="0"/>
              <a:t> могло да га препоручи </a:t>
            </a:r>
            <a:r>
              <a:rPr lang="ru-RU" sz="2100" dirty="0" err="1"/>
              <a:t>Хуршид</a:t>
            </a:r>
            <a:r>
              <a:rPr lang="ru-RU" sz="2100" dirty="0"/>
              <a:t> паши</a:t>
            </a:r>
            <a:r>
              <a:rPr lang="ru-RU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677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224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/>
              <a:t>Током </a:t>
            </a:r>
            <a:r>
              <a:rPr lang="ru-RU" sz="2200" dirty="0" err="1"/>
              <a:t>изградње</a:t>
            </a:r>
            <a:r>
              <a:rPr lang="ru-RU" sz="2200" dirty="0"/>
              <a:t> </a:t>
            </a:r>
            <a:r>
              <a:rPr lang="ru-RU" sz="2200" dirty="0" err="1"/>
              <a:t>касарне</a:t>
            </a:r>
            <a:r>
              <a:rPr lang="ru-RU" sz="2200" dirty="0"/>
              <a:t>, </a:t>
            </a:r>
            <a:r>
              <a:rPr lang="ru-RU" sz="2200" dirty="0" err="1"/>
              <a:t>Андреја</a:t>
            </a:r>
            <a:r>
              <a:rPr lang="ru-RU" sz="2200" dirty="0"/>
              <a:t> </a:t>
            </a:r>
            <a:r>
              <a:rPr lang="ru-RU" sz="2200" dirty="0" err="1"/>
              <a:t>Дамјанов</a:t>
            </a:r>
            <a:r>
              <a:rPr lang="ru-RU" sz="2200" dirty="0"/>
              <a:t> </a:t>
            </a:r>
            <a:r>
              <a:rPr lang="ru-RU" sz="2200" dirty="0" err="1"/>
              <a:t>jе</a:t>
            </a:r>
            <a:r>
              <a:rPr lang="ru-RU" sz="2200" dirty="0"/>
              <a:t> </a:t>
            </a:r>
            <a:r>
              <a:rPr lang="ru-RU" sz="2200" dirty="0" err="1"/>
              <a:t>добио</a:t>
            </a:r>
            <a:r>
              <a:rPr lang="ru-RU" sz="2200" dirty="0"/>
              <a:t> и друге </a:t>
            </a:r>
            <a:r>
              <a:rPr lang="ru-RU" sz="2200" dirty="0" err="1"/>
              <a:t>послове</a:t>
            </a:r>
            <a:r>
              <a:rPr lang="ru-RU" sz="2200" dirty="0"/>
              <a:t> на </a:t>
            </a:r>
            <a:r>
              <a:rPr lang="ru-RU" sz="2200" dirty="0" err="1"/>
              <a:t>подручју</a:t>
            </a:r>
            <a:r>
              <a:rPr lang="ru-RU" sz="2200" dirty="0"/>
              <a:t> </a:t>
            </a:r>
            <a:r>
              <a:rPr lang="ru-RU" sz="2200" dirty="0" err="1"/>
              <a:t>Босне</a:t>
            </a:r>
            <a:r>
              <a:rPr lang="ru-RU" sz="2200" dirty="0"/>
              <a:t> и </a:t>
            </a:r>
            <a:r>
              <a:rPr lang="ru-RU" sz="2200" dirty="0" err="1"/>
              <a:t>Херцеговине</a:t>
            </a:r>
            <a:r>
              <a:rPr lang="ru-RU" sz="2200" dirty="0"/>
              <a:t>, па се </a:t>
            </a:r>
            <a:r>
              <a:rPr lang="ru-RU" sz="2200" dirty="0" err="1"/>
              <a:t>ангажовао</a:t>
            </a:r>
            <a:r>
              <a:rPr lang="ru-RU" sz="2200" dirty="0"/>
              <a:t> и на другим </a:t>
            </a:r>
            <a:r>
              <a:rPr lang="ru-RU" sz="2200" dirty="0" err="1"/>
              <a:t>здањима</a:t>
            </a:r>
            <a:r>
              <a:rPr lang="ru-RU" sz="2200" dirty="0"/>
              <a:t>. У </a:t>
            </a:r>
            <a:r>
              <a:rPr lang="ru-RU" sz="2200" dirty="0" err="1"/>
              <a:t>писаним</a:t>
            </a:r>
            <a:r>
              <a:rPr lang="ru-RU" sz="2200" dirty="0"/>
              <a:t> </a:t>
            </a:r>
            <a:r>
              <a:rPr lang="ru-RU" sz="2200" dirty="0" err="1"/>
              <a:t>изворима</a:t>
            </a:r>
            <a:r>
              <a:rPr lang="ru-RU" sz="2200" dirty="0"/>
              <a:t> се наводи да </a:t>
            </a:r>
            <a:r>
              <a:rPr lang="ru-RU" sz="2200" dirty="0" err="1"/>
              <a:t>је</a:t>
            </a:r>
            <a:r>
              <a:rPr lang="ru-RU" sz="2200" dirty="0"/>
              <a:t> он, </a:t>
            </a:r>
            <a:r>
              <a:rPr lang="ru-RU" sz="2200"/>
              <a:t>око </a:t>
            </a:r>
            <a:r>
              <a:rPr lang="ru-RU" sz="2200" smtClean="0"/>
              <a:t>1853-1855, </a:t>
            </a:r>
            <a:r>
              <a:rPr lang="ru-RU" sz="2200" dirty="0" err="1"/>
              <a:t>завршио</a:t>
            </a:r>
            <a:r>
              <a:rPr lang="ru-RU" sz="2200" dirty="0"/>
              <a:t> </a:t>
            </a:r>
            <a:r>
              <a:rPr lang="ru-RU" sz="2200" dirty="0" err="1"/>
              <a:t>грађење</a:t>
            </a:r>
            <a:r>
              <a:rPr lang="ru-RU" sz="2200"/>
              <a:t>, </a:t>
            </a:r>
            <a:r>
              <a:rPr lang="ru-RU" sz="2200" smtClean="0"/>
              <a:t>то јест </a:t>
            </a:r>
            <a:r>
              <a:rPr lang="ru-RU" sz="2200" dirty="0" err="1"/>
              <a:t>засвођавање</a:t>
            </a:r>
            <a:r>
              <a:rPr lang="ru-RU" sz="2200" dirty="0"/>
              <a:t> католичке </a:t>
            </a:r>
            <a:r>
              <a:rPr lang="ru-RU" sz="2200" dirty="0" err="1"/>
              <a:t>цркве</a:t>
            </a:r>
            <a:r>
              <a:rPr lang="ru-RU" sz="2200" dirty="0"/>
              <a:t> </a:t>
            </a:r>
            <a:r>
              <a:rPr lang="ru-RU" sz="2200" dirty="0" err="1"/>
              <a:t>Светог</a:t>
            </a:r>
            <a:r>
              <a:rPr lang="ru-RU" sz="2200" dirty="0"/>
              <a:t> Анте </a:t>
            </a:r>
            <a:r>
              <a:rPr lang="ru-RU" sz="2200" dirty="0" err="1"/>
              <a:t>Падованског</a:t>
            </a:r>
            <a:r>
              <a:rPr lang="ru-RU" sz="2200" dirty="0"/>
              <a:t> у </a:t>
            </a:r>
            <a:r>
              <a:rPr lang="ru-RU" sz="2200" dirty="0" err="1"/>
              <a:t>Сарајеву</a:t>
            </a:r>
            <a:r>
              <a:rPr lang="ru-RU" sz="2200" dirty="0"/>
              <a:t>. </a:t>
            </a:r>
            <a:r>
              <a:rPr lang="ru-RU" sz="2200"/>
              <a:t>То </a:t>
            </a:r>
            <a:r>
              <a:rPr lang="ru-RU" sz="2200" smtClean="0"/>
              <a:t>сведочи </a:t>
            </a:r>
            <a:r>
              <a:rPr lang="ru-RU" sz="2200" dirty="0"/>
              <a:t>Фра </a:t>
            </a:r>
            <a:r>
              <a:rPr lang="ru-RU" sz="2200" dirty="0" err="1"/>
              <a:t>Јакo</a:t>
            </a:r>
            <a:r>
              <a:rPr lang="ru-RU" sz="2200" dirty="0"/>
              <a:t> </a:t>
            </a:r>
            <a:r>
              <a:rPr lang="ru-RU" sz="2200" dirty="0" err="1"/>
              <a:t>Балтић</a:t>
            </a:r>
            <a:r>
              <a:rPr lang="ru-RU" sz="2200"/>
              <a:t>: </a:t>
            </a:r>
            <a:r>
              <a:rPr lang="ru-RU" sz="2200" smtClean="0"/>
              <a:t>”Свод </a:t>
            </a:r>
            <a:r>
              <a:rPr lang="ru-RU" sz="2200" dirty="0" err="1"/>
              <a:t>исте</a:t>
            </a:r>
            <a:r>
              <a:rPr lang="ru-RU" sz="2200" dirty="0"/>
              <a:t> </a:t>
            </a:r>
            <a:r>
              <a:rPr lang="ru-RU" sz="2200" dirty="0" err="1"/>
              <a:t>цркве</a:t>
            </a:r>
            <a:r>
              <a:rPr lang="ru-RU" sz="2200" dirty="0"/>
              <a:t> начини </a:t>
            </a:r>
            <a:r>
              <a:rPr lang="ru-RU" sz="2200" dirty="0" err="1"/>
              <a:t>један</a:t>
            </a:r>
            <a:r>
              <a:rPr lang="ru-RU" sz="2200" dirty="0"/>
              <a:t> </a:t>
            </a:r>
            <a:r>
              <a:rPr lang="ru-RU" sz="2200" dirty="0" err="1"/>
              <a:t>Бугарин</a:t>
            </a:r>
            <a:r>
              <a:rPr lang="ru-RU" sz="2200" dirty="0"/>
              <a:t> </a:t>
            </a:r>
            <a:r>
              <a:rPr lang="ru-RU" sz="2200" dirty="0" err="1"/>
              <a:t>инђињер</a:t>
            </a:r>
            <a:r>
              <a:rPr lang="ru-RU" sz="2200" dirty="0"/>
              <a:t>, </a:t>
            </a:r>
            <a:r>
              <a:rPr lang="ru-RU" sz="2200" dirty="0" err="1"/>
              <a:t>кога</a:t>
            </a:r>
            <a:r>
              <a:rPr lang="ru-RU" sz="2200" dirty="0"/>
              <a:t> </a:t>
            </a:r>
            <a:r>
              <a:rPr lang="ru-RU" sz="2200" dirty="0" err="1"/>
              <a:t>везир</a:t>
            </a:r>
            <a:r>
              <a:rPr lang="ru-RU" sz="2200" dirty="0"/>
              <a:t> </a:t>
            </a:r>
            <a:r>
              <a:rPr lang="ru-RU" sz="2200" dirty="0" err="1"/>
              <a:t>бише</a:t>
            </a:r>
            <a:r>
              <a:rPr lang="ru-RU" sz="2200" dirty="0"/>
              <a:t> </a:t>
            </a:r>
            <a:r>
              <a:rPr lang="ru-RU" sz="2200" dirty="0" err="1"/>
              <a:t>добавио</a:t>
            </a:r>
            <a:r>
              <a:rPr lang="ru-RU" sz="2200" dirty="0"/>
              <a:t> за </a:t>
            </a:r>
            <a:r>
              <a:rPr lang="ru-RU" sz="2200" dirty="0" err="1"/>
              <a:t>начинити</a:t>
            </a:r>
            <a:r>
              <a:rPr lang="ru-RU" sz="2200" dirty="0"/>
              <a:t> </a:t>
            </a:r>
            <a:r>
              <a:rPr lang="ru-RU" sz="2200" dirty="0" err="1"/>
              <a:t>кршлу</a:t>
            </a:r>
            <a:r>
              <a:rPr lang="ru-RU" sz="2200" dirty="0"/>
              <a:t> </a:t>
            </a:r>
            <a:r>
              <a:rPr lang="ru-RU" sz="2200" dirty="0" err="1"/>
              <a:t>ону</a:t>
            </a:r>
            <a:r>
              <a:rPr lang="ru-RU" sz="2200" dirty="0"/>
              <a:t> </a:t>
            </a:r>
            <a:r>
              <a:rPr lang="ru-RU" sz="2200" dirty="0" err="1"/>
              <a:t>велику</a:t>
            </a:r>
            <a:r>
              <a:rPr lang="ru-RU" sz="2200" dirty="0"/>
              <a:t> </a:t>
            </a:r>
            <a:r>
              <a:rPr lang="ru-RU" sz="2200" dirty="0" err="1"/>
              <a:t>прико</a:t>
            </a:r>
            <a:r>
              <a:rPr lang="ru-RU" sz="2200" dirty="0"/>
              <a:t> </a:t>
            </a:r>
            <a:r>
              <a:rPr lang="ru-RU" sz="2200" dirty="0" err="1"/>
              <a:t>рике</a:t>
            </a:r>
            <a:r>
              <a:rPr lang="ru-RU" sz="2200" dirty="0"/>
              <a:t> </a:t>
            </a:r>
            <a:r>
              <a:rPr lang="ru-RU" sz="2200" dirty="0" err="1"/>
              <a:t>Миљацке</a:t>
            </a:r>
            <a:r>
              <a:rPr lang="ru-RU" sz="2200" dirty="0"/>
              <a:t>”.  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63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384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err="1"/>
              <a:t>Андреја</a:t>
            </a:r>
            <a:r>
              <a:rPr lang="ru-RU" sz="2200" dirty="0"/>
              <a:t> </a:t>
            </a:r>
            <a:r>
              <a:rPr lang="ru-RU" sz="2200" dirty="0" err="1"/>
              <a:t>Дамјанов</a:t>
            </a:r>
            <a:r>
              <a:rPr lang="ru-RU" sz="2200" dirty="0"/>
              <a:t> </a:t>
            </a:r>
            <a:r>
              <a:rPr lang="ru-RU" sz="2200" err="1"/>
              <a:t>је</a:t>
            </a:r>
            <a:r>
              <a:rPr lang="ru-RU" sz="2200"/>
              <a:t> </a:t>
            </a:r>
            <a:r>
              <a:rPr lang="ru-RU" sz="2200" smtClean="0"/>
              <a:t>вероватно </a:t>
            </a:r>
            <a:r>
              <a:rPr lang="ru-RU" sz="2200" dirty="0"/>
              <a:t>од </a:t>
            </a:r>
            <a:r>
              <a:rPr lang="ru-RU" sz="2200" dirty="0" err="1" smtClean="0"/>
              <a:t>оца</a:t>
            </a:r>
            <a:r>
              <a:rPr lang="ru-RU" sz="2200" dirty="0" smtClean="0"/>
              <a:t> </a:t>
            </a:r>
            <a:r>
              <a:rPr lang="ru-RU" sz="2200" dirty="0" err="1" smtClean="0"/>
              <a:t>Дамјана</a:t>
            </a:r>
            <a:r>
              <a:rPr lang="ru-RU" sz="2200" dirty="0" smtClean="0"/>
              <a:t> </a:t>
            </a:r>
            <a:r>
              <a:rPr lang="ru-RU" sz="2200" dirty="0" err="1"/>
              <a:t>примио</a:t>
            </a:r>
            <a:r>
              <a:rPr lang="ru-RU" sz="2200" dirty="0"/>
              <a:t> </a:t>
            </a:r>
            <a:r>
              <a:rPr lang="ru-RU" sz="2200" dirty="0" err="1"/>
              <a:t>значајан</a:t>
            </a:r>
            <a:r>
              <a:rPr lang="ru-RU" sz="2200" dirty="0"/>
              <a:t> </a:t>
            </a:r>
            <a:r>
              <a:rPr lang="ru-RU" sz="2200" dirty="0" err="1"/>
              <a:t>део</a:t>
            </a:r>
            <a:r>
              <a:rPr lang="ru-RU" sz="2200" dirty="0"/>
              <a:t> </a:t>
            </a:r>
            <a:r>
              <a:rPr lang="ru-RU" sz="2200" dirty="0" err="1"/>
              <a:t>поука</a:t>
            </a:r>
            <a:r>
              <a:rPr lang="ru-RU" sz="2200" dirty="0"/>
              <a:t>. У </a:t>
            </a:r>
            <a:r>
              <a:rPr lang="ru-RU" sz="2200" dirty="0" err="1"/>
              <a:t>њиховој</a:t>
            </a:r>
            <a:r>
              <a:rPr lang="ru-RU" sz="2200" dirty="0"/>
              <a:t> </a:t>
            </a:r>
            <a:r>
              <a:rPr lang="ru-RU" sz="2200" dirty="0" err="1"/>
              <a:t>породичној</a:t>
            </a:r>
            <a:r>
              <a:rPr lang="ru-RU" sz="2200" dirty="0"/>
              <a:t> </a:t>
            </a:r>
            <a:r>
              <a:rPr lang="ru-RU" sz="2200" dirty="0" err="1"/>
              <a:t>ерминији</a:t>
            </a:r>
            <a:r>
              <a:rPr lang="ru-RU" sz="2200" dirty="0"/>
              <a:t> </a:t>
            </a:r>
            <a:r>
              <a:rPr lang="ru-RU" sz="2200" dirty="0" err="1"/>
              <a:t>налазе</a:t>
            </a:r>
            <a:r>
              <a:rPr lang="ru-RU" sz="2200" dirty="0"/>
              <a:t> се и </a:t>
            </a:r>
            <a:r>
              <a:rPr lang="ru-RU" sz="2200" dirty="0" err="1"/>
              <a:t>подаци</a:t>
            </a:r>
            <a:r>
              <a:rPr lang="ru-RU" sz="2200" dirty="0"/>
              <a:t>, </a:t>
            </a:r>
            <a:r>
              <a:rPr lang="ru-RU" sz="2200" dirty="0" err="1"/>
              <a:t>који</a:t>
            </a:r>
            <a:r>
              <a:rPr lang="ru-RU" sz="2200" dirty="0"/>
              <a:t> се не </a:t>
            </a:r>
            <a:r>
              <a:rPr lang="ru-RU" sz="2200" dirty="0" err="1"/>
              <a:t>односе</a:t>
            </a:r>
            <a:r>
              <a:rPr lang="ru-RU" sz="2200" dirty="0"/>
              <a:t> само на </a:t>
            </a:r>
            <a:r>
              <a:rPr lang="ru-RU" sz="2200" err="1"/>
              <a:t>зографске</a:t>
            </a:r>
            <a:r>
              <a:rPr lang="ru-RU" sz="2200"/>
              <a:t> </a:t>
            </a:r>
            <a:r>
              <a:rPr lang="ru-RU" sz="2200" smtClean="0"/>
              <a:t>послове </a:t>
            </a:r>
            <a:r>
              <a:rPr lang="ru-RU" sz="2200" dirty="0" err="1"/>
              <a:t>већ</a:t>
            </a:r>
            <a:r>
              <a:rPr lang="ru-RU" sz="2200" dirty="0"/>
              <a:t> и на </a:t>
            </a:r>
            <a:r>
              <a:rPr lang="ru-RU" sz="2200" dirty="0" err="1"/>
              <a:t>градитељске</a:t>
            </a:r>
            <a:r>
              <a:rPr lang="ru-RU" sz="2200" dirty="0"/>
              <a:t>. </a:t>
            </a:r>
            <a:r>
              <a:rPr lang="ru-RU" sz="2200" dirty="0" err="1"/>
              <a:t>Тако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</a:t>
            </a:r>
            <a:r>
              <a:rPr lang="ru-RU" sz="2200" dirty="0" err="1"/>
              <a:t>забележено</a:t>
            </a:r>
            <a:r>
              <a:rPr lang="ru-RU" sz="2200" dirty="0"/>
              <a:t> </a:t>
            </a:r>
            <a:r>
              <a:rPr lang="ru-RU" sz="2200" dirty="0" err="1"/>
              <a:t>шта</a:t>
            </a:r>
            <a:r>
              <a:rPr lang="ru-RU" sz="2200" dirty="0"/>
              <a:t> треба </a:t>
            </a:r>
            <a:r>
              <a:rPr lang="ru-RU" sz="2200" dirty="0" err="1"/>
              <a:t>учинити</a:t>
            </a:r>
            <a:r>
              <a:rPr lang="ru-RU" sz="2200" dirty="0"/>
              <a:t> да се храм </a:t>
            </a:r>
            <a:r>
              <a:rPr lang="ru-RU" sz="2200" dirty="0" err="1"/>
              <a:t>изгради</a:t>
            </a:r>
            <a:r>
              <a:rPr lang="ru-RU" sz="2200" dirty="0"/>
              <a:t> на </a:t>
            </a:r>
            <a:r>
              <a:rPr lang="ru-RU" sz="2200" dirty="0" err="1"/>
              <a:t>чврстим</a:t>
            </a:r>
            <a:r>
              <a:rPr lang="ru-RU" sz="2200" dirty="0"/>
              <a:t> </a:t>
            </a:r>
            <a:r>
              <a:rPr lang="ru-RU" sz="2200" dirty="0" err="1"/>
              <a:t>темељима</a:t>
            </a:r>
            <a:r>
              <a:rPr lang="ru-RU" sz="2200" dirty="0"/>
              <a:t>.</a:t>
            </a:r>
            <a:r>
              <a:rPr lang="en-US" sz="2200" dirty="0" smtClean="0">
                <a:effectLst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30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6412"/>
          </a:xfrm>
        </p:spPr>
        <p:txBody>
          <a:bodyPr>
            <a:normAutofit/>
          </a:bodyPr>
          <a:lstStyle/>
          <a:p>
            <a:r>
              <a:rPr lang="ru-RU" sz="2200" dirty="0" err="1"/>
              <a:t>Иако</a:t>
            </a:r>
            <a:r>
              <a:rPr lang="ru-RU" sz="2200" dirty="0"/>
              <a:t> </a:t>
            </a:r>
            <a:r>
              <a:rPr lang="ru-RU" sz="2200" dirty="0" err="1"/>
              <a:t>нису</a:t>
            </a:r>
            <a:r>
              <a:rPr lang="ru-RU" sz="2200" dirty="0"/>
              <a:t> </a:t>
            </a:r>
            <a:r>
              <a:rPr lang="ru-RU" sz="2200" err="1"/>
              <a:t>познати</a:t>
            </a:r>
            <a:r>
              <a:rPr lang="ru-RU" sz="2200"/>
              <a:t> </a:t>
            </a:r>
            <a:r>
              <a:rPr lang="ru-RU" sz="2200" smtClean="0"/>
              <a:t>припручници </a:t>
            </a:r>
            <a:r>
              <a:rPr lang="ru-RU" sz="2200" dirty="0" err="1"/>
              <a:t>који</a:t>
            </a:r>
            <a:r>
              <a:rPr lang="ru-RU" sz="2200" dirty="0"/>
              <a:t> </a:t>
            </a:r>
            <a:r>
              <a:rPr lang="ru-RU" sz="2200" dirty="0" err="1"/>
              <a:t>би</a:t>
            </a:r>
            <a:r>
              <a:rPr lang="ru-RU" sz="2200" dirty="0"/>
              <a:t> </a:t>
            </a:r>
            <a:r>
              <a:rPr lang="ru-RU" sz="2200" dirty="0" err="1"/>
              <a:t>представљали</a:t>
            </a:r>
            <a:r>
              <a:rPr lang="ru-RU" sz="2200" dirty="0"/>
              <a:t> </a:t>
            </a:r>
            <a:r>
              <a:rPr lang="ru-RU" sz="2200" dirty="0" err="1"/>
              <a:t>градитељске</a:t>
            </a:r>
            <a:r>
              <a:rPr lang="ru-RU" sz="2200" dirty="0"/>
              <a:t> </a:t>
            </a:r>
            <a:r>
              <a:rPr lang="ru-RU" sz="2200" dirty="0" err="1"/>
              <a:t>ерминије</a:t>
            </a:r>
            <a:r>
              <a:rPr lang="ru-RU" sz="2200" dirty="0"/>
              <a:t> </a:t>
            </a:r>
            <a:r>
              <a:rPr lang="ru-RU" sz="2200" dirty="0" err="1"/>
              <a:t>Андреје</a:t>
            </a:r>
            <a:r>
              <a:rPr lang="ru-RU" sz="2200" dirty="0"/>
              <a:t> </a:t>
            </a:r>
            <a:r>
              <a:rPr lang="ru-RU" sz="2200" dirty="0" err="1"/>
              <a:t>Дамјанова</a:t>
            </a:r>
            <a:r>
              <a:rPr lang="ru-RU" sz="2200" dirty="0"/>
              <a:t>, </a:t>
            </a:r>
            <a:r>
              <a:rPr lang="ru-RU" sz="2200" dirty="0" err="1"/>
              <a:t>познато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да </a:t>
            </a:r>
            <a:r>
              <a:rPr lang="ru-RU" sz="2200" dirty="0" err="1"/>
              <a:t>је</a:t>
            </a:r>
            <a:r>
              <a:rPr lang="ru-RU" sz="2200" dirty="0"/>
              <a:t> он </a:t>
            </a:r>
            <a:r>
              <a:rPr lang="ru-RU" sz="2200" dirty="0" err="1"/>
              <a:t>користио</a:t>
            </a:r>
            <a:r>
              <a:rPr lang="ru-RU" sz="2200" dirty="0"/>
              <a:t> </a:t>
            </a:r>
            <a:r>
              <a:rPr lang="ru-RU" sz="2200" dirty="0" err="1"/>
              <a:t>европска</a:t>
            </a:r>
            <a:r>
              <a:rPr lang="ru-RU" sz="2200" dirty="0"/>
              <a:t> </a:t>
            </a:r>
            <a:r>
              <a:rPr lang="ru-RU" sz="2200" dirty="0" err="1"/>
              <a:t>архитектонска</a:t>
            </a:r>
            <a:r>
              <a:rPr lang="ru-RU" sz="2200" dirty="0"/>
              <a:t> </a:t>
            </a:r>
            <a:r>
              <a:rPr lang="ru-RU" sz="2200" dirty="0" err="1"/>
              <a:t>здања</a:t>
            </a:r>
            <a:r>
              <a:rPr lang="ru-RU" sz="2200" dirty="0"/>
              <a:t> и </a:t>
            </a:r>
            <a:r>
              <a:rPr lang="ru-RU" sz="2200" dirty="0" err="1"/>
              <a:t>штампане</a:t>
            </a:r>
            <a:r>
              <a:rPr lang="ru-RU" sz="2200" dirty="0"/>
              <a:t> </a:t>
            </a:r>
            <a:r>
              <a:rPr lang="ru-RU" sz="2200" dirty="0" err="1"/>
              <a:t>архитектонске</a:t>
            </a:r>
            <a:r>
              <a:rPr lang="ru-RU" sz="2200" dirty="0"/>
              <a:t> </a:t>
            </a:r>
            <a:r>
              <a:rPr lang="ru-RU" sz="2200" dirty="0" err="1"/>
              <a:t>књиге</a:t>
            </a:r>
            <a:r>
              <a:rPr lang="ru-RU" sz="2200" dirty="0"/>
              <a:t>. </a:t>
            </a:r>
            <a:r>
              <a:rPr lang="ru-RU" sz="2200" dirty="0" err="1"/>
              <a:t>Сведочанство</a:t>
            </a:r>
            <a:r>
              <a:rPr lang="sr-Cyrl-CS" sz="2200" dirty="0"/>
              <a:t> Дамјановљеве упућености </a:t>
            </a:r>
            <a:r>
              <a:rPr lang="sr-Cyrl-CS" sz="2200"/>
              <a:t>у </a:t>
            </a:r>
            <a:r>
              <a:rPr lang="ru-RU" sz="2200" smtClean="0"/>
              <a:t>нововековну </a:t>
            </a:r>
            <a:r>
              <a:rPr lang="ru-RU" sz="2200" dirty="0" err="1"/>
              <a:t>европску</a:t>
            </a:r>
            <a:r>
              <a:rPr lang="ru-RU" sz="2200" dirty="0"/>
              <a:t> </a:t>
            </a:r>
            <a:r>
              <a:rPr lang="ru-RU" sz="2200" err="1"/>
              <a:t>архитектонску</a:t>
            </a:r>
            <a:r>
              <a:rPr lang="ru-RU" sz="2200"/>
              <a:t> </a:t>
            </a:r>
            <a:r>
              <a:rPr lang="ru-RU" sz="2200" smtClean="0"/>
              <a:t>праксу </a:t>
            </a:r>
            <a:r>
              <a:rPr lang="sr-Cyrl-CS" sz="2200"/>
              <a:t>ј</a:t>
            </a:r>
            <a:r>
              <a:rPr lang="sr-Latn-CS" sz="2200" smtClean="0"/>
              <a:t>e</a:t>
            </a:r>
            <a:r>
              <a:rPr lang="sr-Cyrl-RS" sz="2200" smtClean="0"/>
              <a:t>сте</a:t>
            </a:r>
            <a:r>
              <a:rPr lang="sr-Latn-CS" sz="2200" smtClean="0"/>
              <a:t> </a:t>
            </a:r>
            <a:r>
              <a:rPr lang="ru-RU" sz="2200" smtClean="0"/>
              <a:t>приручник</a:t>
            </a:r>
            <a:r>
              <a:rPr lang="sr-Cyrl-CS" sz="2200" smtClean="0"/>
              <a:t> </a:t>
            </a:r>
            <a:r>
              <a:rPr lang="sr-Cyrl-CS" sz="2200" dirty="0"/>
              <a:t>кој</a:t>
            </a:r>
            <a:r>
              <a:rPr lang="ru-RU" sz="2200" dirty="0"/>
              <a:t>и</a:t>
            </a:r>
            <a:r>
              <a:rPr lang="sr-Cyrl-CS" sz="2200" dirty="0"/>
              <a:t> се чува</a:t>
            </a:r>
            <a:r>
              <a:rPr lang="ru-RU" sz="2200" dirty="0"/>
              <a:t>о</a:t>
            </a:r>
            <a:r>
              <a:rPr lang="sr-Cyrl-CS" sz="2200" dirty="0"/>
              <a:t> у његовој заоставштини. То је класично дело  теорије архитектуре </a:t>
            </a:r>
            <a:r>
              <a:rPr lang="sr-Latn-CS" sz="2200"/>
              <a:t>XVI </a:t>
            </a:r>
            <a:r>
              <a:rPr lang="sr-Cyrl-CS" sz="2200" smtClean="0"/>
              <a:t>века „</a:t>
            </a:r>
            <a:r>
              <a:rPr lang="sr-Latn-RS" sz="2200" smtClean="0"/>
              <a:t>Gli </a:t>
            </a:r>
            <a:r>
              <a:rPr lang="sr-Latn-RS" sz="2200"/>
              <a:t>ordini d'architettura </a:t>
            </a:r>
            <a:r>
              <a:rPr lang="sr-Latn-RS" sz="2200" smtClean="0"/>
              <a:t>civile</a:t>
            </a:r>
            <a:r>
              <a:rPr lang="sr-Cyrl-CS" sz="2200" smtClean="0"/>
              <a:t>“, </a:t>
            </a:r>
            <a:r>
              <a:rPr lang="sr-Cyrl-CS" sz="2200" dirty="0"/>
              <a:t>које је написао Јакопо Бароци да </a:t>
            </a:r>
            <a:r>
              <a:rPr lang="sr-Cyrl-CS" sz="2200"/>
              <a:t>Вињола </a:t>
            </a:r>
            <a:r>
              <a:rPr lang="sr-Cyrl-CS" sz="2200" smtClean="0"/>
              <a:t>(</a:t>
            </a:r>
            <a:r>
              <a:rPr lang="sr-Latn-CS" sz="2200" smtClean="0"/>
              <a:t>Jacopo </a:t>
            </a:r>
            <a:r>
              <a:rPr lang="sr-Latn-CS" sz="2200" dirty="0"/>
              <a:t>Barozzi da Vignola)</a:t>
            </a:r>
            <a:r>
              <a:rPr lang="sr-Cyrl-CS" sz="2200" dirty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87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788"/>
          </a:xfrm>
        </p:spPr>
        <p:txBody>
          <a:bodyPr>
            <a:normAutofit/>
          </a:bodyPr>
          <a:lstStyle/>
          <a:p>
            <a:r>
              <a:rPr lang="ru-RU" sz="2200" dirty="0" err="1"/>
              <a:t>Један</a:t>
            </a:r>
            <a:r>
              <a:rPr lang="ru-RU" sz="2200" dirty="0"/>
              <a:t> од </a:t>
            </a:r>
            <a:r>
              <a:rPr lang="ru-RU" sz="2200" dirty="0" err="1"/>
              <a:t>припадника</a:t>
            </a:r>
            <a:r>
              <a:rPr lang="ru-RU" sz="2200" dirty="0"/>
              <a:t> </a:t>
            </a:r>
            <a:r>
              <a:rPr lang="ru-RU" sz="2200" dirty="0" err="1"/>
              <a:t>Рензовскe</a:t>
            </a:r>
            <a:r>
              <a:rPr lang="ru-RU" sz="2200" dirty="0"/>
              <a:t> </a:t>
            </a:r>
            <a:r>
              <a:rPr lang="ru-RU" sz="2200" dirty="0" err="1"/>
              <a:t>породице</a:t>
            </a:r>
            <a:r>
              <a:rPr lang="ru-RU" sz="2200" dirty="0"/>
              <a:t> </a:t>
            </a:r>
            <a:r>
              <a:rPr lang="ru-RU" sz="2200" dirty="0" err="1"/>
              <a:t>зографа</a:t>
            </a:r>
            <a:r>
              <a:rPr lang="ru-RU" sz="2200" dirty="0"/>
              <a:t> и </a:t>
            </a:r>
            <a:r>
              <a:rPr lang="ru-RU" sz="2200" dirty="0" err="1"/>
              <a:t>неимара</a:t>
            </a:r>
            <a:r>
              <a:rPr lang="ru-RU" sz="2200" dirty="0"/>
              <a:t>, </a:t>
            </a:r>
            <a:r>
              <a:rPr lang="ru-RU" sz="2200" dirty="0" err="1"/>
              <a:t>сликар</a:t>
            </a:r>
            <a:r>
              <a:rPr lang="ru-RU" sz="2200" dirty="0"/>
              <a:t> </a:t>
            </a:r>
            <a:r>
              <a:rPr lang="ru-RU" sz="2200" dirty="0" err="1"/>
              <a:t>Ђорђе</a:t>
            </a:r>
            <a:r>
              <a:rPr lang="ru-RU" sz="2200" dirty="0"/>
              <a:t> </a:t>
            </a:r>
            <a:r>
              <a:rPr lang="ru-RU" sz="2200" err="1"/>
              <a:t>Зографски</a:t>
            </a:r>
            <a:r>
              <a:rPr lang="ru-RU" sz="2200"/>
              <a:t> </a:t>
            </a:r>
            <a:r>
              <a:rPr lang="ru-RU" sz="2200" smtClean="0"/>
              <a:t>насликао је ”табло</a:t>
            </a:r>
            <a:r>
              <a:rPr lang="ru-RU" sz="2200" dirty="0"/>
              <a:t>” </a:t>
            </a:r>
            <a:r>
              <a:rPr lang="ru-RU" sz="2200" dirty="0" err="1"/>
              <a:t>са</a:t>
            </a:r>
            <a:r>
              <a:rPr lang="ru-RU" sz="2200" dirty="0"/>
              <a:t> </a:t>
            </a:r>
            <a:r>
              <a:rPr lang="ru-RU" sz="2200" dirty="0" err="1"/>
              <a:t>портретима</a:t>
            </a:r>
            <a:r>
              <a:rPr lang="ru-RU" sz="2200" dirty="0"/>
              <a:t> свих </a:t>
            </a:r>
            <a:r>
              <a:rPr lang="ru-RU" sz="2200" dirty="0" err="1"/>
              <a:t>градитеља</a:t>
            </a:r>
            <a:r>
              <a:rPr lang="ru-RU" sz="2200" dirty="0"/>
              <a:t>, </a:t>
            </a:r>
            <a:r>
              <a:rPr lang="ru-RU" sz="2200" dirty="0" err="1"/>
              <a:t>зографа</a:t>
            </a:r>
            <a:r>
              <a:rPr lang="ru-RU" sz="2200" dirty="0"/>
              <a:t> и </a:t>
            </a:r>
            <a:r>
              <a:rPr lang="ru-RU" sz="2200" dirty="0" err="1"/>
              <a:t>копаничара</a:t>
            </a:r>
            <a:r>
              <a:rPr lang="ru-RU" sz="2200" dirty="0"/>
              <a:t> из </a:t>
            </a:r>
            <a:r>
              <a:rPr lang="ru-RU" sz="2200" dirty="0" err="1"/>
              <a:t>њихове</a:t>
            </a:r>
            <a:r>
              <a:rPr lang="ru-RU" sz="2200" dirty="0"/>
              <a:t> </a:t>
            </a:r>
            <a:r>
              <a:rPr lang="ru-RU" sz="2200" dirty="0" err="1"/>
              <a:t>фамилије</a:t>
            </a:r>
            <a:r>
              <a:rPr lang="ru-RU" sz="2200" dirty="0"/>
              <a:t>. На </a:t>
            </a:r>
            <a:r>
              <a:rPr lang="ru-RU" sz="2200" dirty="0" err="1"/>
              <a:t>овом</a:t>
            </a:r>
            <a:r>
              <a:rPr lang="ru-RU" sz="2200" dirty="0"/>
              <a:t> портрету </a:t>
            </a:r>
            <a:r>
              <a:rPr lang="ru-RU" sz="2200" dirty="0" err="1"/>
              <a:t>Андреја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означен </a:t>
            </a:r>
            <a:r>
              <a:rPr lang="ru-RU" sz="2200" dirty="0" err="1"/>
              <a:t>као</a:t>
            </a:r>
            <a:r>
              <a:rPr lang="ru-RU" sz="2200" dirty="0"/>
              <a:t> </a:t>
            </a:r>
            <a:r>
              <a:rPr lang="ru-RU" sz="2200" dirty="0" err="1"/>
              <a:t>протомајстор</a:t>
            </a:r>
            <a:r>
              <a:rPr lang="ru-RU" sz="2200" dirty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61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423"/>
            <a:ext cx="8229600" cy="5221942"/>
          </a:xfrm>
        </p:spPr>
        <p:txBody>
          <a:bodyPr>
            <a:noAutofit/>
          </a:bodyPr>
          <a:lstStyle/>
          <a:p>
            <a:r>
              <a:rPr lang="ru-RU" sz="2200" dirty="0"/>
              <a:t> </a:t>
            </a:r>
            <a:r>
              <a:rPr lang="ru-RU" sz="2200" dirty="0" err="1"/>
              <a:t>Коришћење</a:t>
            </a:r>
            <a:r>
              <a:rPr lang="ru-RU" sz="2200" dirty="0"/>
              <a:t> </a:t>
            </a:r>
            <a:r>
              <a:rPr lang="ru-RU" sz="2200" dirty="0" err="1"/>
              <a:t>архитектонских</a:t>
            </a:r>
            <a:r>
              <a:rPr lang="ru-RU" sz="2200" dirty="0"/>
              <a:t> </a:t>
            </a:r>
            <a:r>
              <a:rPr lang="ru-RU" sz="2200" dirty="0" err="1"/>
              <a:t>приручника</a:t>
            </a:r>
            <a:r>
              <a:rPr lang="ru-RU" sz="2200" dirty="0"/>
              <a:t> </a:t>
            </a:r>
            <a:r>
              <a:rPr lang="ru-RU" sz="2200" dirty="0" err="1"/>
              <a:t>претпоставља</a:t>
            </a:r>
            <a:r>
              <a:rPr lang="ru-RU" sz="2200" dirty="0"/>
              <a:t> </a:t>
            </a:r>
            <a:r>
              <a:rPr lang="ru-RU" sz="2200" dirty="0" err="1"/>
              <a:t>способност</a:t>
            </a:r>
            <a:r>
              <a:rPr lang="ru-RU" sz="2200" dirty="0"/>
              <a:t> </a:t>
            </a:r>
            <a:r>
              <a:rPr lang="ru-RU" sz="2200" dirty="0" err="1"/>
              <a:t>архитекте</a:t>
            </a:r>
            <a:r>
              <a:rPr lang="ru-RU" sz="2200" dirty="0"/>
              <a:t> да примени </a:t>
            </a:r>
            <a:r>
              <a:rPr lang="ru-RU" sz="2200" dirty="0" err="1"/>
              <a:t>одређења</a:t>
            </a:r>
            <a:r>
              <a:rPr lang="ru-RU" sz="2200" dirty="0"/>
              <a:t> </a:t>
            </a:r>
            <a:r>
              <a:rPr lang="ru-RU" sz="2200" dirty="0" err="1"/>
              <a:t>решења</a:t>
            </a:r>
            <a:r>
              <a:rPr lang="ru-RU" sz="2200" dirty="0"/>
              <a:t> и да их </a:t>
            </a:r>
            <a:r>
              <a:rPr lang="ru-RU" sz="2200" dirty="0" err="1"/>
              <a:t>прилагоди</a:t>
            </a:r>
            <a:r>
              <a:rPr lang="ru-RU" sz="2200" dirty="0"/>
              <a:t> </a:t>
            </a:r>
            <a:r>
              <a:rPr lang="ru-RU" sz="2200" dirty="0" err="1"/>
              <a:t>постављеним</a:t>
            </a:r>
            <a:r>
              <a:rPr lang="ru-RU" sz="2200" dirty="0"/>
              <a:t> </a:t>
            </a:r>
            <a:r>
              <a:rPr lang="ru-RU" sz="2200" dirty="0" err="1"/>
              <a:t>захтевима</a:t>
            </a:r>
            <a:r>
              <a:rPr lang="ru-RU" sz="2200" dirty="0"/>
              <a:t>. У опусу </a:t>
            </a:r>
            <a:r>
              <a:rPr lang="ru-RU" sz="2200" dirty="0" err="1"/>
              <a:t>Андреје</a:t>
            </a:r>
            <a:r>
              <a:rPr lang="ru-RU" sz="2200" dirty="0"/>
              <a:t> </a:t>
            </a:r>
            <a:r>
              <a:rPr lang="ru-RU" sz="2200" dirty="0" err="1"/>
              <a:t>Дамјанова</a:t>
            </a:r>
            <a:r>
              <a:rPr lang="ru-RU" sz="2200" dirty="0"/>
              <a:t>, </a:t>
            </a:r>
            <a:r>
              <a:rPr lang="ru-RU" sz="2200" dirty="0" err="1"/>
              <a:t>коришћење</a:t>
            </a:r>
            <a:r>
              <a:rPr lang="ru-RU" sz="2200" dirty="0"/>
              <a:t> </a:t>
            </a:r>
            <a:r>
              <a:rPr lang="ru-RU" sz="2200" dirty="0" err="1"/>
              <a:t>познате</a:t>
            </a:r>
            <a:r>
              <a:rPr lang="ru-RU" sz="2200" dirty="0"/>
              <a:t> </a:t>
            </a:r>
            <a:r>
              <a:rPr lang="ru-RU" sz="2200" dirty="0" err="1"/>
              <a:t>књиге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да се </a:t>
            </a:r>
            <a:r>
              <a:rPr lang="ru-RU" sz="2200" dirty="0" err="1"/>
              <a:t>препозна</a:t>
            </a:r>
            <a:r>
              <a:rPr lang="ru-RU" sz="2200" dirty="0"/>
              <a:t> у </a:t>
            </a:r>
            <a:r>
              <a:rPr lang="ru-RU" sz="2200" dirty="0" err="1"/>
              <a:t>појединим</a:t>
            </a:r>
            <a:r>
              <a:rPr lang="ru-RU" sz="2200" dirty="0"/>
              <a:t> </a:t>
            </a:r>
            <a:r>
              <a:rPr lang="ru-RU" sz="2200" dirty="0" err="1"/>
              <a:t>сегментима</a:t>
            </a:r>
            <a:r>
              <a:rPr lang="ru-RU" sz="2200" dirty="0"/>
              <a:t> </a:t>
            </a:r>
            <a:r>
              <a:rPr lang="ru-RU" sz="2200" dirty="0" err="1"/>
              <a:t>његовог</a:t>
            </a:r>
            <a:r>
              <a:rPr lang="ru-RU" sz="2200" dirty="0"/>
              <a:t> рада. </a:t>
            </a:r>
            <a:r>
              <a:rPr lang="ru-RU" sz="2200" dirty="0" err="1"/>
              <a:t>Једно</a:t>
            </a:r>
            <a:r>
              <a:rPr lang="ru-RU" sz="2200" dirty="0"/>
              <a:t> од </a:t>
            </a:r>
            <a:r>
              <a:rPr lang="ru-RU" sz="2200" dirty="0" err="1"/>
              <a:t>карактеристичних</a:t>
            </a:r>
            <a:r>
              <a:rPr lang="ru-RU" sz="2200" dirty="0"/>
              <a:t> </a:t>
            </a:r>
            <a:r>
              <a:rPr lang="ru-RU" sz="2200" dirty="0" err="1"/>
              <a:t>решења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начин </a:t>
            </a:r>
            <a:r>
              <a:rPr lang="ru-RU" sz="2200" dirty="0" err="1"/>
              <a:t>извођења</a:t>
            </a:r>
            <a:r>
              <a:rPr lang="ru-RU" sz="2200" dirty="0"/>
              <a:t> </a:t>
            </a:r>
            <a:r>
              <a:rPr lang="ru-RU" sz="2200" dirty="0" err="1"/>
              <a:t>капитела</a:t>
            </a:r>
            <a:r>
              <a:rPr lang="ru-RU" sz="2200" dirty="0"/>
              <a:t> у </a:t>
            </a:r>
            <a:r>
              <a:rPr lang="ru-RU" sz="2200" err="1"/>
              <a:t>бројним</a:t>
            </a:r>
            <a:r>
              <a:rPr lang="ru-RU" sz="2200"/>
              <a:t> </a:t>
            </a:r>
            <a:r>
              <a:rPr lang="ru-RU" sz="2200" smtClean="0"/>
              <a:t>црквеним </a:t>
            </a:r>
            <a:r>
              <a:rPr lang="ru-RU" sz="2200" dirty="0" err="1"/>
              <a:t>грађевинама</a:t>
            </a:r>
            <a:r>
              <a:rPr lang="ru-RU" sz="2200" dirty="0"/>
              <a:t>. </a:t>
            </a:r>
            <a:r>
              <a:rPr lang="ru-RU" sz="2200" dirty="0" err="1"/>
              <a:t>Способност</a:t>
            </a:r>
            <a:r>
              <a:rPr lang="ru-RU" sz="2200" dirty="0"/>
              <a:t> </a:t>
            </a:r>
            <a:r>
              <a:rPr lang="ru-RU" sz="2200" dirty="0" err="1"/>
              <a:t>коришћења</a:t>
            </a:r>
            <a:r>
              <a:rPr lang="ru-RU" sz="2200" dirty="0"/>
              <a:t> </a:t>
            </a:r>
            <a:r>
              <a:rPr lang="ru-RU" sz="2200" dirty="0" err="1"/>
              <a:t>различитих</a:t>
            </a:r>
            <a:r>
              <a:rPr lang="ru-RU" sz="2200" dirty="0"/>
              <a:t> </a:t>
            </a:r>
            <a:r>
              <a:rPr lang="ru-RU" sz="2200" dirty="0" err="1"/>
              <a:t>решења</a:t>
            </a:r>
            <a:r>
              <a:rPr lang="ru-RU" sz="2200" dirty="0"/>
              <a:t> </a:t>
            </a:r>
            <a:r>
              <a:rPr lang="ru-RU" sz="2200" dirty="0" err="1"/>
              <a:t>Андреја</a:t>
            </a:r>
            <a:r>
              <a:rPr lang="ru-RU" sz="2200" dirty="0"/>
              <a:t> </a:t>
            </a:r>
            <a:r>
              <a:rPr lang="ru-RU" sz="2200" dirty="0" err="1"/>
              <a:t>Дамјанов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</a:t>
            </a:r>
            <a:r>
              <a:rPr lang="ru-RU" sz="2200" dirty="0" err="1"/>
              <a:t>показао</a:t>
            </a:r>
            <a:r>
              <a:rPr lang="ru-RU" sz="2200" dirty="0"/>
              <a:t> и приликом </a:t>
            </a:r>
            <a:r>
              <a:rPr lang="ru-RU" sz="2200" dirty="0" err="1"/>
              <a:t>градње</a:t>
            </a:r>
            <a:r>
              <a:rPr lang="ru-RU" sz="2200" dirty="0"/>
              <a:t> </a:t>
            </a:r>
            <a:r>
              <a:rPr lang="ru-RU" sz="2200" dirty="0" err="1"/>
              <a:t>цркве</a:t>
            </a:r>
            <a:r>
              <a:rPr lang="ru-RU" sz="2200" dirty="0"/>
              <a:t> у </a:t>
            </a:r>
            <a:r>
              <a:rPr lang="ru-RU" sz="2200" dirty="0" err="1"/>
              <a:t>Смедереву</a:t>
            </a:r>
            <a:r>
              <a:rPr lang="ru-RU" sz="2200" dirty="0"/>
              <a:t>. </a:t>
            </a:r>
            <a:r>
              <a:rPr lang="ru-RU" sz="2200" dirty="0" err="1"/>
              <a:t>Тада</a:t>
            </a:r>
            <a:r>
              <a:rPr lang="ru-RU" sz="2200" dirty="0"/>
              <a:t> </a:t>
            </a:r>
            <a:r>
              <a:rPr lang="ru-RU" sz="2200" dirty="0" err="1"/>
              <a:t>је</a:t>
            </a:r>
            <a:r>
              <a:rPr lang="ru-RU" sz="2200" dirty="0"/>
              <a:t> по </a:t>
            </a:r>
            <a:r>
              <a:rPr lang="ru-RU" sz="2200" dirty="0" err="1"/>
              <a:t>захтеву</a:t>
            </a:r>
            <a:r>
              <a:rPr lang="ru-RU" sz="2200" dirty="0"/>
              <a:t> </a:t>
            </a:r>
            <a:r>
              <a:rPr lang="ru-RU" sz="2200" dirty="0" err="1"/>
              <a:t>наручиоца</a:t>
            </a:r>
            <a:r>
              <a:rPr lang="ru-RU" sz="2200" dirty="0"/>
              <a:t> да </a:t>
            </a:r>
            <a:r>
              <a:rPr lang="ru-RU" sz="2200" dirty="0" err="1"/>
              <a:t>оствари</a:t>
            </a:r>
            <a:r>
              <a:rPr lang="ru-RU" sz="2200" dirty="0"/>
              <a:t> </a:t>
            </a:r>
            <a:r>
              <a:rPr lang="ru-RU" sz="2200" dirty="0" err="1"/>
              <a:t>грађевину</a:t>
            </a:r>
            <a:r>
              <a:rPr lang="ru-RU" sz="2200" dirty="0"/>
              <a:t> по </a:t>
            </a:r>
            <a:r>
              <a:rPr lang="ru-RU" sz="2200" dirty="0" err="1"/>
              <a:t>угледу</a:t>
            </a:r>
            <a:r>
              <a:rPr lang="ru-RU" sz="2200" dirty="0"/>
              <a:t> на архитектуру </a:t>
            </a:r>
            <a:r>
              <a:rPr lang="ru-RU" sz="2200" dirty="0" err="1"/>
              <a:t>католикона</a:t>
            </a:r>
            <a:r>
              <a:rPr lang="ru-RU" sz="2200" dirty="0"/>
              <a:t> </a:t>
            </a:r>
            <a:r>
              <a:rPr lang="ru-RU" sz="2200" dirty="0" err="1"/>
              <a:t>манастира</a:t>
            </a:r>
            <a:r>
              <a:rPr lang="ru-RU" sz="2200" dirty="0"/>
              <a:t> </a:t>
            </a:r>
            <a:r>
              <a:rPr lang="ru-RU" sz="2200" dirty="0" err="1"/>
              <a:t>Манасије</a:t>
            </a:r>
            <a:r>
              <a:rPr lang="ru-RU" sz="2200" dirty="0"/>
              <a:t>, </a:t>
            </a:r>
            <a:r>
              <a:rPr lang="ru-RU" sz="2200" dirty="0" err="1"/>
              <a:t>израдио</a:t>
            </a:r>
            <a:r>
              <a:rPr lang="ru-RU" sz="2200" dirty="0"/>
              <a:t> </a:t>
            </a:r>
            <a:r>
              <a:rPr lang="ru-RU" sz="2200" dirty="0" err="1"/>
              <a:t>цртеже</a:t>
            </a:r>
            <a:r>
              <a:rPr lang="ru-RU" sz="2200" dirty="0"/>
              <a:t> </a:t>
            </a:r>
            <a:r>
              <a:rPr lang="ru-RU" sz="2200" dirty="0" err="1"/>
              <a:t>захтеваног</a:t>
            </a:r>
            <a:r>
              <a:rPr lang="ru-RU" sz="2200" dirty="0"/>
              <a:t> идеала и </a:t>
            </a:r>
            <a:r>
              <a:rPr lang="ru-RU" sz="2200" dirty="0" err="1"/>
              <a:t>према</a:t>
            </a:r>
            <a:r>
              <a:rPr lang="ru-RU" sz="2200" dirty="0"/>
              <a:t> </a:t>
            </a:r>
            <a:r>
              <a:rPr lang="ru-RU" sz="2200" dirty="0" err="1"/>
              <a:t>њима</a:t>
            </a:r>
            <a:r>
              <a:rPr lang="ru-RU" sz="2200" dirty="0"/>
              <a:t> </a:t>
            </a:r>
            <a:r>
              <a:rPr lang="ru-RU" sz="2200" dirty="0" err="1"/>
              <a:t>делимично</a:t>
            </a:r>
            <a:r>
              <a:rPr lang="ru-RU" sz="2200" dirty="0"/>
              <a:t> </a:t>
            </a:r>
            <a:r>
              <a:rPr lang="ru-RU" sz="2200" dirty="0" err="1"/>
              <a:t>извео</a:t>
            </a:r>
            <a:r>
              <a:rPr lang="ru-RU" sz="2200" dirty="0"/>
              <a:t> </a:t>
            </a:r>
            <a:r>
              <a:rPr lang="ru-RU" sz="2200" dirty="0" err="1"/>
              <a:t>Смедеревску</a:t>
            </a:r>
            <a:r>
              <a:rPr lang="ru-RU" sz="2200" dirty="0"/>
              <a:t> </a:t>
            </a:r>
            <a:r>
              <a:rPr lang="ru-RU" sz="2200" dirty="0" err="1"/>
              <a:t>цркву</a:t>
            </a:r>
            <a:r>
              <a:rPr lang="ru-RU" sz="2200" dirty="0"/>
              <a:t>. Тиме </a:t>
            </a:r>
            <a:r>
              <a:rPr lang="ru-RU" sz="2200" dirty="0" err="1"/>
              <a:t>је</a:t>
            </a:r>
            <a:r>
              <a:rPr lang="ru-RU" sz="2200" dirty="0"/>
              <a:t> </a:t>
            </a:r>
            <a:r>
              <a:rPr lang="ru-RU" sz="2200" dirty="0" err="1"/>
              <a:t>Дамјанов</a:t>
            </a:r>
            <a:r>
              <a:rPr lang="ru-RU" sz="2200" dirty="0"/>
              <a:t> успешно </a:t>
            </a:r>
            <a:r>
              <a:rPr lang="ru-RU" sz="2200" dirty="0" err="1"/>
              <a:t>решио</a:t>
            </a:r>
            <a:r>
              <a:rPr lang="ru-RU" sz="2200" dirty="0"/>
              <a:t> </a:t>
            </a:r>
            <a:r>
              <a:rPr lang="ru-RU" sz="2200" dirty="0" err="1"/>
              <a:t>постављене</a:t>
            </a:r>
            <a:r>
              <a:rPr lang="ru-RU" sz="2200" dirty="0"/>
              <a:t> </a:t>
            </a:r>
            <a:r>
              <a:rPr lang="ru-RU" sz="2200" dirty="0" err="1"/>
              <a:t>захтеве</a:t>
            </a:r>
            <a:r>
              <a:rPr lang="ru-RU" sz="2200" dirty="0"/>
              <a:t> </a:t>
            </a:r>
            <a:r>
              <a:rPr lang="ru-RU" sz="2200" dirty="0" err="1"/>
              <a:t>грађана</a:t>
            </a:r>
            <a:r>
              <a:rPr lang="ru-RU" sz="2200" dirty="0"/>
              <a:t> </a:t>
            </a:r>
            <a:r>
              <a:rPr lang="ru-RU" sz="2200" dirty="0" err="1"/>
              <a:t>Смедерева</a:t>
            </a:r>
            <a:r>
              <a:rPr lang="ru-RU" sz="2200" dirty="0"/>
              <a:t> да </a:t>
            </a:r>
            <a:r>
              <a:rPr lang="ru-RU" sz="2200" dirty="0" err="1"/>
              <a:t>реализује</a:t>
            </a:r>
            <a:r>
              <a:rPr lang="ru-RU" sz="2200" dirty="0"/>
              <a:t> </a:t>
            </a:r>
            <a:r>
              <a:rPr lang="ru-RU" sz="2200" err="1"/>
              <a:t>градски</a:t>
            </a:r>
            <a:r>
              <a:rPr lang="ru-RU" sz="2200"/>
              <a:t> </a:t>
            </a:r>
            <a:r>
              <a:rPr lang="ru-RU" sz="2200" smtClean="0"/>
              <a:t>православни </a:t>
            </a:r>
            <a:r>
              <a:rPr lang="ru-RU" sz="2200" dirty="0"/>
              <a:t>храм у </a:t>
            </a:r>
            <a:r>
              <a:rPr lang="ru-RU" sz="2200" dirty="0" err="1"/>
              <a:t>националном</a:t>
            </a:r>
            <a:r>
              <a:rPr lang="ru-RU" sz="2200" dirty="0"/>
              <a:t> </a:t>
            </a:r>
            <a:r>
              <a:rPr lang="ru-RU" sz="2200" dirty="0" err="1"/>
              <a:t>стилу</a:t>
            </a:r>
            <a:r>
              <a:rPr lang="ru-RU" sz="2200" dirty="0"/>
              <a:t> и </a:t>
            </a:r>
            <a:r>
              <a:rPr lang="ru-RU" sz="2200" dirty="0" err="1"/>
              <a:t>допринео</a:t>
            </a:r>
            <a:r>
              <a:rPr lang="ru-RU" sz="2200" dirty="0"/>
              <a:t> </a:t>
            </a:r>
            <a:r>
              <a:rPr lang="ru-RU" sz="2200" dirty="0" err="1"/>
              <a:t>истористичкој</a:t>
            </a:r>
            <a:r>
              <a:rPr lang="ru-RU" sz="2200" dirty="0"/>
              <a:t> </a:t>
            </a:r>
            <a:r>
              <a:rPr lang="ru-RU" sz="2200" dirty="0" err="1"/>
              <a:t>култури</a:t>
            </a:r>
            <a:r>
              <a:rPr lang="ru-RU" sz="2200" dirty="0"/>
              <a:t> </a:t>
            </a:r>
            <a:r>
              <a:rPr lang="ru-RU" sz="2200" dirty="0" err="1"/>
              <a:t>Србије</a:t>
            </a:r>
            <a:r>
              <a:rPr lang="ru-RU" sz="2200" dirty="0"/>
              <a:t> XIX века.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5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52"/>
            <a:ext cx="8256494" cy="872844"/>
          </a:xfrm>
        </p:spPr>
        <p:txBody>
          <a:bodyPr>
            <a:normAutofit fontScale="90000"/>
          </a:bodyPr>
          <a:lstStyle/>
          <a:p>
            <a:r>
              <a:rPr lang="sr-Cyrl-CS" sz="2600" dirty="0" smtClean="0"/>
              <a:t>Ђ. Зографски, Папрадишко-велешки </a:t>
            </a:r>
            <a:r>
              <a:rPr lang="sr-Cyrl-CS" sz="2600" smtClean="0"/>
              <a:t>црквени строители, </a:t>
            </a:r>
            <a:r>
              <a:rPr lang="sr-Cyrl-CS" sz="2600" dirty="0" smtClean="0"/>
              <a:t>зографи </a:t>
            </a:r>
            <a:r>
              <a:rPr lang="sr-Cyrl-CS" sz="2600" smtClean="0"/>
              <a:t>и резбари</a:t>
            </a:r>
            <a:r>
              <a:rPr lang="sr-Latn-RS" sz="3200" smtClean="0"/>
              <a:t/>
            </a:r>
            <a:br>
              <a:rPr lang="sr-Latn-RS" sz="3200" smtClean="0"/>
            </a:br>
            <a:r>
              <a:rPr lang="sr-Latn-RS" sz="2200" smtClean="0"/>
              <a:t>(</a:t>
            </a:r>
            <a:r>
              <a:rPr lang="sr-Cyrl-RS" sz="2200" smtClean="0"/>
              <a:t>Андреја Дамјанов је у првом реду, други медаљон здесна)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12" y="1263662"/>
            <a:ext cx="7040975" cy="55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1112</Words>
  <Application>Microsoft Office PowerPoint</Application>
  <PresentationFormat>On-screen Show (4:3)</PresentationFormat>
  <Paragraphs>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ＭＳ Ｐゴシック</vt:lpstr>
      <vt:lpstr>Arial</vt:lpstr>
      <vt:lpstr>Calibri</vt:lpstr>
      <vt:lpstr>Garamond</vt:lpstr>
      <vt:lpstr>Office Theme</vt:lpstr>
      <vt:lpstr>АНДРЕЈА ДАМЈАНОВ</vt:lpstr>
      <vt:lpstr>PowerPoint Presentation</vt:lpstr>
      <vt:lpstr>Андреја Дамјанов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Ђ. Зографски, Папрадишко-велешки црквени строители, зографи и резбари (Андреја Дамјанов је у првом реду, други медаљон здесна)</vt:lpstr>
      <vt:lpstr>PowerPoint Presentation</vt:lpstr>
      <vt:lpstr>Црква Св. Богородице у Скопљу (изградњу започео Дамјан, а завршио Андреја)</vt:lpstr>
      <vt:lpstr>Црква Св. Богородице у Скопљу </vt:lpstr>
      <vt:lpstr>Црква Св. Пантелејмона, Велес</vt:lpstr>
      <vt:lpstr>Црква Св. Пантелејмона, Велес</vt:lpstr>
      <vt:lpstr>Црква Св. Пантелејмона, Велес</vt:lpstr>
      <vt:lpstr>Црква Св. Пантелејмона, Велес</vt:lpstr>
      <vt:lpstr>Црква Св. Николе, Куманово</vt:lpstr>
      <vt:lpstr>Црква Св. Николе,  Куманово</vt:lpstr>
      <vt:lpstr>Црква Св. Тројице, Врање</vt:lpstr>
      <vt:lpstr>Црква Св. Тројице, Врање</vt:lpstr>
      <vt:lpstr>Црква Св. Илије, Печењевци</vt:lpstr>
      <vt:lpstr>Црква Светих Апостола, Турековац</vt:lpstr>
      <vt:lpstr>Црква Св. Јоакима Осоговског, манастир Осогово</vt:lpstr>
      <vt:lpstr>Црква Св. Јоакима Осоговског, манастир Осогово</vt:lpstr>
      <vt:lpstr>Црква Св. Јоакима Осоговског, манастир Осогово</vt:lpstr>
      <vt:lpstr>Црква Св. Јоакима Осоговског, манастир Осогово</vt:lpstr>
      <vt:lpstr>Црква Св. Јоакима Осоговског, манастир Осогово</vt:lpstr>
      <vt:lpstr>Црква Св. Богородице, Ново село код Штипа</vt:lpstr>
      <vt:lpstr>Црква Св. Богородице, Ново село код Штипа</vt:lpstr>
      <vt:lpstr>Црква Св. Богородице, Ново село код Штипа</vt:lpstr>
      <vt:lpstr>Црква Св. Духа у Нишу (нацрт А. Дамјанова)</vt:lpstr>
      <vt:lpstr>Црква Св. Духа у Нишу </vt:lpstr>
      <vt:lpstr>Црква Св. Духа у Нишу </vt:lpstr>
      <vt:lpstr>PowerPoint Presentation</vt:lpstr>
      <vt:lpstr>Црква Св. Духа у Нишу </vt:lpstr>
      <vt:lpstr>Црква Св. Духа у Нишу </vt:lpstr>
      <vt:lpstr>Црква Св. Георгија, Смедерево</vt:lpstr>
      <vt:lpstr>Црква Св. Георгија, Смедерево</vt:lpstr>
      <vt:lpstr>Црква Св. Георгија,  Смедерево</vt:lpstr>
      <vt:lpstr>Црква Св. Богородице, Сарајево</vt:lpstr>
      <vt:lpstr>Црква Св. Богородице, Сарајево</vt:lpstr>
      <vt:lpstr>Црква Св. Богородице, Сарајево</vt:lpstr>
      <vt:lpstr>Црква Св. Богородице, Сарајево</vt:lpstr>
      <vt:lpstr>Црква Св. Богородице, Сарајево</vt:lpstr>
      <vt:lpstr>Црква Св. Богородице, Сарајево</vt:lpstr>
      <vt:lpstr>Црква Св. Богородице, Сарајево</vt:lpstr>
      <vt:lpstr>Црква Св. Тројице, Мостар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АНДРЕЈА ДАМЈАНОВ</dc:title>
  <dc:creator>n m</dc:creator>
  <cp:lastModifiedBy>IRENA</cp:lastModifiedBy>
  <cp:revision>24</cp:revision>
  <dcterms:created xsi:type="dcterms:W3CDTF">2020-04-30T17:03:31Z</dcterms:created>
  <dcterms:modified xsi:type="dcterms:W3CDTF">2020-05-02T13:49:57Z</dcterms:modified>
</cp:coreProperties>
</file>