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303" r:id="rId10"/>
    <p:sldId id="264" r:id="rId11"/>
    <p:sldId id="265" r:id="rId12"/>
    <p:sldId id="266" r:id="rId13"/>
    <p:sldId id="267" r:id="rId14"/>
    <p:sldId id="268" r:id="rId15"/>
    <p:sldId id="269" r:id="rId16"/>
    <p:sldId id="270" r:id="rId17"/>
    <p:sldId id="271" r:id="rId18"/>
    <p:sldId id="293" r:id="rId19"/>
    <p:sldId id="274" r:id="rId20"/>
    <p:sldId id="272" r:id="rId21"/>
    <p:sldId id="275" r:id="rId22"/>
    <p:sldId id="273" r:id="rId23"/>
    <p:sldId id="276" r:id="rId24"/>
    <p:sldId id="277" r:id="rId25"/>
    <p:sldId id="278" r:id="rId26"/>
    <p:sldId id="279" r:id="rId27"/>
    <p:sldId id="280" r:id="rId28"/>
    <p:sldId id="282" r:id="rId29"/>
    <p:sldId id="287" r:id="rId30"/>
    <p:sldId id="285" r:id="rId31"/>
    <p:sldId id="283" r:id="rId32"/>
    <p:sldId id="284" r:id="rId33"/>
    <p:sldId id="281" r:id="rId34"/>
    <p:sldId id="286" r:id="rId35"/>
    <p:sldId id="288" r:id="rId36"/>
    <p:sldId id="289" r:id="rId37"/>
    <p:sldId id="290" r:id="rId38"/>
    <p:sldId id="291" r:id="rId39"/>
    <p:sldId id="294" r:id="rId40"/>
    <p:sldId id="295" r:id="rId41"/>
    <p:sldId id="296" r:id="rId42"/>
    <p:sldId id="297" r:id="rId43"/>
    <p:sldId id="292" r:id="rId44"/>
    <p:sldId id="298" r:id="rId45"/>
    <p:sldId id="299" r:id="rId46"/>
    <p:sldId id="300" r:id="rId47"/>
    <p:sldId id="301" r:id="rId48"/>
    <p:sldId id="305" r:id="rId49"/>
    <p:sldId id="302" r:id="rId50"/>
    <p:sldId id="30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D018A4-CC3B-430B-9196-227E483A3C42}"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018A4-CC3B-430B-9196-227E483A3C42}"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018A4-CC3B-430B-9196-227E483A3C42}"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018A4-CC3B-430B-9196-227E483A3C42}"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018A4-CC3B-430B-9196-227E483A3C42}"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D018A4-CC3B-430B-9196-227E483A3C42}"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D018A4-CC3B-430B-9196-227E483A3C42}" type="datetimeFigureOut">
              <a:rPr lang="en-US" smtClean="0"/>
              <a:pPr/>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D018A4-CC3B-430B-9196-227E483A3C42}" type="datetimeFigureOut">
              <a:rPr lang="en-US" smtClean="0"/>
              <a:pPr/>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018A4-CC3B-430B-9196-227E483A3C42}" type="datetimeFigureOut">
              <a:rPr lang="en-US" smtClean="0"/>
              <a:pPr/>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8A4-CC3B-430B-9196-227E483A3C42}"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8A4-CC3B-430B-9196-227E483A3C42}"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801B-8951-46CB-95E8-DD543C52E4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018A4-CC3B-430B-9196-227E483A3C42}" type="datetimeFigureOut">
              <a:rPr lang="en-US" smtClean="0"/>
              <a:pPr/>
              <a:t>5/1/2020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801B-8951-46CB-95E8-DD543C52E4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438400"/>
            <a:ext cx="88392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АРХИТЕКТУРА СРЕДЊОВЕКОВНЕ СРБИЈЕ – ЗАДУЖБИНЕ ПОСЛЕДЊИХ НЕМАЊИЋА И СРПСКИХ АРХИЕПИСКОПА У ПЕЋИ (1.ЧАС)</a:t>
            </a:r>
            <a:endParaRPr lang="en-US" sz="2000" b="1" dirty="0">
              <a:solidFill>
                <a:srgbClr val="FFFF00"/>
              </a:solidFill>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ВИШЕ ЛИТЕРАРНИХ МОТИВА ОДРЕЂУЈЕ ДУХОВНИ АМБИЈЕНТ НАСТАНКА ДЕЧАНСКЕ ЦРКВЕ, МЕЂУ КОЈИМА ЈЕ МОТИВ ЊЕНОГ </a:t>
            </a:r>
            <a:r>
              <a:rPr lang="sr-Cyrl-RS" sz="2000" b="1" u="sng" dirty="0" smtClean="0">
                <a:solidFill>
                  <a:srgbClr val="FFFF00"/>
                </a:solidFill>
                <a:latin typeface="Bookman Old Style" pitchFamily="18" charset="0"/>
              </a:rPr>
              <a:t>МЕСТА ПОДИЗАЊА</a:t>
            </a:r>
            <a:r>
              <a:rPr lang="sr-Cyrl-RS" sz="2000" b="1" dirty="0" smtClean="0">
                <a:solidFill>
                  <a:srgbClr val="FFFF00"/>
                </a:solidFill>
                <a:latin typeface="Bookman Old Style" pitchFamily="18" charset="0"/>
              </a:rPr>
              <a:t> УПАДЉИВО ИСТАКНУТ. У ПОВЕЉИ СЕ НАВОДИ ДА ЈЕ ОНО </a:t>
            </a:r>
            <a:r>
              <a:rPr lang="sr-Cyrl-RS" sz="2000" b="1" u="sng" dirty="0" smtClean="0">
                <a:solidFill>
                  <a:srgbClr val="FFFF00"/>
                </a:solidFill>
                <a:latin typeface="Bookman Old Style" pitchFamily="18" charset="0"/>
              </a:rPr>
              <a:t>ОД ДАВНИНА ПОСВЕЋЕНО И ЧУДЕСНО </a:t>
            </a:r>
            <a:r>
              <a:rPr lang="sr-Cyrl-RS" sz="2000" b="1" dirty="0" smtClean="0">
                <a:solidFill>
                  <a:srgbClr val="FFFF00"/>
                </a:solidFill>
                <a:latin typeface="Bookman Old Style" pitchFamily="18" charset="0"/>
              </a:rPr>
              <a:t>ТИМЕ ШТО ГА ЈЕ ЈОШ СВЕТИ САВА СВОЈИМ МОЛИТВАМА “САЧУВАО “ УПРАВО ЗА ДЕЧАНСКОГ. МОТИВ </a:t>
            </a:r>
            <a:r>
              <a:rPr lang="sr-Cyrl-RS" sz="2000" b="1" u="sng" dirty="0" smtClean="0">
                <a:solidFill>
                  <a:srgbClr val="FFFF00"/>
                </a:solidFill>
                <a:latin typeface="Bookman Old Style" pitchFamily="18" charset="0"/>
              </a:rPr>
              <a:t>“ИЗАБРАНОСТИ МЕСТА” </a:t>
            </a:r>
            <a:r>
              <a:rPr lang="sr-Cyrl-RS" sz="2000" b="1" dirty="0" smtClean="0">
                <a:solidFill>
                  <a:srgbClr val="FFFF00"/>
                </a:solidFill>
                <a:latin typeface="Bookman Old Style" pitchFamily="18" charset="0"/>
              </a:rPr>
              <a:t>И ВЕЗИВАЊА ЗА ПРВОГ СРПСКОГ АРХИЕПИСКОПА НЕ РЕЗОНИРА САМО У ОВОМ НАВОДУ, ВЕЋ И У ЧИЊЕНИЦИ ДА СУ ПОЈЕДИНИ ЕЛЕМЕНТИ ДЕЧАНА, ПОПУТ </a:t>
            </a:r>
            <a:r>
              <a:rPr lang="sr-Cyrl-RS" sz="2000" b="1" u="sng" dirty="0" smtClean="0">
                <a:solidFill>
                  <a:srgbClr val="FFFF00"/>
                </a:solidFill>
                <a:latin typeface="Bookman Old Style" pitchFamily="18" charset="0"/>
              </a:rPr>
              <a:t>МРАМОРНЕ ОПЛАТЕ </a:t>
            </a:r>
            <a:r>
              <a:rPr lang="sr-Cyrl-RS" sz="2000" b="1" dirty="0" smtClean="0">
                <a:solidFill>
                  <a:srgbClr val="FFFF00"/>
                </a:solidFill>
                <a:latin typeface="Bookman Old Style" pitchFamily="18" charset="0"/>
              </a:rPr>
              <a:t>И </a:t>
            </a:r>
            <a:r>
              <a:rPr lang="sr-Cyrl-RS" sz="2000" b="1" u="sng" dirty="0" smtClean="0">
                <a:solidFill>
                  <a:srgbClr val="FFFF00"/>
                </a:solidFill>
                <a:latin typeface="Bookman Old Style" pitchFamily="18" charset="0"/>
              </a:rPr>
              <a:t>ОЛТАРСКЕ ТРИФОРЕ</a:t>
            </a:r>
            <a:r>
              <a:rPr lang="sr-Cyrl-RS" sz="2000" b="1" dirty="0" smtClean="0">
                <a:solidFill>
                  <a:srgbClr val="FFFF00"/>
                </a:solidFill>
                <a:latin typeface="Bookman Old Style" pitchFamily="18" charset="0"/>
              </a:rPr>
              <a:t>, ДОСЛОВНО БИЛИ КОПИРАНИ СА БОГОРОДИЧИНЕ ЦРКВЕ У СТУДЕНИЦИ, ЗА КОЈУ ЈЕ САВИНО ИМЕ БИЛО НЕРАСКИДИВО ВЕЗАНО. ИСТИ ЈЕ СЛУЧАЈ И СА ЧИЊЕНИЦОМ ДА ЈЕ И ОКОЛИНА ДЕЧАНА, КАО И ОКРУЖЕЊЕ СТУДЕНИЦЕ, БИЛА НАСЕЉЕНА </a:t>
            </a:r>
            <a:r>
              <a:rPr lang="sr-Cyrl-RS" sz="2000" b="1" u="sng" dirty="0" smtClean="0">
                <a:solidFill>
                  <a:srgbClr val="FFFF00"/>
                </a:solidFill>
                <a:latin typeface="Bookman Old Style" pitchFamily="18" charset="0"/>
              </a:rPr>
              <a:t>КОЛОНИЈАМА МОНАХА-ПУСТИНОЖИТЕЉА</a:t>
            </a:r>
            <a:r>
              <a:rPr lang="sr-Cyrl-RS" sz="2000" b="1" dirty="0" smtClean="0">
                <a:solidFill>
                  <a:srgbClr val="FFFF00"/>
                </a:solidFill>
                <a:latin typeface="Bookman Old Style" pitchFamily="18" charset="0"/>
              </a:rPr>
              <a:t>, ЧУВАРА ПОСЕБНЕ СВЕТОСТИ ПРОСТОРА. КОД ДАНИЛОВОГ НАСТАВЉАЧА ТЕМА ЧУДЕСНОГ МЕСТА ВАРИРА У ОКВИРИМА КРАЉЕВЕ ПОТРАГЕ ЗА ЊИМ, ОТКРИЋА, И ЊЕГОВОГ </a:t>
            </a:r>
            <a:r>
              <a:rPr lang="sr-Cyrl-RS" sz="2000" b="1" u="sng" dirty="0" smtClean="0">
                <a:solidFill>
                  <a:srgbClr val="FFFF00"/>
                </a:solidFill>
                <a:latin typeface="Bookman Old Style" pitchFamily="18" charset="0"/>
              </a:rPr>
              <a:t>ВЛАСТИТОГ, РИТУАЛНОГ ПОСТАВЉАЊА УГАОНОГ КАМЕНА У ТЕМЕЉ ЦРКВЕ</a:t>
            </a:r>
            <a:r>
              <a:rPr lang="sr-Cyrl-RS" sz="2000" b="1" dirty="0" smtClean="0">
                <a:solidFill>
                  <a:srgbClr val="FFFF00"/>
                </a:solidFill>
                <a:latin typeface="Bookman Old Style" pitchFamily="18" charset="0"/>
              </a:rPr>
              <a:t>. КОНАЧНО, ЦАМБЛАК НЕТОМ ОТКРИВЕНО МЕСТО ОПИСУЈЕ КРАЉЕВИМ РЕЧИМА ДА ЈЕ ОНО </a:t>
            </a:r>
            <a:r>
              <a:rPr lang="sr-Cyrl-RS" sz="2000" b="1" u="sng" dirty="0" smtClean="0">
                <a:solidFill>
                  <a:srgbClr val="FFFF00"/>
                </a:solidFill>
                <a:latin typeface="Bookman Old Style" pitchFamily="18" charset="0"/>
              </a:rPr>
              <a:t>ИСТОВРЕМЕНО И СТРАШНО И КРАСНО-РАЈСКО, ОНАКВО КАКВО ОДГОВАРА ДОМУ БОЖИЈЕМ.    </a:t>
            </a:r>
            <a:endParaRPr lang="en-US" sz="2000" b="1" u="sng"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АРХИТЕКТОНСКА ОБЕЛЕЖЈА ДЕЧАНА САСВИМ СУ ОСОБЕНА И НЕУПОРЕДИВА СА БИЛО КОЈОМ ДРУГОМ СРПСКОМ СРЕДЊОВЕКОВНОМ ЦРКВОМ. ХРАМ ХРИСТА ПАНТОКРАТОРА, НАСТАО</a:t>
            </a:r>
            <a:r>
              <a:rPr lang="sr-Latn-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ЗАЈЕДНИЧКИМ ДЕЛОВАЊЕМ АРХИЕПИСКОПА ДАНИЛА </a:t>
            </a:r>
            <a:r>
              <a:rPr lang="en-US" sz="2000" b="1" u="sng" dirty="0" smtClean="0">
                <a:solidFill>
                  <a:srgbClr val="FFFF00"/>
                </a:solidFill>
                <a:latin typeface="Bookman Old Style" pitchFamily="18" charset="0"/>
              </a:rPr>
              <a:t>II</a:t>
            </a:r>
            <a:r>
              <a:rPr lang="sr-Cyrl-RS" sz="2000" b="1" u="sng"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И </a:t>
            </a:r>
            <a:r>
              <a:rPr lang="sr-Cyrl-RS" sz="2000" b="1" u="sng" dirty="0" smtClean="0">
                <a:solidFill>
                  <a:srgbClr val="FFFF00"/>
                </a:solidFill>
                <a:latin typeface="Bookman Old Style" pitchFamily="18" charset="0"/>
              </a:rPr>
              <a:t>ВИТЕ, КОТОРСКОГ МАЈСТОРА ФРАЊЕВАЧКОГ МОНАХА ЧИЈЕ ЈЕ ИМЕ УПАДЉИВО ВИДНО УКЛЕСАНО У НАТПИСУ ИЗНАД ЈУЖНОГ ПОРТАЛА ПРИПРАТЕ</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ПРЕДСТАВЉА ЈЕДИНСТВЕНУ СИМБИОЗУ РАЗЛИЧИТИХ ГРАДИТЕЉСКИХ ТОКОВА И КОНЦЕПЦИЈА КОЈЕ СУ ОВДЕ, У МОНУМЕНТАЛНИМ РАЗМЕРАМА, УСАГЛАШЕНЕ НА НАЧИН КАКАВ НИЈЕ ПОЗНАТ У РЕПЕРТОАРУ ЕВРОПСКИХ САКРАЛНИХ СПОМЕНИКА. </a:t>
            </a:r>
            <a:r>
              <a:rPr lang="sr-Cyrl-RS" sz="2000" b="1" dirty="0" smtClean="0">
                <a:solidFill>
                  <a:srgbClr val="FFFF00"/>
                </a:solidFill>
                <a:latin typeface="Bookman Old Style" pitchFamily="18" charset="0"/>
              </a:rPr>
              <a:t>ИСТОВРЕМЕНО, ДЕЧАНИ СУ ОСТАЛИ И НАЈВЕЋА ОЧУВАНА ЗБИРКА ВИЗАНТИЈСКОГ СЛИКАРСТВА УОПШТЕ. НА ТАЈ НАЧИН ПРЕТРАЈАЛО ЈЕ ОСТВАРЕЊЕ РЕПРЕЗЕНТАТИВНО НЕ САМО ПО СВОЈИМ ОСОБЕНОСТИМА, ВЕЋ И КАО СВОЈЕВРСНО </a:t>
            </a:r>
            <a:r>
              <a:rPr lang="sr-Cyrl-RS" sz="2000" b="1" u="sng" dirty="0" smtClean="0">
                <a:solidFill>
                  <a:srgbClr val="FFFF00"/>
                </a:solidFill>
                <a:latin typeface="Bookman Old Style" pitchFamily="18" charset="0"/>
              </a:rPr>
              <a:t>АУТОРСКО ДЕЛО </a:t>
            </a:r>
            <a:r>
              <a:rPr lang="sr-Cyrl-RS" sz="2000" b="1" dirty="0" smtClean="0">
                <a:solidFill>
                  <a:srgbClr val="FFFF00"/>
                </a:solidFill>
                <a:latin typeface="Bookman Old Style" pitchFamily="18" charset="0"/>
              </a:rPr>
              <a:t>ИЗ ЧИЈИХ СЕ СВОЈСТАВА ИШЧИТАВАЈУ ШИРОКА ЗНАЊА КРАЉЕВИХ УЧЕНИХ САВЕТНИКА И ГРАДИТЕЉА, ОД ТЕОЛОШКИХ ДО ОНИХ КОЈА БИ СЕ МОГЛА НАЗВАТИ КОНСТРУКТИВНИМ У УЖЕМ СМИСЛУ. ДЕЧАНИ СУ И У ТОМ “ИНТЕЛЕКТУАЛНОМ” ПОГЛЕДУ КЛАСИЧНО ДЕЛО ЕВРОПСКОГ ПОЗНОГ СРЕДЊЕГ ВЕКА, ИЗВАН СУЖЕНИХ ГРАНИЦА НАЦИОНАЛНИХ ШКОЛА.   </a:t>
            </a:r>
            <a:r>
              <a:rPr lang="en-US" sz="2000" b="1" dirty="0" smtClean="0">
                <a:solidFill>
                  <a:srgbClr val="FFFF00"/>
                </a:solidFill>
                <a:latin typeface="Bookman Old Style" pitchFamily="18" charset="0"/>
              </a:rPr>
              <a:t> </a:t>
            </a:r>
            <a:endParaRPr lang="en-US" sz="2000" b="1" dirty="0">
              <a:solidFill>
                <a:srgbClr val="FFFF00"/>
              </a:solidFill>
              <a:latin typeface="Bookman Old Styl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ПРЕМА </a:t>
            </a:r>
            <a:r>
              <a:rPr lang="sr-Cyrl-RS" sz="2000" b="1" u="sng" dirty="0" smtClean="0">
                <a:solidFill>
                  <a:srgbClr val="FFFF00"/>
                </a:solidFill>
                <a:latin typeface="Bookman Old Style" pitchFamily="18" charset="0"/>
              </a:rPr>
              <a:t>КТИТОРСКОМ НАТПИСУ </a:t>
            </a:r>
            <a:r>
              <a:rPr lang="sr-Cyrl-RS" sz="2000" b="1" dirty="0" smtClean="0">
                <a:solidFill>
                  <a:srgbClr val="FFFF00"/>
                </a:solidFill>
                <a:latin typeface="Bookman Old Style" pitchFamily="18" charset="0"/>
              </a:rPr>
              <a:t>САЧУВАНОМ ИЗНАД ЈУЖНОГ ПОРТАЛА, ИЗГРАДЊА ЦРКВЕ ТРАЈАЛА ЈЕ ОСАМ ГОДИНА И БИЛА ОКОНЧАНА 1334-1335.Г, ШТО БИ ЗНАЧИЛО ДА СЕ С РАДОВИМА ОТПОЧЕЛО 1326.Г, ПА ЈЕ САМИМ ТИМ И СЛИКАНИ ПРОГРАМ, КАКО ЈЕ ПОКАЗАНО, НАСТАО ПОСЛЕ КРАЉЕВОГ СВРГАВАЊА И УБИСТВА 1331.Г, ОД КАДА СЕ </a:t>
            </a:r>
            <a:r>
              <a:rPr lang="sr-Cyrl-RS" sz="2000" b="1" u="sng" dirty="0" smtClean="0">
                <a:solidFill>
                  <a:srgbClr val="FFFF00"/>
                </a:solidFill>
                <a:latin typeface="Bookman Old Style" pitchFamily="18" charset="0"/>
              </a:rPr>
              <a:t>КАО ДРУГИ КТИТОР </a:t>
            </a:r>
            <a:r>
              <a:rPr lang="sr-Cyrl-RS" sz="2000" b="1" dirty="0" smtClean="0">
                <a:solidFill>
                  <a:srgbClr val="FFFF00"/>
                </a:solidFill>
                <a:latin typeface="Bookman Old Style" pitchFamily="18" charset="0"/>
              </a:rPr>
              <a:t>ПОЈАВЉУЈЕ НОВИ КРАЉ СТЕФАН ДУШАН. САГЛЕДАНА У ОСНОВИ, </a:t>
            </a:r>
            <a:r>
              <a:rPr lang="sr-Cyrl-RS" sz="2000" b="1" u="sng" dirty="0" smtClean="0">
                <a:solidFill>
                  <a:srgbClr val="FFFF00"/>
                </a:solidFill>
                <a:latin typeface="Bookman Old Style" pitchFamily="18" charset="0"/>
              </a:rPr>
              <a:t>ЦРКВА</a:t>
            </a:r>
            <a:r>
              <a:rPr lang="sr-Cyrl-RS" sz="2000" b="1" dirty="0" smtClean="0">
                <a:solidFill>
                  <a:srgbClr val="FFFF00"/>
                </a:solidFill>
                <a:latin typeface="Bookman Old Style" pitchFamily="18" charset="0"/>
              </a:rPr>
              <a:t> ДЕЛУЈЕ КАО ПЕТОБРОДНА БАЗИЛИКА ИЗРАЗИТО РАЗУЂЕНОГ ПРОСТОРА, КОЈИ СЕ ЗАПРАВО САМО У НАЈОПШТИЈИМ ЦРТАМА МОЖЕ САОБРАЗИТИ ОВОМ ТИПУ ЗДАЊА. НА ЗАПАДНОЈ СТРАНИ, НЕШТО УЖА ОД НАОСА, ИЗВЕДЕНА ЈЕ </a:t>
            </a:r>
            <a:r>
              <a:rPr lang="sr-Cyrl-RS" sz="2000" b="1" u="sng" dirty="0" smtClean="0">
                <a:solidFill>
                  <a:srgbClr val="FFFF00"/>
                </a:solidFill>
                <a:latin typeface="Bookman Old Style" pitchFamily="18" charset="0"/>
              </a:rPr>
              <a:t>ВЕЛИКА ПРИПРАТА </a:t>
            </a:r>
            <a:r>
              <a:rPr lang="sr-Cyrl-RS" sz="2000" b="1" dirty="0" smtClean="0">
                <a:solidFill>
                  <a:srgbClr val="FFFF00"/>
                </a:solidFill>
                <a:latin typeface="Bookman Old Style" pitchFamily="18" charset="0"/>
              </a:rPr>
              <a:t>ПРИБЛИЖНО КВАДРАТНЕ ОСНОВЕ СА ТРИ ПОРТАЛА, ПРОСТОРА ПОДЕЉЕНОГ СА ЧЕТИРИ ВИСОКА СТУБА ПО УГЛЕДУ НА ЖИЧУ. КРЕАТОР</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НАОСА У ЧИЈЕМ СЕ ЕНТЕРИЈЕРУ ЈАСНО ПРЕПОЗНАЈЕ РАСПОРЕД ПРОСТОРНИХ ЈЕДИНИЦА СВОЈСТВЕН САВРЕМЕНОЈ ВИЗАНТИЈСКОЈ АРХИТЕКТУРИ, БИО ЈЕ АРХИЕПИСКОП ДАНИЛО. С ДРУГЕ СТРАНЕ, СЛОЖЕНИ КОСТРУКТИВНИ СИСТЕМ СУПЕРСТРУКТУРЕ ОБЕ ОСНОВНЕ ПРОСТОРНЕ ЈЕДИНИЦЕ СВАКАКО ЈЕ БИО ДЕЛО КОТОРСКОГ ГРАДИТЕЉА КОЈИ ЈЕ, КАКО ЈЕ РЕЧЕНО, МОГАО БИТИ АКТИВАН ВЕЋ ПРИЛИКОМ НАСТАНКА БАЊСКЕ.      </a:t>
            </a:r>
            <a:endParaRPr lang="en-US" sz="2000" b="1" dirty="0">
              <a:solidFill>
                <a:srgbClr val="FFFF00"/>
              </a:solidFill>
              <a:latin typeface="Bookman Old Style"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ИАКО СЕ ПЕТ БРОДОВА ДЕЧАНСКОГ НАОСА УСЛОВНО МОЖЕ САГЛЕДАТИ, НИ ЈЕДАН ОД ЊИХ НИЈЕ БИО КОНЦИПИРАН ПО УЗОРУ НА ЧИНИОЦЕ КЛАСИЧНЕ ПЕТОБРОДНЕ БАЗИЛИКЕ. ТО ЈЕ ЈЕДНА ОД ВИШЕ ПОСЕБНОСТИ ОВОГ ПРОСТОРА. КОЛИКО ПО ДУЖИНИ, ПРОСТОРНЕ ЈЕДИНИЦЕ МОГУ СЕ ПОНАОСОБ ГЛЕДАТИ И КАО НИЗ ПОПРЕЧНО ПОСТАВЉЕНИХ ЕЛЕМЕНАТА, И УПРАВО ЈЕ ТА ДИХОТОМИЈА У ПРОЈЕКТОВАЊУ БИЛА НЕОПХОДНА КАКО БИ СЕ ДОБИО ОДГОВАРАЈУЋИ ЛИТУРГИЈСКИ АМБИЈЕНТ. </a:t>
            </a:r>
            <a:r>
              <a:rPr lang="sr-Cyrl-RS" sz="2000" b="1" u="sng" dirty="0" smtClean="0">
                <a:solidFill>
                  <a:srgbClr val="FFFF00"/>
                </a:solidFill>
                <a:latin typeface="Bookman Old Style" pitchFamily="18" charset="0"/>
              </a:rPr>
              <a:t>СРЕДИШЊИ БРОД </a:t>
            </a:r>
            <a:r>
              <a:rPr lang="sr-Cyrl-RS" sz="2000" b="1" dirty="0" smtClean="0">
                <a:solidFill>
                  <a:srgbClr val="FFFF00"/>
                </a:solidFill>
                <a:latin typeface="Bookman Old Style" pitchFamily="18" charset="0"/>
              </a:rPr>
              <a:t>НАЈЈАСНИЈЕ СЕ УОЧАВА, ОБРАЗОВАН ИЗМЕЂУ ПОРТАЛА И АПСИДЕ. ЊЕМУ СУСЕДНИ </a:t>
            </a:r>
            <a:r>
              <a:rPr lang="sr-Cyrl-RS" sz="2000" b="1" u="sng" dirty="0" smtClean="0">
                <a:solidFill>
                  <a:srgbClr val="FFFF00"/>
                </a:solidFill>
                <a:latin typeface="Bookman Old Style" pitchFamily="18" charset="0"/>
              </a:rPr>
              <a:t>БОЧНИ</a:t>
            </a:r>
            <a:r>
              <a:rPr lang="sr-Cyrl-RS" sz="2000" b="1" dirty="0" smtClean="0">
                <a:solidFill>
                  <a:srgbClr val="FFFF00"/>
                </a:solidFill>
                <a:latin typeface="Bookman Old Style" pitchFamily="18" charset="0"/>
              </a:rPr>
              <a:t>, ВЕЋ СУ САСВИМ ОСОБЕНИ, КРАЋИ ОДНОСНО ПРЕСЕЧЕНИ НА ИСТОЧНОЈ СТРАНИ ГРАНИЦОМ ОЛТАРСКОГ ПРОСТОРА НА СЕВЕРНОЈ СТРАНИ И У СРЕДИШТУ, ИЛИ ЗИДОМ ЂАКОНИКОНА НА ЈУГУ. КОНАЧНО, ДВА БРОДА </a:t>
            </a:r>
            <a:r>
              <a:rPr lang="sr-Cyrl-RS" sz="2000" b="1" u="sng" dirty="0" smtClean="0">
                <a:solidFill>
                  <a:srgbClr val="FFFF00"/>
                </a:solidFill>
                <a:latin typeface="Bookman Old Style" pitchFamily="18" charset="0"/>
              </a:rPr>
              <a:t>НА КРАЈЊИМ БОЧНИМ СТРАНАМА </a:t>
            </a:r>
            <a:r>
              <a:rPr lang="sr-Cyrl-RS" sz="2000" b="1" dirty="0" smtClean="0">
                <a:solidFill>
                  <a:srgbClr val="FFFF00"/>
                </a:solidFill>
                <a:latin typeface="Bookman Old Style" pitchFamily="18" charset="0"/>
              </a:rPr>
              <a:t>ЗНАЧАЈНО СУ СКРАЋЕНА И ИЗДВОЈЕНА ОД ЦЕНТРАЛНОГ ДЕЛА ПАРАПЕТНИМ ПЛОЧАМА, ТАКО ДА У ПОГЛЕДУ ФУНКЦИЈЕ ЗАПРАВО ПРЕДСТАВЉАЈУ </a:t>
            </a:r>
            <a:r>
              <a:rPr lang="sr-Cyrl-RS" sz="2000" b="1" u="sng" dirty="0" smtClean="0">
                <a:solidFill>
                  <a:srgbClr val="FFFF00"/>
                </a:solidFill>
                <a:latin typeface="Bookman Old Style" pitchFamily="18" charset="0"/>
              </a:rPr>
              <a:t>ЗАСЕБНЕ КАПЕЛЕ,</a:t>
            </a:r>
            <a:r>
              <a:rPr lang="sr-Cyrl-RS" sz="2000" b="1" dirty="0" smtClean="0">
                <a:solidFill>
                  <a:srgbClr val="FFFF00"/>
                </a:solidFill>
                <a:latin typeface="Bookman Old Style" pitchFamily="18" charset="0"/>
              </a:rPr>
              <a:t>БЕЗ ОБЗИРА ШТО СУ ФИЗИЧКИ САМО ДИСКРЕТНО ИЗДВОЈЕНЕ ИЗ СРЕДИШТА. ТАКО ЈЕ УНУТАР “БАЗИЛИКАЛНОГ ПЛАНА” И У ХОРИЗОНТАЛНОМ И У ВЕРТИКАЛНОМ ОБЛИКОВАЊУ ПРОСТОРА ОСТВАРЕНА ВИЗАНТИЈСКА ВИЗУЕЛНА ПРЕГЛЕДНОСТ ЕНТЕРИЈЕРА.    </a:t>
            </a:r>
            <a:endParaRPr lang="en-US" sz="2000" b="1" dirty="0">
              <a:solidFill>
                <a:srgbClr val="FFFF00"/>
              </a:solidFill>
              <a:latin typeface="Bookman Old Styl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САБИРАЊЕ ПО НАМЕНИ РАЗЛИЧИТИХ ПРОСТОРНИХ ЈЕДИНИЦА ПОД ОКВИРЕ ИСТИХ КРОВНИХ МАСА, ШТО СЕ У ДЕЧАНИМА ПОЈАВЉУЈЕ КАО ВИД НАСТАВКА ПРАКСЕ ИЗ БАЊСКЕ, НАЈЈАСНИЈЕ КАДА ЈЕ РЕЧ О СПОМЕНУТИМ БОЧНИМ КАПЕЛАМА, БИЛО ЈЕ ЈЕДНО ОД ГЛАВНИХ СВОЈСТАВА ПОЗНОВИЗАНТИЈСКЕ АРХИТЕКТУРЕ. ИСТОВРЕМЕНО, МЕЂУТИМ, ИСТРАЖИВАЊИМА ВОЈИСЛАВА КОРАЋА ПОКАЗАНО ЈЕ И ТО ДА СЕ У ЕНТЕРИЈЕРУ ДЕЧАНСКЕ ЦРКВЕ ЈАСНО И У ПОТПУНОСТИ У СКЛАДУ СА СТАРИЈОМ ПРАКСОМ, ПРЕПОЗНАЈЕ ПРОСТОРНА ШЕМА КРАЉЕВСКИХ ЗАДУЖБИНА 13. ВЕКА. ЧИНЕ ЈЕ </a:t>
            </a:r>
            <a:r>
              <a:rPr lang="sr-Cyrl-RS" sz="2000" b="1" u="sng" dirty="0" smtClean="0">
                <a:solidFill>
                  <a:srgbClr val="FFFF00"/>
                </a:solidFill>
                <a:latin typeface="Bookman Old Style" pitchFamily="18" charset="0"/>
              </a:rPr>
              <a:t>ПОДУЖНИ СРЕДИШЊИ БРОД </a:t>
            </a:r>
            <a:r>
              <a:rPr lang="sr-Cyrl-RS" sz="2000" b="1" dirty="0" smtClean="0">
                <a:solidFill>
                  <a:srgbClr val="FFFF00"/>
                </a:solidFill>
                <a:latin typeface="Bookman Old Style" pitchFamily="18" charset="0"/>
              </a:rPr>
              <a:t>СА ПАРАПЕТНИМ ПЛОЧАМА УОКВИРЕНИМ ПЕВНИЧКИМ ПРОСТОРИМА БОЧНО ОД ПОТКУПОЛНОГ ТРАВЕЈА, </a:t>
            </a:r>
            <a:r>
              <a:rPr lang="sr-Cyrl-RS" sz="2000" b="1" u="sng" dirty="0" smtClean="0">
                <a:solidFill>
                  <a:srgbClr val="FFFF00"/>
                </a:solidFill>
                <a:latin typeface="Bookman Old Style" pitchFamily="18" charset="0"/>
              </a:rPr>
              <a:t>ОЛТАРСКИ ПРОСТОР </a:t>
            </a:r>
            <a:r>
              <a:rPr lang="sr-Cyrl-RS" sz="2000" b="1" dirty="0" smtClean="0">
                <a:solidFill>
                  <a:srgbClr val="FFFF00"/>
                </a:solidFill>
                <a:latin typeface="Bookman Old Style" pitchFamily="18" charset="0"/>
              </a:rPr>
              <a:t>ЈАСНО ДЕФИНИСАН У ТРИПАРТИТНОМ ВИДУ СА ПРОСКОМИДИЈОМ И ЗАТВОРЕНИМ ЂАКОНИКОНОМ, И </a:t>
            </a:r>
            <a:r>
              <a:rPr lang="sr-Cyrl-RS" sz="2000" b="1" u="sng" dirty="0" smtClean="0">
                <a:solidFill>
                  <a:srgbClr val="FFFF00"/>
                </a:solidFill>
                <a:latin typeface="Bookman Old Style" pitchFamily="18" charset="0"/>
              </a:rPr>
              <a:t>БОЧНИМ КАПЕЛАМА </a:t>
            </a:r>
            <a:r>
              <a:rPr lang="sr-Cyrl-RS" sz="2000" b="1" dirty="0" smtClean="0">
                <a:solidFill>
                  <a:srgbClr val="FFFF00"/>
                </a:solidFill>
                <a:latin typeface="Bookman Old Style" pitchFamily="18" charset="0"/>
              </a:rPr>
              <a:t>КОЈЕ БИ ОВДЕ ОДГОВАРАЛЕ КРАЈЊИМ “БОЧНИМ БРОДОВИМА”. У ОВАКО ДЕФИНИСАНОМ ЈЕЗГРУ ЦЕЛОКУПНОГ СКЛОПА НЕСУМЊИВО СЕ ИСПОЉАВА КРАТИВНО ПРИХВАТАЊЕ И АДАПТИРАЊЕ ТРАДИЦИОНАЛНИХ, ПРОГРАМСКИХ ОДНОСНО СИМБОЛИЧКИХ ФОРМИ, У ОКВИРИМА НОВОГ И У ОДНОСУ НА ХРАМОВЕ 13. ВЕКА И БАЊСКУ ДОДАТНО УСЛОЖЊЕНОГ КОНЦЕПТА ПРОСТОРА. </a:t>
            </a:r>
            <a:endParaRPr lang="en-US" sz="2000" b="1" dirty="0">
              <a:solidFill>
                <a:srgbClr val="FFFF00"/>
              </a:solidFill>
              <a:latin typeface="Bookman Old Styl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СТРУКТУРНИ СИСТЕМ </a:t>
            </a:r>
            <a:r>
              <a:rPr lang="sr-Cyrl-RS" sz="2000" b="1" u="sng" dirty="0" smtClean="0">
                <a:solidFill>
                  <a:srgbClr val="FFFF00"/>
                </a:solidFill>
                <a:latin typeface="Bookman Old Style" pitchFamily="18" charset="0"/>
              </a:rPr>
              <a:t>ГОРЊЕ ЗОНЕ ХРАМА </a:t>
            </a:r>
            <a:r>
              <a:rPr lang="sr-Cyrl-RS" sz="2000" b="1" dirty="0" smtClean="0">
                <a:solidFill>
                  <a:srgbClr val="FFFF00"/>
                </a:solidFill>
                <a:latin typeface="Bookman Old Style" pitchFamily="18" charset="0"/>
              </a:rPr>
              <a:t>ОСТВАРЕН ЈЕ КРСТАСТИМ СВОДОВИМА СА РЕБРИМА, КОЈИ ПОЧИВАЈУ НА РАШЧЛАЊЕНИМ ОСЛОНЦИМА: ЗИДАНИМ НОСАЧИМА КУПОЛНОГ СКЛОПА И КОНСТРУКЦИЈА ИЗНАД ПЕВНИЦА, КАО И ДВОСТЕПЕНИМ ПРИСЛОЊЕНИМ ЛЕЗЕНАМА СА ЛУКОВИМА. СУШТИНСКИ, ГОТИЧКЕ ЗАКОНИТОСТИ ОДНОСА НОСЕЋИХ И НОШЕНИХ ЕЛЕМЕНАТА ПРИМЕЊЕНЕ СУ У ОБЛИКОВАЊУ СУПЕРСТРУКТУРЕ ЕНТЕРИЈЕРА. С ДРУГЕ СТРАНЕ, ПОЈЕДИНА РЕШЕЊА У ПОСТУПКУ ИЗВОЂЕЊА УНУТРАШЊОСТИ ЗИДОВА ОДАЈУ ИСТОВОРЕМЕНИ РАД МАЈСТОРА КОЈИМА ЈЕ ВИЗАНТИЈСКИ КОНЦЕПТ БИО БЛИЖИ, СЛИЧНО ПРАКСИ ПРЕПОЗНАТОЈ У СТУДЕНИЧКОЈ ГЛАВНОЈ ЦРКВИ. ДЕЧАНСКИ ХРАМ, РЕЧЈУ, ДЕЛО ЈЕ ВРХУНСКОГ ПРОЈЕКТАНТСКОГ И ЈЕДНАКО УСПЕШНОГ КОНСТРУКТИВНОГ ПРОМИШЉАЊА, КОЈЕ ЈЕ КАО НИГДЕ ДРУГО МЕЂУ САЧУВАНИМ СПОМЕНИЦИМА ВИЗАНТИЈСКОГ ОДНОСНО ШИРЕГ МЕДИТЕРАНСКОГ АМБИЈЕНТА, ДОВЕЛО ДО ПОЈАВЕ САСВИМ ОРИГИНАЛНОГ ОРГАНИЗМА. ИНИЦИЈАЛНИ УЗОРИ МОГУ МУ СЕ ПРОНАЋИ У ПОЈЕДИНИМ ХРАМОВИМА АПУЛИЈЕ, АЛИ ОНИ НИ ПО ВЕЛИЧИНИ НИ ПО СЛОЖЕНОСТИ РЕШЕЊА, А НАРОЧИТО НЕ ПО АМБИВАЛЕНТНОЈ ПРИРОДИ АРХИТЕКТУРЕ, НЕ ДОСЕЖУ ОВДАШЊИ СТЕПЕН СВУКУПНЕ КРЕАТИВНОСТИ.  </a:t>
            </a:r>
            <a:endParaRPr lang="en-US" sz="2000" b="1" dirty="0">
              <a:solidFill>
                <a:srgbClr val="FFFF00"/>
              </a:solidFill>
              <a:latin typeface="Bookman Old Style"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8 PEC DECANI SV ARHANDJELI\003DECANI\Untitled.jpg"/>
          <p:cNvPicPr>
            <a:picLocks noChangeAspect="1" noChangeArrowheads="1"/>
          </p:cNvPicPr>
          <p:nvPr/>
        </p:nvPicPr>
        <p:blipFill>
          <a:blip r:embed="rId2" cstate="print"/>
          <a:srcRect/>
          <a:stretch>
            <a:fillRect/>
          </a:stretch>
        </p:blipFill>
        <p:spPr bwMode="auto">
          <a:xfrm>
            <a:off x="0" y="0"/>
            <a:ext cx="9134874" cy="5867400"/>
          </a:xfrm>
          <a:prstGeom prst="rect">
            <a:avLst/>
          </a:prstGeom>
          <a:noFill/>
        </p:spPr>
      </p:pic>
      <p:sp>
        <p:nvSpPr>
          <p:cNvPr id="3" name="TextBox 2"/>
          <p:cNvSpPr txBox="1"/>
          <p:nvPr/>
        </p:nvSpPr>
        <p:spPr>
          <a:xfrm>
            <a:off x="152400" y="5842337"/>
            <a:ext cx="86868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ЦРКВА ХРИСТА ПАНТОКРАТОРА, ОСНОВА СА ПОЗИЦИЈОМ САРКОФАГА У НАОСУ И ПРИПРАТИ (препознати петобродност наоса) </a:t>
            </a:r>
            <a:endParaRPr lang="en-US" sz="2000" b="1" dirty="0">
              <a:solidFill>
                <a:srgbClr val="FFFF00"/>
              </a:solidFill>
              <a:latin typeface="Bookman Old Style"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1 SRBIJA PREDAVANJA\8 PEC DECANI SV ARHANDJELI\003DECANI\003img664.jpg"/>
          <p:cNvPicPr>
            <a:picLocks noChangeAspect="1" noChangeArrowheads="1"/>
          </p:cNvPicPr>
          <p:nvPr/>
        </p:nvPicPr>
        <p:blipFill>
          <a:blip r:embed="rId2" cstate="print"/>
          <a:srcRect/>
          <a:stretch>
            <a:fillRect/>
          </a:stretch>
        </p:blipFill>
        <p:spPr bwMode="auto">
          <a:xfrm>
            <a:off x="0" y="0"/>
            <a:ext cx="6019544" cy="6858000"/>
          </a:xfrm>
          <a:prstGeom prst="rect">
            <a:avLst/>
          </a:prstGeom>
          <a:noFill/>
        </p:spPr>
      </p:pic>
      <p:sp>
        <p:nvSpPr>
          <p:cNvPr id="3" name="TextBox 2"/>
          <p:cNvSpPr txBox="1"/>
          <p:nvPr/>
        </p:nvSpPr>
        <p:spPr>
          <a:xfrm>
            <a:off x="5943600" y="1295400"/>
            <a:ext cx="3200400" cy="4093428"/>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ТРОДИМЕНЗИОНАЛНИ ПОДУЖНИ ПРЕСЕК СА ПРОФИЛИМА ПРИСЛОЊЕНИХ ЛЕЗЕНА (А), СТУБАЦА (Б) И СТУБОВА (В). ШРАФИРАНИ СУ ДЕЛОВИ ПРОСТОРА КОЈИ ЧИНЕ СКЛОП ПО УЗОРУ НА ЦРКВЕ 13. ВЕКА</a:t>
            </a:r>
            <a:endParaRPr lang="en-US" sz="2000" b="1" dirty="0">
              <a:solidFill>
                <a:srgbClr val="FFFF00"/>
              </a:solidFill>
              <a:latin typeface="Bookman Old Style" pitchFamily="18" charset="0"/>
            </a:endParaRPr>
          </a:p>
        </p:txBody>
      </p:sp>
      <p:sp>
        <p:nvSpPr>
          <p:cNvPr id="6" name="TextBox 5"/>
          <p:cNvSpPr txBox="1"/>
          <p:nvPr/>
        </p:nvSpPr>
        <p:spPr>
          <a:xfrm>
            <a:off x="2819400" y="3505200"/>
            <a:ext cx="304800" cy="400110"/>
          </a:xfrm>
          <a:prstGeom prst="rect">
            <a:avLst/>
          </a:prstGeom>
          <a:noFill/>
        </p:spPr>
        <p:txBody>
          <a:bodyPr wrap="square" rtlCol="0">
            <a:spAutoFit/>
          </a:bodyPr>
          <a:lstStyle/>
          <a:p>
            <a:r>
              <a:rPr lang="sr-Cyrl-RS" sz="2000" dirty="0" smtClean="0">
                <a:solidFill>
                  <a:srgbClr val="FF0000"/>
                </a:solidFill>
              </a:rPr>
              <a:t>А</a:t>
            </a:r>
            <a:endParaRPr lang="en-US" sz="2000" dirty="0">
              <a:solidFill>
                <a:srgbClr val="FF0000"/>
              </a:solidFill>
            </a:endParaRPr>
          </a:p>
        </p:txBody>
      </p:sp>
      <p:sp>
        <p:nvSpPr>
          <p:cNvPr id="7" name="TextBox 6"/>
          <p:cNvSpPr txBox="1"/>
          <p:nvPr/>
        </p:nvSpPr>
        <p:spPr>
          <a:xfrm>
            <a:off x="3581400" y="4114800"/>
            <a:ext cx="381000" cy="400110"/>
          </a:xfrm>
          <a:prstGeom prst="rect">
            <a:avLst/>
          </a:prstGeom>
          <a:noFill/>
        </p:spPr>
        <p:txBody>
          <a:bodyPr wrap="square" rtlCol="0">
            <a:spAutoFit/>
          </a:bodyPr>
          <a:lstStyle/>
          <a:p>
            <a:r>
              <a:rPr lang="sr-Cyrl-RS" sz="2000" dirty="0" smtClean="0">
                <a:solidFill>
                  <a:srgbClr val="FF0000"/>
                </a:solidFill>
              </a:rPr>
              <a:t>Б</a:t>
            </a:r>
            <a:endParaRPr lang="en-US" sz="2000" dirty="0">
              <a:solidFill>
                <a:srgbClr val="FF0000"/>
              </a:solidFill>
            </a:endParaRPr>
          </a:p>
        </p:txBody>
      </p:sp>
      <p:sp>
        <p:nvSpPr>
          <p:cNvPr id="8" name="TextBox 7"/>
          <p:cNvSpPr txBox="1"/>
          <p:nvPr/>
        </p:nvSpPr>
        <p:spPr>
          <a:xfrm>
            <a:off x="1676400" y="2819400"/>
            <a:ext cx="304800" cy="369332"/>
          </a:xfrm>
          <a:prstGeom prst="rect">
            <a:avLst/>
          </a:prstGeom>
          <a:noFill/>
        </p:spPr>
        <p:txBody>
          <a:bodyPr wrap="square" rtlCol="0">
            <a:spAutoFit/>
          </a:bodyPr>
          <a:lstStyle/>
          <a:p>
            <a:r>
              <a:rPr lang="sr-Cyrl-RS" dirty="0" smtClean="0">
                <a:solidFill>
                  <a:srgbClr val="FF0000"/>
                </a:solidFill>
              </a:rPr>
              <a:t>В</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Ivan\Videos\Desktop\001 SRBIJA PREDAVANJA\BANJSKA HILANDAR CURCIC I DALJE\20200424_140750.jpg"/>
          <p:cNvPicPr>
            <a:picLocks noChangeAspect="1" noChangeArrowheads="1"/>
          </p:cNvPicPr>
          <p:nvPr/>
        </p:nvPicPr>
        <p:blipFill>
          <a:blip r:embed="rId2" cstate="print"/>
          <a:srcRect/>
          <a:stretch>
            <a:fillRect/>
          </a:stretch>
        </p:blipFill>
        <p:spPr bwMode="auto">
          <a:xfrm>
            <a:off x="-1" y="0"/>
            <a:ext cx="6579563" cy="6858000"/>
          </a:xfrm>
          <a:prstGeom prst="rect">
            <a:avLst/>
          </a:prstGeom>
          <a:noFill/>
        </p:spPr>
      </p:pic>
      <p:sp>
        <p:nvSpPr>
          <p:cNvPr id="3" name="TextBox 2"/>
          <p:cNvSpPr txBox="1"/>
          <p:nvPr/>
        </p:nvSpPr>
        <p:spPr>
          <a:xfrm>
            <a:off x="6553200" y="2209800"/>
            <a:ext cx="2590800" cy="1477328"/>
          </a:xfrm>
          <a:prstGeom prst="rect">
            <a:avLst/>
          </a:prstGeom>
          <a:noFill/>
        </p:spPr>
        <p:txBody>
          <a:bodyPr wrap="square" rtlCol="0">
            <a:spAutoFit/>
          </a:bodyPr>
          <a:lstStyle/>
          <a:p>
            <a:pPr algn="ctr"/>
            <a:r>
              <a:rPr lang="sr-Cyrl-RS" b="1" dirty="0" smtClean="0">
                <a:solidFill>
                  <a:srgbClr val="FFFF00"/>
                </a:solidFill>
                <a:latin typeface="Bookman Old Style" pitchFamily="18" charset="0"/>
              </a:rPr>
              <a:t>ДЕЧАНИ, ТРОДИМЕНЗИОНАЛНА РЕКОНСТРУКЦИЈА ПРОСТОРА ЦРКВЕ</a:t>
            </a:r>
            <a:endParaRPr lang="en-US"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01 SRBIJA PREDAVANJA\8 PEC DECANI SV ARHANDJELI\003DECANI\UNUTRASNJOST\unutrasnjost_crkve_73-41411-1920-1080-80.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3" name="TextBox 2"/>
          <p:cNvSpPr txBox="1"/>
          <p:nvPr/>
        </p:nvSpPr>
        <p:spPr>
          <a:xfrm>
            <a:off x="152400" y="6172200"/>
            <a:ext cx="88392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ДЕЧАНИ, ПРИПРАТА, ПОГЛЕД ПРЕМА ИСТОЧНОМ ЗИДУ</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Latn-RS" sz="2000" b="1" dirty="0" smtClean="0">
                <a:solidFill>
                  <a:srgbClr val="FFFF00"/>
                </a:solidFill>
                <a:latin typeface="Bookman Old Style" pitchFamily="18" charset="0"/>
              </a:rPr>
              <a:t>“</a:t>
            </a:r>
            <a:r>
              <a:rPr lang="sr-Cyrl-RS" sz="2000" b="1" dirty="0" smtClean="0">
                <a:solidFill>
                  <a:srgbClr val="FFFF00"/>
                </a:solidFill>
                <a:latin typeface="Bookman Old Style" pitchFamily="18" charset="0"/>
              </a:rPr>
              <a:t>...ПРИЗРЕНСКЕ ЦРКВЕ ПАТОС, И ДЕЧАНСКА ЦРКВА, И ПЕЋСКА ПРИПРАТА, И БАЊСКО ЗЛАТО, И РЕСАВСКО ПИСАНИЈЕ, НЕ НАЛАЗИ СЕ НИГДЕ.” (</a:t>
            </a:r>
            <a:r>
              <a:rPr lang="sr-Cyrl-RS" sz="2000" b="1" i="1" dirty="0" smtClean="0">
                <a:solidFill>
                  <a:srgbClr val="FFFF00"/>
                </a:solidFill>
                <a:latin typeface="Bookman Old Style" pitchFamily="18" charset="0"/>
              </a:rPr>
              <a:t>ЗАПИС НЕПОЗНАТОГ БЕОГРАЂАНИНА</a:t>
            </a:r>
            <a:r>
              <a:rPr lang="sr-Cyrl-RS" sz="2000" b="1" dirty="0" smtClean="0">
                <a:solidFill>
                  <a:srgbClr val="FFFF00"/>
                </a:solidFill>
                <a:latin typeface="Bookman Old Style" pitchFamily="18" charset="0"/>
              </a:rPr>
              <a:t>, МОГУЋЕ ДЕСПОТА СТЕФАНА ЛАЗАРЕВИЋА, ПОЧЕТАК 15. ВЕКА).</a:t>
            </a:r>
          </a:p>
          <a:p>
            <a:r>
              <a:rPr lang="sr-Cyrl-RS" sz="2000" b="1" dirty="0" smtClean="0">
                <a:solidFill>
                  <a:srgbClr val="FFFF00"/>
                </a:solidFill>
                <a:latin typeface="Bookman Old Style" pitchFamily="18" charset="0"/>
              </a:rPr>
              <a:t>ЗАПИС КОЈИ СЕ ПРИПРИСУЈЕ ПОЗНОСРЕДЊОВЕКОВНОМ РАЗДОБЉУ, СВОЈИМ САДРЖАЈЕМ НЕ САМО ДА САБИРА ОНЕ СВЕТИЊЕ КОЈЕ СУ У ВРЕМЕ ЊЕГОВОГ ИСПИСИВАЊА У СРПСКОЈ СРЕДИНИ СЛОВИЛЕ КАО НАЈГЛАСОВИТИЈЕ, ВЕЋ ИСТОВРЕМЕНО, И СА МНОГО ОПРАВДАЊА, СУМИРА (СА ИЗУЗЕТКОМ “РЕСАВСКОГ ПИСАНИЈА”, ТАМОШЊЕГ ЖИВОПИСА ИЛИ СКРИПТОРИЈУМА), ЕСТЕТСКЕ ОДНОСНО СИМБОЛИЧКЕ ДОМАШАЈЕ СПОМЕНИКА ЈЕДНЕ СРАЗМЕРНО КРАТКЕ ЕПОХЕ, КОЈИ СУ НАСТАЛИ ОД ПОЗНИХ ГОДИНА МИЛУТИНОВЕ ВЛАСТИ, ЧЕМУ ПРИПАДА “БАЊСКО ЗЛАТО”, ДО СМРТИ ЦАРА СТЕФАНА УРОША </a:t>
            </a:r>
            <a:r>
              <a:rPr lang="en-US" sz="2000" b="1" dirty="0" smtClean="0">
                <a:solidFill>
                  <a:srgbClr val="FFFF00"/>
                </a:solidFill>
                <a:latin typeface="Bookman Old Style" pitchFamily="18" charset="0"/>
              </a:rPr>
              <a:t>IV </a:t>
            </a:r>
            <a:r>
              <a:rPr lang="sr-Cyrl-RS" sz="2000" b="1" dirty="0" smtClean="0">
                <a:solidFill>
                  <a:srgbClr val="FFFF00"/>
                </a:solidFill>
                <a:latin typeface="Bookman Old Style" pitchFamily="18" charset="0"/>
              </a:rPr>
              <a:t>ДУШАНА 1355.Г. ОВО ДОБА ПРЕДСТАВЉАЛО ЈЕ СРПСКИ ВРХУНАЦ ДОМЕТА НЕ САМО АРХИТЕКТУРЕ ВЕЋ И ДРУГИХ ВИДОВА ЦРКВЕНЕ УМЕТНОСТИ.  БИЛА СУ ТО ДЕЛА ДРЖАВЕ КОЈА СЕ ПОСТЕПНО УСПИЊАЛА КА ОНОМ СТЕПЕНУ ВАЖНОСТИ КОЈИ ЈЕ ЊЕНИМ ВЛАДАРИМА, А НАРОЧИТО СТЕФАНУ ДУШАНУ, ДАВАО ОСНОВА </a:t>
            </a:r>
            <a:r>
              <a:rPr lang="sr-Cyrl-RS" sz="2000" b="1" dirty="0">
                <a:solidFill>
                  <a:srgbClr val="FFFF00"/>
                </a:solidFill>
                <a:latin typeface="Bookman Old Style" pitchFamily="18" charset="0"/>
              </a:rPr>
              <a:t>З</a:t>
            </a:r>
            <a:r>
              <a:rPr lang="sr-Cyrl-RS" sz="2000" b="1" dirty="0" smtClean="0">
                <a:solidFill>
                  <a:srgbClr val="FFFF00"/>
                </a:solidFill>
                <a:latin typeface="Bookman Old Style" pitchFamily="18" charset="0"/>
              </a:rPr>
              <a:t>А ПОМИСАО О МОГУЋНОСТИ ПРЕУЗИМАЊА РОМЕЈСКОГ ПРЕСТОЛА. </a:t>
            </a:r>
            <a:endParaRPr lang="en-US" sz="2000" b="1" dirty="0">
              <a:solidFill>
                <a:srgbClr val="FFFF00"/>
              </a:solidFill>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8 PEC DECANI SV ARHANDJELI\003DECANI\UNUTRASNJOST\unutrasnjost_crkve_20-41358-1920-1080-80.jpg"/>
          <p:cNvPicPr>
            <a:picLocks noChangeAspect="1" noChangeArrowheads="1"/>
          </p:cNvPicPr>
          <p:nvPr/>
        </p:nvPicPr>
        <p:blipFill>
          <a:blip r:embed="rId2" cstate="print"/>
          <a:srcRect/>
          <a:stretch>
            <a:fillRect/>
          </a:stretch>
        </p:blipFill>
        <p:spPr bwMode="auto">
          <a:xfrm>
            <a:off x="0" y="0"/>
            <a:ext cx="9144000" cy="6100984"/>
          </a:xfrm>
          <a:prstGeom prst="rect">
            <a:avLst/>
          </a:prstGeom>
          <a:noFill/>
        </p:spPr>
      </p:pic>
      <p:sp>
        <p:nvSpPr>
          <p:cNvPr id="3" name="TextBox 2"/>
          <p:cNvSpPr txBox="1"/>
          <p:nvPr/>
        </p:nvSpPr>
        <p:spPr>
          <a:xfrm>
            <a:off x="152400" y="61722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ПРИПРАТА, СКЛОП СТУБОВА И СВОДОВА, ПОГЛЕД ПРЕМА СЕВЕРНОЈ СТРАНИ</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Videos\Desktop\001 SRBIJA PREDAVANJA\8 PEC DECANI SV ARHANDJELI\003DECANI\UNUTRASNJOST\priprata_i_sv_georg_74_rsz-48602-1920-1250-80.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sp>
        <p:nvSpPr>
          <p:cNvPr id="3" name="TextBox 2"/>
          <p:cNvSpPr txBox="1"/>
          <p:nvPr/>
        </p:nvSpPr>
        <p:spPr>
          <a:xfrm>
            <a:off x="4724400" y="2133600"/>
            <a:ext cx="4191000" cy="193899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ПРИПРАТА, ПОГЛЕД НА ЗОНЕ СРЕДИШЊЕГ ДЕЛА ИСТОЧНОГ ЗИДА (обратити пажњу на величину сликаних фигура)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001 SRBIJA PREDAVANJA\8 PEC DECANI SV ARHANDJELI\003DECANI\UNUTRASNJOST\unutrasnjost_crkve_64-41402-1920-1080-80.jpg"/>
          <p:cNvPicPr>
            <a:picLocks noChangeAspect="1" noChangeArrowheads="1"/>
          </p:cNvPicPr>
          <p:nvPr/>
        </p:nvPicPr>
        <p:blipFill>
          <a:blip r:embed="rId2" cstate="print"/>
          <a:srcRect/>
          <a:stretch>
            <a:fillRect/>
          </a:stretch>
        </p:blipFill>
        <p:spPr bwMode="auto">
          <a:xfrm>
            <a:off x="0" y="0"/>
            <a:ext cx="4457700" cy="6858000"/>
          </a:xfrm>
          <a:prstGeom prst="rect">
            <a:avLst/>
          </a:prstGeom>
          <a:noFill/>
        </p:spPr>
      </p:pic>
      <p:sp>
        <p:nvSpPr>
          <p:cNvPr id="3" name="TextBox 2"/>
          <p:cNvSpPr txBox="1"/>
          <p:nvPr/>
        </p:nvSpPr>
        <p:spPr>
          <a:xfrm>
            <a:off x="4648200" y="2590800"/>
            <a:ext cx="42672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ИСТОЧНИ ЗИД ПРИПРАТЕ, ЈУЖНИ ДЕО, ПРЕДСТАВА </a:t>
            </a:r>
            <a:r>
              <a:rPr lang="sr-Cyrl-RS" sz="2000" b="1" i="1" dirty="0" smtClean="0">
                <a:solidFill>
                  <a:srgbClr val="FFFF00"/>
                </a:solidFill>
                <a:latin typeface="Bookman Old Style" pitchFamily="18" charset="0"/>
              </a:rPr>
              <a:t>ЛОЗЕ НЕМАЊИЋА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van\Videos\Desktop\001 SRBIJA PREDAVANJA\8 PEC DECANI SV ARHANDJELI\003DECANI\UNUTRASNJOST\unutrasnjost_crkve_72-41410-1920-1080-80.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3" name="TextBox 2"/>
          <p:cNvSpPr txBox="1"/>
          <p:nvPr/>
        </p:nvSpPr>
        <p:spPr>
          <a:xfrm>
            <a:off x="1143000" y="6172200"/>
            <a:ext cx="76962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ДЕЧАНИ, НАОС, ПОГЛЕД КА ИСТОЧНОЈ СТРАНИ</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van\Videos\Desktop\001 SRBIJA PREDAVANJA\8 PEC DECANI SV ARHANDJELI\003DECANI\UNUTRASNJOST\unutrasnjost_crkve_21-41359-1920-1080-80.jpg"/>
          <p:cNvPicPr>
            <a:picLocks noChangeAspect="1" noChangeArrowheads="1"/>
          </p:cNvPicPr>
          <p:nvPr/>
        </p:nvPicPr>
        <p:blipFill>
          <a:blip r:embed="rId2" cstate="print"/>
          <a:srcRect/>
          <a:stretch>
            <a:fillRect/>
          </a:stretch>
        </p:blipFill>
        <p:spPr bwMode="auto">
          <a:xfrm>
            <a:off x="-1" y="0"/>
            <a:ext cx="9144001" cy="6096000"/>
          </a:xfrm>
          <a:prstGeom prst="rect">
            <a:avLst/>
          </a:prstGeom>
          <a:noFill/>
        </p:spPr>
      </p:pic>
      <p:sp>
        <p:nvSpPr>
          <p:cNvPr id="3" name="TextBox 2"/>
          <p:cNvSpPr txBox="1"/>
          <p:nvPr/>
        </p:nvSpPr>
        <p:spPr>
          <a:xfrm>
            <a:off x="152400" y="61722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НАОС, КОНСТРУКТИВНИ СКЛОП КУПОЛЕ И ПОТКУПОЛОГ ТРАВЕЈА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van\Videos\Desktop\001 SRBIJA PREDAVANJA\8 PEC DECANI SV ARHANDJELI\003DECANI\UNUTRASNJOST\unutrasnjost_crkve_28-41366-1920-1080-80.jpg"/>
          <p:cNvPicPr>
            <a:picLocks noChangeAspect="1" noChangeArrowheads="1"/>
          </p:cNvPicPr>
          <p:nvPr/>
        </p:nvPicPr>
        <p:blipFill>
          <a:blip r:embed="rId2" cstate="print"/>
          <a:srcRect/>
          <a:stretch>
            <a:fillRect/>
          </a:stretch>
        </p:blipFill>
        <p:spPr bwMode="auto">
          <a:xfrm>
            <a:off x="0" y="0"/>
            <a:ext cx="9144000" cy="5462374"/>
          </a:xfrm>
          <a:prstGeom prst="rect">
            <a:avLst/>
          </a:prstGeom>
          <a:noFill/>
        </p:spPr>
      </p:pic>
      <p:sp>
        <p:nvSpPr>
          <p:cNvPr id="3" name="TextBox 2"/>
          <p:cNvSpPr txBox="1"/>
          <p:nvPr/>
        </p:nvSpPr>
        <p:spPr>
          <a:xfrm>
            <a:off x="152400" y="5715000"/>
            <a:ext cx="8839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ИЗГЛЕД УНУТРАШЊОСТИ КУПОЛЕ НА УКРСНИЦИ СВОДОВА СА РЕБРИМА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van\Videos\Desktop\001 SRBIJA PREDAVANJA\8 PEC DECANI SV ARHANDJELI\003DECANI\UNUTRASNJOST\unutrasnjost_crkve_93-41431-1920-1080-80.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3" name="TextBox 2"/>
          <p:cNvSpPr txBox="1"/>
          <p:nvPr/>
        </p:nvSpPr>
        <p:spPr>
          <a:xfrm>
            <a:off x="152400" y="6172200"/>
            <a:ext cx="8839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ОЛТАРСКА АПСИДА СА ЕФЕКТИМА ПРИРОДНОГ СВЕТЛА У АМБИЈЕНТУ</a:t>
            </a:r>
            <a:endParaRPr lang="en-US" sz="2000" b="1" dirty="0">
              <a:solidFill>
                <a:srgbClr val="FFFF00"/>
              </a:solidFill>
              <a:latin typeface="Bookman Old Style"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ИЗГЛЕД </a:t>
            </a:r>
            <a:r>
              <a:rPr lang="sr-Cyrl-RS" sz="2000" b="1" u="sng" dirty="0" smtClean="0">
                <a:solidFill>
                  <a:srgbClr val="FFFF00"/>
                </a:solidFill>
                <a:latin typeface="Bookman Old Style" pitchFamily="18" charset="0"/>
              </a:rPr>
              <a:t>СПОЉАШЊОСТИ ХРАМА </a:t>
            </a:r>
            <a:r>
              <a:rPr lang="sr-Cyrl-RS" sz="2000" b="1" dirty="0" smtClean="0">
                <a:solidFill>
                  <a:srgbClr val="FFFF00"/>
                </a:solidFill>
                <a:latin typeface="Bookman Old Style" pitchFamily="18" charset="0"/>
              </a:rPr>
              <a:t>ОСТВАРЕН ЈЕ ПО УЗОРУ НА СТУДЕНИЦУ. ИСТОВРЕМЕНО, </a:t>
            </a:r>
            <a:r>
              <a:rPr lang="sr-Cyrl-RS" sz="2000" b="1" u="sng" dirty="0" smtClean="0">
                <a:solidFill>
                  <a:srgbClr val="FFFF00"/>
                </a:solidFill>
                <a:latin typeface="Bookman Old Style" pitchFamily="18" charset="0"/>
              </a:rPr>
              <a:t>ТРЕБА НАЧЕЛНО НАГЛАСТИТИ ДА ОДНОС “УЗОРА” И ДЕЛА ИЗВЕДЕНОГ УГЛЕДАЊЕМ, У СРЕДЊЕМ ВЕКУ НИТИ ЈЕ БИО ЗАМИШЉЕН КАО ДОСЛОВНО КОПИРАЊЕ, НИТИ ЈЕ ИКАДА ДОВОДИО ДО У ПОТАНКОСТИМА ПОНОВЉЕНИХ РЕШЕЊА</a:t>
            </a:r>
            <a:r>
              <a:rPr lang="sr-Cyrl-RS" sz="2000" b="1" dirty="0" smtClean="0">
                <a:solidFill>
                  <a:srgbClr val="FFFF00"/>
                </a:solidFill>
                <a:latin typeface="Bookman Old Style" pitchFamily="18" charset="0"/>
              </a:rPr>
              <a:t>. СТУДЕНИЦА ЈЕ У ДЕЧАНИМА, КАО И У БАЊСКОЈ, ПРИСУТНА НА УГЛАВНОМ ИСТИ ОПИСАНИ НАЧИН, У АРХИТЕКТОНСКОМ СМИСЛУ У </a:t>
            </a:r>
            <a:r>
              <a:rPr lang="sr-Cyrl-RS" sz="2000" b="1" u="sng" dirty="0" smtClean="0">
                <a:solidFill>
                  <a:srgbClr val="FFFF00"/>
                </a:solidFill>
                <a:latin typeface="Bookman Old Style" pitchFamily="18" charset="0"/>
              </a:rPr>
              <a:t>ПОЛИХРОМНОЈ МРАМОРНОЈ ОПЛАТИ </a:t>
            </a:r>
            <a:r>
              <a:rPr lang="sr-Cyrl-RS" sz="2000" b="1" dirty="0" smtClean="0">
                <a:solidFill>
                  <a:srgbClr val="FFFF00"/>
                </a:solidFill>
                <a:latin typeface="Bookman Old Style" pitchFamily="18" charset="0"/>
              </a:rPr>
              <a:t>КОЈА ЈЕ ГЕНЕРАЛНО ПРЕДСТАВЉАЛА МАТЕРИЈАЛ “ВИШЕГ РЕДА” ЗНАЧЕЊА, КАО И </a:t>
            </a:r>
            <a:r>
              <a:rPr lang="sr-Cyrl-RS" sz="2000" b="1" u="sng" dirty="0" smtClean="0">
                <a:solidFill>
                  <a:srgbClr val="FFFF00"/>
                </a:solidFill>
                <a:latin typeface="Bookman Old Style" pitchFamily="18" charset="0"/>
              </a:rPr>
              <a:t>ПРЕУЗИМАЊЕМ МОТИВА ОЛТАРСКЕ АПСИДЕ</a:t>
            </a:r>
            <a:r>
              <a:rPr lang="sr-Cyrl-RS" sz="2000" b="1" dirty="0" smtClean="0">
                <a:solidFill>
                  <a:srgbClr val="FFFF00"/>
                </a:solidFill>
                <a:latin typeface="Bookman Old Style" pitchFamily="18" charset="0"/>
              </a:rPr>
              <a:t>, ЈЕДНОГ ОД САКРАЛНИХ ФОКУСА СВАКОГ ХРАМА, НАРОЧИТО У ПОЗНОВИЗАНТИЈСКО ВРЕМЕ КАДА СЕ СПОЉАШЊОЈ ОБРАДИ АПСИДА И ИНАЧЕ ПРИДАЈЕ ПОСЕБНА ПАЖЊА. У ДЕЧАНИМА СЕ ЈЕДНАКО ЗАДРЖАВА “ДУХ” СТУДЕНИЧКИХ ФАСАДА, ВЕЛИКИХ РАВНИХ ПОВРШИНА СА АКЦЕНТИМА НА ОТВОРИМА И КЛЕСАНОМ УКРАСУ ЗАПАДНЕ И БОЧНИХ ФАСАДА, ВИСОКИМ ПРЕЛОМЉЕНИМ БИФОРАМА НА ЗИДОВИМА НАОСА, СТЕПЕНАСТОМ СЛАГАЊУ ОСНОВНИХ МАСА КОЈЕ ПРИПРАТИ ДАЈЕ ИЗГЛЕД УЖЕГ, А НАОСУ ШИРЕГ ТРОБРОДНОГ ОРГАНИЗМА НАДВИШЕНОГ ТИПОМ КУПОЛЕ КОЈИ НЕСУМЊИВО АЛУДИРА НА ОНЕ ЧИЈА СЕ МОРФОЛОГИЈА ПРАТИ ОД МИЛЕШЕВЕ.    </a:t>
            </a:r>
            <a:endParaRPr lang="en-US" sz="2000" b="1" dirty="0">
              <a:solidFill>
                <a:srgbClr val="FFFF00"/>
              </a:solidFill>
              <a:latin typeface="Bookman Old Style"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van\Videos\Desktop\001 SRBIJA PREDAVANJA\8 PEC DECANI SV ARHANDJELI\003DECANI\SPOLJA\1024px-Visoki_Dečani,_exterior_view_(Julian_Nyč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Ivan\Videos\Desktop\001 SRBIJA PREDAVANJA\8 PEC DECANI SV ARHANDJELI\003DECANI\SPOLJA\spoljasnji_izgled_crkve_47-41325-1920-1080-80.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3" name="TextBox 2"/>
          <p:cNvSpPr txBox="1"/>
          <p:nvPr/>
        </p:nvSpPr>
        <p:spPr>
          <a:xfrm>
            <a:off x="228600" y="6172200"/>
            <a:ext cx="8610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ДЕТАЉ ОБЛИКОВАЊА И УКРАШАВАЊА СПОЉАШЊИХ МАСА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НАЗНАЧЕНИ ПРОЦЕС ИМАО ЈЕ СВОЈЕ ЕТАПЕ. ЗАПОЧЕО ЈЕ МИЛУТИНОВИМ ПРИСВАЈАЊЕМ ВИЗАНТИЈСКИХ ОБЛАСТИ, НАСТАВЉЕН ЈЕ ЊЕГОВОМ ЖЕНИДБОМ ПРИНЦЕЗОМ СИМОНИДОМ, ДОДАТНО ЈЕ УЧВРШЋЕН У ВРЕМЕ СПЕЦИФИЧНЕ, КРАТКОТРАЈНЕ АЛИ ИЗУЗЕТНО ВАЖНЕ ВЛАДАВИНЕ ЊЕГОВОГ СИНА </a:t>
            </a:r>
            <a:r>
              <a:rPr lang="sr-Cyrl-RS" sz="2000" b="1" u="sng" dirty="0" smtClean="0">
                <a:solidFill>
                  <a:srgbClr val="FFFF00"/>
                </a:solidFill>
                <a:latin typeface="Bookman Old Style" pitchFamily="18" charset="0"/>
              </a:rPr>
              <a:t>СТЕФАНА УРОША </a:t>
            </a:r>
            <a:r>
              <a:rPr lang="en-US" sz="2000" b="1" u="sng" dirty="0" smtClean="0">
                <a:solidFill>
                  <a:srgbClr val="FFFF00"/>
                </a:solidFill>
                <a:latin typeface="Bookman Old Style" pitchFamily="18" charset="0"/>
              </a:rPr>
              <a:t>III</a:t>
            </a:r>
            <a:r>
              <a:rPr lang="sr-Cyrl-RS" sz="2000" b="1" u="sng" dirty="0" smtClean="0">
                <a:solidFill>
                  <a:srgbClr val="FFFF00"/>
                </a:solidFill>
                <a:latin typeface="Bookman Old Style" pitchFamily="18" charset="0"/>
              </a:rPr>
              <a:t> ДЕЧАНСКОГ</a:t>
            </a:r>
            <a:r>
              <a:rPr lang="sr-Cyrl-RS" sz="2000" b="1" dirty="0" smtClean="0">
                <a:solidFill>
                  <a:srgbClr val="FFFF00"/>
                </a:solidFill>
                <a:latin typeface="Bookman Old Style" pitchFamily="18" charset="0"/>
              </a:rPr>
              <a:t>, А ДО ВРХУНЦА ЈЕ БИО ДОВЕДЕН У ПЕРИОДУ ОД 1331.Г, КАДА ЈЕ НА СРПСКИ ПРЕСТО СТУПИО НАЈПРЕ КРАЉ, А ПОТОМ </a:t>
            </a:r>
            <a:r>
              <a:rPr lang="sr-Cyrl-RS" sz="2000" b="1" u="sng" dirty="0" smtClean="0">
                <a:solidFill>
                  <a:srgbClr val="FFFF00"/>
                </a:solidFill>
                <a:latin typeface="Bookman Old Style" pitchFamily="18" charset="0"/>
              </a:rPr>
              <a:t>ЦАР “СРБА, ГРКА И БУГАРА” СТЕФАН ДУШАН</a:t>
            </a:r>
            <a:r>
              <a:rPr lang="sr-Cyrl-RS" sz="2000" b="1" dirty="0" smtClean="0">
                <a:solidFill>
                  <a:srgbClr val="FFFF00"/>
                </a:solidFill>
                <a:latin typeface="Bookman Old Style" pitchFamily="18" charset="0"/>
              </a:rPr>
              <a:t>. ЊЕГОВА ЈЕ МОЋ БИЛА ДОВОЉНО ВЕЛИКА ДА ОТВОРЕНО ЗАДИРЕ У НАЈВАЖНИЈА ПИТАЊА РОМЕЈСКЕ УНУТРАШЊЕ ПОЛИТИКЕ, РАСТОЧЕНЕ ГРАЂАНСКИМ РАТОМ УНУТАР ЦАРСТВА. ДУШАНОВА ОСВАЈАЊА ДО 1334.Г. ПОМЕРИЛА СУ ЈУЖНЕ СРПСКЕ ГРАНИЦЕ СВЕ ДО КОРИНТСКОГ ЗАЛИВА И ДРАЧА. НЕПУНУ ДЕЦЕНИЈУ КАСНИЈЕ, 1342.Г, САВЕЗНИШТВО СА ВИЗАНТИЈСКИМ ПРЕТЕНДЕНТОМ НА ПРЕСТО ЈОВАНОМ КАНТАКУЗИНОМ, ДУШАНА ЈЕ ДОДАТНО ПРИБЛИЖИЛО ОВОЈ МОГУЋНОСТИ, ДАЈУЋИ МУ ПРАВО НА СРБИЈИ ДО ТАДА НЕПОЗНАТО ЦАРСКО ДОСТОЈАНСТВО, </a:t>
            </a:r>
            <a:r>
              <a:rPr lang="sr-Cyrl-RS" sz="2000" b="1" u="sng" dirty="0" smtClean="0">
                <a:solidFill>
                  <a:srgbClr val="FFFF00"/>
                </a:solidFill>
                <a:latin typeface="Bookman Old Style" pitchFamily="18" charset="0"/>
              </a:rPr>
              <a:t>ОГЛАШЕНО 1345. У ТРАКИЈСКОМ ГРАДУ СЕРУ</a:t>
            </a:r>
            <a:r>
              <a:rPr lang="sr-Cyrl-RS" sz="2000" b="1" dirty="0" smtClean="0">
                <a:solidFill>
                  <a:srgbClr val="FFFF00"/>
                </a:solidFill>
                <a:latin typeface="Bookman Old Style" pitchFamily="18" charset="0"/>
              </a:rPr>
              <a:t>. САМИМ ТИМ, </a:t>
            </a:r>
            <a:r>
              <a:rPr lang="sr-Cyrl-RS" sz="2000" b="1" u="sng" dirty="0" smtClean="0">
                <a:solidFill>
                  <a:srgbClr val="FFFF00"/>
                </a:solidFill>
                <a:latin typeface="Bookman Old Style" pitchFamily="18" charset="0"/>
              </a:rPr>
              <a:t>СРПСКА ЦРКВА СТЕКЛА ЈЕ РАНГ ПАТРИЈАРШИЈЕ. </a:t>
            </a:r>
            <a:r>
              <a:rPr lang="sr-Cyrl-RS" sz="2000" b="1" dirty="0" smtClean="0">
                <a:solidFill>
                  <a:srgbClr val="FFFF00"/>
                </a:solidFill>
                <a:latin typeface="Bookman Old Style" pitchFamily="18" charset="0"/>
              </a:rPr>
              <a:t>ОБА ЧИНА ОБЕЛЕЖИЛА СУ СУШТИНСКУ ИЗМЕНУ УСТАЉЕНОГ “СВЕТСКОГ ПОРЕТКА”.  </a:t>
            </a:r>
            <a:endParaRPr lang="en-US" sz="2000" b="1" u="sng" dirty="0">
              <a:solidFill>
                <a:srgbClr val="FFFF00"/>
              </a:solidFill>
              <a:latin typeface="Bookman Old Style"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Ivan\Videos\Desktop\001 SRBIJA PREDAVANJA\8 PEC DECANI SV ARHANDJELI\003DECANI\SPOLJA\spoljasnji_izgled_crkve_08-41286-1920-1080-80.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3" name="TextBox 2"/>
          <p:cNvSpPr txBox="1"/>
          <p:nvPr/>
        </p:nvSpPr>
        <p:spPr>
          <a:xfrm>
            <a:off x="228600" y="6150114"/>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СЕВЕРНА ФАСАДА, ИЗГЛЕД ИЗДУЖЕНИХ БИФОР И СЛЕПИХ АРКАДА У ПОТКРОВНОЈ ЗОНИ</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van\Videos\Desktop\001 SRBIJA PREDAVANJA\8 PEC DECANI SV ARHANDJELI\003DECANI\SPOLJA\spoljasnji_izgled_crkve_22-41300-1920-1080-80.jpg"/>
          <p:cNvPicPr>
            <a:picLocks noChangeAspect="1" noChangeArrowheads="1"/>
          </p:cNvPicPr>
          <p:nvPr/>
        </p:nvPicPr>
        <p:blipFill>
          <a:blip r:embed="rId2" cstate="print"/>
          <a:srcRect/>
          <a:stretch>
            <a:fillRect/>
          </a:stretch>
        </p:blipFill>
        <p:spPr bwMode="auto">
          <a:xfrm>
            <a:off x="0" y="0"/>
            <a:ext cx="9144000" cy="6861962"/>
          </a:xfrm>
          <a:prstGeom prst="rect">
            <a:avLst/>
          </a:prstGeom>
          <a:noFill/>
        </p:spPr>
      </p:pic>
      <p:sp>
        <p:nvSpPr>
          <p:cNvPr id="3" name="TextBox 2"/>
          <p:cNvSpPr txBox="1"/>
          <p:nvPr/>
        </p:nvSpPr>
        <p:spPr>
          <a:xfrm>
            <a:off x="1143000" y="0"/>
            <a:ext cx="76962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ДЕЧАНИ, СТРУКТУРА И УКРАС ЗАПАДНЕ ФАСАДЕ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Ivan\Videos\Desktop\001 SRBIJA PREDAVANJA\8 PEC DECANI SV ARHANDJELI\003DECANI\SPOLJA\spoljasnji_izgled_crkve_30-41308-1920-1080-80.jpg"/>
          <p:cNvPicPr>
            <a:picLocks noChangeAspect="1" noChangeArrowheads="1"/>
          </p:cNvPicPr>
          <p:nvPr/>
        </p:nvPicPr>
        <p:blipFill>
          <a:blip r:embed="rId2" cstate="print"/>
          <a:srcRect/>
          <a:stretch>
            <a:fillRect/>
          </a:stretch>
        </p:blipFill>
        <p:spPr bwMode="auto">
          <a:xfrm>
            <a:off x="0" y="0"/>
            <a:ext cx="4578350" cy="6858000"/>
          </a:xfrm>
          <a:prstGeom prst="rect">
            <a:avLst/>
          </a:prstGeom>
          <a:noFill/>
        </p:spPr>
      </p:pic>
      <p:pic>
        <p:nvPicPr>
          <p:cNvPr id="13315" name="Picture 3" descr="C:\Users\Ivan\Videos\Desktop\001 SRBIJA PREDAVANJA\8 PEC DECANI SV ARHANDJELI\003DECANI\SPOLJA\spoljasnji_izgled_crkve_56-41334-1920-1080-80.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91600" cy="7171194"/>
          </a:xfrm>
          <a:prstGeom prst="rect">
            <a:avLst/>
          </a:prstGeom>
          <a:noFill/>
        </p:spPr>
        <p:txBody>
          <a:bodyPr wrap="square" rtlCol="0">
            <a:spAutoFit/>
          </a:bodyPr>
          <a:lstStyle/>
          <a:p>
            <a:r>
              <a:rPr lang="sr-Cyrl-RS" sz="2000" b="1" dirty="0" smtClean="0">
                <a:solidFill>
                  <a:srgbClr val="FFFF00"/>
                </a:solidFill>
                <a:latin typeface="Bookman Old Style" pitchFamily="18" charset="0"/>
              </a:rPr>
              <a:t>ПОСЕБНОСТИ ДЕЧАНА ИСКАЗУЈУ СЕ И У ПОЈЕДИНОСТИМА. </a:t>
            </a:r>
            <a:r>
              <a:rPr lang="sr-Cyrl-RS" sz="2000" b="1" u="sng" dirty="0" smtClean="0">
                <a:solidFill>
                  <a:srgbClr val="FFFF00"/>
                </a:solidFill>
                <a:latin typeface="Bookman Old Style" pitchFamily="18" charset="0"/>
              </a:rPr>
              <a:t>ФУНЕРАРНИ ПРОГРАМ </a:t>
            </a:r>
            <a:r>
              <a:rPr lang="sr-Cyrl-RS" sz="2000" b="1" dirty="0" smtClean="0">
                <a:solidFill>
                  <a:srgbClr val="FFFF00"/>
                </a:solidFill>
                <a:latin typeface="Bookman Old Style" pitchFamily="18" charset="0"/>
              </a:rPr>
              <a:t>ОСТВАРЕН СА ДВА ВЕЛИКА САРКОФАГА У ЈУГОЗАПАДНОМ ТРАВЕЈУ НАОСА ИСПРЕД ЈУЖНЕ КАПЕЛЕ, У ОСНОВИ ПОНАВЉА ПОЗИЦИЈУ СРПСКОГ ВЛАДАРСКОГ ГРОБА, АЛИ У ФОРМИ НАЈБЛИЖОЈ ГРАДЦУ, У ВИДУ ДВА ОБЈЕДИЊЕНА ГРОБНА МЕСТА ОДНОСНО БЕЛЕГА, И У ОДНОСУ ПОЗИЦИЈЕ ТЕЛА СУПРУЖНИКА КОЈИ ТАКОЂЕ УКАЗУЈЕ НА ЈОШ ИЗРАЖЕНИЈИ СТЕПЕН ЗАПАДНИХ УТИЦАЈА. </a:t>
            </a:r>
            <a:r>
              <a:rPr lang="sr-Cyrl-RS" sz="2000" b="1" u="sng" dirty="0" smtClean="0">
                <a:solidFill>
                  <a:srgbClr val="FFFF00"/>
                </a:solidFill>
                <a:latin typeface="Bookman Old Style" pitchFamily="18" charset="0"/>
              </a:rPr>
              <a:t>КЛЕСАНИ УКРАС</a:t>
            </a:r>
            <a:r>
              <a:rPr lang="sr-Cyrl-RS" sz="2000" b="1" dirty="0" smtClean="0">
                <a:solidFill>
                  <a:srgbClr val="FFFF00"/>
                </a:solidFill>
                <a:latin typeface="Bookman Old Style" pitchFamily="18" charset="0"/>
              </a:rPr>
              <a:t>, БОГАТ И ИКОНОГРАФСКИ СЛОЖЕН, ПОСЕБНА ЈЕ ТЕМА СИСТЕМА ВИЗУЕЛНИХ ЗНАКОВА ОСОБЕНЕ СТРУКТУРЕ. НАЈУОПШТЕНИЈЕ, ЊЕГОВ ЈЕ САДРЖАЈ СУШТИНСКИ ВЕЗАН ЗА ВИШЕСЛОЈНО И НЕДОВОЉНО ОБЈАШЊЕНО ПОИМАЊЕ УПРАВО ОВАКВЕ ДЕЧАНСКЕ АРХИТЕКТУРЕ, ДЕЛИМИЧНО ПРОТУМАЧЕНЕ И У ПИСАНИМ ИЗВОРИМА, ЗА ЊЕНУ СИМБОЛИКУ И НАМЕНУ. У СКЛАДУ СА ОВАКВИМ ПОСМАТРАЊЕМ ЗАСНИВАЈУ СЕ И ОБЛИЦИ УКРАСА И ЊЕГОВИ МЕЂУСОБНИ ЗНАЧЕЊСКИ ОДНОСИ- </a:t>
            </a:r>
            <a:r>
              <a:rPr lang="sr-Cyrl-RS" sz="2000" b="1" u="sng" dirty="0" smtClean="0">
                <a:solidFill>
                  <a:srgbClr val="FFFF00"/>
                </a:solidFill>
                <a:latin typeface="Bookman Old Style" pitchFamily="18" charset="0"/>
              </a:rPr>
              <a:t>ОН НИЈЕ АПЛИКАЦИЈА ВЕЋ ИНТЕГРАЛНИ ДЕО СМИСЛА ЦЕЛИНЕ. </a:t>
            </a:r>
            <a:r>
              <a:rPr lang="sr-Cyrl-RS" sz="2000" b="1" dirty="0" smtClean="0">
                <a:solidFill>
                  <a:srgbClr val="FFFF00"/>
                </a:solidFill>
                <a:latin typeface="Bookman Old Style" pitchFamily="18" charset="0"/>
              </a:rPr>
              <a:t>ТАКОЂЕ, ЗА ИСТРАЖИВАЊА ОСТАЈЕ И ЈЕДИНСТВЕНА ПОЈАВА ИМЕНА ФРАЊЕВАЧКОГ ГРАДИТЕЉА У НАТПИСУ НА ЈУЖНОМ ПОРТАЛУ.</a:t>
            </a:r>
            <a:r>
              <a:rPr lang="sr-Cyrl-RS" sz="2000" b="1" u="sng" dirty="0" smtClean="0">
                <a:solidFill>
                  <a:srgbClr val="FFFF00"/>
                </a:solidFill>
                <a:latin typeface="Bookman Old Style" pitchFamily="18" charset="0"/>
              </a:rPr>
              <a:t> ОВО СУ САМО НАЈШИРИ КРУГОВИ ДАЉЕ ТЕМАТИКЕ ПРОУЧАВАЊА ДЕЧАНСКЕ ЦРКВЕ.  </a:t>
            </a:r>
            <a:endParaRPr lang="en-US" sz="2000" b="1" u="sng" dirty="0" smtClean="0">
              <a:solidFill>
                <a:srgbClr val="FFFF00"/>
              </a:solidFill>
              <a:latin typeface="Bookman Old Style" pitchFamily="18" charset="0"/>
            </a:endParaRPr>
          </a:p>
          <a:p>
            <a:endParaRPr lang="sr-Cyrl-RS" sz="2000" b="1" dirty="0" smtClean="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Ivan\Videos\Desktop\001 SRBIJA PREDAVANJA\8 PEC DECANI SV ARHANDJELI\003DECANI\UNUTRASNJOST\unutrasnjost_crkve_07-41345-1920-1080-80.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sp>
        <p:nvSpPr>
          <p:cNvPr id="3" name="TextBox 2"/>
          <p:cNvSpPr txBox="1"/>
          <p:nvPr/>
        </p:nvSpPr>
        <p:spPr>
          <a:xfrm>
            <a:off x="4724400" y="2286000"/>
            <a:ext cx="41910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НАОС, САРКОФАЗИ МАРИЈЕ ПАЛЕОЛОГИНЕ И СТЕФАНА ДЕЧАНСКОГ</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Ivan\Videos\Desktop\001 SRBIJA PREDAVANJA\8 PEC DECANI SV ARHANDJELI\003DECANI\UNUTRASNJOST\unutrasnjost_crkve_27-41365-1920-1080-80.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3" name="TextBox 2"/>
          <p:cNvSpPr txBox="1"/>
          <p:nvPr/>
        </p:nvSpPr>
        <p:spPr>
          <a:xfrm>
            <a:off x="152400" y="6172200"/>
            <a:ext cx="8839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КИВОТ </a:t>
            </a:r>
            <a:r>
              <a:rPr lang="sr-Cyrl-RS" sz="2000" b="1" i="1" dirty="0" smtClean="0">
                <a:solidFill>
                  <a:srgbClr val="FFFF00"/>
                </a:solidFill>
                <a:latin typeface="Bookman Old Style" pitchFamily="18" charset="0"/>
              </a:rPr>
              <a:t>СВЕТОГ КРАЉА</a:t>
            </a:r>
            <a:r>
              <a:rPr lang="sr-Cyrl-RS" sz="2000" b="1" dirty="0" smtClean="0">
                <a:solidFill>
                  <a:srgbClr val="FFFF00"/>
                </a:solidFill>
                <a:latin typeface="Bookman Old Style" pitchFamily="18" charset="0"/>
              </a:rPr>
              <a:t> И ЊЕГОВА КТИТОРСКА ПРЕДСТАВА</a:t>
            </a:r>
            <a:endParaRPr lang="en-US" sz="2000" b="1" dirty="0">
              <a:solidFill>
                <a:srgbClr val="FFFF00"/>
              </a:solidFill>
              <a:latin typeface="Bookman Old Style" pitchFamily="18" charset="0"/>
            </a:endParaRPr>
          </a:p>
        </p:txBody>
      </p:sp>
      <p:pic>
        <p:nvPicPr>
          <p:cNvPr id="17411" name="Picture 3" descr="C:\Users\Ivan\Videos\Desktop\001 SRBIJA PREDAVANJA\8 PEC DECANI SV ARHANDJELI\003DECANI\PORTRETI\020CX4K2935.jpg"/>
          <p:cNvPicPr>
            <a:picLocks noChangeAspect="1" noChangeArrowheads="1"/>
          </p:cNvPicPr>
          <p:nvPr/>
        </p:nvPicPr>
        <p:blipFill>
          <a:blip r:embed="rId3" cstate="print"/>
          <a:srcRect/>
          <a:stretch>
            <a:fillRect/>
          </a:stretch>
        </p:blipFill>
        <p:spPr bwMode="auto">
          <a:xfrm>
            <a:off x="6629400" y="0"/>
            <a:ext cx="2514600" cy="37719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Ivan\Videos\Desktop\001 SRBIJA PREDAVANJA\8 PEC DECANI SV ARHANDJELI\003DECANI\UNUTRASNJOST\unutrasnjost_crkve_80-41418-1920-1080-80.jpg"/>
          <p:cNvPicPr>
            <a:picLocks noChangeAspect="1" noChangeArrowheads="1"/>
          </p:cNvPicPr>
          <p:nvPr/>
        </p:nvPicPr>
        <p:blipFill>
          <a:blip r:embed="rId2" cstate="print"/>
          <a:srcRect/>
          <a:stretch>
            <a:fillRect/>
          </a:stretch>
        </p:blipFill>
        <p:spPr bwMode="auto">
          <a:xfrm>
            <a:off x="0" y="0"/>
            <a:ext cx="4425950" cy="6858000"/>
          </a:xfrm>
          <a:prstGeom prst="rect">
            <a:avLst/>
          </a:prstGeom>
          <a:noFill/>
        </p:spPr>
      </p:pic>
      <p:sp>
        <p:nvSpPr>
          <p:cNvPr id="3" name="TextBox 2"/>
          <p:cNvSpPr txBox="1"/>
          <p:nvPr/>
        </p:nvSpPr>
        <p:spPr>
          <a:xfrm>
            <a:off x="4572000" y="2286000"/>
            <a:ext cx="43434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КЛЕСАНИ УКРАС ПОРТАЛА ИЗМЕЂУ ПРИПРАТЕ И НАОСА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Ivan\Videos\Desktop\001 SRBIJA PREDAVANJA\8 PEC DECANI SV ARHANDJELI\003DECANI\006P7020015.JPG"/>
          <p:cNvPicPr>
            <a:picLocks noChangeAspect="1" noChangeArrowheads="1"/>
          </p:cNvPicPr>
          <p:nvPr/>
        </p:nvPicPr>
        <p:blipFill>
          <a:blip r:embed="rId2" cstate="print"/>
          <a:srcRect/>
          <a:stretch>
            <a:fillRect/>
          </a:stretch>
        </p:blipFill>
        <p:spPr bwMode="auto">
          <a:xfrm>
            <a:off x="-1" y="0"/>
            <a:ext cx="9165365" cy="6858000"/>
          </a:xfrm>
          <a:prstGeom prst="rect">
            <a:avLst/>
          </a:prstGeom>
          <a:noFill/>
        </p:spPr>
      </p:pic>
      <p:sp>
        <p:nvSpPr>
          <p:cNvPr id="3" name="TextBox 2"/>
          <p:cNvSpPr txBox="1"/>
          <p:nvPr/>
        </p:nvSpPr>
        <p:spPr>
          <a:xfrm>
            <a:off x="152400" y="152400"/>
            <a:ext cx="86868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КЛЕСАНИ УКРАС ГОРЊЕ ЗОНЕ ЗАПАДНОГ ПОРТАЛА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Ivan\Videos\Desktop\001 SRBIJA PREDAVANJA\8 PEC DECANI SV ARHANDJELI\003DECANI\004P7020059.JPG"/>
          <p:cNvPicPr>
            <a:picLocks noChangeAspect="1" noChangeArrowheads="1"/>
          </p:cNvPicPr>
          <p:nvPr/>
        </p:nvPicPr>
        <p:blipFill>
          <a:blip r:embed="rId2" cstate="print"/>
          <a:srcRect/>
          <a:stretch>
            <a:fillRect/>
          </a:stretch>
        </p:blipFill>
        <p:spPr bwMode="auto">
          <a:xfrm>
            <a:off x="0" y="0"/>
            <a:ext cx="9144000" cy="6842014"/>
          </a:xfrm>
          <a:prstGeom prst="rect">
            <a:avLst/>
          </a:prstGeom>
          <a:noFill/>
        </p:spPr>
      </p:pic>
      <p:sp>
        <p:nvSpPr>
          <p:cNvPr id="3" name="TextBox 2"/>
          <p:cNvSpPr txBox="1"/>
          <p:nvPr/>
        </p:nvSpPr>
        <p:spPr>
          <a:xfrm>
            <a:off x="152400" y="0"/>
            <a:ext cx="8763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КЛЕСАНИ УКРАС ЛУНЕТЕ ЈУЖНОГ ПОРТАЛА СА КТИТОРСКИМ НАТПИСОМ И ПОМЕНОМ ФРА ВИТЕ, МАЛОГ БРАТА..., НА ПОЧЕТКУ ТЕКСТА НАТПИСА</a:t>
            </a:r>
            <a:endParaRPr lang="en-US" sz="2000" b="1" dirty="0">
              <a:solidFill>
                <a:srgbClr val="FFFF00"/>
              </a:solidFill>
              <a:latin typeface="Bookman Old Style" pitchFamily="18" charset="0"/>
            </a:endParaRPr>
          </a:p>
        </p:txBody>
      </p:sp>
      <p:cxnSp>
        <p:nvCxnSpPr>
          <p:cNvPr id="5" name="Straight Arrow Connector 4"/>
          <p:cNvCxnSpPr/>
          <p:nvPr/>
        </p:nvCxnSpPr>
        <p:spPr>
          <a:xfrm>
            <a:off x="1600200" y="4343400"/>
            <a:ext cx="1524000" cy="9906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4708981"/>
          </a:xfrm>
          <a:prstGeom prst="rect">
            <a:avLst/>
          </a:prstGeom>
          <a:noFill/>
        </p:spPr>
        <p:txBody>
          <a:bodyPr wrap="square" rtlCol="0">
            <a:spAutoFit/>
          </a:bodyPr>
          <a:lstStyle/>
          <a:p>
            <a:r>
              <a:rPr lang="sr-Cyrl-RS" sz="2000" b="1" dirty="0" smtClean="0">
                <a:solidFill>
                  <a:srgbClr val="FFFF00"/>
                </a:solidFill>
                <a:latin typeface="Bookman Old Style" pitchFamily="18" charset="0"/>
              </a:rPr>
              <a:t>КОНАЧНО, С ОБЗИРОМ НА СУДБИНУ СТЕФАНА ДЕЧАНСКОГ КОЈА ЈЕ ДОВЕЛА ДО ПОЈАВЕ ПОСЕБНОГ ПОШТОВАЊА ЊЕГОВОГ КУЛТА, КАО И УСЛЕД ЈЕДНАКО ВАЖНЕ УЛОГЕ </a:t>
            </a:r>
            <a:r>
              <a:rPr lang="sr-Cyrl-RS" sz="2000" b="1" u="sng" dirty="0" smtClean="0">
                <a:solidFill>
                  <a:srgbClr val="FFFF00"/>
                </a:solidFill>
                <a:latin typeface="Bookman Old Style" pitchFamily="18" charset="0"/>
              </a:rPr>
              <a:t>СТЕФАНА ДУШАНА </a:t>
            </a:r>
            <a:r>
              <a:rPr lang="sr-Cyrl-RS" sz="2000" b="1" dirty="0" smtClean="0">
                <a:solidFill>
                  <a:srgbClr val="FFFF00"/>
                </a:solidFill>
                <a:latin typeface="Bookman Old Style" pitchFamily="18" charset="0"/>
              </a:rPr>
              <a:t>У ЊЕНОМ ДОВРШЕЊУ ОДНОСНО ОСЛИКАВАЊУ, ДЕЧАНИ СУ ОСТАЛИ И ЈЕДНА ОД НАЈБОГАТИЈИХ ГАЛЕРИЈА ПРЕДСТАВА ОНОВРЕМЕНИХ ИСТОРИЈСКИХ ЛИЧНОСТИ, АЛИ И ЛИКОВНИ ОДРАЗ СВИХ УНУТАРДИНАСТИЧКИХ ТУРБУЛЕНЦИЈА КОЈЕ СУ СЕ ДЕШАВАЛЕ ТОКОМ ОВОГ РАЗДОБЉА. СТОГА, УЗ </a:t>
            </a:r>
            <a:r>
              <a:rPr lang="sr-Cyrl-RS" sz="2000" b="1" i="1" dirty="0" smtClean="0">
                <a:solidFill>
                  <a:srgbClr val="FFFF00"/>
                </a:solidFill>
                <a:latin typeface="Bookman Old Style" pitchFamily="18" charset="0"/>
              </a:rPr>
              <a:t>ЛОЗУ НЕМАЊИЋА</a:t>
            </a:r>
            <a:r>
              <a:rPr lang="sr-Cyrl-RS" sz="2000" b="1" dirty="0" smtClean="0">
                <a:solidFill>
                  <a:srgbClr val="FFFF00"/>
                </a:solidFill>
                <a:latin typeface="Bookman Old Style" pitchFamily="18" charset="0"/>
              </a:rPr>
              <a:t> КАО ДЕКЛАРАТИВНИ ВИД САМОПОИМАЊА ЦЕЛОКУОПНЕ ДИНАСТИЈЕ, </a:t>
            </a:r>
            <a:r>
              <a:rPr lang="sr-Cyrl-RS" sz="2000" b="1" u="sng" dirty="0" smtClean="0">
                <a:solidFill>
                  <a:srgbClr val="FFFF00"/>
                </a:solidFill>
                <a:latin typeface="Bookman Old Style" pitchFamily="18" charset="0"/>
              </a:rPr>
              <a:t>НИЗ ПОРТРЕТСКИХ КОМПОЗИЦИЈА </a:t>
            </a:r>
            <a:r>
              <a:rPr lang="sr-Cyrl-RS" sz="2000" b="1" dirty="0" smtClean="0">
                <a:solidFill>
                  <a:srgbClr val="FFFF00"/>
                </a:solidFill>
                <a:latin typeface="Bookman Old Style" pitchFamily="18" charset="0"/>
              </a:rPr>
              <a:t>НА ЗИДОВИМА НАОСА, А НАРОЧИТО БРОЈНЕ ПРЕПРАВКЕ КОЈЕ СЕ НА ТИМ КОМПОЗИЦИЈАМА МОГУ УОЧИТИ, КАО РЕТКО ГДЕ У СРПСКОМ СЛИКАРСТВУ ОДСЛИКАВАЈУ ИСТОРИЈСКУ СТВАРНОСТ ВРЕМЕНА. </a:t>
            </a:r>
            <a:endParaRPr lang="en-US" sz="2000" b="1" dirty="0">
              <a:solidFill>
                <a:srgbClr val="FFFF00"/>
              </a:solidFill>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БЕЗ ОБЗИРА НА ТУРБУЛЕНЦИЈЕ УНУТАР РОМЕЈСКОГ ЦАРСТВА, КОЈЕ ЈЕ У ДУШАНОВО ВРЕМЕ У РЕАЛНОЈ ПОЛИТИЧКОЈ СИТУАЦИЈИ ЧИНИЛО “ДРЖАВУ ДРУГОГ РЕДА”, ОВАКАВ ИСХОД НАИШАО ЈЕ НА ОТПОР НЕ САМО У ВИЗАНТИЈСКОЈ ВЕЋ И У СРПСКОЈ СРЕДИНИ, БИВАЈУЋИ СХВАЋЕН КАО СУШТИНСКО НАРУШАВАЊЕ БОЖАНСКИ ОДРЕЂЕНЕ СУПРЕМАТИЈЕ ВАСЕЉЕНСКОГ ЦАРА И ПАТРИЈАРХА, БЕЗ ОБЗИРА НА ТО ШТО СУ ДУШАНОВА СТРЕМЉЕЊА КА ЦАРСКОЈ КРУНИ РОМЕЈА НЕ САМО БИЛА КОЛЕБЉИВЕ ПРИРОДЕ, ВЕЋ СУ ОД 1347. ИЗ ПОЛИТИЧКИХ РАЗЛОГА И РЕАЛНО ИЗГУБИЛА НА ТЕЖИНИ. ДУШАН ЈЕ 1351.Г. ОД ВАСИЛЕВСА ЈОВАНА </a:t>
            </a:r>
            <a:r>
              <a:rPr lang="en-US" sz="2000" b="1" dirty="0" smtClean="0">
                <a:solidFill>
                  <a:srgbClr val="FFFF00"/>
                </a:solidFill>
                <a:latin typeface="Bookman Old Style" pitchFamily="18" charset="0"/>
              </a:rPr>
              <a:t>V </a:t>
            </a:r>
            <a:r>
              <a:rPr lang="sr-Cyrl-RS" sz="2000" b="1" dirty="0" smtClean="0">
                <a:solidFill>
                  <a:srgbClr val="FFFF00"/>
                </a:solidFill>
                <a:latin typeface="Bookman Old Style" pitchFamily="18" charset="0"/>
              </a:rPr>
              <a:t>ПАЛЕОЛОГА ДОБИО ПРИЗНАЊЕ ТИТУЛЕ “ЦАРА СРБИЈЕ”, АНАЛОГНО ДУГОЈ ПРАКСИ КРУНЕ БУГАРСКИХ ЦАРЕВА СУБОРДИНИРАНИХ ВИЗАНТИЈИ. ЦАРСКО ДОСТОЈАНСТВО У СУШТИНИ ЈЕ БИЛО ОМОГУЋЕНО ЗНАЧАЈНИМ ПРОМЕНАМА У ОБИМУ И СТРУКТУРИ ДРЖАВНЕ УПРАВЕ, ЗАПОЧЕТИМ ЈОШ У МИЛУТИНОВО ДОБА. РЕЧЈУ, АКО ЈЕ ИЗДАВАЊЕМ СВОГ </a:t>
            </a:r>
            <a:r>
              <a:rPr lang="sr-Cyrl-RS" sz="2000" b="1" i="1" dirty="0" smtClean="0">
                <a:solidFill>
                  <a:srgbClr val="FFFF00"/>
                </a:solidFill>
                <a:latin typeface="Bookman Old Style" pitchFamily="18" charset="0"/>
              </a:rPr>
              <a:t>ЗАКОНИКА</a:t>
            </a:r>
            <a:r>
              <a:rPr lang="sr-Cyrl-RS" sz="2000" b="1" dirty="0" smtClean="0">
                <a:solidFill>
                  <a:srgbClr val="FFFF00"/>
                </a:solidFill>
                <a:latin typeface="Bookman Old Style" pitchFamily="18" charset="0"/>
              </a:rPr>
              <a:t> 1349.Г. И ПРАВНО, ПО УЗОРУ НА СТАРЕ ЦАРЕВЕ, ЗАКОРАЧИО КА ЛЕГАЛИЗАЦИЈИ ПОКУШАЈА ДОСЕЗАЊА НАЈВИШЕ МОГУЋЕ ВЛАСТИ, ЗА УСПЕШНО ОКОНЧАЊЕ ТАКВОГ ПОДУХВАТА ДУШАН НИЈЕ ИМАО НИ САМОСТАЛНЕ СНАГЕ НИ ПОТРЕБНЕ САВЕЗНИКЕ.   </a:t>
            </a:r>
            <a:endParaRPr lang="en-US" sz="2000" b="1" dirty="0">
              <a:solidFill>
                <a:srgbClr val="FFFF00"/>
              </a:solidFill>
              <a:latin typeface="Bookman Old Style"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Ivan\Videos\Desktop\001 SRBIJA PREDAVANJA\8 PEC DECANI SV ARHANDJELI\003DECANI\PORTRETI\ktitori_i_arhijereji_rsz_08-47567-1920-1250-80.jpg"/>
          <p:cNvPicPr>
            <a:picLocks noChangeAspect="1" noChangeArrowheads="1"/>
          </p:cNvPicPr>
          <p:nvPr/>
        </p:nvPicPr>
        <p:blipFill>
          <a:blip r:embed="rId2" cstate="print"/>
          <a:srcRect/>
          <a:stretch>
            <a:fillRect/>
          </a:stretch>
        </p:blipFill>
        <p:spPr bwMode="auto">
          <a:xfrm>
            <a:off x="0" y="0"/>
            <a:ext cx="4832350" cy="6858000"/>
          </a:xfrm>
          <a:prstGeom prst="rect">
            <a:avLst/>
          </a:prstGeom>
          <a:noFill/>
        </p:spPr>
      </p:pic>
      <p:sp>
        <p:nvSpPr>
          <p:cNvPr id="3" name="TextBox 2"/>
          <p:cNvSpPr txBox="1"/>
          <p:nvPr/>
        </p:nvSpPr>
        <p:spPr>
          <a:xfrm>
            <a:off x="4953000" y="2438400"/>
            <a:ext cx="4038600" cy="2554545"/>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ДЕЧАНИ, ДВОЈНА КТИТОРСКА КОМПОЗИЦИЈА СА МОДЕЛОМ ХРАМА (опширно у текстовима Г. Бабић, Д. Кораћа, Д. Војводића и Б. Тодића у литератури на крају часа)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Ivan\Videos\Desktop\001 SRBIJA PREDAVANJA\8 PEC DECANI SV ARHANDJELI\003DECANI\PORTRETI\019CX4K3330.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Ivan\Videos\Desktop\001 SRBIJA PREDAVANJA\8 PEC DECANI SV ARHANDJELI\003DECANI\PORTRETI\018CX4K2620.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3000"/>
            <a:ext cx="9144000" cy="4401205"/>
          </a:xfrm>
          <a:prstGeom prst="rect">
            <a:avLst/>
          </a:prstGeom>
          <a:noFill/>
        </p:spPr>
        <p:txBody>
          <a:bodyPr wrap="square" rtlCol="0">
            <a:spAutoFit/>
          </a:bodyPr>
          <a:lstStyle/>
          <a:p>
            <a:r>
              <a:rPr lang="sr-Cyrl-RS" sz="2000" b="1" dirty="0" smtClean="0">
                <a:solidFill>
                  <a:srgbClr val="FFFF00"/>
                </a:solidFill>
                <a:latin typeface="Bookman Old Style" pitchFamily="18" charset="0"/>
              </a:rPr>
              <a:t>КТИТОРСКА ДЕЛАТНОСТ СТЕФАНА ДЕЧАНСКОГ НИЈЕ СЕ ОКОНЧАЛА ИЗГРАДЊОМ ДЕЧАНА, ЧИЈЕ ДОВРШЕЊЕ ОН НИЈЕ НИ СТИГАО ДА ВИДИ. ПРЕМА САЧУВАНИМ ИЗВОРИМА, ИЗВЕСНО ЈЕ ДА ЈЕ 1329.Г. </a:t>
            </a:r>
            <a:r>
              <a:rPr lang="sr-Cyrl-RS" sz="2000" b="1" u="sng" dirty="0" smtClean="0">
                <a:solidFill>
                  <a:srgbClr val="FFFF00"/>
                </a:solidFill>
                <a:latin typeface="Bookman Old Style" pitchFamily="18" charset="0"/>
              </a:rPr>
              <a:t>ОБНОВИО ПОСТРАДАЛУ ЦРКВУ СВ. НИКОЛЕ У ДАБРУ </a:t>
            </a:r>
            <a:r>
              <a:rPr lang="sr-Cyrl-RS" sz="2000" b="1" dirty="0" smtClean="0">
                <a:solidFill>
                  <a:srgbClr val="FFFF00"/>
                </a:solidFill>
                <a:latin typeface="Bookman Old Style" pitchFamily="18" charset="0"/>
              </a:rPr>
              <a:t>(БАЊА КОД ПРИБОЈА), НАЈВЕРОВАТНИЈЕ ЈЕ БИО КТИТОР МАЛЕ </a:t>
            </a:r>
            <a:r>
              <a:rPr lang="sr-Cyrl-RS" sz="2000" b="1" u="sng" dirty="0" smtClean="0">
                <a:solidFill>
                  <a:srgbClr val="FFFF00"/>
                </a:solidFill>
                <a:latin typeface="Bookman Old Style" pitchFamily="18" charset="0"/>
              </a:rPr>
              <a:t>ЦРКВЕ СВ. ВАСИЛИЈА САГРАЂЕНЕ УНУТАР ПИРГА ХРУСИЈЕ У ХИЛАНДАРСКОЈ ЛУЦИ</a:t>
            </a:r>
            <a:r>
              <a:rPr lang="sr-Cyrl-RS" sz="2000" b="1" dirty="0" smtClean="0">
                <a:solidFill>
                  <a:srgbClr val="FFFF00"/>
                </a:solidFill>
                <a:latin typeface="Bookman Old Style" pitchFamily="18" charset="0"/>
              </a:rPr>
              <a:t>, А ПОСЛЕ ТРИЈУМФАЛНЕ БИТКЕ КОД ВЕЛБУЖДА 1330.Г, ПРОТИВ БУГАРСКОГ ЦАРА МИХАИЛА </a:t>
            </a:r>
            <a:r>
              <a:rPr lang="en-US" sz="2000" b="1" dirty="0" smtClean="0">
                <a:solidFill>
                  <a:srgbClr val="FFFF00"/>
                </a:solidFill>
                <a:latin typeface="Bookman Old Style" pitchFamily="18" charset="0"/>
              </a:rPr>
              <a:t>III </a:t>
            </a:r>
            <a:r>
              <a:rPr lang="sr-Cyrl-RS" sz="2000" b="1" dirty="0" smtClean="0">
                <a:solidFill>
                  <a:srgbClr val="FFFF00"/>
                </a:solidFill>
                <a:latin typeface="Bookman Old Style" pitchFamily="18" charset="0"/>
              </a:rPr>
              <a:t>ШИШМАНА, ЧИЈИ ЈЕ ИСХОД ЗА ИЗВЕСНО ВРЕМЕ БУГАРСКУ ИЗБАЦИО ИЗ РЕДА СРПСКИХ КОНКУРЕНАТА НА БАЛКАНУ, НА МЕСТУ СУКОБА ПОДИГАО ЈЕ ДАНАС РАЗРУШЕНУ </a:t>
            </a:r>
            <a:r>
              <a:rPr lang="sr-Cyrl-RS" sz="2000" b="1" u="sng" dirty="0" smtClean="0">
                <a:solidFill>
                  <a:srgbClr val="FFFF00"/>
                </a:solidFill>
                <a:latin typeface="Bookman Old Style" pitchFamily="18" charset="0"/>
              </a:rPr>
              <a:t>ЦРКВУ ХРИСТА СПАСА</a:t>
            </a:r>
            <a:r>
              <a:rPr lang="sr-Cyrl-RS" sz="2000" b="1" dirty="0" smtClean="0">
                <a:solidFill>
                  <a:srgbClr val="FFFF00"/>
                </a:solidFill>
                <a:latin typeface="Bookman Old Style" pitchFamily="18" charset="0"/>
              </a:rPr>
              <a:t>, О КОЈОЈ СЕ САЗНАЈЕ ПРЕКО ПОДАТАКА ЗАБЕЛЕЖЕНИХ ПРЕ РУШЕЊА У </a:t>
            </a:r>
            <a:r>
              <a:rPr lang="en-US" sz="2000" b="1" dirty="0" smtClean="0">
                <a:solidFill>
                  <a:srgbClr val="FFFF00"/>
                </a:solidFill>
                <a:latin typeface="Bookman Old Style" pitchFamily="18" charset="0"/>
              </a:rPr>
              <a:t>XX</a:t>
            </a: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ВЕКУ.</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Ivan\Videos\Desktop\001 SRBIJA PREDAVANJA\8 PEC DECANI SV ARHANDJELI\BANJA PRIBOJSKA SPSAOVICA\manastir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81000" y="228600"/>
            <a:ext cx="8382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БАЊА ПРИБОЈСКА, ЦРКВА СВ. НИКОЛЕ ДАБАРСКОГ, ЈУЖНА СТРАНА СА ОСТАЦИМА МАЛТЕРНЕ ОПЛАТЕ НАЛИК ФАСАДАМА БАЊСКЕ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Ivan\Videos\Desktop\001 SRBIJA PREDAVANJA\8 PEC DECANI SV ARHANDJELI\BANJA PRIBOJSKA SPSAOVICA\Priboj_monastery_Banja_IMG_0348.JPG"/>
          <p:cNvPicPr>
            <a:picLocks noChangeAspect="1" noChangeArrowheads="1"/>
          </p:cNvPicPr>
          <p:nvPr/>
        </p:nvPicPr>
        <p:blipFill>
          <a:blip r:embed="rId2" cstate="print"/>
          <a:srcRect/>
          <a:stretch>
            <a:fillRect/>
          </a:stretch>
        </p:blipFill>
        <p:spPr bwMode="auto">
          <a:xfrm>
            <a:off x="152400" y="0"/>
            <a:ext cx="4724400" cy="3543300"/>
          </a:xfrm>
          <a:prstGeom prst="rect">
            <a:avLst/>
          </a:prstGeom>
          <a:noFill/>
        </p:spPr>
      </p:pic>
      <p:pic>
        <p:nvPicPr>
          <p:cNvPr id="26627" name="Picture 3" descr="C:\Users\Ivan\Videos\Desktop\001 SRBIJA PREDAVANJA\8 PEC DECANI SV ARHANDJELI\BANJA PRIBOJSKA SPSAOVICA\504.jpg"/>
          <p:cNvPicPr>
            <a:picLocks noChangeAspect="1" noChangeArrowheads="1"/>
          </p:cNvPicPr>
          <p:nvPr/>
        </p:nvPicPr>
        <p:blipFill>
          <a:blip r:embed="rId3" cstate="print"/>
          <a:srcRect/>
          <a:stretch>
            <a:fillRect/>
          </a:stretch>
        </p:blipFill>
        <p:spPr bwMode="auto">
          <a:xfrm>
            <a:off x="3386732" y="3048000"/>
            <a:ext cx="5501682" cy="3652983"/>
          </a:xfrm>
          <a:prstGeom prst="rect">
            <a:avLst/>
          </a:prstGeom>
          <a:noFill/>
        </p:spPr>
      </p:pic>
      <p:sp>
        <p:nvSpPr>
          <p:cNvPr id="4" name="TextBox 3"/>
          <p:cNvSpPr txBox="1"/>
          <p:nvPr/>
        </p:nvSpPr>
        <p:spPr>
          <a:xfrm>
            <a:off x="4953000" y="914400"/>
            <a:ext cx="39624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 НИКОЛА, ИСТОЧНА СТРАНА СА ОСТАЦИМА ОПЛАТЕ И КТИТОРСКА КОМПОЗИЦИЈА</a:t>
            </a:r>
            <a:endParaRPr lang="en-US" sz="2000" b="1" dirty="0">
              <a:solidFill>
                <a:srgbClr val="FFFF00"/>
              </a:solidFill>
              <a:latin typeface="Bookman Old Style" pitchFamily="18" charset="0"/>
            </a:endParaRPr>
          </a:p>
        </p:txBody>
      </p:sp>
      <p:cxnSp>
        <p:nvCxnSpPr>
          <p:cNvPr id="6" name="Straight Arrow Connector 5"/>
          <p:cNvCxnSpPr/>
          <p:nvPr/>
        </p:nvCxnSpPr>
        <p:spPr>
          <a:xfrm flipH="1" flipV="1">
            <a:off x="1828800" y="2590800"/>
            <a:ext cx="457200" cy="25908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Ivan\Videos\Desktop\001 SRBIJA PREDAVANJA\8 PEC DECANI SV ARHANDJELI\BANJA PRIBOJSKA SPSAOVICA\unnamed3.jpg"/>
          <p:cNvPicPr>
            <a:picLocks noChangeAspect="1" noChangeArrowheads="1"/>
          </p:cNvPicPr>
          <p:nvPr/>
        </p:nvPicPr>
        <p:blipFill>
          <a:blip r:embed="rId2" cstate="print"/>
          <a:srcRect/>
          <a:stretch>
            <a:fillRect/>
          </a:stretch>
        </p:blipFill>
        <p:spPr bwMode="auto">
          <a:xfrm>
            <a:off x="0" y="0"/>
            <a:ext cx="5791201" cy="2943860"/>
          </a:xfrm>
          <a:prstGeom prst="rect">
            <a:avLst/>
          </a:prstGeom>
          <a:noFill/>
        </p:spPr>
      </p:pic>
      <p:pic>
        <p:nvPicPr>
          <p:cNvPr id="27651" name="Picture 3" descr="C:\Users\Ivan\Videos\Desktop\001 SRBIJA PREDAVANJA\8 PEC DECANI SV ARHANDJELI\BANJA PRIBOJSKA SPSAOVICA\unnamed (2).jpg"/>
          <p:cNvPicPr>
            <a:picLocks noChangeAspect="1" noChangeArrowheads="1"/>
          </p:cNvPicPr>
          <p:nvPr/>
        </p:nvPicPr>
        <p:blipFill>
          <a:blip r:embed="rId3" cstate="print"/>
          <a:srcRect/>
          <a:stretch>
            <a:fillRect/>
          </a:stretch>
        </p:blipFill>
        <p:spPr bwMode="auto">
          <a:xfrm>
            <a:off x="4495801" y="611600"/>
            <a:ext cx="4648200" cy="6246400"/>
          </a:xfrm>
          <a:prstGeom prst="rect">
            <a:avLst/>
          </a:prstGeom>
          <a:noFill/>
        </p:spPr>
      </p:pic>
      <p:sp>
        <p:nvSpPr>
          <p:cNvPr id="4" name="TextBox 3"/>
          <p:cNvSpPr txBox="1"/>
          <p:nvPr/>
        </p:nvSpPr>
        <p:spPr>
          <a:xfrm>
            <a:off x="152400" y="3581400"/>
            <a:ext cx="4114800" cy="224676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ХИЛАНДАРСКИ ПИРГ ХРУСИЈА У МАНАСТИРСКОЈ ЛУЦИ, ЦРКВА СВ. ВАСИЛИЈА ПОСЛЕ ОБНОВЕ, ИЗГЛЕД СА СЕВЕРОИСТОЧНЕ СТРАНЕ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Ivan\Videos\Desktop\001 SRBIJA PREDAVANJA\8 PEC DECANI SV ARHANDJELI\BANJA PRIBOJSKA SPSAOVICA\Untitl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8675" name="Picture 3" descr="C:\Users\Ivan\Videos\Desktop\001 SRBIJA PREDAVANJA\8 PEC DECANI SV ARHANDJELI\BANJA PRIBOJSKA SPSAOVICA\Untitled2.jpg"/>
          <p:cNvPicPr>
            <a:picLocks noChangeAspect="1" noChangeArrowheads="1"/>
          </p:cNvPicPr>
          <p:nvPr/>
        </p:nvPicPr>
        <p:blipFill>
          <a:blip r:embed="rId3" cstate="print"/>
          <a:srcRect/>
          <a:stretch>
            <a:fillRect/>
          </a:stretch>
        </p:blipFill>
        <p:spPr bwMode="auto">
          <a:xfrm>
            <a:off x="0" y="3048000"/>
            <a:ext cx="2301363" cy="3810000"/>
          </a:xfrm>
          <a:prstGeom prst="rect">
            <a:avLst/>
          </a:prstGeom>
          <a:noFill/>
        </p:spPr>
      </p:pic>
      <p:sp>
        <p:nvSpPr>
          <p:cNvPr id="4" name="TextBox 3"/>
          <p:cNvSpPr txBox="1"/>
          <p:nvPr/>
        </p:nvSpPr>
        <p:spPr>
          <a:xfrm>
            <a:off x="152400" y="0"/>
            <a:ext cx="8686800" cy="1015663"/>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ВЕЛБУЖД, ЦРКВА ХРИСТА СПАСА НА МЕСТУ БИТКЕ 1330.Г, ОСТАЦИ ХРАМА ПОЧЕТКОМ </a:t>
            </a:r>
            <a:r>
              <a:rPr lang="en-US" sz="2000" b="1" dirty="0" smtClean="0">
                <a:solidFill>
                  <a:srgbClr val="FF0000"/>
                </a:solidFill>
                <a:latin typeface="Bookman Old Style" pitchFamily="18" charset="0"/>
              </a:rPr>
              <a:t>XX </a:t>
            </a:r>
            <a:r>
              <a:rPr lang="sr-Cyrl-RS" sz="2000" b="1" dirty="0" smtClean="0">
                <a:solidFill>
                  <a:srgbClr val="FF0000"/>
                </a:solidFill>
                <a:latin typeface="Bookman Old Style" pitchFamily="18" charset="0"/>
              </a:rPr>
              <a:t>ВЕКА И РЕКОНСТРУКЦИЈА ОСНОВЕ</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Ivan\Downloads\2211129_photo-20200429-084521_ff.jpg"/>
          <p:cNvPicPr>
            <a:picLocks noChangeAspect="1" noChangeArrowheads="1"/>
          </p:cNvPicPr>
          <p:nvPr/>
        </p:nvPicPr>
        <p:blipFill>
          <a:blip r:embed="rId2" cstate="print"/>
          <a:srcRect/>
          <a:stretch>
            <a:fillRect/>
          </a:stretch>
        </p:blipFill>
        <p:spPr bwMode="auto">
          <a:xfrm>
            <a:off x="2438400" y="304800"/>
            <a:ext cx="4414837" cy="5294453"/>
          </a:xfrm>
          <a:prstGeom prst="rect">
            <a:avLst/>
          </a:prstGeom>
          <a:noFill/>
        </p:spPr>
      </p:pic>
      <p:sp>
        <p:nvSpPr>
          <p:cNvPr id="3" name="TextBox 2"/>
          <p:cNvSpPr txBox="1"/>
          <p:nvPr/>
        </p:nvSpPr>
        <p:spPr>
          <a:xfrm>
            <a:off x="0" y="5791200"/>
            <a:ext cx="9144000" cy="707886"/>
          </a:xfrm>
          <a:prstGeom prst="rect">
            <a:avLst/>
          </a:prstGeom>
          <a:noFill/>
        </p:spPr>
        <p:txBody>
          <a:bodyPr wrap="square" rtlCol="0">
            <a:spAutoFit/>
          </a:bodyPr>
          <a:lstStyle/>
          <a:p>
            <a:pPr algn="ctr"/>
            <a:r>
              <a:rPr lang="en-US" sz="2000" b="1" i="1" dirty="0" smtClean="0">
                <a:solidFill>
                  <a:srgbClr val="FFFF00"/>
                </a:solidFill>
                <a:latin typeface="Bookman Old Style" pitchFamily="18" charset="0"/>
              </a:rPr>
              <a:t>In</a:t>
            </a:r>
            <a:r>
              <a:rPr lang="sr-Latn-RS" sz="2000" b="1" i="1" dirty="0" smtClean="0">
                <a:solidFill>
                  <a:srgbClr val="FFFF00"/>
                </a:solidFill>
                <a:latin typeface="Bookman Old Style" pitchFamily="18" charset="0"/>
              </a:rPr>
              <a:t> Memoriam</a:t>
            </a: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отац Момчило Кривокапић (1.4.1945-29.4.2020.), старешина цркве Св. Николе у Котору</a:t>
            </a:r>
            <a:endParaRPr lang="en-US" sz="2000" b="1" i="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r>
              <a:rPr lang="sr-Cyrl-RS" sz="2000" b="1" u="sng" dirty="0" smtClean="0">
                <a:solidFill>
                  <a:srgbClr val="FFFF00"/>
                </a:solidFill>
                <a:latin typeface="Bookman Old Style" pitchFamily="18" charset="0"/>
              </a:rPr>
              <a:t>Препоручена литература, уз обавезну, СТР.1</a:t>
            </a:r>
          </a:p>
          <a:p>
            <a:r>
              <a:rPr lang="sr-Cyrl-RS" sz="2000" b="1" dirty="0" smtClean="0">
                <a:solidFill>
                  <a:srgbClr val="FFFF00"/>
                </a:solidFill>
                <a:latin typeface="Bookman Old Style" pitchFamily="18" charset="0"/>
              </a:rPr>
              <a:t>- М. Чанак-Медић, Б. Тодић, </a:t>
            </a:r>
            <a:r>
              <a:rPr lang="sr-Cyrl-RS" sz="2000" b="1" i="1" dirty="0" smtClean="0">
                <a:solidFill>
                  <a:srgbClr val="FFFF00"/>
                </a:solidFill>
                <a:latin typeface="Bookman Old Style" pitchFamily="18" charset="0"/>
              </a:rPr>
              <a:t>Манастир Дечани</a:t>
            </a:r>
            <a:r>
              <a:rPr lang="sr-Cyrl-RS" sz="2000" b="1" dirty="0" smtClean="0">
                <a:solidFill>
                  <a:srgbClr val="FFFF00"/>
                </a:solidFill>
                <a:latin typeface="Bookman Old Style" pitchFamily="18" charset="0"/>
              </a:rPr>
              <a:t>, Београд 2005. ДОСТУПНО У ЦЕЛИНИ НА САЈТУ МАНАСТИРА ВИСОКИ ДЕЧАНИ</a:t>
            </a:r>
          </a:p>
          <a:p>
            <a:pPr>
              <a:buFontTx/>
              <a:buChar char="-"/>
            </a:pPr>
            <a:r>
              <a:rPr lang="sr-Cyrl-RS" sz="2000" b="1" dirty="0" smtClean="0">
                <a:solidFill>
                  <a:srgbClr val="FFFF00"/>
                </a:solidFill>
                <a:latin typeface="Bookman Old Style" pitchFamily="18" charset="0"/>
              </a:rPr>
              <a:t>Дечани и византијска уметност средином </a:t>
            </a:r>
            <a:r>
              <a:rPr lang="en-US" sz="2000" b="1" dirty="0" smtClean="0">
                <a:solidFill>
                  <a:srgbClr val="FFFF00"/>
                </a:solidFill>
                <a:latin typeface="Bookman Old Style" pitchFamily="18" charset="0"/>
              </a:rPr>
              <a:t>XIV </a:t>
            </a:r>
            <a:r>
              <a:rPr lang="sr-Cyrl-RS" sz="2000" b="1" dirty="0" smtClean="0">
                <a:solidFill>
                  <a:srgbClr val="FFFF00"/>
                </a:solidFill>
                <a:latin typeface="Bookman Old Style" pitchFamily="18" charset="0"/>
              </a:rPr>
              <a:t>века (ур. В.Ј. Ђурић), Београд 1989 (посебно текстови С. Ћурчића, В. Кораћа, Ј. Магловског, Д. Поповић, Г. Бабић) ДОСТУПНО У ЦЕЛИНИ НА САЈТУ МАНАСТИРА ВИСОКИ ДЕЧАНИ</a:t>
            </a:r>
          </a:p>
          <a:p>
            <a:pPr>
              <a:buFontTx/>
              <a:buChar char="-"/>
            </a:pPr>
            <a:r>
              <a:rPr lang="sr-Cyrl-RS" sz="2000" b="1" dirty="0" smtClean="0">
                <a:solidFill>
                  <a:srgbClr val="FFFF00"/>
                </a:solidFill>
                <a:latin typeface="Bookman Old Style" pitchFamily="18" charset="0"/>
              </a:rPr>
              <a:t> Д. Војводић, </a:t>
            </a:r>
            <a:r>
              <a:rPr lang="sr-Cyrl-RS" sz="2000" b="1" i="1" dirty="0" smtClean="0">
                <a:solidFill>
                  <a:srgbClr val="FFFF00"/>
                </a:solidFill>
                <a:latin typeface="Bookman Old Style" pitchFamily="18" charset="0"/>
              </a:rPr>
              <a:t>Портрети владара, црквених достојанственика и племића у наосу и припрати</a:t>
            </a:r>
            <a:r>
              <a:rPr lang="sr-Cyrl-RS" sz="2000" b="1" dirty="0" smtClean="0">
                <a:solidFill>
                  <a:srgbClr val="FFFF00"/>
                </a:solidFill>
                <a:latin typeface="Bookman Old Style" pitchFamily="18" charset="0"/>
              </a:rPr>
              <a:t>, у: Зидно сликарство манастира Дечани, Београд 1995, 265-299.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И. М. Ђорђевић, </a:t>
            </a:r>
            <a:r>
              <a:rPr lang="sr-Cyrl-RS" sz="2000" b="1" i="1" dirty="0" smtClean="0">
                <a:solidFill>
                  <a:srgbClr val="FFFF00"/>
                </a:solidFill>
                <a:latin typeface="Bookman Old Style" pitchFamily="18" charset="0"/>
              </a:rPr>
              <a:t>Представа Стефана Дечанског уз олтарску преграду у Дечанима, </a:t>
            </a:r>
            <a:r>
              <a:rPr lang="sr-Cyrl-RS" sz="2000" b="1" dirty="0" smtClean="0">
                <a:solidFill>
                  <a:srgbClr val="FFFF00"/>
                </a:solidFill>
                <a:latin typeface="Bookman Old Style" pitchFamily="18" charset="0"/>
              </a:rPr>
              <a:t>у: Студије старе српске уметности (прир. Д. Војводић-М. Марковић), Београд 2007,</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395-411. </a:t>
            </a:r>
            <a:r>
              <a:rPr lang="en-US" sz="2000" b="1" dirty="0" smtClean="0">
                <a:solidFill>
                  <a:srgbClr val="FFFF00"/>
                </a:solidFill>
                <a:latin typeface="Bookman Old Style" pitchFamily="18" charset="0"/>
              </a:rPr>
              <a:t>SCRIBD</a:t>
            </a:r>
          </a:p>
          <a:p>
            <a:pPr>
              <a:buFontTx/>
              <a:buChar char="-"/>
            </a:pPr>
            <a:r>
              <a:rPr lang="sr-Cyrl-RS" sz="2000" b="1" dirty="0" smtClean="0">
                <a:solidFill>
                  <a:srgbClr val="FFFF00"/>
                </a:solidFill>
                <a:latin typeface="Bookman Old Style" pitchFamily="18" charset="0"/>
              </a:rPr>
              <a:t> С. Марјановић-Душанић, </a:t>
            </a:r>
            <a:r>
              <a:rPr lang="sr-Cyrl-RS" sz="2000" b="1" i="1" dirty="0" smtClean="0">
                <a:solidFill>
                  <a:srgbClr val="FFFF00"/>
                </a:solidFill>
                <a:latin typeface="Bookman Old Style" pitchFamily="18" charset="0"/>
              </a:rPr>
              <a:t>Свети краљ. Култ Стефана Дечанског</a:t>
            </a:r>
            <a:r>
              <a:rPr lang="sr-Cyrl-RS" sz="2000" b="1" dirty="0" smtClean="0">
                <a:solidFill>
                  <a:srgbClr val="FFFF00"/>
                </a:solidFill>
                <a:latin typeface="Bookman Old Style" pitchFamily="18" charset="0"/>
              </a:rPr>
              <a:t>, Београд 2007 (цела књига а посебно стр. 269-307.</a:t>
            </a:r>
            <a:r>
              <a:rPr lang="sr-Latn-RS" sz="2000" b="1" dirty="0" smtClean="0">
                <a:solidFill>
                  <a:srgbClr val="FFFF00"/>
                </a:solidFill>
                <a:latin typeface="Bookman Old Style" pitchFamily="18" charset="0"/>
              </a:rPr>
              <a:t>)</a:t>
            </a:r>
            <a:r>
              <a:rPr lang="sr-Cyrl-RS" sz="2000" b="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 SCRIBD</a:t>
            </a:r>
          </a:p>
          <a:p>
            <a:pPr>
              <a:buFontTx/>
              <a:buChar char="-"/>
            </a:pP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Д. Поповић, Б. Тодић, Д. Војводић, </a:t>
            </a:r>
            <a:r>
              <a:rPr lang="sr-Cyrl-RS" sz="2000" b="1" i="1" dirty="0" smtClean="0">
                <a:solidFill>
                  <a:srgbClr val="FFFF00"/>
                </a:solidFill>
                <a:latin typeface="Bookman Old Style" pitchFamily="18" charset="0"/>
              </a:rPr>
              <a:t>Дечанска пустиња. Скитови и келије манастира Дечани</a:t>
            </a:r>
            <a:r>
              <a:rPr lang="sr-Cyrl-RS" sz="2000" b="1" dirty="0" smtClean="0">
                <a:solidFill>
                  <a:srgbClr val="FFFF00"/>
                </a:solidFill>
                <a:latin typeface="Bookman Old Style" pitchFamily="18" charset="0"/>
              </a:rPr>
              <a:t>, Београд 2011. ДОСТУПНО НА САЈТУ БАЛКАНОЛОШКОГ ИНСТИТУТА САНУ</a:t>
            </a:r>
          </a:p>
          <a:p>
            <a:r>
              <a:rPr lang="sr-Cyrl-RS" sz="2000" b="1" dirty="0" smtClean="0">
                <a:solidFill>
                  <a:srgbClr val="FFFF00"/>
                </a:solidFill>
                <a:latin typeface="Bookman Old Style"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171194"/>
          </a:xfrm>
          <a:prstGeom prst="rect">
            <a:avLst/>
          </a:prstGeom>
          <a:noFill/>
        </p:spPr>
        <p:txBody>
          <a:bodyPr wrap="square" rtlCol="0">
            <a:spAutoFit/>
          </a:bodyPr>
          <a:lstStyle/>
          <a:p>
            <a:r>
              <a:rPr lang="sr-Cyrl-RS" sz="2000" b="1" dirty="0" smtClean="0">
                <a:solidFill>
                  <a:srgbClr val="FFFF00"/>
                </a:solidFill>
                <a:latin typeface="Bookman Old Style" pitchFamily="18" charset="0"/>
              </a:rPr>
              <a:t>КАО И МНОГО ПУТА РАНИЈЕ, </a:t>
            </a:r>
            <a:r>
              <a:rPr lang="sr-Cyrl-RS" sz="2000" b="1" u="sng" dirty="0" smtClean="0">
                <a:solidFill>
                  <a:srgbClr val="FFFF00"/>
                </a:solidFill>
                <a:latin typeface="Bookman Old Style" pitchFamily="18" charset="0"/>
              </a:rPr>
              <a:t>БОРБА ЗА ТРОН ИЛИ ЗА ОБЕЗБЕЂИВАЊЕ ТРОНА НАСЛЕДНИКУ </a:t>
            </a:r>
            <a:r>
              <a:rPr lang="sr-Cyrl-RS" sz="2000" b="1" dirty="0" smtClean="0">
                <a:solidFill>
                  <a:srgbClr val="FFFF00"/>
                </a:solidFill>
                <a:latin typeface="Bookman Old Style" pitchFamily="18" charset="0"/>
              </a:rPr>
              <a:t>У ВЕЛИКОЈ ЈЕ МЕРИ УТИЦАЛА НА КОНФУЗНЕ ПОЛИТИЧКЕ ОДНОСЕ У СРБИЈИ, У КОЈИМА СЕ КРИЛА ЈЕДНА ОД КЛИЦА УБРЗАНЕ ПРОПАСТИ ДРЖАВЕ ПОСЛЕ ИЗНЕНАДНЕ ДУШАНОВЕ СМРТИ. МИЛУТИНОВО ДЕЛОВАЊЕ ЈЕ У ТОМ ПОГЛЕДУ ИМАЛО ПРЕСУДАН ЗНАЧАЈ: ЗА ЖИВОТА, ОН НЕ САМО ДА ЈЕ СТЕФАНА  ДЕЛИМИЧНО ОСЛЕПЕО И ПРОГНАО У ЦАРИГРАДСКИ МАНАСТИР ПАНТОКРАТОР, ПОД НАДЗОР АНДРОНИКА </a:t>
            </a:r>
            <a:r>
              <a:rPr lang="en-US" sz="2000" b="1" dirty="0" smtClean="0">
                <a:solidFill>
                  <a:srgbClr val="FFFF00"/>
                </a:solidFill>
                <a:latin typeface="Bookman Old Style" pitchFamily="18" charset="0"/>
              </a:rPr>
              <a:t>II</a:t>
            </a: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ВЕЋ НИЈЕ ОСТАВИО ОДЛУКУ О НАСЛЕДНИКУ, ШТО ЈЕ ВЕЛИКУ МОГУЋНОСТ ДАВАЛО КОНСТАНТИНУ И ВЛАДИСЛАВУ </a:t>
            </a:r>
            <a:r>
              <a:rPr lang="en-US" sz="2000" b="1"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ДРАГУТИНОВИМ СИНОВИМА И УГАРСКИМ ШТИЋЕНИЦИМА. ПО МИЛУТИНОВОЈ СМРТИ 1321.Г, СТЕФАН ЈЕ ОГЛАСИО СВОЈЕ ЧУДЕСНО ОЗДРАВЉЕЊЕ И ЗАПОЧЕО СУКОБ СА ПОЛУБРАЋОМ, ИЗ КОЈЕГ ЈЕ ИЗИШАО КАО ПОБЕДНИК: 1322.Г, АРХИЕПИСКОП НИКОДИМ КРУНИСАО ГА ЈЕ ЗА КРАЉА, ДОК ЈЕ ДУШАН, РОЂЕН У ПАНТОКРАТОРУ, ДОБИО ТИТУЛУ “МЛАДОГ КРАЉА”. </a:t>
            </a:r>
            <a:r>
              <a:rPr lang="sr-Cyrl-RS" sz="2000" b="1" u="sng" dirty="0" smtClean="0">
                <a:solidFill>
                  <a:srgbClr val="FFFF00"/>
                </a:solidFill>
                <a:latin typeface="Bookman Old Style" pitchFamily="18" charset="0"/>
              </a:rPr>
              <a:t>ДРУГУ И СВЕ ВАЖНИЈУ ПОЛУГУ ВЛАСТИ ОД МИЛУТИНОВОГ ДОБА ЧИНИЛА ЈЕ НАГЛО ЕКОНОМСКИ ОЈАЧАЛА ВЛАСТЕЛА</a:t>
            </a:r>
            <a:r>
              <a:rPr lang="sr-Cyrl-RS" sz="2000" b="1" dirty="0" smtClean="0">
                <a:solidFill>
                  <a:srgbClr val="FFFF00"/>
                </a:solidFill>
                <a:latin typeface="Bookman Old Style" pitchFamily="18" charset="0"/>
              </a:rPr>
              <a:t>. ЊЕН УДЕО БИО ЈЕ ПРЕСУДАН У НАРЕДНИМ ДЕЦЕНИЈАМА, ПА И У ДУШАНОВОМ НАСИЛНОМ ДОЛАСКУ НА КРАЉЕВСКИ ТРОН 1331.Г.</a:t>
            </a:r>
            <a:endParaRPr lang="en-US" sz="2000" b="1" dirty="0" smtClean="0">
              <a:solidFill>
                <a:srgbClr val="FFFF00"/>
              </a:solidFill>
              <a:latin typeface="Bookman Old Style" pitchFamily="18" charset="0"/>
            </a:endParaRPr>
          </a:p>
          <a:p>
            <a:endParaRPr lang="sr-Cyrl-RS" sz="2000" b="1" dirty="0" smtClean="0">
              <a:solidFill>
                <a:srgbClr val="FFFF00"/>
              </a:solidFill>
              <a:latin typeface="Bookman Old Style"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71194"/>
          </a:xfrm>
          <a:prstGeom prst="rect">
            <a:avLst/>
          </a:prstGeom>
        </p:spPr>
        <p:txBody>
          <a:bodyPr wrap="square">
            <a:spAutoFit/>
          </a:bodyPr>
          <a:lstStyle/>
          <a:p>
            <a:r>
              <a:rPr lang="sr-Cyrl-RS" sz="2000" b="1" u="sng" dirty="0" smtClean="0">
                <a:solidFill>
                  <a:srgbClr val="FFFF00"/>
                </a:solidFill>
                <a:latin typeface="Bookman Old Style" pitchFamily="18" charset="0"/>
              </a:rPr>
              <a:t>Препоручена литература, уз обавезну, СТР.2</a:t>
            </a:r>
          </a:p>
          <a:p>
            <a:endParaRPr lang="en-US" sz="2000" b="1"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 М. Грковић</a:t>
            </a:r>
            <a:r>
              <a:rPr lang="sr-Cyrl-RS" sz="2000" b="1" i="1" dirty="0" smtClean="0">
                <a:solidFill>
                  <a:srgbClr val="FFFF00"/>
                </a:solidFill>
                <a:latin typeface="Bookman Old Style" pitchFamily="18" charset="0"/>
              </a:rPr>
              <a:t>, Прва хрисовуља манастира Дечани</a:t>
            </a:r>
            <a:r>
              <a:rPr lang="sr-Cyrl-RS" sz="2000" b="1" dirty="0" smtClean="0">
                <a:solidFill>
                  <a:srgbClr val="FFFF00"/>
                </a:solidFill>
                <a:latin typeface="Bookman Old Style" pitchFamily="18" charset="0"/>
              </a:rPr>
              <a:t>, Београд 2004. </a:t>
            </a:r>
            <a:r>
              <a:rPr lang="en-US" sz="2000" b="1" dirty="0" smtClean="0">
                <a:solidFill>
                  <a:srgbClr val="FFFF00"/>
                </a:solidFill>
                <a:latin typeface="Bookman Old Style" pitchFamily="18" charset="0"/>
              </a:rPr>
              <a:t>SCRIBD</a:t>
            </a:r>
          </a:p>
          <a:p>
            <a:r>
              <a:rPr lang="sr-Cyrl-RS" sz="2000" b="1" dirty="0" smtClean="0">
                <a:solidFill>
                  <a:srgbClr val="FFFF00"/>
                </a:solidFill>
                <a:latin typeface="Bookman Old Style" pitchFamily="18" charset="0"/>
              </a:rPr>
              <a:t>- С. Радојчић, </a:t>
            </a:r>
            <a:r>
              <a:rPr lang="sr-Cyrl-RS" sz="2000" b="1" i="1" dirty="0" smtClean="0">
                <a:solidFill>
                  <a:srgbClr val="FFFF00"/>
                </a:solidFill>
                <a:latin typeface="Bookman Old Style" pitchFamily="18" charset="0"/>
              </a:rPr>
              <a:t>Архиепископ Данило </a:t>
            </a:r>
            <a:r>
              <a:rPr lang="en-US" sz="2000" b="1" i="1" dirty="0" smtClean="0">
                <a:solidFill>
                  <a:srgbClr val="FFFF00"/>
                </a:solidFill>
                <a:latin typeface="Bookman Old Style" pitchFamily="18" charset="0"/>
              </a:rPr>
              <a:t>II</a:t>
            </a:r>
            <a:r>
              <a:rPr lang="sr-Cyrl-RS" sz="2000" b="1" dirty="0" smtClean="0">
                <a:solidFill>
                  <a:srgbClr val="FFFF00"/>
                </a:solidFill>
                <a:latin typeface="Bookman Old Style" pitchFamily="18" charset="0"/>
              </a:rPr>
              <a:t> </a:t>
            </a:r>
            <a:r>
              <a:rPr lang="sr-Cyrl-RS" sz="2000" b="1" i="1" dirty="0" smtClean="0">
                <a:solidFill>
                  <a:srgbClr val="FFFF00"/>
                </a:solidFill>
                <a:latin typeface="Bookman Old Style" pitchFamily="18" charset="0"/>
              </a:rPr>
              <a:t>и српска архитектура раног  </a:t>
            </a:r>
            <a:r>
              <a:rPr lang="en-US" sz="2000" b="1" i="1" dirty="0" smtClean="0">
                <a:solidFill>
                  <a:srgbClr val="FFFF00"/>
                </a:solidFill>
                <a:latin typeface="Bookman Old Style" pitchFamily="18" charset="0"/>
              </a:rPr>
              <a:t>XIV</a:t>
            </a:r>
            <a:r>
              <a:rPr lang="sr-Latn-RS" sz="2000" b="1" i="1" dirty="0" smtClean="0">
                <a:solidFill>
                  <a:srgbClr val="FFFF00"/>
                </a:solidFill>
                <a:latin typeface="Bookman Old Style" pitchFamily="18" charset="0"/>
              </a:rPr>
              <a:t> </a:t>
            </a:r>
            <a:r>
              <a:rPr lang="sr-Cyrl-RS" sz="2000" b="1" i="1" dirty="0" smtClean="0">
                <a:solidFill>
                  <a:srgbClr val="FFFF00"/>
                </a:solidFill>
                <a:latin typeface="Bookman Old Style" pitchFamily="18" charset="0"/>
              </a:rPr>
              <a:t>века</a:t>
            </a:r>
            <a:r>
              <a:rPr lang="sr-Cyrl-RS" sz="2000" b="1" dirty="0" smtClean="0">
                <a:solidFill>
                  <a:srgbClr val="FFFF00"/>
                </a:solidFill>
                <a:latin typeface="Bookman Old Style" pitchFamily="18" charset="0"/>
              </a:rPr>
              <a:t>, у : Узори и дела старих српских уметника, Београд 1975, 195-210 (</a:t>
            </a:r>
            <a:r>
              <a:rPr lang="sr-Cyrl-RS" sz="2000" b="1" u="sng" dirty="0" smtClean="0">
                <a:solidFill>
                  <a:srgbClr val="FFFF00"/>
                </a:solidFill>
                <a:latin typeface="Bookman Old Style" pitchFamily="18" charset="0"/>
              </a:rPr>
              <a:t>веома важан текст).</a:t>
            </a:r>
            <a:r>
              <a:rPr lang="en-US" sz="2000" b="1" u="sng" dirty="0" smtClean="0">
                <a:solidFill>
                  <a:srgbClr val="FFFF00"/>
                </a:solidFill>
                <a:latin typeface="Bookman Old Style" pitchFamily="18" charset="0"/>
              </a:rPr>
              <a:t> </a:t>
            </a:r>
            <a:r>
              <a:rPr lang="en-US" sz="2000" b="1" dirty="0" smtClean="0">
                <a:solidFill>
                  <a:srgbClr val="FFFF00"/>
                </a:solidFill>
                <a:latin typeface="Bookman Old Style" pitchFamily="18" charset="0"/>
              </a:rPr>
              <a:t>SCRIBD</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И. М. Ђорђевић, </a:t>
            </a:r>
            <a:r>
              <a:rPr lang="sr-Cyrl-RS" sz="2000" b="1" i="1" dirty="0" smtClean="0">
                <a:solidFill>
                  <a:srgbClr val="FFFF00"/>
                </a:solidFill>
                <a:latin typeface="Bookman Old Style" pitchFamily="18" charset="0"/>
              </a:rPr>
              <a:t>Две молитве краља Стефана Дечанског пре битке на Велбужду и њихов одјек у уметности,</a:t>
            </a:r>
            <a:r>
              <a:rPr lang="sr-Cyrl-RS" sz="2000" b="1" dirty="0" smtClean="0">
                <a:solidFill>
                  <a:srgbClr val="FFFF00"/>
                </a:solidFill>
                <a:latin typeface="Bookman Old Style" pitchFamily="18" charset="0"/>
              </a:rPr>
              <a:t> у: Студије старе српске уметности (прир. Д. Војводић-М. Марковић), Београд 2007, 379-394. </a:t>
            </a:r>
            <a:r>
              <a:rPr lang="en-US" sz="2000" b="1" dirty="0" smtClean="0">
                <a:solidFill>
                  <a:srgbClr val="FFFF00"/>
                </a:solidFill>
                <a:latin typeface="Bookman Old Style" pitchFamily="18" charset="0"/>
              </a:rPr>
              <a:t>SCRIBD</a:t>
            </a:r>
          </a:p>
          <a:p>
            <a:pPr>
              <a:buFontTx/>
              <a:buChar char="-"/>
            </a:pPr>
            <a:r>
              <a:rPr lang="sr-Cyrl-RS" sz="2000" b="1" dirty="0" smtClean="0">
                <a:solidFill>
                  <a:srgbClr val="FFFF00"/>
                </a:solidFill>
                <a:latin typeface="Bookman Old Style" pitchFamily="18" charset="0"/>
              </a:rPr>
              <a:t> И. Гергова, </a:t>
            </a:r>
            <a:r>
              <a:rPr lang="sr-Cyrl-RS" sz="2000" b="1" i="1" dirty="0" smtClean="0">
                <a:solidFill>
                  <a:srgbClr val="FFFF00"/>
                </a:solidFill>
                <a:latin typeface="Bookman Old Style" pitchFamily="18" charset="0"/>
              </a:rPr>
              <a:t>О Спасовици код Ћустендила, још једном</a:t>
            </a:r>
            <a:r>
              <a:rPr lang="sr-Cyrl-RS" sz="2000" b="1" dirty="0" smtClean="0">
                <a:solidFill>
                  <a:srgbClr val="FFFF00"/>
                </a:solidFill>
                <a:latin typeface="Bookman Old Style" pitchFamily="18" charset="0"/>
              </a:rPr>
              <a:t>, Саопштења РЗЗСК 45 (2013), 83-92</a:t>
            </a:r>
            <a:r>
              <a:rPr lang="en-US" sz="2000" b="1" dirty="0" smtClean="0">
                <a:solidFill>
                  <a:srgbClr val="FFFF00"/>
                </a:solidFill>
                <a:latin typeface="Bookman Old Style" pitchFamily="18" charset="0"/>
              </a:rPr>
              <a:t>.</a:t>
            </a:r>
            <a:r>
              <a:rPr lang="sr-Cyrl-R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ACADEMIA.EDU</a:t>
            </a:r>
          </a:p>
          <a:p>
            <a:pPr>
              <a:buFontTx/>
              <a:buChar char="-"/>
            </a:pPr>
            <a:endParaRPr lang="en-US" sz="2000" b="1" dirty="0" smtClean="0">
              <a:solidFill>
                <a:srgbClr val="FFFF00"/>
              </a:solidFill>
              <a:latin typeface="Bookman Old Style" pitchFamily="18" charset="0"/>
            </a:endParaRPr>
          </a:p>
          <a:p>
            <a:pPr algn="ctr">
              <a:buFontTx/>
              <a:buChar char="-"/>
            </a:pPr>
            <a:r>
              <a:rPr lang="sr-Cyrl-RS" sz="2000" b="1" dirty="0" smtClean="0">
                <a:solidFill>
                  <a:srgbClr val="FFFF00"/>
                </a:solidFill>
                <a:latin typeface="Bookman Old Style" pitchFamily="18" charset="0"/>
              </a:rPr>
              <a:t>ЕЛЕКТРОНСКИ ИЗВОР ЗА </a:t>
            </a:r>
            <a:r>
              <a:rPr lang="sr-Cyrl-RS" sz="2000" b="1" dirty="0" smtClean="0">
                <a:solidFill>
                  <a:srgbClr val="FFFF00"/>
                </a:solidFill>
                <a:latin typeface="Bookman Old Style" pitchFamily="18" charset="0"/>
              </a:rPr>
              <a:t>МАНАСТИР ВИСОКИ ДЕЧАНИ, </a:t>
            </a:r>
            <a:r>
              <a:rPr lang="sr-Cyrl-RS" sz="2000" b="1" dirty="0" smtClean="0">
                <a:solidFill>
                  <a:srgbClr val="FFFF00"/>
                </a:solidFill>
                <a:latin typeface="Bookman Old Style" pitchFamily="18" charset="0"/>
              </a:rPr>
              <a:t>ОДАКЛЕ СУ ПРЕУЗЕТЕ ОВДЕ РЕПРОДУКОВАНЕ </a:t>
            </a:r>
            <a:r>
              <a:rPr lang="sr-Cyrl-RS" sz="2000" b="1" dirty="0" smtClean="0">
                <a:solidFill>
                  <a:srgbClr val="FFFF00"/>
                </a:solidFill>
                <a:latin typeface="Bookman Old Style" pitchFamily="18" charset="0"/>
              </a:rPr>
              <a:t>ИЛУСТРАЦИЈЕ,И ГДЕ ЈЕ</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ДОСТУПНО</a:t>
            </a:r>
            <a:r>
              <a:rPr lang="sr-Cyrl-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ОБИЉЕ НАЈРАЗЛИЧИТИЈЕ ФОТО И ДРУГЕ ДОКУМЕНТАЦИЈЕ И КЊИГА:</a:t>
            </a:r>
          </a:p>
          <a:p>
            <a:r>
              <a:rPr lang="sr-Cyrl-RS" sz="2000" b="1" dirty="0" smtClean="0">
                <a:solidFill>
                  <a:srgbClr val="FFFF00"/>
                </a:solidFill>
                <a:latin typeface="Bookman Old Style" pitchFamily="18" charset="0"/>
              </a:rPr>
              <a:t>                            </a:t>
            </a:r>
          </a:p>
          <a:p>
            <a:r>
              <a:rPr lang="sr-Cyrl-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https</a:t>
            </a:r>
            <a:r>
              <a:rPr lang="en-US" sz="2000" b="1" dirty="0" smtClean="0">
                <a:solidFill>
                  <a:srgbClr val="FFFF00"/>
                </a:solidFill>
                <a:latin typeface="Bookman Old Style" pitchFamily="18" charset="0"/>
              </a:rPr>
              <a:t>://www.decani.org/rs/</a:t>
            </a:r>
          </a:p>
          <a:p>
            <a:r>
              <a:rPr lang="sr-Cyrl-RS" sz="2000" b="1" i="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 </a:t>
            </a:r>
          </a:p>
          <a:p>
            <a:r>
              <a:rPr lang="sr-Cyrl-RS" sz="2000" b="1" dirty="0" smtClean="0">
                <a:solidFill>
                  <a:srgbClr val="FFFF00"/>
                </a:solidFill>
                <a:latin typeface="Bookman Old Style" pitchFamily="18" charset="0"/>
              </a:rPr>
              <a:t> </a:t>
            </a:r>
            <a:endParaRPr lang="sr-Cyrl-RS" sz="2000" b="1" i="1" dirty="0" smtClean="0">
              <a:solidFill>
                <a:srgbClr val="FFFF00"/>
              </a:solidFill>
              <a:latin typeface="Bookman Old Style" pitchFamily="18" charset="0"/>
            </a:endParaRPr>
          </a:p>
          <a:p>
            <a:endParaRPr lang="sr-Cyrl-RS" sz="2000" b="1" u="sng" dirty="0" smtClean="0">
              <a:solidFill>
                <a:srgbClr val="FFFF00"/>
              </a:solidFill>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van\Videos\Desktop\001 SRBIJA PREDAVANJA\Untitled.jpg"/>
          <p:cNvPicPr>
            <a:picLocks noChangeAspect="1" noChangeArrowheads="1"/>
          </p:cNvPicPr>
          <p:nvPr/>
        </p:nvPicPr>
        <p:blipFill>
          <a:blip r:embed="rId2" cstate="print"/>
          <a:srcRect/>
          <a:stretch>
            <a:fillRect/>
          </a:stretch>
        </p:blipFill>
        <p:spPr bwMode="auto">
          <a:xfrm>
            <a:off x="914400" y="0"/>
            <a:ext cx="7239000" cy="5576204"/>
          </a:xfrm>
          <a:prstGeom prst="rect">
            <a:avLst/>
          </a:prstGeom>
          <a:noFill/>
        </p:spPr>
      </p:pic>
      <p:sp>
        <p:nvSpPr>
          <p:cNvPr id="3" name="TextBox 2"/>
          <p:cNvSpPr txBox="1"/>
          <p:nvPr/>
        </p:nvSpPr>
        <p:spPr>
          <a:xfrm>
            <a:off x="152400" y="5715000"/>
            <a:ext cx="8763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ПЕЋ, ЦРКВА СВ. ДИМИТРИЈА, ПРЕДСТАВЕ АРХИЕПИСКОПА НИКОДИМА, СТЕФАНА ДЕЧАНСКОГ, ДУШАНА КАО МЛАДОГ КРАЉА, И СВ. САВЕ СРПСКОГ</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МИЛУТИНОВ ДЕКЛАРАТИВНИ И ПРОГРАМСКИ ЗАОКРЕТ КА СВИМ ВИДОВИМА РОМЕЈСКЕ КУЛТУРЕ, ОД УСТРОЈСТВА ДРЖАВНЕ УПРАВЕ КОЈА ЈЕ СВЕ ВИШЕ ПОЧЕЛА ДА СЕ НАЛАЗИ У РУКАМА ВЛАСТЕЛЕ, ДО ВИЗАНТИЈСКОГ “СТИЛА” У  УМЕТНИЧКОМ ДЕЛОВАЊУ, НА РАЗЛИЧИТЕ НАЧИНЕ ОДЈЕКНУО ЈЕ У ДЕЦЕНИЈАМА ВЛАСТИ ЊЕГОВИХ НАСЛЕДНИКА. ПОПУТ ОЦА, И СТЕФАН СЕ КРЕТАО ЛИНИЈОМ ОКРЕНУТОМ РИМУ-О ТОМЕ СВЕДОЧИ НЕОСТВАРЕНИ БРАК КОЈИ ЈЕ ОКО 1323.Г. УГОВАРАН СА БЛАНКОМ ОД ТАРАНТА, УНУКОМ КАРЛА </a:t>
            </a:r>
            <a:r>
              <a:rPr lang="en-US" sz="2000" b="1"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АНЖУЈСКОГ, ПРИПАДНИЦОМ ЈЕЛЕНИНЕ ЛОЗЕ. ТЕК НАКОН ПРОПАСТИ ОВОГ ПОДУХВАТА, СТЕФАН ЈЕ ЗА СУПРУГУ ДОБИО </a:t>
            </a:r>
            <a:r>
              <a:rPr lang="sr-Cyrl-RS" sz="2000" b="1" u="sng" dirty="0" smtClean="0">
                <a:solidFill>
                  <a:srgbClr val="FFFF00"/>
                </a:solidFill>
                <a:latin typeface="Bookman Old Style" pitchFamily="18" charset="0"/>
              </a:rPr>
              <a:t>МАРИЈУ ПАЛЕОЛОГИНУ, РОЂАКУ</a:t>
            </a:r>
            <a:r>
              <a:rPr lang="en-US" sz="2000" b="1" u="sng"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ЦАРА АНДРОНИКА </a:t>
            </a:r>
            <a:r>
              <a:rPr lang="en-US" sz="2000" b="1" u="sng" dirty="0" smtClean="0">
                <a:solidFill>
                  <a:srgbClr val="FFFF00"/>
                </a:solidFill>
                <a:latin typeface="Bookman Old Style" pitchFamily="18" charset="0"/>
              </a:rPr>
              <a:t>II</a:t>
            </a:r>
            <a:r>
              <a:rPr lang="sr-Cyrl-RS" sz="2000" b="1" dirty="0" smtClean="0">
                <a:solidFill>
                  <a:srgbClr val="FFFF00"/>
                </a:solidFill>
                <a:latin typeface="Bookman Old Style" pitchFamily="18" charset="0"/>
              </a:rPr>
              <a:t>. ДУШАН ЈЕ, МЕЂУТИМ, БИО НАЈСТАРИЈИ СТЕФАНОВ СИН, ИЗ БРАКА СА ПРЕМИНУЛОМ БУГАРСКОМ ПРИНЦЕЗОМ ТЕОДОРОМ. ПРЕДНОСТ КОЈУ ЈЕ </a:t>
            </a:r>
            <a:r>
              <a:rPr lang="sr-Cyrl-RS" sz="2000" b="1" u="sng" dirty="0" smtClean="0">
                <a:solidFill>
                  <a:srgbClr val="FFFF00"/>
                </a:solidFill>
                <a:latin typeface="Bookman Old Style" pitchFamily="18" charset="0"/>
              </a:rPr>
              <a:t>СИМЕОН СИНИША</a:t>
            </a:r>
            <a:r>
              <a:rPr lang="sr-Cyrl-RS" sz="2000" b="1" dirty="0" smtClean="0">
                <a:solidFill>
                  <a:srgbClr val="FFFF00"/>
                </a:solidFill>
                <a:latin typeface="Bookman Old Style" pitchFamily="18" charset="0"/>
              </a:rPr>
              <a:t>, СИН ИЗ БРАКА СА ЦАРСКОМ ПРИНЦЕЗОМ ТРЕБАЛО ДА ИМА ПРИЛИКОМ НАСЛЕЂИВАЊА ПРЕСТОЛА, БИЛА ЈЕ ЈЕДАН ОД РАЗЛОГА ДУШАНОВЕ ПОБУНЕ. ПОСЛЕ ЦАРЕВЕ СМРТИ МЛАЂИ СТЕФАНОВ СИН ВЛАДАО ЈЕ ОБЛАСТИМА ЕПИРА И ТЕСАЛИЈЕ ДО 1371.Г. ОПИСАНА СИТУАЦИЈА ИЛУСТРАТИВНА ЈЕ ЗА ОДНОСЕ УНУТАР КОЈИХ СУ, ПОД УТИЦАЈЕМ ВЛАСТЕЛЕ КОЈИ ТРЕБА ДАЉЕ ИСПИТИВАТИ,САЗРЕВАЛИ ПРЕДУСЛОВИ КРАХА.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ПОБУДЕ И ДЕЛОВАЊЕ МИЛУТИНОВОГ СИНА НА ПОДИЗАЊУ СВОЈЕ ЗАДУЖБИНЕ ПОДРОБНО СУ, КАО РЕТКО ГДЕ У СРПСКИМ ИЗВОРИМА, ОПИСАНЕ С РАЗЛИЧИТИХ СТРАНА, НАЈПРЕ </a:t>
            </a:r>
            <a:r>
              <a:rPr lang="sr-Cyrl-RS" sz="2000" b="1" u="sng" dirty="0" smtClean="0">
                <a:solidFill>
                  <a:srgbClr val="FFFF00"/>
                </a:solidFill>
                <a:latin typeface="Bookman Old Style" pitchFamily="18" charset="0"/>
              </a:rPr>
              <a:t>У ТЕКСТУ ОСНИВАЧКЕ ПОВЕЉЕ</a:t>
            </a:r>
            <a:r>
              <a:rPr lang="sr-Cyrl-RS" sz="2000" b="1" dirty="0" smtClean="0">
                <a:solidFill>
                  <a:srgbClr val="FFFF00"/>
                </a:solidFill>
                <a:latin typeface="Bookman Old Style" pitchFamily="18" charset="0"/>
              </a:rPr>
              <a:t>, А ПОТОМ И </a:t>
            </a:r>
            <a:r>
              <a:rPr lang="sr-Cyrl-RS" sz="2000" b="1" u="sng" dirty="0" smtClean="0">
                <a:solidFill>
                  <a:srgbClr val="FFFF00"/>
                </a:solidFill>
                <a:latin typeface="Bookman Old Style" pitchFamily="18" charset="0"/>
              </a:rPr>
              <a:t>У ДВА КРАЉЕВА </a:t>
            </a:r>
            <a:r>
              <a:rPr lang="sr-Cyrl-RS" sz="2000" b="1" i="1" u="sng" dirty="0" smtClean="0">
                <a:solidFill>
                  <a:srgbClr val="FFFF00"/>
                </a:solidFill>
                <a:latin typeface="Bookman Old Style" pitchFamily="18" charset="0"/>
              </a:rPr>
              <a:t>ЖИТИЈА</a:t>
            </a:r>
            <a:r>
              <a:rPr lang="sr-Cyrl-RS" sz="2000" b="1" dirty="0" smtClean="0">
                <a:solidFill>
                  <a:srgbClr val="FFFF00"/>
                </a:solidFill>
                <a:latin typeface="Bookman Old Style" pitchFamily="18" charset="0"/>
              </a:rPr>
              <a:t>, СТАРИЈЕМ ИЗ ПЕРА</a:t>
            </a:r>
            <a:r>
              <a:rPr lang="sr-Cyrl-RS" sz="2000" b="1" u="sng" dirty="0" smtClean="0">
                <a:solidFill>
                  <a:srgbClr val="FFFF00"/>
                </a:solidFill>
                <a:latin typeface="Bookman Old Style" pitchFamily="18" charset="0"/>
              </a:rPr>
              <a:t> ДАНИЛОВОГ УЧЕНИКА</a:t>
            </a:r>
            <a:r>
              <a:rPr lang="sr-Cyrl-RS" sz="2000" b="1" dirty="0" smtClean="0">
                <a:solidFill>
                  <a:srgbClr val="FFFF00"/>
                </a:solidFill>
                <a:latin typeface="Bookman Old Style" pitchFamily="18" charset="0"/>
              </a:rPr>
              <a:t>, И МЛАЂЕМ, КОЈЕ ЈЕ ПОЧЕТКОМ 15. ВЕКА САСТАВИО БУГАРСКИ ПИСАЦ ИЗ НАЈВЕЋЕ БАЛКАНСКЕ КЊИЖЕВНЕ ШКОЛЕ У ТРНОВУ, </a:t>
            </a:r>
            <a:r>
              <a:rPr lang="sr-Cyrl-RS" sz="2000" b="1" u="sng" dirty="0" smtClean="0">
                <a:solidFill>
                  <a:srgbClr val="FFFF00"/>
                </a:solidFill>
                <a:latin typeface="Bookman Old Style" pitchFamily="18" charset="0"/>
              </a:rPr>
              <a:t>ГРИГОРИЈЕ ЦАМБЛАК</a:t>
            </a:r>
            <a:r>
              <a:rPr lang="sr-Cyrl-RS" sz="2000" b="1" dirty="0" smtClean="0">
                <a:solidFill>
                  <a:srgbClr val="FFFF00"/>
                </a:solidFill>
                <a:latin typeface="Bookman Old Style" pitchFamily="18" charset="0"/>
              </a:rPr>
              <a:t>. ТАКО СЕ, НА ПРИМЕРУ ЈЕДНОГ СПОМЕНИКА ПОСЕБНОГ ПО СВИМ СВОЈИМ ОБЕЛЕЖЈИМА, ПРЕГЛЕДНО И ПО ЕТАПАМА ДАЈУ ПРАТИТИ ИДЕЈНИ ОКВИРИ И МОТИВИ ЊЕГОВОГ НАСТАНКА, ОД РЕЧИ САМОГ КТИТОРА САЧУВАНИХ У ПОВЕЉИ, ПРЕКО ДАНИЛОВОГ СПИСА КОЈИ ДЕЧАНСКОМ НИЈЕ НАКЛОЊЕН, А У КОЈЕМ СЕ О ГРАЂЕЊУ ЦРКВЕ ГОВОРИ У ПОВОДУ КРАЉЕВЕ ПРИПРЕМЕ ЗА СМРТ, ДО ЦАМБЛАКОВОГ САСТАВА У КОМЕ КТИТОРСТВО КАО ВРСТА ВЛАДАРСКОГ ПОДВИГА БИВА НАЗНАЧЕНО У ФУНКЦИЈИ РЕЛИГИОЗНО-ИДЕОЛОШКЕ ПРИПРЕМЕ ЗА УЗДИЗАЊЕ  ДЕЧАНСКОГ У СВЕТИТЕЉСКИ СТАТУС. ИАКО ДЕЛИМИЧНО РАЗНОРОДНИ ПО СВОЈОЈ ПРИРОДИ, СВИ НАВЕДЕНИ САСТАВИ УГЛАВНОМ ДЕЛЕ ИСТУ, ВРЕМЕНУ И ХАГИОГРАФСКОМ ТОПОСУ ПРИМЕРЕНУ НАРАЦИЈУ, КОЈА МЕЂУТИМ, ОБИЛУЈЕ ВАЖНИМ ПОДАЦИМА.     </a:t>
            </a:r>
            <a:endParaRPr lang="en-US" sz="2000" b="1" dirty="0">
              <a:solidFill>
                <a:srgbClr val="FFFF00"/>
              </a:solidFill>
              <a:latin typeface="Bookman Old Styl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Ivan\Downloads\Charter_of_Dečani_by_Stefan_Uroš_III.png"/>
          <p:cNvPicPr>
            <a:picLocks noChangeAspect="1" noChangeArrowheads="1"/>
          </p:cNvPicPr>
          <p:nvPr/>
        </p:nvPicPr>
        <p:blipFill>
          <a:blip r:embed="rId2" cstate="print"/>
          <a:srcRect/>
          <a:stretch>
            <a:fillRect/>
          </a:stretch>
        </p:blipFill>
        <p:spPr bwMode="auto">
          <a:xfrm>
            <a:off x="0" y="0"/>
            <a:ext cx="4948817" cy="7391400"/>
          </a:xfrm>
          <a:prstGeom prst="rect">
            <a:avLst/>
          </a:prstGeom>
          <a:noFill/>
        </p:spPr>
      </p:pic>
      <p:sp>
        <p:nvSpPr>
          <p:cNvPr id="3" name="TextBox 2"/>
          <p:cNvSpPr txBox="1"/>
          <p:nvPr/>
        </p:nvSpPr>
        <p:spPr>
          <a:xfrm>
            <a:off x="4800600" y="2286000"/>
            <a:ext cx="41148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ОСНИВАЧКА ПОВЕЉА МАНАСТИРА ДЕЧАНИ, 1330.Г.</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3350</Words>
  <Application>Microsoft Office PowerPoint</Application>
  <PresentationFormat>On-screen Show (4:3)</PresentationFormat>
  <Paragraphs>68</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dc:creator>
  <cp:lastModifiedBy>Ivan</cp:lastModifiedBy>
  <cp:revision>103</cp:revision>
  <dcterms:created xsi:type="dcterms:W3CDTF">2020-04-29T15:48:38Z</dcterms:created>
  <dcterms:modified xsi:type="dcterms:W3CDTF">2020-05-01T14:51:38Z</dcterms:modified>
</cp:coreProperties>
</file>