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66" r:id="rId2"/>
    <p:sldId id="260" r:id="rId3"/>
    <p:sldId id="261" r:id="rId4"/>
    <p:sldId id="262" r:id="rId5"/>
    <p:sldId id="284" r:id="rId6"/>
    <p:sldId id="286" r:id="rId7"/>
    <p:sldId id="298" r:id="rId8"/>
    <p:sldId id="299" r:id="rId9"/>
    <p:sldId id="300" r:id="rId10"/>
    <p:sldId id="287" r:id="rId11"/>
    <p:sldId id="288" r:id="rId12"/>
    <p:sldId id="291" r:id="rId13"/>
    <p:sldId id="283" r:id="rId14"/>
    <p:sldId id="303" r:id="rId15"/>
    <p:sldId id="289" r:id="rId16"/>
    <p:sldId id="296" r:id="rId17"/>
    <p:sldId id="292" r:id="rId18"/>
    <p:sldId id="295" r:id="rId19"/>
    <p:sldId id="290" r:id="rId20"/>
    <p:sldId id="294" r:id="rId21"/>
    <p:sldId id="267" r:id="rId22"/>
    <p:sldId id="268" r:id="rId23"/>
    <p:sldId id="270" r:id="rId24"/>
    <p:sldId id="269" r:id="rId25"/>
    <p:sldId id="301" r:id="rId26"/>
    <p:sldId id="278" r:id="rId27"/>
    <p:sldId id="279" r:id="rId28"/>
    <p:sldId id="302" r:id="rId29"/>
    <p:sldId id="280" r:id="rId30"/>
    <p:sldId id="293" r:id="rId31"/>
    <p:sldId id="281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99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F8C72-ADA6-4C59-BAC3-617889B7D8C6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E09C7-951A-41B8-B391-AC4DF75D74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E09C7-951A-41B8-B391-AC4DF75D74A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2238"/>
            <a:ext cx="9166225" cy="673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x-none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Екхард из Ауре – дела</a:t>
            </a:r>
            <a:endParaRPr 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 fontScale="92500"/>
          </a:bodyPr>
          <a:lstStyle/>
          <a:p>
            <a:pPr algn="just" eaLnBrk="1" hangingPunct="1">
              <a:buNone/>
              <a:defRPr/>
            </a:pPr>
            <a:r>
              <a:rPr lang="x-none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sr-Latn-C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Chronicon universale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у 5 књига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најзначајнији извор за историју Немачке у периоду 1080 – 1125.</a:t>
            </a:r>
          </a:p>
          <a:p>
            <a:pPr algn="just" eaLnBrk="1" hangingPunct="1">
              <a:defRPr/>
            </a:pPr>
            <a:endParaRPr lang="sr-Cyrl-CS" sz="1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None/>
              <a:defRPr/>
            </a:pP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sr-Cyrl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Прва књига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од стварања света до оснивања Рима; </a:t>
            </a:r>
            <a:r>
              <a:rPr lang="sr-Cyrl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Друга књига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до Христа; </a:t>
            </a:r>
            <a:r>
              <a:rPr lang="sr-Cyrl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Трећа књига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до Карла Великог; </a:t>
            </a:r>
            <a:r>
              <a:rPr lang="sr-Cyrl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Четврта књига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до 1105/06; </a:t>
            </a:r>
            <a:r>
              <a:rPr lang="sr-Cyrl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Пета књига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владавина Хајнриха 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(1106–25)</a:t>
            </a:r>
            <a:endParaRPr lang="x-none" sz="24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None/>
              <a:defRPr/>
            </a:pPr>
            <a:endParaRPr lang="x-none" sz="11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None/>
              <a:defRPr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Х. Бреслау је утврдио да се прве четири књиге заснивају на </a:t>
            </a:r>
            <a:r>
              <a:rPr lang="x-none" sz="24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Хроници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коју је написао </a:t>
            </a:r>
            <a:r>
              <a:rPr lang="x-none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Фрутолф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приор Михелсберга (+ 1103), мада је Екхард користио и друге изворе (Ајнхард, Видукинд, Лиутпранд, Рихер).</a:t>
            </a:r>
          </a:p>
          <a:p>
            <a:pPr algn="just" eaLnBrk="1" hangingPunct="1">
              <a:buNone/>
              <a:defRPr/>
            </a:pPr>
            <a:endParaRPr lang="x-none" sz="11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None/>
              <a:defRPr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Два најстарија сачувана рукописа позната су под називима 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рецензија А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(Карлсруе) и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„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рецензија Б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(Јена), која је делимично Фрутолфов и Екхардов аутограф.</a:t>
            </a:r>
          </a:p>
          <a:p>
            <a:pPr algn="just" eaLnBrk="1" hangingPunct="1">
              <a:buNone/>
              <a:defRPr/>
            </a:pPr>
            <a:endParaRPr lang="x-none" sz="11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buNone/>
              <a:defRPr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Главна тема дела је борба за инвеституру – аутор је најпре наклоњен папи, затим цару.</a:t>
            </a:r>
            <a:endParaRPr lang="sr-Cyrl-CS" sz="24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defRPr/>
            </a:pPr>
            <a:endParaRPr lang="sr-Cyrl-CS" sz="20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defRPr/>
            </a:pPr>
            <a:endParaRPr lang="sr-Cyrl-CS" sz="20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 fontScale="92500"/>
          </a:bodyPr>
          <a:lstStyle/>
          <a:p>
            <a:pPr algn="just">
              <a:defRPr/>
            </a:pPr>
            <a:r>
              <a:rPr lang="de-DE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Chronici imperatorum libri III</a:t>
            </a:r>
          </a:p>
          <a:p>
            <a:pPr algn="just">
              <a:buNone/>
              <a:defRPr/>
            </a:pPr>
            <a:r>
              <a:rPr lang="de-DE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Хроника царева </a:t>
            </a:r>
            <a:r>
              <a:rPr lang="x-none" sz="24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 Карла Великог до 1114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Дело пригодног карактера написано поводом венчања Хајнриха </a:t>
            </a:r>
            <a:r>
              <a:rPr lang="sr-Latn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са енглеском принцезом Матилдом. Екхардово ауторство је једно време оспоравано.</a:t>
            </a:r>
          </a:p>
          <a:p>
            <a:pPr algn="just">
              <a:buNone/>
              <a:defRPr/>
            </a:pPr>
            <a:endParaRPr lang="sr-Cyrl-CS" sz="24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defRPr/>
            </a:pPr>
            <a:r>
              <a:rPr lang="sr-Latn-C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Hierosol</a:t>
            </a:r>
            <a:r>
              <a:rPr lang="de-DE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sr-Latn-C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mita</a:t>
            </a:r>
            <a:r>
              <a:rPr lang="sr-Latn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(Јерусалимљанин)</a:t>
            </a:r>
          </a:p>
          <a:p>
            <a:pPr algn="just">
              <a:buNone/>
              <a:defRPr/>
            </a:pP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Додатак једној од верзија </a:t>
            </a:r>
            <a:r>
              <a:rPr lang="sr-Cyrl-CS" sz="24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Хронике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посвећен опату Корвеја Еркемберту поводом његовог предстојећег ходочашћа.</a:t>
            </a:r>
          </a:p>
          <a:p>
            <a:pPr algn="just">
              <a:buNone/>
              <a:defRPr/>
            </a:pP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Дело је кратак извештај о Првом крсташком рату, настао на основу изгубљене анонимне историје коју је Екхард пронашао у Јерусалиму и пишчевих бележака са путовања које је тамо предузео 1101. Највећи део текста понавља се у </a:t>
            </a:r>
            <a:r>
              <a:rPr lang="sr-Cyrl-CS" sz="24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Хроници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algn="just">
              <a:buNone/>
              <a:defRPr/>
            </a:pPr>
            <a:endParaRPr lang="sr-Cyrl-CS" sz="24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buNone/>
              <a:defRPr/>
            </a:pPr>
            <a:r>
              <a:rPr lang="sr-Cyrl-CS" sz="24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Издања сва три дела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Schmale – Schmale-Ott (1972)</a:t>
            </a:r>
            <a:endParaRPr lang="en-US" sz="2400" u="sng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defRPr/>
            </a:pPr>
            <a:endParaRPr lang="en-US" sz="2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00200"/>
            <a:ext cx="37338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x-none" sz="2000" smtClean="0"/>
          </a:p>
          <a:p>
            <a:pPr algn="ctr">
              <a:buNone/>
            </a:pPr>
            <a:endParaRPr lang="de-DE" sz="2400" smtClean="0"/>
          </a:p>
          <a:p>
            <a:pPr algn="ctr">
              <a:buNone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Представа Хајнриха 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</a:p>
          <a:p>
            <a:pPr algn="ctr">
              <a:buNone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x-none" sz="24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Хроници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Екхарда из Ауре</a:t>
            </a:r>
          </a:p>
          <a:p>
            <a:pPr algn="ctr">
              <a:buNone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(рукопис из 1112/14)</a:t>
            </a:r>
          </a:p>
          <a:p>
            <a:pPr algn="ctr">
              <a:buNone/>
            </a:pPr>
            <a:endParaRPr lang="x-none" sz="24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Cambridge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de-DE" sz="24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Corpus Christi College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http://upload.wikimedia.org/wikipedia/commons/f/f4/Henry_IV_%28HRE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41338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763000" cy="6858000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endParaRPr lang="sr-Cyrl-RS" sz="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  <a:defRPr/>
            </a:pPr>
            <a:r>
              <a:rPr lang="x-none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Хајнрих </a:t>
            </a:r>
            <a:r>
              <a:rPr lang="de-DE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(1156/65 – 1105): </a:t>
            </a:r>
            <a:r>
              <a:rPr lang="x-none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борба за инвеституру</a:t>
            </a:r>
            <a:endParaRPr lang="de-DE" sz="2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  <a:defRPr/>
            </a:pPr>
            <a:endParaRPr lang="x-none" sz="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Регентство 1056–65 (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државни удар” у Кајзерсверту).</a:t>
            </a:r>
          </a:p>
          <a:p>
            <a:pPr>
              <a:buFontTx/>
              <a:buChar char="-"/>
              <a:defRPr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Побуна у Саксонији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1073: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мир у Герстунгену 1074, битка код Хомбурга 1075.</a:t>
            </a:r>
          </a:p>
          <a:p>
            <a:pPr>
              <a:buFontTx/>
              <a:buChar char="-"/>
              <a:defRPr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 око миланске надбискупије</a:t>
            </a:r>
            <a:r>
              <a:rPr lang="sr-Cyrl-R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1075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папа Гргур 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(1073–85) иступа против лаичке инвеституре. Сабори </a:t>
            </a:r>
            <a:r>
              <a:rPr lang="sr-Cyrl-R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током 1076: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Вормс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de-DE" sz="24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„descende, descende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“)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sr-Cyrl-R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Пјаћенца,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Рим (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de-DE" sz="24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rex Theutonicorum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“)</a:t>
            </a:r>
            <a:r>
              <a:rPr lang="sr-Cyrl-R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Трибур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sr-Cyrl-R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кнезови).</a:t>
            </a:r>
            <a:endParaRPr lang="x-none" sz="24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  <a:defRPr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Покајање у Каноси (јан</a:t>
            </a:r>
            <a:r>
              <a:rPr lang="sr-Cyrl-R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уар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1077), избор противкраља у Форххајму (март 1077)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Рудолф од Рајнфелдена (+ 1080)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Херман од Салма (+ 1088).</a:t>
            </a:r>
          </a:p>
          <a:p>
            <a:pPr>
              <a:buFontTx/>
              <a:buChar char="-"/>
              <a:defRPr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Латерански сабор 1078: забрана лаичке инвеституре.</a:t>
            </a:r>
          </a:p>
          <a:p>
            <a:pPr>
              <a:buFontTx/>
              <a:buChar char="-"/>
              <a:defRPr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Проглашење противпапе 1080 (равенски </a:t>
            </a:r>
            <a:r>
              <a:rPr lang="sr-Cyrl-R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бискуп Виберт – Климент 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и Хајнрихово царско крунисање 1084.</a:t>
            </a:r>
          </a:p>
          <a:p>
            <a:pPr>
              <a:buFontTx/>
              <a:buChar char="-"/>
              <a:defRPr/>
            </a:pPr>
            <a:r>
              <a:rPr lang="sr-Cyrl-R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обуна синова</a:t>
            </a:r>
            <a:r>
              <a:rPr lang="sr-Cyrl-R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Конрад (</a:t>
            </a:r>
            <a:r>
              <a:rPr lang="hr-HR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III)</a:t>
            </a:r>
            <a:r>
              <a:rPr lang="sr-Cyrl-R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1093, Хајнрих </a:t>
            </a:r>
            <a:r>
              <a:rPr lang="hr-HR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1104 –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царева абдикација 1105. и смрт 1106.</a:t>
            </a:r>
          </a:p>
          <a:p>
            <a:pPr>
              <a:buFontTx/>
              <a:buNone/>
              <a:defRPr/>
            </a:pPr>
            <a:r>
              <a:rPr lang="x-none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/>
          </a:bodyPr>
          <a:lstStyle/>
          <a:p>
            <a:r>
              <a:rPr lang="sr-Cyrl-RS" sz="2800" smtClean="0">
                <a:solidFill>
                  <a:schemeClr val="bg1"/>
                </a:solidFill>
              </a:rPr>
              <a:t>Кајзерсверт – приказ из ср. 17. века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zarko\Desktop\Kaiserswerth, Darstellung Mitte 17. J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x-none" sz="2400" smtClean="0"/>
          </a:p>
          <a:p>
            <a:pPr algn="ctr">
              <a:buNone/>
            </a:pPr>
            <a:r>
              <a:rPr lang="x-none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Хајнрихов скок са брода</a:t>
            </a:r>
          </a:p>
          <a:p>
            <a:pPr algn="ctr">
              <a:buNone/>
            </a:pPr>
            <a:r>
              <a:rPr lang="x-none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Кајзерсверту</a:t>
            </a:r>
          </a:p>
          <a:p>
            <a:pPr algn="ctr">
              <a:buNone/>
            </a:pPr>
            <a:endParaRPr lang="x-none" sz="28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x-none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Бернхард Роде (1781)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upload.wikimedia.org/wikipedia/commons/f/f8/Kaiser_Heinrich_IV_spring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191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x-none" sz="2400" smtClean="0"/>
          </a:p>
          <a:p>
            <a:pPr algn="ctr">
              <a:buNone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Гргур 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</a:t>
            </a:r>
          </a:p>
          <a:p>
            <a:pPr algn="ctr">
              <a:buNone/>
            </a:pPr>
            <a:endParaRPr lang="de-DE" sz="24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Представа из </a:t>
            </a:r>
            <a:r>
              <a:rPr lang="x-none" sz="24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Житија</a:t>
            </a:r>
            <a:endParaRPr lang="x-none" sz="24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x-none" sz="24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Хајлигенкројц,</a:t>
            </a:r>
          </a:p>
          <a:p>
            <a:pPr algn="ctr">
              <a:buNone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манастирска библиотека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2" descr="http://upload.wikimedia.org/wikipedia/de/thumb/d/d9/Gregor_VII..jpg/320px-Gregor_VII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3048000" cy="635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600200"/>
            <a:ext cx="26670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x-none" sz="2000" smtClean="0"/>
          </a:p>
          <a:p>
            <a:pPr algn="ctr">
              <a:buNone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Хајнрих 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моли за посредништво грофицу Матилду и опата Хуга</a:t>
            </a:r>
          </a:p>
          <a:p>
            <a:pPr algn="ctr">
              <a:buNone/>
            </a:pPr>
            <a:endParaRPr lang="x-none" sz="24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x-none" sz="24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 Матилде</a:t>
            </a:r>
            <a:r>
              <a:rPr lang="de-DE" sz="24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24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Тосканске 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(1115),</a:t>
            </a:r>
          </a:p>
          <a:p>
            <a:pPr algn="ctr">
              <a:buNone/>
            </a:pP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Bibliotheca Apostolica Vaticana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6" name="Picture 2" descr="http://upload.wikimedia.org/wikipedia/commons/0/03/Hugo-v-cluny_heinrich-iv_mathilde-v-tuszien_cod-vat-lat-4922_1115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4581525" cy="551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600200"/>
            <a:ext cx="441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x-none" sz="2400" smtClean="0"/>
          </a:p>
          <a:p>
            <a:pPr algn="ctr">
              <a:buNone/>
            </a:pPr>
            <a:endParaRPr lang="x-none" sz="2400" smtClean="0"/>
          </a:p>
          <a:p>
            <a:pPr algn="ctr">
              <a:buNone/>
            </a:pPr>
            <a:r>
              <a:rPr lang="x-none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Хајнрих </a:t>
            </a:r>
            <a:r>
              <a:rPr lang="de-DE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x-none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Каноси</a:t>
            </a:r>
          </a:p>
          <a:p>
            <a:pPr algn="ctr">
              <a:buNone/>
            </a:pPr>
            <a:endParaRPr lang="x-none" sz="28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x-none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Едуард Швојзер, 1860.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 descr="http://upload.wikimedia.org/wikipedia/commons/3/30/Schwoiser_Heinrich_vor_Canos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1147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00200"/>
            <a:ext cx="35814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x-none" sz="2400" smtClean="0"/>
          </a:p>
          <a:p>
            <a:pPr algn="ctr">
              <a:buNone/>
            </a:pPr>
            <a:endParaRPr lang="x-none" sz="2400" smtClean="0"/>
          </a:p>
          <a:p>
            <a:pPr algn="ctr">
              <a:buNone/>
            </a:pPr>
            <a:r>
              <a:rPr lang="x-none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Смрт Рудолфа од Рајнфелдена</a:t>
            </a:r>
          </a:p>
          <a:p>
            <a:pPr algn="ctr">
              <a:buNone/>
            </a:pPr>
            <a:endParaRPr lang="x-none" sz="28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x-none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Бернхард Роде (1781)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http://upload.wikimedia.org/wikipedia/commons/thumb/d/d5/Rudolf_von_Schwaben.jpg/640px-Rudolf_von_Schwab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4724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"/>
            <a:ext cx="7772400" cy="1066799"/>
          </a:xfrm>
        </p:spPr>
        <p:txBody>
          <a:bodyPr>
            <a:normAutofit fontScale="90000"/>
          </a:bodyPr>
          <a:lstStyle/>
          <a:p>
            <a:r>
              <a:rPr lang="sr-Cyrl-CS" sz="40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Козма из </a:t>
            </a:r>
            <a:r>
              <a:rPr lang="sr-Cyrl-C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Прага</a:t>
            </a:r>
            <a:r>
              <a:rPr lang="de-DE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de-DE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x-none" sz="270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(око 1045 – 1125)</a:t>
            </a:r>
            <a:endParaRPr lang="en-US" sz="270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File:Kos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52524"/>
            <a:ext cx="4029075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00200"/>
            <a:ext cx="42672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x-none" sz="2400" smtClean="0"/>
          </a:p>
          <a:p>
            <a:pPr algn="ctr">
              <a:buNone/>
            </a:pPr>
            <a:r>
              <a:rPr lang="x-none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Хајнрих </a:t>
            </a:r>
            <a:r>
              <a:rPr lang="de-DE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</a:t>
            </a:r>
            <a:r>
              <a:rPr lang="x-none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предаје сину царске инсигније</a:t>
            </a:r>
          </a:p>
          <a:p>
            <a:pPr algn="ctr">
              <a:buNone/>
            </a:pPr>
            <a:endParaRPr lang="x-none" sz="28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x-none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Представа из рукописа </a:t>
            </a:r>
            <a:r>
              <a:rPr lang="x-none" sz="28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Хронике</a:t>
            </a:r>
            <a:r>
              <a:rPr lang="x-none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Екхарда из Ауре (око 1106)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 descr="http://upload.wikimedia.org/wikipedia/commons/a/a3/Herrschafts%C3%BCbergabe_von_Heirich_IV._an_Heinrich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191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236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r-Cyrl-CS" sz="4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Ламперт из Херсфелда</a:t>
            </a:r>
            <a:br>
              <a:rPr lang="sr-Cyrl-CS" sz="4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r-Cyrl-CS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(пре 1028 – после 1081)</a:t>
            </a:r>
            <a:endParaRPr lang="en-US" sz="32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x-none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Ламперт из Херсфелда - биографија</a:t>
            </a:r>
            <a:endParaRPr 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Рођен у Тирингији, Хесену или Мајнској Франконији у племићкој породици.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Школовао се у катедралној школи у Бамбергу, где му је учитељ био будући </a:t>
            </a:r>
            <a:r>
              <a:rPr lang="sr-Cyrl-R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епископ 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Келна Анон 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(1056–75).</a:t>
            </a:r>
            <a:endParaRPr lang="de-DE" sz="24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монашио се 1058. у бенедиктинској опатији у Херсфелду, а исте године га је архиепископ Мајнца Лиутполд </a:t>
            </a:r>
            <a:r>
              <a:rPr lang="sr-Latn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рукоположио за презвитера у Ашафенбургу (због тога је раније називан Ламперт из Ашафенбурга).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ходочашћа у Јерусалим 1058/59. боравио је у Херсфелду до 1077.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Као присталица папе Гргура 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био је принуђен да напусти Херсфелд. Отишао је у Хазунген, који је уредио као бенедиктински манастир и 1081. постао његов први опат. Умро је између 1082. и 1085. вероватно у Херсфелду.</a:t>
            </a:r>
            <a:endParaRPr lang="en-US" sz="24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Остаци манастира Херсфелд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File:Stiftsruine Hersfe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5334000" cy="3657600"/>
          </a:xfrm>
          <a:prstGeom prst="rect">
            <a:avLst/>
          </a:prstGeom>
          <a:noFill/>
        </p:spPr>
      </p:pic>
      <p:pic>
        <p:nvPicPr>
          <p:cNvPr id="24580" name="Picture 4" descr="File:Katharinenturm kloster hersf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752600"/>
            <a:ext cx="37338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x-none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Ламперт из Херсфелда – дела</a:t>
            </a:r>
            <a:endParaRPr 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sr-Latn-CS" sz="20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Vita Lulli</a:t>
            </a:r>
            <a:endParaRPr lang="sr-Cyrl-CS" sz="2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90000"/>
              </a:lnSpc>
              <a:buNone/>
            </a:pP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Житије св. Лула (</a:t>
            </a:r>
            <a:r>
              <a:rPr lang="de-DE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Lullus, 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† 786, канонизован 852), 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првог архиепископа Мајнца после св. Бонифација (од 754) и првог опата Херсфелда (од 769). Дело је настало после Лампертовог повратка из Јерусалима; више пута је допуњавано.</a:t>
            </a:r>
          </a:p>
          <a:p>
            <a:pPr algn="just">
              <a:lnSpc>
                <a:spcPct val="90000"/>
              </a:lnSpc>
              <a:buNone/>
            </a:pPr>
            <a:endParaRPr lang="sr-Cyrl-CS" sz="2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90000"/>
              </a:lnSpc>
            </a:pPr>
            <a:r>
              <a:rPr lang="en-US" sz="20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Libellus de institutione Hersveldensis aecclesiae</a:t>
            </a:r>
            <a:r>
              <a:rPr lang="x-none" sz="20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 оснивању цркве у Херсфелду)</a:t>
            </a:r>
          </a:p>
          <a:p>
            <a:pPr algn="just">
              <a:lnSpc>
                <a:spcPct val="90000"/>
              </a:lnSpc>
              <a:buNone/>
            </a:pPr>
            <a:r>
              <a:rPr lang="x-none" sz="20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x-none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Историја манастира до 1076, сачувана само у фрагментима пренетим у две хронике из 16. века.</a:t>
            </a:r>
            <a:endParaRPr lang="en-US" sz="2000" b="1" i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</a:pPr>
            <a:endParaRPr lang="sr-Cyrl-CS" sz="2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</a:pPr>
            <a:r>
              <a:rPr lang="de-DE" sz="20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Annales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de-DE" sz="20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x-none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Светска хроника 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 Ноја </a:t>
            </a:r>
            <a:r>
              <a:rPr lang="sr-Cyrl-CS" sz="20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 1077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састављена 1078/79.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Велику изворну вредност има за време од око 1040.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Дело карактерише добар приповедачки стил, али и упадљива пристрасност у опису борбе за инвеституру.</a:t>
            </a:r>
          </a:p>
          <a:p>
            <a:pPr algn="just" eaLnBrk="1" hangingPunct="1">
              <a:lnSpc>
                <a:spcPct val="90000"/>
              </a:lnSpc>
              <a:buNone/>
            </a:pPr>
            <a:endParaRPr lang="sr-Cyrl-CS" sz="2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 eaLnBrk="1" hangingPunct="1">
              <a:lnSpc>
                <a:spcPct val="90000"/>
              </a:lnSpc>
              <a:buNone/>
            </a:pP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sr-Cyrl-CS" sz="20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Издање</a:t>
            </a:r>
            <a:r>
              <a:rPr lang="x-none" sz="20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сва три дела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de-DE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Holder-Egger (1894, MGH)</a:t>
            </a:r>
            <a:endParaRPr lang="en-US" sz="20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Canossa</a:t>
            </a:r>
            <a:r>
              <a:rPr lang="x-none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остаци тврђаве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5819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1"/>
            <a:ext cx="7772400" cy="2209799"/>
          </a:xfrm>
        </p:spPr>
        <p:txBody>
          <a:bodyPr/>
          <a:lstStyle/>
          <a:p>
            <a:r>
              <a:rPr lang="sr-Cyrl-C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Отон </a:t>
            </a:r>
            <a:r>
              <a:rPr lang="sr-Cyrl-C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Фрајзиншки</a:t>
            </a:r>
            <a:br>
              <a:rPr lang="sr-Cyrl-C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r-Cyrl-C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sr-Cyrl-C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sr-Cyrl-C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de-DE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Otto episcopus Frisingensis, </a:t>
            </a:r>
            <a:r>
              <a:rPr lang="x-none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око 1112 – 1158)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File:Ottovonfrei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571750"/>
            <a:ext cx="2047875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x-none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Отон Фрајзиншки – биографија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 маркгрофа Аустрије</a:t>
            </a:r>
            <a:r>
              <a:rPr lang="sr-Cyrl-R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(баварске Источне марке)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Леополда 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Бабенберга (+1136) и Агнес, ћерке цара Хајнриха 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 је полубрат Конрада 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(1138–52) 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стриц Фридриха 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(1152–90).</a:t>
            </a:r>
          </a:p>
          <a:p>
            <a:pPr algn="just">
              <a:buFontTx/>
              <a:buNone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Школовао се у ман. Клостернојбург, где је постао опат 1126.</a:t>
            </a:r>
          </a:p>
          <a:p>
            <a:pPr algn="just">
              <a:buFontTx/>
              <a:buNone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боравка у Паризу, замонашио се око 1132. у ман. Моримон</a:t>
            </a:r>
            <a:r>
              <a:rPr lang="sr-Cyrl-R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Бургундији.</a:t>
            </a:r>
            <a:endParaRPr lang="x-none" sz="24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None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1138. Конрад 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 поставља за епископа Фрајзинга.</a:t>
            </a:r>
          </a:p>
          <a:p>
            <a:pPr algn="just">
              <a:buFontTx/>
              <a:buNone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 краљев повереник у преговорима са римском куријом: три пута путовао у Рим по налогу Конрада 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једном по налогу Фридриха 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FontTx/>
              <a:buNone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Учесник Другог крсташког рата (1147–49), када је у пратњи Конрада 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стигао до Јерусалима.</a:t>
            </a:r>
          </a:p>
          <a:p>
            <a:pPr algn="just">
              <a:buFontTx/>
              <a:buNone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Упокојио се у Моримону 22. септембра 1158.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600200"/>
            <a:ext cx="3124200" cy="45259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sr-Cyrl-RS" sz="280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sr-Cyrl-RS" sz="280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r-Cyrl-RS" sz="2800" smtClean="0">
                <a:solidFill>
                  <a:schemeClr val="bg1"/>
                </a:solidFill>
              </a:rPr>
              <a:t>Манастир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sr-Cyrl-RS" sz="2800" smtClean="0">
                <a:solidFill>
                  <a:schemeClr val="bg1"/>
                </a:solidFill>
              </a:rPr>
              <a:t>Клостернојбург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Отон Фрајзиншки – дела</a:t>
            </a:r>
            <a:endParaRPr 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de-DE" sz="2400" b="1" i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sr-Latn-CS" sz="2400" b="1" i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hronicon </a:t>
            </a:r>
            <a:r>
              <a:rPr lang="sr-Latn-CS" sz="2400" b="1" i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seu rerum ab initio mundi ad sua usque tempora 1146 libri VIII</a:t>
            </a:r>
            <a:r>
              <a:rPr lang="sr-Cyrl-CS" sz="2400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(Хроника </a:t>
            </a:r>
            <a:r>
              <a:rPr lang="sr-Cyrl-C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почетка света до свога времена 1146. у осам 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књига)</a:t>
            </a:r>
          </a:p>
          <a:p>
            <a:pPr algn="just">
              <a:buFontTx/>
              <a:buNone/>
            </a:pP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Ауторов наслов: </a:t>
            </a:r>
            <a:r>
              <a:rPr lang="sr-Latn-C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 de duabus civitatibus</a:t>
            </a:r>
            <a:r>
              <a:rPr lang="sr-Cyrl-C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(Историја </a:t>
            </a:r>
            <a:r>
              <a:rPr lang="sr-Cyrl-C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две 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државе).</a:t>
            </a:r>
          </a:p>
          <a:p>
            <a:pPr algn="just">
              <a:buFontTx/>
              <a:buNone/>
            </a:pP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Историја света до 1146. са касније додатим схолијама до 1156/57.</a:t>
            </a:r>
          </a:p>
          <a:p>
            <a:pPr algn="just">
              <a:buFontTx/>
              <a:buNone/>
            </a:pP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Главни извори: Екхардова </a:t>
            </a:r>
            <a:r>
              <a:rPr lang="sr-Cyrl-CS" sz="2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Хроника</a:t>
            </a:r>
            <a:r>
              <a:rPr lang="sr-Cyrl-C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црквене историје Тиранија Руфина и Павла Орозија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FontTx/>
              <a:buNone/>
            </a:pPr>
            <a:endParaRPr lang="sr-Cyrl-CS" sz="24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None/>
            </a:pPr>
            <a:r>
              <a:rPr lang="de-DE" sz="2400" b="1" i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Gesta Friderici imperatoris libri II</a:t>
            </a:r>
          </a:p>
          <a:p>
            <a:pPr algn="just">
              <a:buFontTx/>
              <a:buNone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 првих година владавине Фридриха 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Барбаросе.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x-none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Козма из Прага - биографија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715000"/>
          </a:xfrm>
        </p:spPr>
        <p:txBody>
          <a:bodyPr>
            <a:noAutofit/>
          </a:bodyPr>
          <a:lstStyle/>
          <a:p>
            <a:pPr algn="just">
              <a:buFontTx/>
              <a:buNone/>
            </a:pP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Рођен у </a:t>
            </a:r>
            <a:r>
              <a:rPr lang="sr-Cyrl-C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аристократској 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породици, школовао се у Лијежу (магистер Франко,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†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1083</a:t>
            </a:r>
            <a:r>
              <a:rPr lang="sr-Cyrl-C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Прагу.</a:t>
            </a:r>
          </a:p>
          <a:p>
            <a:pPr algn="just">
              <a:buFontTx/>
              <a:buNone/>
            </a:pP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Као каноник прашке катедрале, био у служби епископ</a:t>
            </a: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Јаромира–Гебехарда </a:t>
            </a:r>
            <a:r>
              <a:rPr lang="sr-Cyrl-C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1068–89</a:t>
            </a:r>
            <a:r>
              <a:rPr lang="sr-Cyrl-C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Козме и Хермана. У њиховој пратњи био је учесник сабор</a:t>
            </a: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â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Мајнцу (1086 – потврда права прашке бискупије, повеља цара Хајнриха </a:t>
            </a:r>
            <a:r>
              <a:rPr lang="de-D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Мантови (1091) и поново Мајнцу (1094).</a:t>
            </a:r>
          </a:p>
          <a:p>
            <a:pPr algn="just">
              <a:buFontTx/>
              <a:buNone/>
            </a:pP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Дуго је </a:t>
            </a:r>
            <a:r>
              <a:rPr lang="sr-Cyrl-C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остао 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лаик: </a:t>
            </a:r>
            <a:r>
              <a:rPr lang="sr-Cyrl-C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имао је супругу (</a:t>
            </a:r>
            <a:r>
              <a:rPr lang="sr-Cyrl-C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† 1117) и сина 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Хајнриха, </a:t>
            </a:r>
            <a:r>
              <a:rPr lang="sr-Cyrl-C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могуће 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потоњег </a:t>
            </a:r>
            <a:r>
              <a:rPr lang="sr-Cyrl-C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епископа Олмица (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1126–51).</a:t>
            </a:r>
          </a:p>
          <a:p>
            <a:pPr algn="just">
              <a:buFontTx/>
              <a:buNone/>
            </a:pP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За време боравка у Угарској 1099. за свештеника га је рукоположио надбискуп Естергома Серафим.</a:t>
            </a:r>
            <a:endParaRPr lang="sr-Cyrl-C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>
              <a:buFontTx/>
              <a:buNone/>
            </a:pPr>
            <a:r>
              <a:rPr lang="sr-Cyrl-C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 предговору друге књиге 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своје</a:t>
            </a:r>
            <a:r>
              <a:rPr lang="sr-Cyrl-CS" sz="24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Хронике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sr-Cyrl-C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себе је назвао </a:t>
            </a:r>
            <a:r>
              <a:rPr lang="sr-Cyrl-C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деканом</a:t>
            </a:r>
            <a:r>
              <a:rPr lang="sr-Cyrl-C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прашке цркве, тј. старешином колегијума свештеника </a:t>
            </a:r>
            <a:r>
              <a:rPr lang="sr-Cyrl-C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катедрале.</a:t>
            </a:r>
            <a:endParaRPr lang="sr-Cyrl-C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x-none" sz="2000" smtClean="0"/>
          </a:p>
          <a:p>
            <a:pPr algn="ctr">
              <a:buNone/>
            </a:pPr>
            <a:r>
              <a:rPr lang="x-none" sz="24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Хроника</a:t>
            </a: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Отона Фрајзиншког</a:t>
            </a:r>
          </a:p>
          <a:p>
            <a:pPr algn="ctr">
              <a:buNone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(рукопис из 1177–85)</a:t>
            </a:r>
          </a:p>
          <a:p>
            <a:pPr algn="ctr">
              <a:buNone/>
            </a:pPr>
            <a:endParaRPr lang="x-none" sz="2400" i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Јена,</a:t>
            </a:r>
          </a:p>
          <a:p>
            <a:pPr algn="ctr">
              <a:buNone/>
            </a:pPr>
            <a:r>
              <a:rPr lang="x-none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Универзитетска библиотека</a:t>
            </a:r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http://upload.wikimedia.org/wikipedia/de/thumb/7/74/Exil_und_Tod_Gregors_VII..JPG/640px-Exil_und_Tod_Gregors_VII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de-DE" sz="32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Chronicon</a:t>
            </a:r>
            <a:r>
              <a:rPr lang="de-DE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x-none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садржај и структура</a:t>
            </a:r>
            <a:endParaRPr lang="en-US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Отон је био под снажним утицајем Августинових идеја – у уводу наглашава </a:t>
            </a:r>
            <a:r>
              <a:rPr lang="sr-Cyrl-C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му је циљ не толико да прикаже прошле догађаје колико да укаже на нарастајуће зло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Догађаје тумачи у контексту сукоба између </a:t>
            </a:r>
            <a:r>
              <a:rPr lang="de-DE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x-none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Божије</a:t>
            </a:r>
            <a:r>
              <a:rPr lang="de-DE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x-none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de-DE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x-none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ђавоље</a:t>
            </a:r>
            <a:r>
              <a:rPr lang="de-DE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x-none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државе. Делом доминира песимистични тон, јер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2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cives </a:t>
            </a:r>
            <a:r>
              <a:rPr lang="sr-Latn-CS" sz="20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Babyloniae mundique </a:t>
            </a:r>
            <a:r>
              <a:rPr lang="sr-Latn-CS" sz="2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amatores</a:t>
            </a:r>
            <a:r>
              <a:rPr lang="x-none" sz="2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надвладавају </a:t>
            </a:r>
            <a:r>
              <a:rPr lang="de-DE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x-none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децу Божију”, тј. припаднике хришћанске Цркве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r-Cyrl-C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sr-Cyrl-C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Првих седам књига описују догађаје од стварања света до 1146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Најдрагоценији извор представља </a:t>
            </a:r>
            <a:r>
              <a:rPr lang="sr-Cyrl-C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седма књига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која описује Отоново доба. </a:t>
            </a:r>
            <a:r>
              <a:rPr lang="sr-Cyrl-C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Осма књига</a:t>
            </a:r>
            <a:r>
              <a:rPr lang="sr-Cyrl-C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има есхатолошки садржај.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 </a:t>
            </a:r>
            <a:r>
              <a:rPr lang="sr-Cyrl-C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писац 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допунио текст белешкама </a:t>
            </a:r>
            <a:r>
              <a:rPr lang="sr-Cyrl-C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које сежу до 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1156/57.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Седма књига сматра се врхунцем дотадашње историографије на латинском Западу.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Ово дело Отона Фрајзиншког сврстава међу утемељиваче </a:t>
            </a:r>
            <a:r>
              <a:rPr lang="sr-Cyrl-C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филозофије историје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sr-Cyrl-CS" sz="20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sr-Cyrl-CS" sz="20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Настављач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Отон из Св. Власија продужује текст </a:t>
            </a:r>
            <a:r>
              <a:rPr lang="sr-Cyrl-CS" sz="20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Хронике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1209.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sr-Cyrl-CS" sz="20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sr-Cyrl-CS" sz="20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Издање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DE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Hofmeister (1912, MGH) </a:t>
            </a:r>
            <a:endParaRPr lang="sr-Cyrl-CS" sz="2000" u="sng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sr-Cyrl-CS" sz="2000" u="sng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en-US" sz="2000" u="sng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de-DE" sz="32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Gesta Friderici imperatoris</a:t>
            </a:r>
            <a:r>
              <a:rPr lang="de-DE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x-none" sz="3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садржај и стуктура</a:t>
            </a:r>
            <a:endParaRPr lang="en-US" sz="32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 настало по жељи Фридриха </a:t>
            </a:r>
            <a:r>
              <a:rPr lang="sr-Latn-C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Барбаросе. Представља панегирик цару, уз основну идеју о неопходности сарадње Цркве и државе.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Карактерише га изузетна фактографска и хронолошка прецизност – Отон је имао приступ царским архивима и пренео је садржај многих изгубљених докумената.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sr-Cyrl-CS" sz="20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None/>
            </a:pPr>
            <a:r>
              <a:rPr lang="sr-Cyrl-C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Прва књига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описује време од почетка борбе за инвеституру до смрти Конрада </a:t>
            </a:r>
            <a:r>
              <a:rPr lang="sr-Latn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(1152)</a:t>
            </a:r>
            <a:r>
              <a:rPr lang="x-none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FontTx/>
              <a:buNone/>
            </a:pPr>
            <a:r>
              <a:rPr lang="sr-Cyrl-CS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Друга књига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обухвата само прве четири године владавине Фридриха </a:t>
            </a:r>
            <a:r>
              <a:rPr lang="sr-Latn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Барбаросе (1152–56) – дело је остало недовршено.</a:t>
            </a:r>
          </a:p>
          <a:p>
            <a:pPr algn="just">
              <a:buFontTx/>
              <a:buNone/>
            </a:pPr>
            <a:endParaRPr lang="sr-Cyrl-CS" sz="20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None/>
            </a:pPr>
            <a:r>
              <a:rPr lang="sr-Cyrl-CS" sz="20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Настављач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Отонов капелан Рахевин пише продужетак до 1160, у скици до 1169.</a:t>
            </a:r>
          </a:p>
          <a:p>
            <a:pPr algn="just">
              <a:buFontTx/>
              <a:buNone/>
            </a:pPr>
            <a:endParaRPr lang="sr-Cyrl-CS" sz="2000" u="sng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None/>
            </a:pPr>
            <a:r>
              <a:rPr lang="sr-Cyrl-CS" sz="20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Издања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DE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G. Waitz – B. von Simson (1912, MGH); F.-J. Schmale (1965)</a:t>
            </a:r>
            <a:endParaRPr lang="sr-Cyrl-CS" sz="20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sr-Cyrl-CS" sz="20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sr-Cyrl-CS" sz="20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x-none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Козма из Прага – дело</a:t>
            </a:r>
            <a:endParaRPr 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sr-Latn-CS" sz="1800" b="1" i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Chronica</a:t>
            </a:r>
            <a:r>
              <a:rPr lang="de-DE" sz="1800" b="1" i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r-Latn-CS" sz="1800" b="1" i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Bohemorum</a:t>
            </a:r>
            <a:r>
              <a:rPr lang="de-DE" sz="1800" b="1" i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libri III</a:t>
            </a:r>
            <a:r>
              <a:rPr lang="sr-Latn-CS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r-Cyrl-C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Чешка </a:t>
            </a:r>
            <a:r>
              <a:rPr lang="sr-Cyrl-CS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хроника, 1119–25)</a:t>
            </a:r>
            <a:r>
              <a:rPr lang="de-DE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x-none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светска хроника</a:t>
            </a:r>
            <a:endParaRPr lang="sr-Cyrl-CS" sz="1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sr-Cyrl-CS"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Прва књига</a:t>
            </a:r>
            <a:r>
              <a:rPr lang="sr-Cyrl-C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од </a:t>
            </a:r>
            <a:r>
              <a:rPr lang="sr-Cyrl-C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најстаријих времена </a:t>
            </a:r>
            <a:r>
              <a:rPr lang="sr-Cyrl-CS" sz="1800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1038.</a:t>
            </a:r>
            <a:r>
              <a:rPr lang="sr-Cyrl-C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Писана на </a:t>
            </a:r>
            <a:r>
              <a:rPr lang="sr-Cyrl-C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основу народних предања и </a:t>
            </a:r>
            <a:r>
              <a:rPr lang="sr-Cyrl-CS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легенди (Пшемисл и Либуша), </a:t>
            </a:r>
            <a:r>
              <a:rPr lang="sr-Cyrl-CS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 до почетака христијанизације, коју описује на основу немачких писаних извора и житија св. </a:t>
            </a:r>
            <a:r>
              <a:rPr lang="sr-Cyrl-CS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Адалберта.</a:t>
            </a:r>
            <a:endParaRPr lang="de-DE" sz="18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None/>
            </a:pPr>
            <a:r>
              <a:rPr lang="sr-Cyrl-C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Друга књига</a:t>
            </a:r>
            <a:r>
              <a:rPr lang="sr-Cyrl-CS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r-Cyrl-CS" sz="18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1093.</a:t>
            </a:r>
            <a:r>
              <a:rPr lang="sr-Cyrl-CS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Писана на основу немачких извора, усмених сведочанстава и ауторових сећања. У њој је реконструкција текста изгубљене  повеље Хајнриха </a:t>
            </a:r>
            <a:r>
              <a:rPr lang="sr-Latn-CS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sr-Cyrl-CS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прашку епископију из 1086.</a:t>
            </a:r>
          </a:p>
          <a:p>
            <a:pPr algn="just">
              <a:buFontTx/>
              <a:buNone/>
            </a:pPr>
            <a:r>
              <a:rPr lang="sr-Cyrl-C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Трећа књига</a:t>
            </a:r>
            <a:r>
              <a:rPr lang="sr-Cyrl-CS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sr-Cyrl-CS" sz="18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1125.</a:t>
            </a:r>
            <a:r>
              <a:rPr lang="sr-Cyrl-CS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сазнајном погледу највреднија: углавном поуздана хронологија раздобља у коме је писац био активни учесник политичких догађаја.</a:t>
            </a:r>
          </a:p>
          <a:p>
            <a:pPr algn="just">
              <a:buNone/>
            </a:pPr>
            <a:r>
              <a:rPr lang="sr-Cyrl-CS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Као главни мотив за писање, Козма у уводу истиче љубав према отаџбини и жељу да се запише њена прошлост. Веома је пристрасан према припадницима династије Пшемисловића.</a:t>
            </a:r>
          </a:p>
          <a:p>
            <a:pPr algn="just">
              <a:buNone/>
            </a:pPr>
            <a:r>
              <a:rPr lang="sr-Cyrl-CS" sz="1800" b="1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Козмини настављачи:</a:t>
            </a:r>
          </a:p>
          <a:p>
            <a:pPr algn="just">
              <a:buAutoNum type="arabicPeriod"/>
            </a:pPr>
            <a:r>
              <a:rPr lang="de-DE" sz="18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Canonici Wisegradensis continuatio</a:t>
            </a:r>
            <a:r>
              <a:rPr lang="x-none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анонимни монах из Прашког града, продужетак </a:t>
            </a:r>
            <a:r>
              <a:rPr lang="x-none" sz="18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1142</a:t>
            </a:r>
            <a:r>
              <a:rPr lang="x-none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(датовање завршетка византијско-угарског рата 1123–29).</a:t>
            </a:r>
          </a:p>
          <a:p>
            <a:pPr algn="just">
              <a:buAutoNum type="arabicPeriod"/>
            </a:pPr>
            <a:r>
              <a:rPr lang="de-DE" sz="18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Monachi Sazaviensis continuatio</a:t>
            </a:r>
            <a:r>
              <a:rPr lang="de-DE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x-none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анонимни монах из Сазава, допуна од 932. и продужетак </a:t>
            </a:r>
            <a:r>
              <a:rPr lang="x-none" sz="18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1162</a:t>
            </a:r>
            <a:r>
              <a:rPr lang="x-none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AutoNum type="arabicPeriod"/>
            </a:pPr>
            <a:r>
              <a:rPr lang="de-DE" sz="18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Canonicorum Pragensium continuatio</a:t>
            </a:r>
            <a:r>
              <a:rPr lang="de-DE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x-none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колективно дело, продужетак </a:t>
            </a:r>
            <a:r>
              <a:rPr lang="x-none" sz="18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1195</a:t>
            </a:r>
            <a:r>
              <a:rPr lang="x-none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None/>
            </a:pPr>
            <a:r>
              <a:rPr lang="x-none" sz="1800" u="sng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Издање</a:t>
            </a:r>
            <a:r>
              <a:rPr lang="x-none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de-DE" sz="1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Bretholz – Weinberger, Berlin 1923 (MGH)</a:t>
            </a:r>
            <a:endParaRPr lang="sr-Cyrl-CS" sz="1800" u="sng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sr-Cyrl-CS" sz="1800" smtClean="0">
              <a:solidFill>
                <a:schemeClr val="bg1"/>
              </a:solidFill>
            </a:endParaRPr>
          </a:p>
          <a:p>
            <a:pPr algn="just">
              <a:lnSpc>
                <a:spcPct val="90000"/>
              </a:lnSpc>
              <a:buFontTx/>
              <a:buNone/>
            </a:pPr>
            <a:endParaRPr lang="en-US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x-none" sz="4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Екхард из Ауре</a:t>
            </a:r>
          </a:p>
          <a:p>
            <a:pPr algn="ctr">
              <a:buNone/>
            </a:pPr>
            <a:endParaRPr lang="x-none" sz="440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de-DE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(Ekkehardus Uraugiensis, 1050/85 – </a:t>
            </a:r>
            <a:r>
              <a:rPr lang="x-none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1125)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r-Cyrl-C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Екхард из Ауре - биографија</a:t>
            </a:r>
            <a:endParaRPr lang="en-US" sz="3200" b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Tx/>
              <a:buNone/>
              <a:defRPr/>
            </a:pP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Рођен у баварској племићкој породици.</a:t>
            </a:r>
          </a:p>
          <a:p>
            <a:pPr algn="just" eaLnBrk="1" hangingPunct="1">
              <a:buFontTx/>
              <a:buNone/>
              <a:defRPr/>
            </a:pP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Замонашио се највероватније у </a:t>
            </a:r>
            <a:r>
              <a:rPr lang="sr-Cyrl-C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манстиру</a:t>
            </a: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sr-Cyrl-C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Михелсберг</a:t>
            </a: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у </a:t>
            </a:r>
            <a:r>
              <a:rPr lang="sr-Cyrl-C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Бамбергу</a:t>
            </a: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где се чувао један од најстаријих и најбоље очуваних примерака његове </a:t>
            </a:r>
            <a:r>
              <a:rPr lang="sr-Cyrl-C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Хронике</a:t>
            </a: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и у чијем је некрологу забележен датум његовог </a:t>
            </a:r>
            <a:r>
              <a:rPr lang="sr-Cyrl-C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упокојења</a:t>
            </a: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(20. фебруар).</a:t>
            </a:r>
          </a:p>
          <a:p>
            <a:pPr algn="just" eaLnBrk="1" hangingPunct="1">
              <a:buFontTx/>
              <a:buNone/>
              <a:defRPr/>
            </a:pP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Боравио у </a:t>
            </a:r>
            <a:r>
              <a:rPr lang="sr-Cyrl-C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Корвеју</a:t>
            </a: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чијом се библиотеком обилато служио, о чему сведочи писмо 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које је </a:t>
            </a: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упутио тамошњем опату </a:t>
            </a:r>
            <a:r>
              <a:rPr lang="sr-Cyrl-C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Еркемберту</a:t>
            </a: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</a:p>
          <a:p>
            <a:pPr algn="just" eaLnBrk="1" hangingPunct="1">
              <a:buFontTx/>
              <a:buNone/>
              <a:defRPr/>
            </a:pP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Учествовао у мањем крсташком походу </a:t>
            </a: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који је 1101. довео појачања 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 Палестину (белешке и о путовању кроз данашњу Србију). </a:t>
            </a: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 Јерусалиму је пронашао једну анонимну историју Првог крсташког рата.</a:t>
            </a:r>
          </a:p>
          <a:p>
            <a:pPr algn="just" eaLnBrk="1" hangingPunct="1">
              <a:buFontTx/>
              <a:buNone/>
              <a:defRPr/>
            </a:pP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Боравио у Италији као </a:t>
            </a: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учесник два синода: 1102. године у </a:t>
            </a:r>
            <a:r>
              <a:rPr lang="sr-Cyrl-C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Латерану</a:t>
            </a: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када је папа Паскал </a:t>
            </a:r>
            <a:r>
              <a:rPr lang="sr-Latn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II 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екскомуницирао цара </a:t>
            </a: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Хајнриха </a:t>
            </a:r>
            <a:r>
              <a:rPr lang="sr-Latn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IV</a:t>
            </a:r>
            <a:r>
              <a:rPr lang="x-non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и</a:t>
            </a: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1106. у </a:t>
            </a:r>
            <a:r>
              <a:rPr lang="sr-Cyrl-C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Гуастали</a:t>
            </a: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када је папа поновио забрану лаичке инвеституре. Тада је био у пратњи </a:t>
            </a:r>
            <a:r>
              <a:rPr lang="sr-Cyrl-C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Отона</a:t>
            </a: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епископа </a:t>
            </a:r>
            <a:r>
              <a:rPr lang="sr-Cyrl-C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Бамберга</a:t>
            </a: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</a:t>
            </a:r>
          </a:p>
          <a:p>
            <a:pPr algn="just">
              <a:buNone/>
              <a:defRPr/>
            </a:pP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1108. постао је први опат манастира Аура на Зали, недалеко од </a:t>
            </a:r>
            <a:r>
              <a:rPr lang="sr-Cyrl-CS" sz="200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Бад</a:t>
            </a:r>
            <a:r>
              <a:rPr lang="sr-Cyrl-C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Кисингена (бискупија Вирцбург). </a:t>
            </a: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Ауру је основао </a:t>
            </a:r>
            <a:r>
              <a:rPr lang="sr-Cyrl-C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Отон</a:t>
            </a: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од </a:t>
            </a:r>
            <a:r>
              <a:rPr lang="sr-Cyrl-C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Бамберга</a:t>
            </a: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 узору на Хир</a:t>
            </a:r>
            <a:r>
              <a:rPr lang="x-none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</a:t>
            </a: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ау, један од центара </a:t>
            </a:r>
            <a:r>
              <a:rPr lang="sr-Cyrl-C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клинијевске</a:t>
            </a:r>
            <a:r>
              <a:rPr lang="sr-Cyrl-C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реформе у немачким земљама.</a:t>
            </a:r>
          </a:p>
          <a:p>
            <a:pPr algn="just" eaLnBrk="1" hangingPunct="1">
              <a:buFontTx/>
              <a:buNone/>
              <a:defRPr/>
            </a:pPr>
            <a:endParaRPr lang="sr-Cyrl-C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smtClean="0">
                <a:solidFill>
                  <a:schemeClr val="bg1"/>
                </a:solidFill>
              </a:rPr>
              <a:t>Манастир Михелсберг у Бамбергу</a:t>
            </a:r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800" smtClean="0">
                <a:solidFill>
                  <a:schemeClr val="bg1"/>
                </a:solidFill>
              </a:rPr>
              <a:t>Манастир Аура – остаци некадашње цркве </a:t>
            </a:r>
            <a:br>
              <a:rPr lang="sr-Cyrl-RS" sz="2800" smtClean="0">
                <a:solidFill>
                  <a:schemeClr val="bg1"/>
                </a:solidFill>
              </a:rPr>
            </a:br>
            <a:r>
              <a:rPr lang="sr-Cyrl-RS" sz="2800" smtClean="0">
                <a:solidFill>
                  <a:schemeClr val="bg1"/>
                </a:solidFill>
              </a:rPr>
              <a:t>Св. Лаврентија и Ђорђа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burgen.blaue-tomaten.de/Unterfranken1/aura/Aur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x-none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Обновљена црква некадашњег манастира Аура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File:Kloster A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1482</Words>
  <Application>Microsoft Office PowerPoint</Application>
  <PresentationFormat>On-screen Show (4:3)</PresentationFormat>
  <Paragraphs>170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Козма из Прага (око 1045 – 1125)</vt:lpstr>
      <vt:lpstr>Козма из Прага - биографија</vt:lpstr>
      <vt:lpstr>Козма из Прага – дело</vt:lpstr>
      <vt:lpstr>Slide 5</vt:lpstr>
      <vt:lpstr>Екхард из Ауре - биографија</vt:lpstr>
      <vt:lpstr>Манастир Михелсберг у Бамбергу</vt:lpstr>
      <vt:lpstr>Манастир Аура – остаци некадашње цркве  Св. Лаврентија и Ђорђа</vt:lpstr>
      <vt:lpstr>Обновљена црква некадашњег манастира Аура</vt:lpstr>
      <vt:lpstr>Екхард из Ауре – дела</vt:lpstr>
      <vt:lpstr>Slide 11</vt:lpstr>
      <vt:lpstr>Slide 12</vt:lpstr>
      <vt:lpstr>Slide 13</vt:lpstr>
      <vt:lpstr>Кајзерсверт – приказ из ср. 17. века</vt:lpstr>
      <vt:lpstr>Slide 15</vt:lpstr>
      <vt:lpstr>Slide 16</vt:lpstr>
      <vt:lpstr>Slide 17</vt:lpstr>
      <vt:lpstr>Slide 18</vt:lpstr>
      <vt:lpstr>Slide 19</vt:lpstr>
      <vt:lpstr>Slide 20</vt:lpstr>
      <vt:lpstr>Ламперт из Херсфелда (пре 1028 – после 1081)</vt:lpstr>
      <vt:lpstr>Ламперт из Херсфелда - биографија</vt:lpstr>
      <vt:lpstr>Остаци манастира Херсфелд</vt:lpstr>
      <vt:lpstr>Ламперт из Херсфелда – дела</vt:lpstr>
      <vt:lpstr>Canossa – остаци тврђаве</vt:lpstr>
      <vt:lpstr>Отон Фрајзиншки  (Otto episcopus Frisingensis, око 1112 – 1158)</vt:lpstr>
      <vt:lpstr>Отон Фрајзиншки – биографија</vt:lpstr>
      <vt:lpstr>Slide 28</vt:lpstr>
      <vt:lpstr>Отон Фрајзиншки – дела</vt:lpstr>
      <vt:lpstr>Slide 30</vt:lpstr>
      <vt:lpstr>Chronicon – садржај и структура</vt:lpstr>
      <vt:lpstr>Gesta Friderici imperatoris – садржај и стуктура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zarko</dc:creator>
  <cp:lastModifiedBy>zarko</cp:lastModifiedBy>
  <cp:revision>127</cp:revision>
  <dcterms:created xsi:type="dcterms:W3CDTF">2006-08-16T00:00:00Z</dcterms:created>
  <dcterms:modified xsi:type="dcterms:W3CDTF">2018-05-14T22:46:45Z</dcterms:modified>
</cp:coreProperties>
</file>