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0688637" y="1371604"/>
            <a:ext cx="5851525" cy="3657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271838" y="-2184396"/>
            <a:ext cx="5851525" cy="1076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6" name="Shape 86"/>
        <p:cNvGrpSpPr/>
        <p:nvPr/>
      </p:nvGrpSpPr>
      <p:grpSpPr>
        <a:xfrm>
          <a:off x="0" y="0"/>
          <a:ext cx="0" cy="0"/>
          <a:chOff x="0" y="0"/>
          <a:chExt cx="0" cy="0"/>
        </a:xfrm>
      </p:grpSpPr>
      <p:sp>
        <p:nvSpPr>
          <p:cNvPr id="87" name="Google Shape;87;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9" name="Google Shape;89;p1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2" name="Shape 92"/>
        <p:cNvGrpSpPr/>
        <p:nvPr/>
      </p:nvGrpSpPr>
      <p:grpSpPr>
        <a:xfrm>
          <a:off x="0" y="0"/>
          <a:ext cx="0" cy="0"/>
          <a:chOff x="0" y="0"/>
          <a:chExt cx="0" cy="0"/>
        </a:xfrm>
      </p:grpSpPr>
      <p:sp>
        <p:nvSpPr>
          <p:cNvPr id="93" name="Google Shape;93;p1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12800" y="1600203"/>
            <a:ext cx="7213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8229600" y="1600203"/>
            <a:ext cx="7213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jpg"/><Relationship Id="rId4" Type="http://schemas.openxmlformats.org/officeDocument/2006/relationships/image" Target="../media/image30.jpg"/><Relationship Id="rId5" Type="http://schemas.openxmlformats.org/officeDocument/2006/relationships/image" Target="../media/image29.jpg"/><Relationship Id="rId6"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F3F3F"/>
        </a:solidFill>
      </p:bgPr>
    </p:bg>
    <p:spTree>
      <p:nvGrpSpPr>
        <p:cNvPr id="99" name="Shape 99"/>
        <p:cNvGrpSpPr/>
        <p:nvPr/>
      </p:nvGrpSpPr>
      <p:grpSpPr>
        <a:xfrm>
          <a:off x="0" y="0"/>
          <a:ext cx="0" cy="0"/>
          <a:chOff x="0" y="0"/>
          <a:chExt cx="0" cy="0"/>
        </a:xfrm>
      </p:grpSpPr>
      <p:sp>
        <p:nvSpPr>
          <p:cNvPr id="100" name="Google Shape;100;p16"/>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6600"/>
              <a:buFont typeface="Calibri"/>
              <a:buNone/>
            </a:pPr>
            <a:r>
              <a:rPr i="1" lang="en-US" sz="6600">
                <a:solidFill>
                  <a:schemeClr val="lt1"/>
                </a:solidFill>
              </a:rPr>
              <a:t>Смрт у средњем веку</a:t>
            </a:r>
            <a:endParaRPr i="1" sz="6600">
              <a:solidFill>
                <a:schemeClr val="lt1"/>
              </a:solidFill>
            </a:endParaRPr>
          </a:p>
        </p:txBody>
      </p:sp>
      <p:sp>
        <p:nvSpPr>
          <p:cNvPr id="102" name="Google Shape;102;p16"/>
          <p:cNvSpPr txBox="1"/>
          <p:nvPr/>
        </p:nvSpPr>
        <p:spPr>
          <a:xfrm>
            <a:off x="8778240" y="5185954"/>
            <a:ext cx="294067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Ана Зорић ИУ17/7</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Дуња Бркић ИУ17/44</a:t>
            </a:r>
            <a:endParaRPr sz="2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2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5"/>
          <p:cNvSpPr txBox="1"/>
          <p:nvPr>
            <p:ph type="title"/>
          </p:nvPr>
        </p:nvSpPr>
        <p:spPr>
          <a:xfrm>
            <a:off x="643468" y="643467"/>
            <a:ext cx="3073550" cy="512620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400"/>
              <a:buFont typeface="Calibri"/>
              <a:buNone/>
            </a:pPr>
            <a:r>
              <a:rPr lang="en-US"/>
              <a:t>Самртни час</a:t>
            </a:r>
            <a:endParaRPr/>
          </a:p>
        </p:txBody>
      </p:sp>
      <p:sp>
        <p:nvSpPr>
          <p:cNvPr id="172" name="Google Shape;172;p25"/>
          <p:cNvSpPr txBox="1"/>
          <p:nvPr>
            <p:ph idx="1" type="body"/>
          </p:nvPr>
        </p:nvSpPr>
        <p:spPr>
          <a:xfrm>
            <a:off x="4363786" y="621697"/>
            <a:ext cx="6791894" cy="5147973"/>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760"/>
              <a:buFont typeface="Arial"/>
              <a:buChar char="•"/>
            </a:pPr>
            <a:r>
              <a:rPr lang="en-US" sz="1760"/>
              <a:t>Тек с победом доба научног скептицизма уврежена је сумња у старо уверење да се живот наставља после смрти, што је темељна идеја не само хришћанске него и сваке друге религиозне мисли. На Западу се као прва представа краја времена јавља представа Христа Славе, а тек после епохе првог миленијума успоставља се, од 12. столећа, као преовлађујући, модел страшног суда</a:t>
            </a:r>
            <a:endParaRPr sz="1760"/>
          </a:p>
          <a:p>
            <a:pPr indent="-342900" lvl="0" marL="342900" rtl="0" algn="l">
              <a:lnSpc>
                <a:spcPct val="80000"/>
              </a:lnSpc>
              <a:spcBef>
                <a:spcPts val="352"/>
              </a:spcBef>
              <a:spcAft>
                <a:spcPts val="0"/>
              </a:spcAft>
              <a:buClr>
                <a:schemeClr val="dk1"/>
              </a:buClr>
              <a:buSzPts val="1760"/>
              <a:buFont typeface="Arial"/>
              <a:buChar char="•"/>
            </a:pPr>
            <a:r>
              <a:rPr lang="en-US" sz="1760"/>
              <a:t>Од 14. века идеја суда одваја се од идеје васкрса, који постаје питање личне судбине појединца, део великог ишчекивања Христовог другог доласка.</a:t>
            </a:r>
            <a:endParaRPr/>
          </a:p>
          <a:p>
            <a:pPr indent="-342900" lvl="0" marL="342900" rtl="0" algn="l">
              <a:lnSpc>
                <a:spcPct val="80000"/>
              </a:lnSpc>
              <a:spcBef>
                <a:spcPts val="352"/>
              </a:spcBef>
              <a:spcAft>
                <a:spcPts val="0"/>
              </a:spcAft>
              <a:buClr>
                <a:schemeClr val="dk1"/>
              </a:buClr>
              <a:buSzPts val="1760"/>
              <a:buFont typeface="Arial"/>
              <a:buChar char="•"/>
            </a:pPr>
            <a:r>
              <a:rPr lang="en-US" sz="1760"/>
              <a:t>Нова слика смрти, патетична и индивидуална, јавља се и у књижевности, као одјек промена менталитета; пратимо је, на Западу, у текстовима типа ars (artes) moriendi и представама макабра које кореспондирају са текстовима тако што уводе нову представу смрти, ону која представља декомпозицију тела (реалистичне представе људског тела у стању распадања).</a:t>
            </a:r>
            <a:endParaRPr b="1" sz="1760"/>
          </a:p>
          <a:p>
            <a:pPr indent="-342900" lvl="0" marL="342900" rtl="0" algn="l">
              <a:lnSpc>
                <a:spcPct val="80000"/>
              </a:lnSpc>
              <a:spcBef>
                <a:spcPts val="352"/>
              </a:spcBef>
              <a:spcAft>
                <a:spcPts val="0"/>
              </a:spcAft>
              <a:buClr>
                <a:schemeClr val="dk1"/>
              </a:buClr>
              <a:buSzPts val="1760"/>
              <a:buFont typeface="Arial"/>
              <a:buChar char="•"/>
            </a:pPr>
            <a:r>
              <a:rPr lang="en-US" sz="1760"/>
              <a:t>У православној уметности готово уопште не срећемо представе макабра, нити тела у стању декомпозиције. Слике смрти махом су представе „укроћене смрти“ високих личности државног и црквеног живота, на којима је покојник представљен на одру, у свечаном руху, окружен породицом или братством.</a:t>
            </a:r>
            <a:endParaRPr b="1" sz="1760"/>
          </a:p>
          <a:p>
            <a:pPr indent="-231140" lvl="0" marL="342900" rtl="0" algn="l">
              <a:lnSpc>
                <a:spcPct val="80000"/>
              </a:lnSpc>
              <a:spcBef>
                <a:spcPts val="352"/>
              </a:spcBef>
              <a:spcAft>
                <a:spcPts val="0"/>
              </a:spcAft>
              <a:buClr>
                <a:schemeClr val="dk1"/>
              </a:buClr>
              <a:buSzPts val="1760"/>
              <a:buFont typeface="Arial"/>
              <a:buNone/>
            </a:pPr>
            <a:r>
              <a:t/>
            </a:r>
            <a:endParaRPr sz="1760"/>
          </a:p>
        </p:txBody>
      </p:sp>
      <p:cxnSp>
        <p:nvCxnSpPr>
          <p:cNvPr id="173" name="Google Shape;173;p25"/>
          <p:cNvCxnSpPr/>
          <p:nvPr/>
        </p:nvCxnSpPr>
        <p:spPr>
          <a:xfrm>
            <a:off x="4042052" y="1778497"/>
            <a:ext cx="0" cy="3200400"/>
          </a:xfrm>
          <a:prstGeom prst="straightConnector1">
            <a:avLst/>
          </a:prstGeom>
          <a:noFill/>
          <a:ln cap="flat" cmpd="sng" w="19050">
            <a:solidFill>
              <a:schemeClr val="dk1"/>
            </a:solidFill>
            <a:prstDash val="solid"/>
            <a:miter lim="800000"/>
            <a:headEnd len="sm" w="sm" type="none"/>
            <a:tailEnd len="sm" w="sm" type="none"/>
          </a:ln>
        </p:spPr>
      </p:cxnSp>
      <p:sp>
        <p:nvSpPr>
          <p:cNvPr id="174" name="Google Shape;174;p25"/>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8" name="Shape 178"/>
        <p:cNvGrpSpPr/>
        <p:nvPr/>
      </p:nvGrpSpPr>
      <p:grpSpPr>
        <a:xfrm>
          <a:off x="0" y="0"/>
          <a:ext cx="0" cy="0"/>
          <a:chOff x="0" y="0"/>
          <a:chExt cx="0" cy="0"/>
        </a:xfrm>
      </p:grpSpPr>
      <p:sp>
        <p:nvSpPr>
          <p:cNvPr id="179" name="Google Shape;179;p2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6"/>
          <p:cNvSpPr txBox="1"/>
          <p:nvPr>
            <p:ph type="title"/>
          </p:nvPr>
        </p:nvSpPr>
        <p:spPr>
          <a:xfrm>
            <a:off x="-3512" y="772863"/>
            <a:ext cx="3921813" cy="5054316"/>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400"/>
              <a:buFont typeface="Calibri"/>
              <a:buNone/>
            </a:pPr>
            <a:r>
              <a:rPr lang="en-US"/>
              <a:t>Мотив </a:t>
            </a:r>
            <a:br>
              <a:rPr lang="en-US"/>
            </a:br>
            <a:r>
              <a:rPr lang="en-US"/>
              <a:t>пролазности</a:t>
            </a:r>
            <a:endParaRPr/>
          </a:p>
        </p:txBody>
      </p:sp>
      <p:sp>
        <p:nvSpPr>
          <p:cNvPr id="181" name="Google Shape;181;p26"/>
          <p:cNvSpPr txBox="1"/>
          <p:nvPr>
            <p:ph idx="1" type="body"/>
          </p:nvPr>
        </p:nvSpPr>
        <p:spPr>
          <a:xfrm>
            <a:off x="4363785" y="621697"/>
            <a:ext cx="7079277" cy="5147973"/>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240"/>
              <a:buFont typeface="Noto Sans Symbols"/>
              <a:buChar char="▪"/>
            </a:pPr>
            <a:r>
              <a:rPr lang="en-US" sz="2240"/>
              <a:t>Мементо мори, као опомена у овоземаљском и исходиште средњовековне духовности, била је у основи побожног уверења да „помишљајући на смрт, улепшавамо живот“.</a:t>
            </a:r>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t>ПРОЛАЗНОСТ се јавља у три преовлађујуће теме јесени средњег века на европском Западу</a:t>
            </a:r>
            <a:endParaRPr sz="2240"/>
          </a:p>
          <a:p>
            <a:pPr indent="-342900" lvl="0" marL="342900" rtl="0" algn="l">
              <a:lnSpc>
                <a:spcPct val="80000"/>
              </a:lnSpc>
              <a:spcBef>
                <a:spcPts val="448"/>
              </a:spcBef>
              <a:spcAft>
                <a:spcPts val="0"/>
              </a:spcAft>
              <a:buClr>
                <a:schemeClr val="dk1"/>
              </a:buClr>
              <a:buSzPts val="2240"/>
              <a:buFont typeface="Noto Sans Symbols"/>
              <a:buChar char="▪"/>
            </a:pPr>
            <a:r>
              <a:rPr lang="en-US" sz="2240"/>
              <a:t>Прва се односи на пролазност негдашњег сјаја, речито садржану у познатој мисли Est ubi gloria nunc Babylonia? (Где je сада cjaj Baвилона?)</a:t>
            </a:r>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t>Друга велика тема односи се на мисао о пролазности као делу општег средњовековног става о презирању света, која је најбоље изражена у делу папе Иноћентија III De contemptu mundi.</a:t>
            </a:r>
            <a:endParaRPr/>
          </a:p>
          <a:p>
            <a:pPr indent="-342900" lvl="0" marL="342900" rtl="0" algn="l">
              <a:lnSpc>
                <a:spcPct val="80000"/>
              </a:lnSpc>
              <a:spcBef>
                <a:spcPts val="448"/>
              </a:spcBef>
              <a:spcAft>
                <a:spcPts val="0"/>
              </a:spcAft>
              <a:buClr>
                <a:schemeClr val="dk1"/>
              </a:buClr>
              <a:buSzPts val="2240"/>
              <a:buFont typeface="Noto Sans Symbols"/>
              <a:buChar char="▪"/>
            </a:pPr>
            <a:r>
              <a:rPr lang="en-US" sz="2240"/>
              <a:t>Трећи велики мотив је мотив мртвачког плеса, чија је порука да су пред лицем смрти сви једнаки.</a:t>
            </a:r>
            <a:endParaRPr sz="2240"/>
          </a:p>
        </p:txBody>
      </p:sp>
      <p:cxnSp>
        <p:nvCxnSpPr>
          <p:cNvPr id="182" name="Google Shape;182;p26"/>
          <p:cNvCxnSpPr/>
          <p:nvPr/>
        </p:nvCxnSpPr>
        <p:spPr>
          <a:xfrm>
            <a:off x="4042052" y="1778497"/>
            <a:ext cx="0" cy="3200400"/>
          </a:xfrm>
          <a:prstGeom prst="straightConnector1">
            <a:avLst/>
          </a:prstGeom>
          <a:noFill/>
          <a:ln cap="flat" cmpd="sng" w="19050">
            <a:solidFill>
              <a:schemeClr val="dk1"/>
            </a:solidFill>
            <a:prstDash val="solid"/>
            <a:miter lim="800000"/>
            <a:headEnd len="sm" w="sm" type="none"/>
            <a:tailEnd len="sm" w="sm" type="none"/>
          </a:ln>
        </p:spPr>
      </p:cxnSp>
      <p:sp>
        <p:nvSpPr>
          <p:cNvPr id="183" name="Google Shape;183;p26"/>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Мотив пролазности</a:t>
            </a:r>
            <a:endParaRPr/>
          </a:p>
        </p:txBody>
      </p:sp>
      <p:sp>
        <p:nvSpPr>
          <p:cNvPr id="189" name="Google Shape;189;p27"/>
          <p:cNvSpPr txBox="1"/>
          <p:nvPr>
            <p:ph idx="1" type="body"/>
          </p:nvPr>
        </p:nvSpPr>
        <p:spPr>
          <a:xfrm>
            <a:off x="609600" y="1600203"/>
            <a:ext cx="10972800" cy="4525963"/>
          </a:xfrm>
          <a:prstGeom prst="rect">
            <a:avLst/>
          </a:prstGeom>
          <a:noFill/>
          <a:ln>
            <a:noFill/>
          </a:ln>
        </p:spPr>
        <p:txBody>
          <a:bodyPr anchorCtr="0" anchor="t" bIns="45700" lIns="0" spcFirstLastPara="1" rIns="0" wrap="square" tIns="45700">
            <a:noAutofit/>
          </a:bodyPr>
          <a:lstStyle/>
          <a:p>
            <a:pPr indent="-342900" lvl="0" marL="342900" rtl="0" algn="l">
              <a:lnSpc>
                <a:spcPct val="90000"/>
              </a:lnSpc>
              <a:spcBef>
                <a:spcPts val="0"/>
              </a:spcBef>
              <a:spcAft>
                <a:spcPts val="0"/>
              </a:spcAft>
              <a:buClr>
                <a:schemeClr val="dk1"/>
              </a:buClr>
              <a:buSzPts val="3200"/>
              <a:buFont typeface="Courier New"/>
              <a:buChar char="o"/>
            </a:pPr>
            <a:r>
              <a:rPr lang="en-US"/>
              <a:t>Реч </a:t>
            </a:r>
            <a:r>
              <a:rPr i="1" lang="en-US"/>
              <a:t>macabre</a:t>
            </a:r>
            <a:r>
              <a:rPr lang="en-US"/>
              <a:t> одражава позносредњовековну визију смрти, фундаментално различиту на Западу у односу на осећајност византијског Истока. Сцене страдања Христовог, као праслика сцене смрти по себи, у византијској културној сфери сублимиране су, без веризма, усредсређене на спиритуалне аспекте драме.</a:t>
            </a:r>
            <a:endParaRPr/>
          </a:p>
          <a:p>
            <a:pPr indent="-342900" lvl="0" marL="342900" rtl="0" algn="l">
              <a:lnSpc>
                <a:spcPct val="90000"/>
              </a:lnSpc>
              <a:spcBef>
                <a:spcPts val="640"/>
              </a:spcBef>
              <a:spcAft>
                <a:spcPts val="0"/>
              </a:spcAft>
              <a:buClr>
                <a:schemeClr val="dk1"/>
              </a:buClr>
              <a:buSzPts val="3200"/>
              <a:buFont typeface="Courier New"/>
              <a:buChar char="o"/>
            </a:pPr>
            <a:r>
              <a:rPr lang="en-US"/>
              <a:t>На надгробним споменицима препознајемо уклесане наводе из стихира који служе као подсећање и опомена живима.</a:t>
            </a:r>
            <a:endParaRPr/>
          </a:p>
          <a:p>
            <a:pPr indent="-139700" lvl="0" marL="342900" rtl="0" algn="l">
              <a:lnSpc>
                <a:spcPct val="90000"/>
              </a:lnSpc>
              <a:spcBef>
                <a:spcPts val="640"/>
              </a:spcBef>
              <a:spcAft>
                <a:spcPts val="0"/>
              </a:spcAft>
              <a:buClr>
                <a:schemeClr val="dk1"/>
              </a:buClr>
              <a:buSzPts val="3200"/>
              <a:buFont typeface="Courier New"/>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193" name="Shape 193"/>
        <p:cNvGrpSpPr/>
        <p:nvPr/>
      </p:nvGrpSpPr>
      <p:grpSpPr>
        <a:xfrm>
          <a:off x="0" y="0"/>
          <a:ext cx="0" cy="0"/>
          <a:chOff x="0" y="0"/>
          <a:chExt cx="0" cy="0"/>
        </a:xfrm>
      </p:grpSpPr>
      <p:pic>
        <p:nvPicPr>
          <p:cNvPr descr="Hrastovlje_Dans3.jpg" id="194" name="Google Shape;194;p28"/>
          <p:cNvPicPr preferRelativeResize="0"/>
          <p:nvPr>
            <p:ph idx="1" type="body"/>
          </p:nvPr>
        </p:nvPicPr>
        <p:blipFill rotWithShape="1">
          <a:blip r:embed="rId3">
            <a:alphaModFix/>
          </a:blip>
          <a:srcRect b="0" l="0" r="0" t="0"/>
          <a:stretch/>
        </p:blipFill>
        <p:spPr>
          <a:xfrm>
            <a:off x="1489948" y="274320"/>
            <a:ext cx="8868897" cy="5912598"/>
          </a:xfrm>
          <a:prstGeom prst="rect">
            <a:avLst/>
          </a:prstGeom>
          <a:noFill/>
          <a:ln>
            <a:noFill/>
          </a:ln>
        </p:spPr>
      </p:pic>
      <p:sp>
        <p:nvSpPr>
          <p:cNvPr id="195" name="Google Shape;195;p28"/>
          <p:cNvSpPr txBox="1"/>
          <p:nvPr/>
        </p:nvSpPr>
        <p:spPr>
          <a:xfrm>
            <a:off x="1750424" y="6261462"/>
            <a:ext cx="83058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Danse macabre, Храстовље, Словенија 1490.</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199" name="Shape 199"/>
        <p:cNvGrpSpPr/>
        <p:nvPr/>
      </p:nvGrpSpPr>
      <p:grpSpPr>
        <a:xfrm>
          <a:off x="0" y="0"/>
          <a:ext cx="0" cy="0"/>
          <a:chOff x="0" y="0"/>
          <a:chExt cx="0" cy="0"/>
        </a:xfrm>
      </p:grpSpPr>
      <p:pic>
        <p:nvPicPr>
          <p:cNvPr id="200" name="Google Shape;200;p29"/>
          <p:cNvPicPr preferRelativeResize="0"/>
          <p:nvPr/>
        </p:nvPicPr>
        <p:blipFill rotWithShape="1">
          <a:blip r:embed="rId3">
            <a:alphaModFix/>
          </a:blip>
          <a:srcRect b="0" l="0" r="0" t="0"/>
          <a:stretch/>
        </p:blipFill>
        <p:spPr>
          <a:xfrm>
            <a:off x="203200" y="4533509"/>
            <a:ext cx="11887200" cy="2052378"/>
          </a:xfrm>
          <a:prstGeom prst="rect">
            <a:avLst/>
          </a:prstGeom>
          <a:noFill/>
          <a:ln>
            <a:noFill/>
          </a:ln>
        </p:spPr>
      </p:pic>
      <p:pic>
        <p:nvPicPr>
          <p:cNvPr id="201" name="Google Shape;201;p29"/>
          <p:cNvPicPr preferRelativeResize="0"/>
          <p:nvPr/>
        </p:nvPicPr>
        <p:blipFill rotWithShape="1">
          <a:blip r:embed="rId4">
            <a:alphaModFix/>
          </a:blip>
          <a:srcRect b="0" l="0" r="0" t="0"/>
          <a:stretch/>
        </p:blipFill>
        <p:spPr>
          <a:xfrm>
            <a:off x="203200" y="680778"/>
            <a:ext cx="11783437" cy="3205422"/>
          </a:xfrm>
          <a:prstGeom prst="rect">
            <a:avLst/>
          </a:prstGeom>
          <a:noFill/>
          <a:ln>
            <a:noFill/>
          </a:ln>
        </p:spPr>
      </p:pic>
      <p:sp>
        <p:nvSpPr>
          <p:cNvPr id="202" name="Google Shape;202;p29"/>
          <p:cNvSpPr txBox="1"/>
          <p:nvPr/>
        </p:nvSpPr>
        <p:spPr>
          <a:xfrm>
            <a:off x="1676400" y="228600"/>
            <a:ext cx="89408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Bernt Notke, Danse macabre, Libek (oko 1463. godine)</a:t>
            </a:r>
            <a:endParaRPr sz="1800">
              <a:solidFill>
                <a:schemeClr val="lt1"/>
              </a:solidFill>
              <a:latin typeface="Calibri"/>
              <a:ea typeface="Calibri"/>
              <a:cs typeface="Calibri"/>
              <a:sym typeface="Calibri"/>
            </a:endParaRPr>
          </a:p>
        </p:txBody>
      </p:sp>
      <p:sp>
        <p:nvSpPr>
          <p:cNvPr id="203" name="Google Shape;203;p29"/>
          <p:cNvSpPr txBox="1"/>
          <p:nvPr/>
        </p:nvSpPr>
        <p:spPr>
          <a:xfrm>
            <a:off x="2006600" y="4082534"/>
            <a:ext cx="82804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Bernt Notke, </a:t>
            </a:r>
            <a:r>
              <a:rPr i="1" lang="en-US" sz="1800">
                <a:solidFill>
                  <a:schemeClr val="lt1"/>
                </a:solidFill>
                <a:latin typeface="Calibri"/>
                <a:ea typeface="Calibri"/>
                <a:cs typeface="Calibri"/>
                <a:sym typeface="Calibri"/>
              </a:rPr>
              <a:t>Dance macabre</a:t>
            </a:r>
            <a:r>
              <a:rPr lang="en-US" sz="1800">
                <a:solidFill>
                  <a:schemeClr val="lt1"/>
                </a:solidFill>
                <a:latin typeface="Calibri"/>
                <a:ea typeface="Calibri"/>
                <a:cs typeface="Calibri"/>
                <a:sym typeface="Calibri"/>
              </a:rPr>
              <a:t>, Talin (druga polovina XV veka)</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207" name="Shape 207"/>
        <p:cNvGrpSpPr/>
        <p:nvPr/>
      </p:nvGrpSpPr>
      <p:grpSpPr>
        <a:xfrm>
          <a:off x="0" y="0"/>
          <a:ext cx="0" cy="0"/>
          <a:chOff x="0" y="0"/>
          <a:chExt cx="0" cy="0"/>
        </a:xfrm>
      </p:grpSpPr>
      <p:sp>
        <p:nvSpPr>
          <p:cNvPr id="208" name="Google Shape;208;p3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30"/>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10" name="Google Shape;210;p30"/>
          <p:cNvSpPr/>
          <p:nvPr/>
        </p:nvSpPr>
        <p:spPr>
          <a:xfrm>
            <a:off x="-6220" y="0"/>
            <a:ext cx="464131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txBox="1"/>
          <p:nvPr>
            <p:ph type="title"/>
          </p:nvPr>
        </p:nvSpPr>
        <p:spPr>
          <a:xfrm>
            <a:off x="160790" y="1280160"/>
            <a:ext cx="4119320" cy="28934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FF"/>
              </a:buClr>
              <a:buSzPts val="3200"/>
              <a:buFont typeface="Calibri"/>
              <a:buNone/>
            </a:pPr>
            <a:r>
              <a:rPr lang="en-US" sz="3200">
                <a:solidFill>
                  <a:srgbClr val="FFFFFF"/>
                </a:solidFill>
              </a:rPr>
              <a:t>Илустрација приче о три мртва и три жива човека, Псалтир Боне од Луксембурга, </a:t>
            </a:r>
            <a:br>
              <a:rPr lang="en-US" sz="3200">
                <a:solidFill>
                  <a:srgbClr val="FFFFFF"/>
                </a:solidFill>
              </a:rPr>
            </a:br>
            <a:r>
              <a:rPr lang="en-US" sz="3200">
                <a:solidFill>
                  <a:srgbClr val="FFFFFF"/>
                </a:solidFill>
              </a:rPr>
              <a:t>пре 1349.године</a:t>
            </a:r>
            <a:endParaRPr/>
          </a:p>
        </p:txBody>
      </p:sp>
      <p:pic>
        <p:nvPicPr>
          <p:cNvPr id="212" name="Google Shape;212;p30"/>
          <p:cNvPicPr preferRelativeResize="0"/>
          <p:nvPr/>
        </p:nvPicPr>
        <p:blipFill rotWithShape="1">
          <a:blip r:embed="rId3">
            <a:alphaModFix/>
          </a:blip>
          <a:srcRect b="0" l="0" r="0" t="0"/>
          <a:stretch/>
        </p:blipFill>
        <p:spPr>
          <a:xfrm>
            <a:off x="4455187" y="457200"/>
            <a:ext cx="7488619" cy="56823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216" name="Shape 216"/>
        <p:cNvGrpSpPr/>
        <p:nvPr/>
      </p:nvGrpSpPr>
      <p:grpSpPr>
        <a:xfrm>
          <a:off x="0" y="0"/>
          <a:ext cx="0" cy="0"/>
          <a:chOff x="0" y="0"/>
          <a:chExt cx="0" cy="0"/>
        </a:xfrm>
      </p:grpSpPr>
      <p:sp>
        <p:nvSpPr>
          <p:cNvPr id="217" name="Google Shape;217;p3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id="218" name="Google Shape;218;p31"/>
          <p:cNvPicPr preferRelativeResize="0"/>
          <p:nvPr/>
        </p:nvPicPr>
        <p:blipFill rotWithShape="1">
          <a:blip r:embed="rId3">
            <a:alphaModFix/>
          </a:blip>
          <a:srcRect b="0" l="0" r="0" t="0"/>
          <a:stretch/>
        </p:blipFill>
        <p:spPr>
          <a:xfrm>
            <a:off x="0" y="539657"/>
            <a:ext cx="12192000" cy="57827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222" name="Shape 222"/>
        <p:cNvGrpSpPr/>
        <p:nvPr/>
      </p:nvGrpSpPr>
      <p:grpSpPr>
        <a:xfrm>
          <a:off x="0" y="0"/>
          <a:ext cx="0" cy="0"/>
          <a:chOff x="0" y="0"/>
          <a:chExt cx="0" cy="0"/>
        </a:xfrm>
      </p:grpSpPr>
      <p:pic>
        <p:nvPicPr>
          <p:cNvPr id="223" name="Google Shape;223;p32"/>
          <p:cNvPicPr preferRelativeResize="0"/>
          <p:nvPr/>
        </p:nvPicPr>
        <p:blipFill rotWithShape="1">
          <a:blip r:embed="rId3">
            <a:alphaModFix/>
          </a:blip>
          <a:srcRect b="0" l="0" r="0" t="0"/>
          <a:stretch/>
        </p:blipFill>
        <p:spPr>
          <a:xfrm>
            <a:off x="567145" y="182880"/>
            <a:ext cx="4110990" cy="6324600"/>
          </a:xfrm>
          <a:prstGeom prst="rect">
            <a:avLst/>
          </a:prstGeom>
          <a:noFill/>
          <a:ln>
            <a:noFill/>
          </a:ln>
        </p:spPr>
      </p:pic>
      <p:sp>
        <p:nvSpPr>
          <p:cNvPr id="224" name="Google Shape;224;p32"/>
          <p:cNvSpPr/>
          <p:nvPr/>
        </p:nvSpPr>
        <p:spPr>
          <a:xfrm>
            <a:off x="4811486" y="5934670"/>
            <a:ext cx="6096000"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Минијатура Легенде изведене уз текст поеме Три жива и три мртва. Де Лил псалтир, oкo 1310. године.</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225" name="Google Shape;225;p32"/>
          <p:cNvPicPr preferRelativeResize="0"/>
          <p:nvPr/>
        </p:nvPicPr>
        <p:blipFill rotWithShape="1">
          <a:blip r:embed="rId4">
            <a:alphaModFix/>
          </a:blip>
          <a:srcRect b="0" l="0" r="0" t="0"/>
          <a:stretch/>
        </p:blipFill>
        <p:spPr>
          <a:xfrm>
            <a:off x="5510161" y="287382"/>
            <a:ext cx="3777531" cy="5448157"/>
          </a:xfrm>
          <a:prstGeom prst="rect">
            <a:avLst/>
          </a:prstGeom>
          <a:noFill/>
          <a:ln>
            <a:noFill/>
          </a:ln>
        </p:spPr>
      </p:pic>
      <p:sp>
        <p:nvSpPr>
          <p:cNvPr id="226" name="Google Shape;226;p32"/>
          <p:cNvSpPr txBox="1"/>
          <p:nvPr/>
        </p:nvSpPr>
        <p:spPr>
          <a:xfrm>
            <a:off x="9225643" y="1835331"/>
            <a:ext cx="2966357"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Фреска, црква Сакро Спеко у Субијаку, 14. век</a:t>
            </a:r>
            <a:endParaRPr sz="16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230" name="Shape 230"/>
        <p:cNvGrpSpPr/>
        <p:nvPr/>
      </p:nvGrpSpPr>
      <p:grpSpPr>
        <a:xfrm>
          <a:off x="0" y="0"/>
          <a:ext cx="0" cy="0"/>
          <a:chOff x="0" y="0"/>
          <a:chExt cx="0" cy="0"/>
        </a:xfrm>
      </p:grpSpPr>
      <p:pic>
        <p:nvPicPr>
          <p:cNvPr id="231" name="Google Shape;231;p33"/>
          <p:cNvPicPr preferRelativeResize="0"/>
          <p:nvPr/>
        </p:nvPicPr>
        <p:blipFill rotWithShape="1">
          <a:blip r:embed="rId3">
            <a:alphaModFix/>
          </a:blip>
          <a:srcRect b="0" l="0" r="0" t="0"/>
          <a:stretch/>
        </p:blipFill>
        <p:spPr>
          <a:xfrm>
            <a:off x="1838296" y="222069"/>
            <a:ext cx="7841282" cy="5880962"/>
          </a:xfrm>
          <a:prstGeom prst="rect">
            <a:avLst/>
          </a:prstGeom>
          <a:noFill/>
          <a:ln>
            <a:noFill/>
          </a:ln>
        </p:spPr>
      </p:pic>
      <p:sp>
        <p:nvSpPr>
          <p:cNvPr id="232" name="Google Shape;232;p33"/>
          <p:cNvSpPr/>
          <p:nvPr/>
        </p:nvSpPr>
        <p:spPr>
          <a:xfrm>
            <a:off x="3764733" y="6196540"/>
            <a:ext cx="445352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Фреска, гробље Кампосанто у Пизи, 14. век</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Монашка смрт</a:t>
            </a:r>
            <a:endParaRPr/>
          </a:p>
        </p:txBody>
      </p:sp>
      <p:sp>
        <p:nvSpPr>
          <p:cNvPr id="238" name="Google Shape;238;p34"/>
          <p:cNvSpPr txBox="1"/>
          <p:nvPr>
            <p:ph idx="1" type="body"/>
          </p:nvPr>
        </p:nvSpPr>
        <p:spPr>
          <a:xfrm>
            <a:off x="609600" y="1600203"/>
            <a:ext cx="10972800" cy="4525963"/>
          </a:xfrm>
          <a:prstGeom prst="rect">
            <a:avLst/>
          </a:prstGeom>
          <a:noFill/>
          <a:ln>
            <a:noFill/>
          </a:ln>
        </p:spPr>
        <p:txBody>
          <a:bodyPr anchorCtr="0" anchor="t" bIns="45700" lIns="0" spcFirstLastPara="1" rIns="0" wrap="square" tIns="45700">
            <a:noAutofit/>
          </a:bodyPr>
          <a:lstStyle/>
          <a:p>
            <a:pPr indent="-342900" lvl="0" marL="342900" rtl="0" algn="l">
              <a:lnSpc>
                <a:spcPct val="80000"/>
              </a:lnSpc>
              <a:spcBef>
                <a:spcPts val="0"/>
              </a:spcBef>
              <a:spcAft>
                <a:spcPts val="0"/>
              </a:spcAft>
              <a:buClr>
                <a:schemeClr val="dk1"/>
              </a:buClr>
              <a:buSzPts val="2480"/>
              <a:buFont typeface="Noto Sans Symbols"/>
              <a:buChar char="▪"/>
            </a:pPr>
            <a:r>
              <a:rPr lang="en-US" sz="2480"/>
              <a:t>Слика раја као идеалног завршетка овоземаљског живота праведника сведочи о темељном уверењу средњовековног човека у коначни смисао живота и смрти, у делатну везу два плана егзистенције.</a:t>
            </a:r>
            <a:endParaRPr sz="2480"/>
          </a:p>
          <a:p>
            <a:pPr indent="-342900" lvl="0" marL="342900" rtl="0" algn="l">
              <a:lnSpc>
                <a:spcPct val="80000"/>
              </a:lnSpc>
              <a:spcBef>
                <a:spcPts val="496"/>
              </a:spcBef>
              <a:spcAft>
                <a:spcPts val="0"/>
              </a:spcAft>
              <a:buClr>
                <a:schemeClr val="dk1"/>
              </a:buClr>
              <a:buSzPts val="2480"/>
              <a:buFont typeface="Noto Sans Symbols"/>
              <a:buChar char="▪"/>
            </a:pPr>
            <a:r>
              <a:rPr lang="en-US" sz="2480"/>
              <a:t>Слика монашке смрти — уз присуство браће манастирске, пред иконом, на рогозини, са обавезним плачем присутних, јецајима и проливањем обилних суза, што је такође део ритуала.</a:t>
            </a:r>
            <a:endParaRPr sz="2480"/>
          </a:p>
          <a:p>
            <a:pPr indent="-342900" lvl="0" marL="342900" rtl="0" algn="l">
              <a:lnSpc>
                <a:spcPct val="80000"/>
              </a:lnSpc>
              <a:spcBef>
                <a:spcPts val="496"/>
              </a:spcBef>
              <a:spcAft>
                <a:spcPts val="0"/>
              </a:spcAft>
              <a:buClr>
                <a:schemeClr val="dk1"/>
              </a:buClr>
              <a:buSzPts val="2480"/>
              <a:buFont typeface="Noto Sans Symbols"/>
              <a:buChar char="▪"/>
            </a:pPr>
            <a:r>
              <a:rPr lang="en-US" sz="2480"/>
              <a:t>Такво испољавање емоција одговара извесној силини емоција, готово пренаглашености (за поимање нашег времена) које средњовековни људи испољавају и у другим приликама; ту силину осећања сусрећемо у описима гнева, жестине боја, у способности весеља да доведе до самозаборава, у јаким узвицима, чупању косе, обавезном ридању, гребању тела итд.</a:t>
            </a:r>
            <a:endParaRPr/>
          </a:p>
          <a:p>
            <a:pPr indent="-342900" lvl="0" marL="342900" rtl="0" algn="l">
              <a:lnSpc>
                <a:spcPct val="80000"/>
              </a:lnSpc>
              <a:spcBef>
                <a:spcPts val="496"/>
              </a:spcBef>
              <a:spcAft>
                <a:spcPts val="0"/>
              </a:spcAft>
              <a:buClr>
                <a:schemeClr val="dk1"/>
              </a:buClr>
              <a:buSzPts val="2480"/>
              <a:buFont typeface="Noto Sans Symbols"/>
              <a:buChar char="▪"/>
            </a:pPr>
            <a:r>
              <a:rPr lang="en-US" sz="2480"/>
              <a:t>Св Симеон - идеал владара и монаха, а самим тим и идеал монашке смрти.</a:t>
            </a:r>
            <a:endParaRPr sz="2480"/>
          </a:p>
          <a:p>
            <a:pPr indent="-185420" lvl="0" marL="342900" rtl="0" algn="l">
              <a:lnSpc>
                <a:spcPct val="80000"/>
              </a:lnSpc>
              <a:spcBef>
                <a:spcPts val="496"/>
              </a:spcBef>
              <a:spcAft>
                <a:spcPts val="0"/>
              </a:spcAft>
              <a:buClr>
                <a:schemeClr val="dk1"/>
              </a:buClr>
              <a:buSzPts val="2480"/>
              <a:buFont typeface="Noto Sans Symbols"/>
              <a:buNone/>
            </a:pPr>
            <a:r>
              <a:t/>
            </a:r>
            <a:endParaRPr sz="248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idx="1" type="body"/>
          </p:nvPr>
        </p:nvSpPr>
        <p:spPr>
          <a:xfrm>
            <a:off x="531223" y="1116877"/>
            <a:ext cx="10972800" cy="4525963"/>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0" spcFirstLastPara="1" rIns="0" wrap="square" tIns="45700">
            <a:noAutofit/>
          </a:bodyPr>
          <a:lstStyle/>
          <a:p>
            <a:pPr indent="-342900" lvl="0" marL="342900" rtl="0" algn="l">
              <a:lnSpc>
                <a:spcPct val="80000"/>
              </a:lnSpc>
              <a:spcBef>
                <a:spcPts val="0"/>
              </a:spcBef>
              <a:spcAft>
                <a:spcPts val="0"/>
              </a:spcAft>
              <a:buClr>
                <a:schemeClr val="dk1"/>
              </a:buClr>
              <a:buSzPts val="2960"/>
              <a:buFont typeface="Arial"/>
              <a:buChar char="•"/>
            </a:pPr>
            <a:r>
              <a:rPr lang="en-US" sz="2960"/>
              <a:t>Смрт је у средњем веку посматрана као почетак покојниковог спокојног чекања вечности и будућег века . Био је то почетак, почетна фаза на путу ка коначном, новом и вечном животу у Христу. Умирање, као и рађање, сматрало се граничним подручјем додира овог и оног света, тачка у којој се непосредно спаја земаљско и небеско постојање.</a:t>
            </a:r>
            <a:endParaRPr/>
          </a:p>
          <a:p>
            <a:pPr indent="-342900" lvl="0" marL="342900" rtl="0" algn="l">
              <a:lnSpc>
                <a:spcPct val="80000"/>
              </a:lnSpc>
              <a:spcBef>
                <a:spcPts val="592"/>
              </a:spcBef>
              <a:spcAft>
                <a:spcPts val="0"/>
              </a:spcAft>
              <a:buClr>
                <a:schemeClr val="dk1"/>
              </a:buClr>
              <a:buSzPts val="2960"/>
              <a:buFont typeface="Arial"/>
              <a:buChar char="•"/>
            </a:pPr>
            <a:r>
              <a:rPr lang="en-US" sz="2960"/>
              <a:t>Димитрије Кантакузин: "Смрт је одавде преводница ка тамо."</a:t>
            </a:r>
            <a:endParaRPr/>
          </a:p>
          <a:p>
            <a:pPr indent="-342900" lvl="0" marL="342900" rtl="0" algn="l">
              <a:lnSpc>
                <a:spcPct val="80000"/>
              </a:lnSpc>
              <a:spcBef>
                <a:spcPts val="592"/>
              </a:spcBef>
              <a:spcAft>
                <a:spcPts val="0"/>
              </a:spcAft>
              <a:buClr>
                <a:schemeClr val="dk1"/>
              </a:buClr>
              <a:buSzPts val="2960"/>
              <a:buFont typeface="Arial"/>
              <a:buChar char="•"/>
            </a:pPr>
            <a:r>
              <a:rPr lang="en-US" sz="2960"/>
              <a:t>Основни задатак сваког доброг верника био је да се добро припреми за смрт. Човек је током миленијума , све до настанка индустријског друштва, био господар своје смрти и околности у којима се она дешавала.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42" name="Shape 242"/>
        <p:cNvGrpSpPr/>
        <p:nvPr/>
      </p:nvGrpSpPr>
      <p:grpSpPr>
        <a:xfrm>
          <a:off x="0" y="0"/>
          <a:ext cx="0" cy="0"/>
          <a:chOff x="0" y="0"/>
          <a:chExt cx="0" cy="0"/>
        </a:xfrm>
      </p:grpSpPr>
      <p:sp>
        <p:nvSpPr>
          <p:cNvPr id="243" name="Google Shape;243;p35"/>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4" name="Google Shape;244;p35"/>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45" name="Google Shape;245;p35"/>
          <p:cNvSpPr/>
          <p:nvPr/>
        </p:nvSpPr>
        <p:spPr>
          <a:xfrm>
            <a:off x="-6220" y="0"/>
            <a:ext cx="464131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5"/>
          <p:cNvSpPr txBox="1"/>
          <p:nvPr>
            <p:ph type="title"/>
          </p:nvPr>
        </p:nvSpPr>
        <p:spPr>
          <a:xfrm>
            <a:off x="422638" y="809750"/>
            <a:ext cx="3783600" cy="2358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SzPts val="3200"/>
              <a:buFont typeface="Calibri"/>
              <a:buNone/>
            </a:pPr>
            <a:r>
              <a:rPr lang="en-US" sz="2900">
                <a:solidFill>
                  <a:srgbClr val="FFFFFF"/>
                </a:solidFill>
              </a:rPr>
              <a:t>Слика монашке смрти. </a:t>
            </a:r>
            <a:br>
              <a:rPr lang="en-US" sz="2900">
                <a:solidFill>
                  <a:srgbClr val="FFFFFF"/>
                </a:solidFill>
              </a:rPr>
            </a:br>
            <a:r>
              <a:rPr lang="en-US" sz="2900">
                <a:solidFill>
                  <a:srgbClr val="FFFFFF"/>
                </a:solidFill>
              </a:rPr>
              <a:t>Илустрација Канона на исход душе. Параклис Св.Ђорђа, манастир Хиландар, 13.век</a:t>
            </a:r>
            <a:endParaRPr sz="2900">
              <a:solidFill>
                <a:srgbClr val="FFFFFF"/>
              </a:solidFill>
            </a:endParaRPr>
          </a:p>
        </p:txBody>
      </p:sp>
      <p:pic>
        <p:nvPicPr>
          <p:cNvPr descr="A close up of a stone wall&#10;&#10;Description generated with high confidence" id="247" name="Google Shape;247;p35"/>
          <p:cNvPicPr preferRelativeResize="0"/>
          <p:nvPr>
            <p:ph idx="1" type="body"/>
          </p:nvPr>
        </p:nvPicPr>
        <p:blipFill rotWithShape="1">
          <a:blip r:embed="rId3">
            <a:alphaModFix/>
          </a:blip>
          <a:srcRect b="5710" l="0" r="-1" t="16696"/>
          <a:stretch/>
        </p:blipFill>
        <p:spPr>
          <a:xfrm>
            <a:off x="4635095" y="10"/>
            <a:ext cx="7556889" cy="6857990"/>
          </a:xfrm>
          <a:prstGeom prst="rect">
            <a:avLst/>
          </a:prstGeom>
          <a:noFill/>
          <a:ln>
            <a:noFill/>
          </a:ln>
        </p:spPr>
      </p:pic>
      <p:cxnSp>
        <p:nvCxnSpPr>
          <p:cNvPr id="248" name="Google Shape;248;p35"/>
          <p:cNvCxnSpPr/>
          <p:nvPr/>
        </p:nvCxnSpPr>
        <p:spPr>
          <a:xfrm>
            <a:off x="622797" y="3651268"/>
            <a:ext cx="338328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Смрт у боју</a:t>
            </a:r>
            <a:endParaRPr/>
          </a:p>
        </p:txBody>
      </p:sp>
      <p:sp>
        <p:nvSpPr>
          <p:cNvPr id="254" name="Google Shape;254;p36"/>
          <p:cNvSpPr txBox="1"/>
          <p:nvPr>
            <p:ph idx="1" type="body"/>
          </p:nvPr>
        </p:nvSpPr>
        <p:spPr>
          <a:xfrm>
            <a:off x="609600" y="1600203"/>
            <a:ext cx="10972800" cy="4525963"/>
          </a:xfrm>
          <a:prstGeom prst="rect">
            <a:avLst/>
          </a:prstGeom>
          <a:noFill/>
          <a:ln>
            <a:noFill/>
          </a:ln>
        </p:spPr>
        <p:txBody>
          <a:bodyPr anchorCtr="0" anchor="t" bIns="45700" lIns="0" spcFirstLastPara="1" rIns="0" wrap="square" tIns="45700">
            <a:noAutofit/>
          </a:bodyPr>
          <a:lstStyle/>
          <a:p>
            <a:pPr indent="-342900" lvl="0" marL="342900" rtl="0" algn="l">
              <a:lnSpc>
                <a:spcPct val="80000"/>
              </a:lnSpc>
              <a:spcBef>
                <a:spcPts val="0"/>
              </a:spcBef>
              <a:spcAft>
                <a:spcPts val="0"/>
              </a:spcAft>
              <a:buClr>
                <a:schemeClr val="dk1"/>
              </a:buClr>
              <a:buSzPts val="2000"/>
              <a:buFont typeface="Noto Sans Symbols"/>
              <a:buChar char="❑"/>
            </a:pPr>
            <a:r>
              <a:rPr lang="en-US" sz="2000"/>
              <a:t>Наслеђена из античких времена, слика идеалног владара-ратника свој коначни тријумф налази у победи на бојном пољу када владар својом руком убија противничког војсковођу. </a:t>
            </a:r>
            <a:endParaRPr sz="2000"/>
          </a:p>
          <a:p>
            <a:pPr indent="-342900" lvl="0" marL="342900" rtl="0" algn="l">
              <a:lnSpc>
                <a:spcPct val="80000"/>
              </a:lnSpc>
              <a:spcBef>
                <a:spcPts val="400"/>
              </a:spcBef>
              <a:spcAft>
                <a:spcPts val="0"/>
              </a:spcAft>
              <a:buClr>
                <a:schemeClr val="dk1"/>
              </a:buClr>
              <a:buSzPts val="2000"/>
              <a:buFont typeface="Noto Sans Symbols"/>
              <a:buChar char="❑"/>
            </a:pPr>
            <a:r>
              <a:rPr lang="en-US" sz="2000"/>
              <a:t>Средњовековна осећајност је овој слици додала и посебну тријумфалну слику смрти, као смрт у бојном подвигу.</a:t>
            </a:r>
            <a:endParaRPr/>
          </a:p>
          <a:p>
            <a:pPr indent="-342900" lvl="0" marL="342900" rtl="0" algn="l">
              <a:lnSpc>
                <a:spcPct val="80000"/>
              </a:lnSpc>
              <a:spcBef>
                <a:spcPts val="400"/>
              </a:spcBef>
              <a:spcAft>
                <a:spcPts val="0"/>
              </a:spcAft>
              <a:buClr>
                <a:schemeClr val="dk1"/>
              </a:buClr>
              <a:buSzPts val="2000"/>
              <a:buFont typeface="Noto Sans Symbols"/>
              <a:buChar char="❑"/>
            </a:pPr>
            <a:r>
              <a:rPr lang="en-US" sz="2000"/>
              <a:t>Смрт ратника велика је тема германске епике и она се одатле пренела у културу развијеног средњег века.</a:t>
            </a:r>
            <a:endParaRPr/>
          </a:p>
          <a:p>
            <a:pPr indent="-342900" lvl="0" marL="342900" rtl="0" algn="l">
              <a:lnSpc>
                <a:spcPct val="80000"/>
              </a:lnSpc>
              <a:spcBef>
                <a:spcPts val="400"/>
              </a:spcBef>
              <a:spcAft>
                <a:spcPts val="0"/>
              </a:spcAft>
              <a:buClr>
                <a:schemeClr val="dk1"/>
              </a:buClr>
              <a:buSzPts val="2000"/>
              <a:buFont typeface="Noto Sans Symbols"/>
              <a:buChar char="❑"/>
            </a:pPr>
            <a:r>
              <a:rPr lang="en-US" sz="2000"/>
              <a:t>Ратничко друштво раног средњовековља ценило је јуначки подвиг, као и епску форму, и своје дивљење физичкој снази, смрти као круни јуначког подвига, у којем преовладава лична храброст и оданост вођи, изразило је кроз један аристократски кодекс части. Постепено је том, у основи ратничком моделу, дата емотивна боја хришћанског надахнућа.</a:t>
            </a:r>
            <a:endParaRPr/>
          </a:p>
          <a:p>
            <a:pPr indent="-342900" lvl="0" marL="342900" rtl="0" algn="l">
              <a:lnSpc>
                <a:spcPct val="80000"/>
              </a:lnSpc>
              <a:spcBef>
                <a:spcPts val="400"/>
              </a:spcBef>
              <a:spcAft>
                <a:spcPts val="0"/>
              </a:spcAft>
              <a:buClr>
                <a:schemeClr val="dk1"/>
              </a:buClr>
              <a:buSzPts val="2000"/>
              <a:buFont typeface="Noto Sans Symbols"/>
              <a:buChar char="❑"/>
            </a:pPr>
            <a:r>
              <a:rPr lang="en-US" sz="2000"/>
              <a:t>Тако се парадигма смрти ратника, оличена у епском опису Роландове смрти, трансформисала у слику смрти хришћанског светитеља, као што је, с победом нове културе, у књижевности Запада идеални витез — Роланд, постепено уступио место најхришћанскијем од витезова — Персевалу, који трагање за Светим гралом поставља као највећи подухват витеза.</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58" name="Shape 258"/>
        <p:cNvGrpSpPr/>
        <p:nvPr/>
      </p:nvGrpSpPr>
      <p:grpSpPr>
        <a:xfrm>
          <a:off x="0" y="0"/>
          <a:ext cx="0" cy="0"/>
          <a:chOff x="0" y="0"/>
          <a:chExt cx="0" cy="0"/>
        </a:xfrm>
      </p:grpSpPr>
      <p:sp>
        <p:nvSpPr>
          <p:cNvPr id="259" name="Google Shape;259;p37"/>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 name="Google Shape;260;p37"/>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61" name="Google Shape;261;p37"/>
          <p:cNvSpPr/>
          <p:nvPr/>
        </p:nvSpPr>
        <p:spPr>
          <a:xfrm>
            <a:off x="-6220" y="0"/>
            <a:ext cx="464131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ph type="title"/>
          </p:nvPr>
        </p:nvSpPr>
        <p:spPr>
          <a:xfrm>
            <a:off x="484814" y="640080"/>
            <a:ext cx="3659246" cy="2850319"/>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FF"/>
              </a:buClr>
              <a:buSzPts val="3600"/>
              <a:buFont typeface="Calibri"/>
              <a:buNone/>
            </a:pPr>
            <a:r>
              <a:rPr lang="en-US" sz="3600">
                <a:solidFill>
                  <a:srgbClr val="FFFFFF"/>
                </a:solidFill>
              </a:rPr>
              <a:t>Тријумф ратника, битка код Велбужда, детаљ са житијне иконе зографа Лонгина</a:t>
            </a:r>
            <a:endParaRPr sz="3600">
              <a:solidFill>
                <a:srgbClr val="FFFFFF"/>
              </a:solidFill>
            </a:endParaRPr>
          </a:p>
        </p:txBody>
      </p:sp>
      <p:pic>
        <p:nvPicPr>
          <p:cNvPr descr="A picture containing book, text&#10;&#10;Description generated with very high confidence" id="263" name="Google Shape;263;p37"/>
          <p:cNvPicPr preferRelativeResize="0"/>
          <p:nvPr>
            <p:ph idx="1" type="body"/>
          </p:nvPr>
        </p:nvPicPr>
        <p:blipFill rotWithShape="1">
          <a:blip r:embed="rId3">
            <a:alphaModFix/>
          </a:blip>
          <a:srcRect b="-1" l="0" r="-1" t="7632"/>
          <a:stretch/>
        </p:blipFill>
        <p:spPr>
          <a:xfrm>
            <a:off x="4635095" y="10"/>
            <a:ext cx="7556889" cy="6857990"/>
          </a:xfrm>
          <a:prstGeom prst="rect">
            <a:avLst/>
          </a:prstGeom>
          <a:noFill/>
          <a:ln>
            <a:noFill/>
          </a:ln>
        </p:spPr>
      </p:pic>
      <p:cxnSp>
        <p:nvCxnSpPr>
          <p:cNvPr id="264" name="Google Shape;264;p37"/>
          <p:cNvCxnSpPr/>
          <p:nvPr/>
        </p:nvCxnSpPr>
        <p:spPr>
          <a:xfrm>
            <a:off x="622797" y="3651268"/>
            <a:ext cx="338328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Смрт у боју</a:t>
            </a:r>
            <a:endParaRPr/>
          </a:p>
        </p:txBody>
      </p:sp>
      <p:sp>
        <p:nvSpPr>
          <p:cNvPr id="270" name="Google Shape;270;p38"/>
          <p:cNvSpPr txBox="1"/>
          <p:nvPr>
            <p:ph idx="1" type="body"/>
          </p:nvPr>
        </p:nvSpPr>
        <p:spPr>
          <a:xfrm>
            <a:off x="609600" y="1600203"/>
            <a:ext cx="10972800" cy="4525963"/>
          </a:xfrm>
          <a:prstGeom prst="rect">
            <a:avLst/>
          </a:prstGeom>
          <a:noFill/>
          <a:ln>
            <a:noFill/>
          </a:ln>
        </p:spPr>
        <p:txBody>
          <a:bodyPr anchorCtr="0" anchor="t" bIns="45700" lIns="0" spcFirstLastPara="1" rIns="0" wrap="square" tIns="45700">
            <a:noAutofit/>
          </a:bodyPr>
          <a:lstStyle/>
          <a:p>
            <a:pPr indent="-342900" lvl="0" marL="342900" rtl="0" algn="l">
              <a:lnSpc>
                <a:spcPct val="80000"/>
              </a:lnSpc>
              <a:spcBef>
                <a:spcPts val="0"/>
              </a:spcBef>
              <a:spcAft>
                <a:spcPts val="0"/>
              </a:spcAft>
              <a:buClr>
                <a:schemeClr val="dk1"/>
              </a:buClr>
              <a:buSzPts val="2720"/>
              <a:buFont typeface="Noto Sans Symbols"/>
              <a:buChar char="▪"/>
            </a:pPr>
            <a:r>
              <a:rPr lang="en-US" sz="2720"/>
              <a:t>комплексна слика Лазареве смрти - на више планова испреплетана хагиографска прича о мученичкој смрти будућег светитеља и његовом избору царства небеског, са епском сликом ратника, витеза, са феудалним кодексом части у којем су кључни елементи вера, верност и слава.</a:t>
            </a:r>
            <a:endParaRPr sz="2720"/>
          </a:p>
          <a:p>
            <a:pPr indent="-342900" lvl="0" marL="342900" rtl="0" algn="l">
              <a:lnSpc>
                <a:spcPct val="80000"/>
              </a:lnSpc>
              <a:spcBef>
                <a:spcPts val="544"/>
              </a:spcBef>
              <a:spcAft>
                <a:spcPts val="0"/>
              </a:spcAft>
              <a:buClr>
                <a:schemeClr val="dk1"/>
              </a:buClr>
              <a:buSzPts val="2720"/>
              <a:buFont typeface="Noto Sans Symbols"/>
              <a:buChar char="▪"/>
            </a:pPr>
            <a:r>
              <a:rPr lang="en-US" sz="2720"/>
              <a:t>Тај феудални план на којем се одвија део створене меморије има своја општа места и она се препилићу са симболичним сликама из Христовог живота — поменимо последњу вечеру, мотив издаје, саможртвовање највећег од јунака као доказ феудалне верности, на крају смрт у боју владара обе војске. Слика Лазареве смрти, тј. њена хагиографска трансформација у слику мученичке смрти, води нас у нешто раније време када пратимо у српском друштву две функције владара, односно поделу између његове ратничке и свештеничке функције</a:t>
            </a:r>
            <a:endParaRPr sz="2720"/>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4" name="Shape 274"/>
        <p:cNvGrpSpPr/>
        <p:nvPr/>
      </p:nvGrpSpPr>
      <p:grpSpPr>
        <a:xfrm>
          <a:off x="0" y="0"/>
          <a:ext cx="0" cy="0"/>
          <a:chOff x="0" y="0"/>
          <a:chExt cx="0" cy="0"/>
        </a:xfrm>
      </p:grpSpPr>
      <p:sp>
        <p:nvSpPr>
          <p:cNvPr id="275" name="Google Shape;275;p39"/>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39"/>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277" name="Google Shape;277;p39"/>
          <p:cNvSpPr/>
          <p:nvPr/>
        </p:nvSpPr>
        <p:spPr>
          <a:xfrm>
            <a:off x="0" y="1"/>
            <a:ext cx="12192000" cy="6857999"/>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39"/>
          <p:cNvSpPr txBox="1"/>
          <p:nvPr>
            <p:ph type="title"/>
          </p:nvPr>
        </p:nvSpPr>
        <p:spPr>
          <a:xfrm>
            <a:off x="5289754" y="639097"/>
            <a:ext cx="6253317" cy="368601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400"/>
              <a:buFont typeface="Calibri"/>
              <a:buNone/>
            </a:pPr>
            <a:r>
              <a:rPr lang="en-US" sz="5400">
                <a:solidFill>
                  <a:schemeClr val="lt1"/>
                </a:solidFill>
              </a:rPr>
              <a:t>Смрт кнеза Лазара, минијатура из Руског летописа, </a:t>
            </a:r>
            <a:br>
              <a:rPr lang="en-US" sz="5400">
                <a:solidFill>
                  <a:schemeClr val="lt1"/>
                </a:solidFill>
              </a:rPr>
            </a:br>
            <a:r>
              <a:rPr lang="en-US" sz="5400">
                <a:solidFill>
                  <a:schemeClr val="lt1"/>
                </a:solidFill>
              </a:rPr>
              <a:t>16. век</a:t>
            </a:r>
            <a:endParaRPr sz="5400">
              <a:solidFill>
                <a:schemeClr val="lt1"/>
              </a:solidFill>
            </a:endParaRPr>
          </a:p>
        </p:txBody>
      </p:sp>
      <p:pic>
        <p:nvPicPr>
          <p:cNvPr descr="A picture containing sofa, painting, indoor, uniform&#10;&#10;Description generated with very high confidence" id="279" name="Google Shape;279;p39"/>
          <p:cNvPicPr preferRelativeResize="0"/>
          <p:nvPr>
            <p:ph idx="1" type="body"/>
          </p:nvPr>
        </p:nvPicPr>
        <p:blipFill rotWithShape="1">
          <a:blip r:embed="rId3">
            <a:alphaModFix/>
          </a:blip>
          <a:srcRect b="0" l="603" r="0" t="0"/>
          <a:stretch/>
        </p:blipFill>
        <p:spPr>
          <a:xfrm>
            <a:off x="-1" y="1"/>
            <a:ext cx="4635315"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Мученичка смрт</a:t>
            </a:r>
            <a:endParaRPr/>
          </a:p>
        </p:txBody>
      </p:sp>
      <p:sp>
        <p:nvSpPr>
          <p:cNvPr id="285" name="Google Shape;285;p40"/>
          <p:cNvSpPr txBox="1"/>
          <p:nvPr>
            <p:ph idx="1" type="body"/>
          </p:nvPr>
        </p:nvSpPr>
        <p:spPr>
          <a:xfrm>
            <a:off x="609600" y="1600203"/>
            <a:ext cx="10972800" cy="4525963"/>
          </a:xfrm>
          <a:prstGeom prst="rect">
            <a:avLst/>
          </a:prstGeom>
          <a:noFill/>
          <a:ln>
            <a:noFill/>
          </a:ln>
        </p:spPr>
        <p:txBody>
          <a:bodyPr anchorCtr="0" anchor="t" bIns="45700" lIns="0" spcFirstLastPara="1" rIns="0" wrap="square" tIns="45700">
            <a:noAutofit/>
          </a:bodyPr>
          <a:lstStyle/>
          <a:p>
            <a:pPr indent="-342900" lvl="0" marL="342900" rtl="0" algn="l">
              <a:lnSpc>
                <a:spcPct val="90000"/>
              </a:lnSpc>
              <a:spcBef>
                <a:spcPts val="0"/>
              </a:spcBef>
              <a:spcAft>
                <a:spcPts val="0"/>
              </a:spcAft>
              <a:buClr>
                <a:schemeClr val="dk1"/>
              </a:buClr>
              <a:buSzPts val="3200"/>
              <a:buFont typeface="Noto Sans Symbols"/>
              <a:buChar char="▪"/>
            </a:pPr>
            <a:r>
              <a:rPr lang="en-US"/>
              <a:t>Међу сликама мученичке смрти у нашим старим изворима једна од најупечатљивијих је слика смрти Стефана Дечанског из пера Григорија Цамблака.</a:t>
            </a:r>
            <a:endParaRPr/>
          </a:p>
          <a:p>
            <a:pPr indent="-342900" lvl="0" marL="342900" rtl="0" algn="l">
              <a:lnSpc>
                <a:spcPct val="90000"/>
              </a:lnSpc>
              <a:spcBef>
                <a:spcPts val="640"/>
              </a:spcBef>
              <a:spcAft>
                <a:spcPts val="0"/>
              </a:spcAft>
              <a:buClr>
                <a:schemeClr val="dk1"/>
              </a:buClr>
              <a:buSzPts val="3200"/>
              <a:buFont typeface="Noto Sans Symbols"/>
              <a:buChar char="▪"/>
            </a:pPr>
            <a:r>
              <a:rPr lang="en-US"/>
              <a:t>Опис мученичке смрти подразумева и негативног јунака приповести.</a:t>
            </a:r>
            <a:endParaRPr/>
          </a:p>
          <a:p>
            <a:pPr indent="-342900" lvl="0" marL="342900" rtl="0" algn="l">
              <a:lnSpc>
                <a:spcPct val="90000"/>
              </a:lnSpc>
              <a:spcBef>
                <a:spcPts val="640"/>
              </a:spcBef>
              <a:spcAft>
                <a:spcPts val="0"/>
              </a:spcAft>
              <a:buClr>
                <a:schemeClr val="dk1"/>
              </a:buClr>
              <a:buSzPts val="3200"/>
              <a:buFont typeface="Noto Sans Symbols"/>
              <a:buChar char="▪"/>
            </a:pPr>
            <a:r>
              <a:rPr lang="en-US"/>
              <a:t>Смрт Дечанског припада категорији мученичке смрти пре свега због онога што је касније уследило, a то је објава његовог светитељства. По неким другим својим одликама, ова смрт такође припада и категорији насилне смрти.</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89" name="Shape 289"/>
        <p:cNvGrpSpPr/>
        <p:nvPr/>
      </p:nvGrpSpPr>
      <p:grpSpPr>
        <a:xfrm>
          <a:off x="0" y="0"/>
          <a:ext cx="0" cy="0"/>
          <a:chOff x="0" y="0"/>
          <a:chExt cx="0" cy="0"/>
        </a:xfrm>
      </p:grpSpPr>
      <p:sp>
        <p:nvSpPr>
          <p:cNvPr id="290" name="Google Shape;290;p4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1" name="Google Shape;291;p41"/>
          <p:cNvCxnSpPr/>
          <p:nvPr/>
        </p:nvCxnSpPr>
        <p:spPr>
          <a:xfrm>
            <a:off x="1207658" y="4474741"/>
            <a:ext cx="9875520" cy="0"/>
          </a:xfrm>
          <a:prstGeom prst="straightConnector1">
            <a:avLst/>
          </a:prstGeom>
          <a:noFill/>
          <a:ln cap="flat" cmpd="sng" w="12700">
            <a:solidFill>
              <a:srgbClr val="FEFEFE"/>
            </a:solidFill>
            <a:prstDash val="solid"/>
            <a:round/>
            <a:headEnd len="sm" w="sm" type="none"/>
            <a:tailEnd len="sm" w="sm" type="none"/>
          </a:ln>
        </p:spPr>
      </p:cxnSp>
      <p:sp>
        <p:nvSpPr>
          <p:cNvPr id="292" name="Google Shape;292;p41"/>
          <p:cNvSpPr/>
          <p:nvPr/>
        </p:nvSpPr>
        <p:spPr>
          <a:xfrm>
            <a:off x="-6220" y="0"/>
            <a:ext cx="4641315"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txBox="1"/>
          <p:nvPr/>
        </p:nvSpPr>
        <p:spPr>
          <a:xfrm>
            <a:off x="510939" y="1097280"/>
            <a:ext cx="3659246" cy="285031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None/>
            </a:pPr>
            <a:r>
              <a:rPr lang="en-US" sz="3200">
                <a:solidFill>
                  <a:srgbClr val="FFFFFF"/>
                </a:solidFill>
                <a:latin typeface="Calibri"/>
                <a:ea typeface="Calibri"/>
                <a:cs typeface="Calibri"/>
                <a:sym typeface="Calibri"/>
              </a:rPr>
              <a:t>Дављење  Стефана Дечанског у тврђави Звечану, </a:t>
            </a:r>
            <a:endParaRPr sz="32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rPr lang="en-US" sz="3200">
                <a:solidFill>
                  <a:srgbClr val="FFFFFF"/>
                </a:solidFill>
                <a:latin typeface="Calibri"/>
                <a:ea typeface="Calibri"/>
                <a:cs typeface="Calibri"/>
                <a:sym typeface="Calibri"/>
              </a:rPr>
              <a:t>детаљ са житијне иконе зографа Лонгина</a:t>
            </a:r>
            <a:endParaRPr sz="3200">
              <a:solidFill>
                <a:schemeClr val="lt1"/>
              </a:solidFill>
              <a:latin typeface="Calibri"/>
              <a:ea typeface="Calibri"/>
              <a:cs typeface="Calibri"/>
              <a:sym typeface="Calibri"/>
            </a:endParaRPr>
          </a:p>
        </p:txBody>
      </p:sp>
      <p:pic>
        <p:nvPicPr>
          <p:cNvPr descr="A painting of a book&#10;&#10;Description generated with high confidence" id="294" name="Google Shape;294;p41"/>
          <p:cNvPicPr preferRelativeResize="0"/>
          <p:nvPr>
            <p:ph idx="4294967295" type="body"/>
          </p:nvPr>
        </p:nvPicPr>
        <p:blipFill rotWithShape="1">
          <a:blip r:embed="rId3">
            <a:alphaModFix/>
          </a:blip>
          <a:srcRect b="8362" l="0" r="-2" t="2019"/>
          <a:stretch/>
        </p:blipFill>
        <p:spPr>
          <a:xfrm>
            <a:off x="4635500" y="0"/>
            <a:ext cx="75565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Надгробни споменици</a:t>
            </a:r>
            <a:endParaRPr/>
          </a:p>
        </p:txBody>
      </p:sp>
      <p:sp>
        <p:nvSpPr>
          <p:cNvPr id="300" name="Google Shape;300;p42"/>
          <p:cNvSpPr txBox="1"/>
          <p:nvPr>
            <p:ph idx="1" type="body"/>
          </p:nvPr>
        </p:nvSpPr>
        <p:spPr>
          <a:xfrm>
            <a:off x="609600" y="1469574"/>
            <a:ext cx="10972800" cy="421653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i="1" lang="en-US" sz="2000"/>
              <a:t>Gisant</a:t>
            </a:r>
            <a:r>
              <a:rPr lang="en-US" sz="2000"/>
              <a:t> - жизан – надгробни споменик који представља лежећу фигуру покојника, често у молитви или са рукама прекрштеним на грудима, у идеалном, Христовом узрасту, иделна је представа умрлог у лику какав се очекује на свеопштем васкрсу.</a:t>
            </a:r>
            <a:endParaRPr sz="2000"/>
          </a:p>
          <a:p>
            <a:pPr indent="-342900" lvl="0" marL="342900" rtl="0" algn="just">
              <a:spcBef>
                <a:spcPts val="400"/>
              </a:spcBef>
              <a:spcAft>
                <a:spcPts val="0"/>
              </a:spcAft>
              <a:buClr>
                <a:schemeClr val="dk1"/>
              </a:buClr>
              <a:buSzPts val="2000"/>
              <a:buChar char="•"/>
            </a:pPr>
            <a:r>
              <a:rPr lang="en-US" sz="2000"/>
              <a:t>У другој половини 14. века појавио се нови тип надгробног споменика – </a:t>
            </a:r>
            <a:r>
              <a:rPr i="1" lang="en-US" sz="2000"/>
              <a:t>transi</a:t>
            </a:r>
            <a:r>
              <a:rPr lang="en-US" sz="2000"/>
              <a:t> гробница. Уместо уобичајеног </a:t>
            </a:r>
            <a:r>
              <a:rPr i="1" lang="en-US" sz="2000"/>
              <a:t>gisant</a:t>
            </a:r>
            <a:r>
              <a:rPr lang="en-US" sz="2000"/>
              <a:t>-a одређени богати припадници друштва почели су да поручују своје фунерарне портрете у обличју лешева у поодмаклом стању распадања. Каткад је тело преминулог чак представљано како га изједају црви, змије и жабе.</a:t>
            </a:r>
            <a:endParaRPr sz="2000"/>
          </a:p>
          <a:p>
            <a:pPr indent="-342900" lvl="0" marL="342900" rtl="0" algn="just">
              <a:spcBef>
                <a:spcPts val="400"/>
              </a:spcBef>
              <a:spcAft>
                <a:spcPts val="0"/>
              </a:spcAft>
              <a:buClr>
                <a:schemeClr val="dk1"/>
              </a:buClr>
              <a:buSzPts val="2000"/>
              <a:buChar char="•"/>
            </a:pPr>
            <a:r>
              <a:rPr lang="en-US" sz="2000"/>
              <a:t>Улога оваквог типа надгробног споменика била је да се изазове саосећање код посматрача које би га нагнало да упути молитву Богу за спасење преминулог. Саосећање је почивало на препознавању сопствене будуће судбине, односно спознаји онога што чека сваког човека након смрти. На известан начин </a:t>
            </a:r>
            <a:r>
              <a:rPr i="1" lang="en-US" sz="2000"/>
              <a:t>transi</a:t>
            </a:r>
            <a:r>
              <a:rPr lang="en-US" sz="2000"/>
              <a:t> гробнице су омогућавале стварно одигравање Легенде о три жива и три мртва, где је посматрач постајао један од тројице живих актера из приче док му се портрет умрлог обраћао речима: ‘’оно што сам ја сада, ти ћеш постати.’’</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04" name="Shape 304"/>
        <p:cNvGrpSpPr/>
        <p:nvPr/>
      </p:nvGrpSpPr>
      <p:grpSpPr>
        <a:xfrm>
          <a:off x="0" y="0"/>
          <a:ext cx="0" cy="0"/>
          <a:chOff x="0" y="0"/>
          <a:chExt cx="0" cy="0"/>
        </a:xfrm>
      </p:grpSpPr>
      <p:pic>
        <p:nvPicPr>
          <p:cNvPr descr="gisant-des-plantagenets.jpg" id="305" name="Google Shape;305;p43"/>
          <p:cNvPicPr preferRelativeResize="0"/>
          <p:nvPr>
            <p:ph idx="1" type="body"/>
          </p:nvPr>
        </p:nvPicPr>
        <p:blipFill rotWithShape="1">
          <a:blip r:embed="rId3">
            <a:alphaModFix/>
          </a:blip>
          <a:srcRect b="0" l="0" r="0" t="0"/>
          <a:stretch/>
        </p:blipFill>
        <p:spPr>
          <a:xfrm>
            <a:off x="1990745" y="391886"/>
            <a:ext cx="8241227" cy="5499146"/>
          </a:xfrm>
          <a:prstGeom prst="rect">
            <a:avLst/>
          </a:prstGeom>
          <a:noFill/>
          <a:ln>
            <a:noFill/>
          </a:ln>
        </p:spPr>
      </p:pic>
      <p:sp>
        <p:nvSpPr>
          <p:cNvPr id="306" name="Google Shape;306;p43"/>
          <p:cNvSpPr txBox="1"/>
          <p:nvPr/>
        </p:nvSpPr>
        <p:spPr>
          <a:xfrm>
            <a:off x="457201" y="6052236"/>
            <a:ext cx="10424160"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lt1"/>
                </a:solidFill>
                <a:latin typeface="Calibri"/>
                <a:ea typeface="Calibri"/>
                <a:cs typeface="Calibri"/>
                <a:sym typeface="Calibri"/>
              </a:rPr>
              <a:t>Надгробни споменици Хенрија II и Елеоноре од Аквитаније, Гробна црква Плантагенета, 13. век</a:t>
            </a: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10" name="Shape 310"/>
        <p:cNvGrpSpPr/>
        <p:nvPr/>
      </p:nvGrpSpPr>
      <p:grpSpPr>
        <a:xfrm>
          <a:off x="0" y="0"/>
          <a:ext cx="0" cy="0"/>
          <a:chOff x="0" y="0"/>
          <a:chExt cx="0" cy="0"/>
        </a:xfrm>
      </p:grpSpPr>
      <p:pic>
        <p:nvPicPr>
          <p:cNvPr descr="Transitory_tomb_-_1435-40-512x650.jpg" id="311" name="Google Shape;311;p44"/>
          <p:cNvPicPr preferRelativeResize="0"/>
          <p:nvPr/>
        </p:nvPicPr>
        <p:blipFill rotWithShape="1">
          <a:blip r:embed="rId3">
            <a:alphaModFix/>
          </a:blip>
          <a:srcRect b="0" l="0" r="0" t="0"/>
          <a:stretch/>
        </p:blipFill>
        <p:spPr>
          <a:xfrm>
            <a:off x="792480" y="174171"/>
            <a:ext cx="4668009" cy="5926183"/>
          </a:xfrm>
          <a:prstGeom prst="rect">
            <a:avLst/>
          </a:prstGeom>
          <a:noFill/>
          <a:ln>
            <a:noFill/>
          </a:ln>
        </p:spPr>
      </p:pic>
      <p:pic>
        <p:nvPicPr>
          <p:cNvPr id="312" name="Google Shape;312;p44"/>
          <p:cNvPicPr preferRelativeResize="0"/>
          <p:nvPr/>
        </p:nvPicPr>
        <p:blipFill rotWithShape="1">
          <a:blip r:embed="rId4">
            <a:alphaModFix/>
          </a:blip>
          <a:srcRect b="0" l="0" r="0" t="0"/>
          <a:stretch/>
        </p:blipFill>
        <p:spPr>
          <a:xfrm>
            <a:off x="6318070" y="0"/>
            <a:ext cx="4693920" cy="6229872"/>
          </a:xfrm>
          <a:prstGeom prst="rect">
            <a:avLst/>
          </a:prstGeom>
          <a:noFill/>
          <a:ln>
            <a:noFill/>
          </a:ln>
        </p:spPr>
      </p:pic>
      <p:sp>
        <p:nvSpPr>
          <p:cNvPr id="313" name="Google Shape;313;p44"/>
          <p:cNvSpPr txBox="1"/>
          <p:nvPr/>
        </p:nvSpPr>
        <p:spPr>
          <a:xfrm>
            <a:off x="6910251" y="6211669"/>
            <a:ext cx="388683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Надгробна плача Николаса Фламела,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Почетак 15. века</a:t>
            </a:r>
            <a:endParaRPr sz="1800">
              <a:solidFill>
                <a:schemeClr val="lt1"/>
              </a:solidFill>
              <a:latin typeface="Calibri"/>
              <a:ea typeface="Calibri"/>
              <a:cs typeface="Calibri"/>
              <a:sym typeface="Calibri"/>
            </a:endParaRPr>
          </a:p>
        </p:txBody>
      </p:sp>
      <p:sp>
        <p:nvSpPr>
          <p:cNvPr id="314" name="Google Shape;314;p44"/>
          <p:cNvSpPr/>
          <p:nvPr/>
        </p:nvSpPr>
        <p:spPr>
          <a:xfrm>
            <a:off x="1703927" y="6274917"/>
            <a:ext cx="27544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Transi гробница, око 1435.</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418012" y="457201"/>
            <a:ext cx="6244046" cy="10972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Обред сахрањивања</a:t>
            </a:r>
            <a:endParaRPr/>
          </a:p>
        </p:txBody>
      </p:sp>
      <p:sp>
        <p:nvSpPr>
          <p:cNvPr id="113" name="Google Shape;113;p18"/>
          <p:cNvSpPr txBox="1"/>
          <p:nvPr>
            <p:ph idx="1" type="body"/>
          </p:nvPr>
        </p:nvSpPr>
        <p:spPr>
          <a:xfrm>
            <a:off x="457200" y="1711235"/>
            <a:ext cx="6648994" cy="4105606"/>
          </a:xfrm>
          <a:prstGeom prst="rect">
            <a:avLst/>
          </a:prstGeom>
          <a:noFill/>
          <a:ln>
            <a:noFill/>
          </a:ln>
        </p:spPr>
        <p:txBody>
          <a:bodyPr anchorCtr="0" anchor="t" bIns="45700" lIns="0" spcFirstLastPara="1" rIns="0" wrap="square" tIns="45700">
            <a:noAutofit/>
          </a:bodyPr>
          <a:lstStyle/>
          <a:p>
            <a:pPr indent="-342900" lvl="0" marL="342900" rtl="0" algn="l">
              <a:spcBef>
                <a:spcPts val="0"/>
              </a:spcBef>
              <a:spcAft>
                <a:spcPts val="0"/>
              </a:spcAft>
              <a:buClr>
                <a:schemeClr val="dk1"/>
              </a:buClr>
              <a:buSzPts val="2000"/>
              <a:buFont typeface="Courier New"/>
              <a:buChar char="o"/>
            </a:pPr>
            <a:r>
              <a:rPr lang="en-US" sz="2000"/>
              <a:t>Обреди би започињали непосредно након што би смртник издахнуо и угавном су се састојали из четири дела. На првом месту ту је жалост, или оплакивање преминулог, која се различито испољавала у зависности од тога у којој мери је у то време било друштвено прихватљиво исказивати своје емоције. Онда би на ред дошло опело, једино које је прописано и хришћанским богослужењем, а чије слике можемо наћи у фреско-сликарству а које нам дају једно непосредније сведочанство о њиховом изгледу и спровођењу. Као трећа ставка јавља се погребна процесија чији је ток зависио од многих спољних фактора. И на самом крају дошло би до полагања тела покојника у гроб, сахрањивање у најужем смислу, као последња тачка тог процеса.</a:t>
            </a:r>
            <a:endParaRPr sz="2000"/>
          </a:p>
        </p:txBody>
      </p:sp>
      <p:pic>
        <p:nvPicPr>
          <p:cNvPr descr="Screenshot_20200519-001349_2.png" id="114" name="Google Shape;114;p18"/>
          <p:cNvPicPr preferRelativeResize="0"/>
          <p:nvPr/>
        </p:nvPicPr>
        <p:blipFill rotWithShape="1">
          <a:blip r:embed="rId3">
            <a:alphaModFix/>
          </a:blip>
          <a:srcRect b="0" l="0" r="0" t="0"/>
          <a:stretch/>
        </p:blipFill>
        <p:spPr>
          <a:xfrm>
            <a:off x="7354387" y="257605"/>
            <a:ext cx="4127863" cy="5959976"/>
          </a:xfrm>
          <a:prstGeom prst="rect">
            <a:avLst/>
          </a:prstGeom>
          <a:noFill/>
          <a:ln>
            <a:noFill/>
          </a:ln>
        </p:spPr>
      </p:pic>
      <p:sp>
        <p:nvSpPr>
          <p:cNvPr id="115" name="Google Shape;115;p18"/>
          <p:cNvSpPr txBox="1"/>
          <p:nvPr/>
        </p:nvSpPr>
        <p:spPr>
          <a:xfrm>
            <a:off x="7994469" y="6305788"/>
            <a:ext cx="273305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French Book of Hour, 1478.</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18" name="Shape 318"/>
        <p:cNvGrpSpPr/>
        <p:nvPr/>
      </p:nvGrpSpPr>
      <p:grpSpPr>
        <a:xfrm>
          <a:off x="0" y="0"/>
          <a:ext cx="0" cy="0"/>
          <a:chOff x="0" y="0"/>
          <a:chExt cx="0" cy="0"/>
        </a:xfrm>
      </p:grpSpPr>
      <p:pic>
        <p:nvPicPr>
          <p:cNvPr id="319" name="Google Shape;319;p45"/>
          <p:cNvPicPr preferRelativeResize="0"/>
          <p:nvPr/>
        </p:nvPicPr>
        <p:blipFill rotWithShape="1">
          <a:blip r:embed="rId3">
            <a:alphaModFix/>
          </a:blip>
          <a:srcRect b="0" l="0" r="0" t="0"/>
          <a:stretch/>
        </p:blipFill>
        <p:spPr>
          <a:xfrm>
            <a:off x="0" y="527124"/>
            <a:ext cx="8621717" cy="4195483"/>
          </a:xfrm>
          <a:prstGeom prst="rect">
            <a:avLst/>
          </a:prstGeom>
          <a:noFill/>
          <a:ln>
            <a:noFill/>
          </a:ln>
        </p:spPr>
      </p:pic>
      <p:sp>
        <p:nvSpPr>
          <p:cNvPr id="320" name="Google Shape;320;p45"/>
          <p:cNvSpPr txBox="1"/>
          <p:nvPr/>
        </p:nvSpPr>
        <p:spPr>
          <a:xfrm>
            <a:off x="874058" y="5219307"/>
            <a:ext cx="7368989"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Покојников леш надвишен је његовим будућим васкрслим телом. Уз </a:t>
            </a:r>
            <a:r>
              <a:rPr i="1" lang="en-US" sz="1800">
                <a:solidFill>
                  <a:schemeClr val="lt1"/>
                </a:solidFill>
                <a:latin typeface="Calibri"/>
                <a:ea typeface="Calibri"/>
                <a:cs typeface="Calibri"/>
                <a:sym typeface="Calibri"/>
              </a:rPr>
              <a:t>transi</a:t>
            </a:r>
            <a:r>
              <a:rPr lang="en-US" sz="1800">
                <a:solidFill>
                  <a:schemeClr val="lt1"/>
                </a:solidFill>
                <a:latin typeface="Calibri"/>
                <a:ea typeface="Calibri"/>
                <a:cs typeface="Calibri"/>
                <a:sym typeface="Calibri"/>
              </a:rPr>
              <a:t> фигуру урезана је реч Емануил на три места, наговештавајући божанску заштиту и обећање  повратка пути на крају времена.</a:t>
            </a:r>
            <a:endParaRPr sz="1800">
              <a:solidFill>
                <a:schemeClr val="lt1"/>
              </a:solidFill>
              <a:latin typeface="Calibri"/>
              <a:ea typeface="Calibri"/>
              <a:cs typeface="Calibri"/>
              <a:sym typeface="Calibri"/>
            </a:endParaRPr>
          </a:p>
        </p:txBody>
      </p:sp>
      <p:sp>
        <p:nvSpPr>
          <p:cNvPr id="321" name="Google Shape;321;p45"/>
          <p:cNvSpPr txBox="1"/>
          <p:nvPr/>
        </p:nvSpPr>
        <p:spPr>
          <a:xfrm>
            <a:off x="8477353" y="528174"/>
            <a:ext cx="3714647"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Двострука гробница надбискупа Хенрија Чичелија,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Kентербери катедрала</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прва половина 15. века</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64368374_f1d5f5f397_chichele_photobyflambard.jpg" id="322" name="Google Shape;322;p45"/>
          <p:cNvPicPr preferRelativeResize="0"/>
          <p:nvPr/>
        </p:nvPicPr>
        <p:blipFill rotWithShape="1">
          <a:blip r:embed="rId4">
            <a:alphaModFix/>
          </a:blip>
          <a:srcRect b="0" l="0" r="0" t="0"/>
          <a:stretch/>
        </p:blipFill>
        <p:spPr>
          <a:xfrm>
            <a:off x="8736875" y="2259875"/>
            <a:ext cx="3272245" cy="436299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26" name="Shape 326"/>
        <p:cNvGrpSpPr/>
        <p:nvPr/>
      </p:nvGrpSpPr>
      <p:grpSpPr>
        <a:xfrm>
          <a:off x="0" y="0"/>
          <a:ext cx="0" cy="0"/>
          <a:chOff x="0" y="0"/>
          <a:chExt cx="0" cy="0"/>
        </a:xfrm>
      </p:grpSpPr>
      <p:pic>
        <p:nvPicPr>
          <p:cNvPr descr="800px-Arundel4.jpg" id="327" name="Google Shape;327;p46"/>
          <p:cNvPicPr preferRelativeResize="0"/>
          <p:nvPr/>
        </p:nvPicPr>
        <p:blipFill rotWithShape="1">
          <a:blip r:embed="rId3">
            <a:alphaModFix/>
          </a:blip>
          <a:srcRect b="0" l="0" r="0" t="0"/>
          <a:stretch/>
        </p:blipFill>
        <p:spPr>
          <a:xfrm>
            <a:off x="875212" y="418012"/>
            <a:ext cx="8168640" cy="6126480"/>
          </a:xfrm>
          <a:prstGeom prst="rect">
            <a:avLst/>
          </a:prstGeom>
          <a:noFill/>
          <a:ln>
            <a:noFill/>
          </a:ln>
        </p:spPr>
      </p:pic>
      <p:sp>
        <p:nvSpPr>
          <p:cNvPr id="328" name="Google Shape;328;p46"/>
          <p:cNvSpPr txBox="1"/>
          <p:nvPr/>
        </p:nvSpPr>
        <p:spPr>
          <a:xfrm>
            <a:off x="9353007" y="1214846"/>
            <a:ext cx="245351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ctr">
              <a:spcBef>
                <a:spcPts val="0"/>
              </a:spcBef>
              <a:spcAft>
                <a:spcPts val="0"/>
              </a:spcAft>
              <a:buNone/>
            </a:pPr>
            <a:r>
              <a:rPr lang="en-US" sz="2000">
                <a:solidFill>
                  <a:schemeClr val="lt1"/>
                </a:solidFill>
                <a:latin typeface="Calibri"/>
                <a:ea typeface="Calibri"/>
                <a:cs typeface="Calibri"/>
                <a:sym typeface="Calibri"/>
              </a:rPr>
              <a:t>John Fitzalan koji je umro 1435,</a:t>
            </a:r>
            <a:endParaRPr/>
          </a:p>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ctr">
              <a:spcBef>
                <a:spcPts val="0"/>
              </a:spcBef>
              <a:spcAft>
                <a:spcPts val="0"/>
              </a:spcAft>
              <a:buNone/>
            </a:pPr>
            <a:r>
              <a:rPr lang="en-US" sz="2000">
                <a:solidFill>
                  <a:schemeClr val="lt1"/>
                </a:solidFill>
                <a:latin typeface="Calibri"/>
                <a:ea typeface="Calibri"/>
                <a:cs typeface="Calibri"/>
                <a:sym typeface="Calibri"/>
              </a:rPr>
              <a:t>Fitzalan Kapela, Arundel Zamak, Saseks</a:t>
            </a:r>
            <a:endParaRPr sz="20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32" name="Shape 332"/>
        <p:cNvGrpSpPr/>
        <p:nvPr/>
      </p:nvGrpSpPr>
      <p:grpSpPr>
        <a:xfrm>
          <a:off x="0" y="0"/>
          <a:ext cx="0" cy="0"/>
          <a:chOff x="0" y="0"/>
          <a:chExt cx="0" cy="0"/>
        </a:xfrm>
      </p:grpSpPr>
      <p:pic>
        <p:nvPicPr>
          <p:cNvPr id="333" name="Google Shape;333;p47"/>
          <p:cNvPicPr preferRelativeResize="0"/>
          <p:nvPr/>
        </p:nvPicPr>
        <p:blipFill rotWithShape="1">
          <a:blip r:embed="rId3">
            <a:alphaModFix/>
          </a:blip>
          <a:srcRect b="0" l="0" r="0" t="0"/>
          <a:stretch/>
        </p:blipFill>
        <p:spPr>
          <a:xfrm>
            <a:off x="164010" y="2090058"/>
            <a:ext cx="4766331" cy="3525393"/>
          </a:xfrm>
          <a:prstGeom prst="rect">
            <a:avLst/>
          </a:prstGeom>
          <a:noFill/>
          <a:ln>
            <a:noFill/>
          </a:ln>
        </p:spPr>
      </p:pic>
      <p:pic>
        <p:nvPicPr>
          <p:cNvPr id="334" name="Google Shape;334;p47"/>
          <p:cNvPicPr preferRelativeResize="0"/>
          <p:nvPr/>
        </p:nvPicPr>
        <p:blipFill rotWithShape="1">
          <a:blip r:embed="rId4">
            <a:alphaModFix/>
          </a:blip>
          <a:srcRect b="0" l="0" r="0" t="0"/>
          <a:stretch/>
        </p:blipFill>
        <p:spPr>
          <a:xfrm>
            <a:off x="5059623" y="779417"/>
            <a:ext cx="7132377" cy="3733800"/>
          </a:xfrm>
          <a:prstGeom prst="rect">
            <a:avLst/>
          </a:prstGeom>
          <a:noFill/>
          <a:ln>
            <a:noFill/>
          </a:ln>
        </p:spPr>
      </p:pic>
      <p:sp>
        <p:nvSpPr>
          <p:cNvPr id="335" name="Google Shape;335;p47"/>
          <p:cNvSpPr txBox="1"/>
          <p:nvPr/>
        </p:nvSpPr>
        <p:spPr>
          <a:xfrm>
            <a:off x="5355772" y="5016416"/>
            <a:ext cx="615696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На јастуку поред главе </a:t>
            </a:r>
            <a:r>
              <a:rPr i="1" lang="en-US" sz="2000">
                <a:solidFill>
                  <a:schemeClr val="lt1"/>
                </a:solidFill>
                <a:latin typeface="Calibri"/>
                <a:ea typeface="Calibri"/>
                <a:cs typeface="Calibri"/>
                <a:sym typeface="Calibri"/>
              </a:rPr>
              <a:t>transi</a:t>
            </a:r>
            <a:r>
              <a:rPr lang="en-US" sz="2000">
                <a:solidFill>
                  <a:schemeClr val="lt1"/>
                </a:solidFill>
                <a:latin typeface="Calibri"/>
                <a:ea typeface="Calibri"/>
                <a:cs typeface="Calibri"/>
                <a:sym typeface="Calibri"/>
              </a:rPr>
              <a:t> фигуре преминулог представљене су шкољке као симболи будућег васкрсења.</a:t>
            </a:r>
            <a:endParaRPr sz="20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39" name="Shape 339"/>
        <p:cNvGrpSpPr/>
        <p:nvPr/>
      </p:nvGrpSpPr>
      <p:grpSpPr>
        <a:xfrm>
          <a:off x="0" y="0"/>
          <a:ext cx="0" cy="0"/>
          <a:chOff x="0" y="0"/>
          <a:chExt cx="0" cy="0"/>
        </a:xfrm>
      </p:grpSpPr>
      <p:pic>
        <p:nvPicPr>
          <p:cNvPr descr="800px-Trazegnies_050911_(41).jpg" id="340" name="Google Shape;340;p48"/>
          <p:cNvPicPr preferRelativeResize="0"/>
          <p:nvPr>
            <p:ph idx="1" type="body"/>
          </p:nvPr>
        </p:nvPicPr>
        <p:blipFill rotWithShape="1">
          <a:blip r:embed="rId3">
            <a:alphaModFix/>
          </a:blip>
          <a:srcRect b="0" l="0" r="0" t="0"/>
          <a:stretch/>
        </p:blipFill>
        <p:spPr>
          <a:xfrm>
            <a:off x="653142" y="3229948"/>
            <a:ext cx="4576145" cy="3432109"/>
          </a:xfrm>
          <a:prstGeom prst="rect">
            <a:avLst/>
          </a:prstGeom>
          <a:noFill/>
          <a:ln>
            <a:noFill/>
          </a:ln>
        </p:spPr>
      </p:pic>
      <p:pic>
        <p:nvPicPr>
          <p:cNvPr descr="800px-Boussu_JPG00a.jpg" id="341" name="Google Shape;341;p48"/>
          <p:cNvPicPr preferRelativeResize="0"/>
          <p:nvPr/>
        </p:nvPicPr>
        <p:blipFill rotWithShape="1">
          <a:blip r:embed="rId4">
            <a:alphaModFix/>
          </a:blip>
          <a:srcRect b="0" l="0" r="0" t="0"/>
          <a:stretch/>
        </p:blipFill>
        <p:spPr>
          <a:xfrm>
            <a:off x="1084215" y="238397"/>
            <a:ext cx="3918855" cy="2939142"/>
          </a:xfrm>
          <a:prstGeom prst="rect">
            <a:avLst/>
          </a:prstGeom>
          <a:noFill/>
          <a:ln>
            <a:noFill/>
          </a:ln>
        </p:spPr>
      </p:pic>
      <p:pic>
        <p:nvPicPr>
          <p:cNvPr descr="unnamed.jpg" id="342" name="Google Shape;342;p48"/>
          <p:cNvPicPr preferRelativeResize="0"/>
          <p:nvPr/>
        </p:nvPicPr>
        <p:blipFill rotWithShape="1">
          <a:blip r:embed="rId5">
            <a:alphaModFix/>
          </a:blip>
          <a:srcRect b="16892" l="0" r="0" t="0"/>
          <a:stretch/>
        </p:blipFill>
        <p:spPr>
          <a:xfrm>
            <a:off x="5394960" y="195944"/>
            <a:ext cx="5891349" cy="3260878"/>
          </a:xfrm>
          <a:prstGeom prst="rect">
            <a:avLst/>
          </a:prstGeom>
          <a:noFill/>
          <a:ln>
            <a:noFill/>
          </a:ln>
        </p:spPr>
      </p:pic>
      <p:pic>
        <p:nvPicPr>
          <p:cNvPr descr="gisant_guillaume_de_harcigny_musc3a9e_de_laon_280208_1.jpg" id="343" name="Google Shape;343;p48"/>
          <p:cNvPicPr preferRelativeResize="0"/>
          <p:nvPr/>
        </p:nvPicPr>
        <p:blipFill rotWithShape="1">
          <a:blip r:embed="rId6">
            <a:alphaModFix/>
          </a:blip>
          <a:srcRect b="0" l="0" r="0" t="0"/>
          <a:stretch/>
        </p:blipFill>
        <p:spPr>
          <a:xfrm>
            <a:off x="6178730" y="3588185"/>
            <a:ext cx="4372429" cy="30869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47" name="Shape 347"/>
        <p:cNvGrpSpPr/>
        <p:nvPr/>
      </p:nvGrpSpPr>
      <p:grpSpPr>
        <a:xfrm>
          <a:off x="0" y="0"/>
          <a:ext cx="0" cy="0"/>
          <a:chOff x="0" y="0"/>
          <a:chExt cx="0" cy="0"/>
        </a:xfrm>
      </p:grpSpPr>
      <p:pic>
        <p:nvPicPr>
          <p:cNvPr descr="plc97_24_basilicastdenis.jpg" id="348" name="Google Shape;348;p49"/>
          <p:cNvPicPr preferRelativeResize="0"/>
          <p:nvPr>
            <p:ph idx="1" type="body"/>
          </p:nvPr>
        </p:nvPicPr>
        <p:blipFill rotWithShape="1">
          <a:blip r:embed="rId3">
            <a:alphaModFix/>
          </a:blip>
          <a:srcRect b="0" l="0" r="0" t="0"/>
          <a:stretch/>
        </p:blipFill>
        <p:spPr>
          <a:xfrm>
            <a:off x="2336186" y="313508"/>
            <a:ext cx="7683024" cy="5839097"/>
          </a:xfrm>
          <a:prstGeom prst="rect">
            <a:avLst/>
          </a:prstGeom>
          <a:noFill/>
          <a:ln>
            <a:noFill/>
          </a:ln>
        </p:spPr>
      </p:pic>
      <p:sp>
        <p:nvSpPr>
          <p:cNvPr id="349" name="Google Shape;349;p49"/>
          <p:cNvSpPr txBox="1"/>
          <p:nvPr/>
        </p:nvSpPr>
        <p:spPr>
          <a:xfrm>
            <a:off x="2952206" y="6036494"/>
            <a:ext cx="724988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Гробница Хенрија и Катарине де Медичи, средина. 16 века</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53" name="Shape 353"/>
        <p:cNvGrpSpPr/>
        <p:nvPr/>
      </p:nvGrpSpPr>
      <p:grpSpPr>
        <a:xfrm>
          <a:off x="0" y="0"/>
          <a:ext cx="0" cy="0"/>
          <a:chOff x="0" y="0"/>
          <a:chExt cx="0" cy="0"/>
        </a:xfrm>
      </p:grpSpPr>
      <p:pic>
        <p:nvPicPr>
          <p:cNvPr descr="Le_Transi_de_René_de_Chalon(1).jpg" id="354" name="Google Shape;354;p50"/>
          <p:cNvPicPr preferRelativeResize="0"/>
          <p:nvPr>
            <p:ph idx="1" type="body"/>
          </p:nvPr>
        </p:nvPicPr>
        <p:blipFill rotWithShape="1">
          <a:blip r:embed="rId3">
            <a:alphaModFix/>
          </a:blip>
          <a:srcRect b="0" l="0" r="0" t="0"/>
          <a:stretch/>
        </p:blipFill>
        <p:spPr>
          <a:xfrm>
            <a:off x="1776548" y="-4354"/>
            <a:ext cx="5146765" cy="6862354"/>
          </a:xfrm>
          <a:prstGeom prst="rect">
            <a:avLst/>
          </a:prstGeom>
          <a:noFill/>
          <a:ln>
            <a:noFill/>
          </a:ln>
        </p:spPr>
      </p:pic>
      <p:sp>
        <p:nvSpPr>
          <p:cNvPr id="355" name="Google Shape;355;p50"/>
          <p:cNvSpPr txBox="1"/>
          <p:nvPr/>
        </p:nvSpPr>
        <p:spPr>
          <a:xfrm>
            <a:off x="7383973" y="1486093"/>
            <a:ext cx="4072922" cy="424731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Rene de Chalon</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 Умро је у двадесет и петој години  и уместо да буде приказан у херојској форми изабрао је, он или његова удовица, да буде приказан у виду скелета људских димензија, са деловима суве коже који висе са шупљег тела. Једна рука му је савијена преко сломљених ребара а друга високо уздигнута  са срцем које држи у длану.</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Он раније и јесте у десној испруженој руци држао реликвијар у коме се чувало његово срце.</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359" name="Shape 359"/>
        <p:cNvGrpSpPr/>
        <p:nvPr/>
      </p:nvGrpSpPr>
      <p:grpSpPr>
        <a:xfrm>
          <a:off x="0" y="0"/>
          <a:ext cx="0" cy="0"/>
          <a:chOff x="0" y="0"/>
          <a:chExt cx="0" cy="0"/>
        </a:xfrm>
      </p:grpSpPr>
      <p:sp>
        <p:nvSpPr>
          <p:cNvPr id="360" name="Google Shape;360;p51"/>
          <p:cNvSpPr txBox="1"/>
          <p:nvPr/>
        </p:nvSpPr>
        <p:spPr>
          <a:xfrm>
            <a:off x="5525588" y="5969726"/>
            <a:ext cx="129073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-Крај-</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119" name="Shape 119"/>
        <p:cNvGrpSpPr/>
        <p:nvPr/>
      </p:nvGrpSpPr>
      <p:grpSpPr>
        <a:xfrm>
          <a:off x="0" y="0"/>
          <a:ext cx="0" cy="0"/>
          <a:chOff x="0" y="0"/>
          <a:chExt cx="0" cy="0"/>
        </a:xfrm>
      </p:grpSpPr>
      <p:sp>
        <p:nvSpPr>
          <p:cNvPr id="120" name="Google Shape;120;p19"/>
          <p:cNvSpPr txBox="1"/>
          <p:nvPr>
            <p:ph type="title"/>
          </p:nvPr>
        </p:nvSpPr>
        <p:spPr>
          <a:xfrm>
            <a:off x="888275" y="431074"/>
            <a:ext cx="10058400" cy="7184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400"/>
              <a:buFont typeface="Calibri"/>
              <a:buNone/>
            </a:pPr>
            <a:r>
              <a:rPr lang="en-US" sz="2400">
                <a:solidFill>
                  <a:schemeClr val="lt1"/>
                </a:solidFill>
              </a:rPr>
              <a:t>Опело липљанског епископа Теодора, Грачаница, 14. век</a:t>
            </a:r>
            <a:endParaRPr sz="2400">
              <a:solidFill>
                <a:schemeClr val="lt1"/>
              </a:solidFill>
            </a:endParaRPr>
          </a:p>
        </p:txBody>
      </p:sp>
      <p:pic>
        <p:nvPicPr>
          <p:cNvPr descr="98195092_271004800746810_5676120257454931968_n.png" id="121" name="Google Shape;121;p19"/>
          <p:cNvPicPr preferRelativeResize="0"/>
          <p:nvPr/>
        </p:nvPicPr>
        <p:blipFill rotWithShape="1">
          <a:blip r:embed="rId3">
            <a:alphaModFix/>
          </a:blip>
          <a:srcRect b="0" l="0" r="0" t="0"/>
          <a:stretch/>
        </p:blipFill>
        <p:spPr>
          <a:xfrm>
            <a:off x="1278114" y="1233350"/>
            <a:ext cx="9430844" cy="5010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20"/>
          <p:cNvSpPr txBox="1"/>
          <p:nvPr>
            <p:ph type="title"/>
          </p:nvPr>
        </p:nvSpPr>
        <p:spPr>
          <a:xfrm>
            <a:off x="643468" y="643467"/>
            <a:ext cx="3073550" cy="512620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100"/>
              <a:buFont typeface="Calibri"/>
              <a:buNone/>
            </a:pPr>
            <a:r>
              <a:rPr lang="en-US" sz="4100"/>
              <a:t>Најављеност смрти</a:t>
            </a:r>
            <a:endParaRPr sz="4100"/>
          </a:p>
        </p:txBody>
      </p:sp>
      <p:sp>
        <p:nvSpPr>
          <p:cNvPr id="128" name="Google Shape;128;p20"/>
          <p:cNvSpPr txBox="1"/>
          <p:nvPr>
            <p:ph idx="1" type="body"/>
          </p:nvPr>
        </p:nvSpPr>
        <p:spPr>
          <a:xfrm>
            <a:off x="4436988" y="718458"/>
            <a:ext cx="6590611" cy="5521558"/>
          </a:xfrm>
          <a:prstGeom prst="rect">
            <a:avLst/>
          </a:prstGeom>
          <a:noFill/>
          <a:ln>
            <a:noFill/>
          </a:ln>
        </p:spPr>
        <p:txBody>
          <a:bodyPr anchorCtr="0" anchor="ctr" bIns="45700" lIns="0" spcFirstLastPara="1" rIns="0" wrap="square" tIns="45700">
            <a:noAutofit/>
          </a:bodyPr>
          <a:lstStyle/>
          <a:p>
            <a:pPr indent="-342900" lvl="0" marL="342900" rtl="0" algn="l">
              <a:lnSpc>
                <a:spcPct val="90000"/>
              </a:lnSpc>
              <a:spcBef>
                <a:spcPts val="0"/>
              </a:spcBef>
              <a:spcAft>
                <a:spcPts val="0"/>
              </a:spcAft>
              <a:buClr>
                <a:schemeClr val="dk1"/>
              </a:buClr>
              <a:buSzPts val="1800"/>
              <a:buFont typeface="Noto Sans Symbols"/>
              <a:buChar char="❑"/>
            </a:pPr>
            <a:r>
              <a:rPr lang="en-US" sz="1800"/>
              <a:t>Свет средњег века присан је са смрћу. Физичка смрт, у духу хришћанског веровања, доживљава се као улазак у вечни живот, својеврсно ново рођење.</a:t>
            </a:r>
            <a:endParaRPr sz="1800"/>
          </a:p>
          <a:p>
            <a:pPr indent="-342900" lvl="0" marL="342900" rtl="0" algn="l">
              <a:lnSpc>
                <a:spcPct val="90000"/>
              </a:lnSpc>
              <a:spcBef>
                <a:spcPts val="360"/>
              </a:spcBef>
              <a:spcAft>
                <a:spcPts val="0"/>
              </a:spcAft>
              <a:buClr>
                <a:schemeClr val="dk1"/>
              </a:buClr>
              <a:buSzPts val="1800"/>
              <a:buFont typeface="Noto Sans Symbols"/>
              <a:buChar char="❑"/>
            </a:pPr>
            <a:r>
              <a:rPr lang="en-US" sz="1800"/>
              <a:t>Регулисана уобичајеним ритуалом, ако судимо према сачуваним описима смрти припадника различитих друштвених група, смрт је у средњем веку предосећана, њена суштинска црта је, дакле, </a:t>
            </a:r>
            <a:r>
              <a:rPr b="1" lang="en-US" sz="1800"/>
              <a:t>најављеност.</a:t>
            </a:r>
            <a:endParaRPr b="1" sz="1800"/>
          </a:p>
          <a:p>
            <a:pPr indent="-342900" lvl="0" marL="342900" rtl="0" algn="l">
              <a:lnSpc>
                <a:spcPct val="90000"/>
              </a:lnSpc>
              <a:spcBef>
                <a:spcPts val="360"/>
              </a:spcBef>
              <a:spcAft>
                <a:spcPts val="0"/>
              </a:spcAft>
              <a:buClr>
                <a:schemeClr val="dk1"/>
              </a:buClr>
              <a:buSzPts val="1800"/>
              <a:buFont typeface="Noto Sans Symbols"/>
              <a:buChar char="❑"/>
            </a:pPr>
            <a:r>
              <a:rPr lang="en-US" sz="1800"/>
              <a:t>У контексту најављености као битне одлике смрти ваља истаћи и појаву </a:t>
            </a:r>
            <a:r>
              <a:rPr b="1" lang="en-US" sz="1800"/>
              <a:t>предзнака смрти</a:t>
            </a:r>
            <a:r>
              <a:rPr lang="en-US" sz="1800"/>
              <a:t>, битан елемент хагиографске приче.</a:t>
            </a:r>
            <a:endParaRPr b="1" sz="1800"/>
          </a:p>
          <a:p>
            <a:pPr indent="-342900" lvl="0" marL="342900" rtl="0" algn="l">
              <a:lnSpc>
                <a:spcPct val="90000"/>
              </a:lnSpc>
              <a:spcBef>
                <a:spcPts val="360"/>
              </a:spcBef>
              <a:spcAft>
                <a:spcPts val="0"/>
              </a:spcAft>
              <a:buClr>
                <a:schemeClr val="dk1"/>
              </a:buClr>
              <a:buSzPts val="1800"/>
              <a:buFont typeface="Noto Sans Symbols"/>
              <a:buChar char="❑"/>
            </a:pPr>
            <a:r>
              <a:rPr lang="en-US" sz="1800"/>
              <a:t>Готово сви наши стари писци, описујући смрт истакнутих појединаца, обавештавају нас како је покојник знао да ће умрети, чак је и унапред обавештавао поданике о томе, ово видимо на примеру Драгутина. </a:t>
            </a:r>
            <a:endParaRPr sz="1800"/>
          </a:p>
          <a:p>
            <a:pPr indent="-342900" lvl="0" marL="342900" rtl="0" algn="l">
              <a:lnSpc>
                <a:spcPct val="90000"/>
              </a:lnSpc>
              <a:spcBef>
                <a:spcPts val="360"/>
              </a:spcBef>
              <a:spcAft>
                <a:spcPts val="0"/>
              </a:spcAft>
              <a:buClr>
                <a:schemeClr val="dk1"/>
              </a:buClr>
              <a:buSzPts val="1800"/>
              <a:buFont typeface="Noto Sans Symbols"/>
              <a:buChar char="❑"/>
            </a:pPr>
            <a:r>
              <a:rPr lang="en-US" sz="1800"/>
              <a:t>У препознатљивом маниру жанра, најављеност смрти очитује се небеским предзнацима, посебно када је реч о смрти човека важног за заједницу.</a:t>
            </a:r>
            <a:endParaRPr sz="1800"/>
          </a:p>
          <a:p>
            <a:pPr indent="-342900" lvl="0" marL="342900" rtl="0" algn="l">
              <a:lnSpc>
                <a:spcPct val="90000"/>
              </a:lnSpc>
              <a:spcBef>
                <a:spcPts val="360"/>
              </a:spcBef>
              <a:spcAft>
                <a:spcPts val="0"/>
              </a:spcAft>
              <a:buClr>
                <a:schemeClr val="dk1"/>
              </a:buClr>
              <a:buSzPts val="1800"/>
              <a:buFont typeface="Noto Sans Symbols"/>
              <a:buChar char="❑"/>
            </a:pPr>
            <a:r>
              <a:rPr lang="en-US" sz="1800"/>
              <a:t>Код старих писаца често наилазимо на веровања да слична знамења на небу и на земљи наговештавају несреће и необичне догађаје који потресају живот колектива. На свој начин, и сама заједница учествује у доживљају смрти као важном догађају у своме животу. У тим описима пратимо начине испољавања колективних осећања, тачније, видимо какав је њихов прихваћени модел.</a:t>
            </a:r>
            <a:endParaRPr sz="1800"/>
          </a:p>
          <a:p>
            <a:pPr indent="-228600" lvl="0" marL="342900" rtl="0" algn="l">
              <a:spcBef>
                <a:spcPts val="360"/>
              </a:spcBef>
              <a:spcAft>
                <a:spcPts val="0"/>
              </a:spcAft>
              <a:buClr>
                <a:schemeClr val="dk1"/>
              </a:buClr>
              <a:buSzPts val="1800"/>
              <a:buNone/>
            </a:pPr>
            <a:r>
              <a:t/>
            </a:r>
            <a:endParaRPr sz="1800"/>
          </a:p>
        </p:txBody>
      </p:sp>
      <p:cxnSp>
        <p:nvCxnSpPr>
          <p:cNvPr id="129" name="Google Shape;129;p20"/>
          <p:cNvCxnSpPr/>
          <p:nvPr/>
        </p:nvCxnSpPr>
        <p:spPr>
          <a:xfrm>
            <a:off x="4042052" y="1778497"/>
            <a:ext cx="0" cy="3200400"/>
          </a:xfrm>
          <a:prstGeom prst="straightConnector1">
            <a:avLst/>
          </a:prstGeom>
          <a:noFill/>
          <a:ln cap="flat" cmpd="sng" w="19050">
            <a:solidFill>
              <a:schemeClr val="dk1"/>
            </a:solidFill>
            <a:prstDash val="solid"/>
            <a:miter lim="800000"/>
            <a:headEnd len="sm" w="sm" type="none"/>
            <a:tailEnd len="sm" w="sm" type="none"/>
          </a:ln>
        </p:spPr>
      </p:cxnSp>
      <p:sp>
        <p:nvSpPr>
          <p:cNvPr id="130" name="Google Shape;130;p20"/>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2626"/>
        </a:solidFill>
      </p:bgPr>
    </p:bg>
    <p:spTree>
      <p:nvGrpSpPr>
        <p:cNvPr id="134" name="Shape 134"/>
        <p:cNvGrpSpPr/>
        <p:nvPr/>
      </p:nvGrpSpPr>
      <p:grpSpPr>
        <a:xfrm>
          <a:off x="0" y="0"/>
          <a:ext cx="0" cy="0"/>
          <a:chOff x="0" y="0"/>
          <a:chExt cx="0" cy="0"/>
        </a:xfrm>
      </p:grpSpPr>
      <p:pic>
        <p:nvPicPr>
          <p:cNvPr descr="Screenshot_20200519-095444_2.png" id="135" name="Google Shape;135;p21"/>
          <p:cNvPicPr preferRelativeResize="0"/>
          <p:nvPr>
            <p:ph idx="1" type="body"/>
          </p:nvPr>
        </p:nvPicPr>
        <p:blipFill rotWithShape="1">
          <a:blip r:embed="rId3">
            <a:alphaModFix/>
          </a:blip>
          <a:srcRect b="0" l="0" r="0" t="0"/>
          <a:stretch/>
        </p:blipFill>
        <p:spPr>
          <a:xfrm>
            <a:off x="1685564" y="0"/>
            <a:ext cx="5850294" cy="6858000"/>
          </a:xfrm>
          <a:prstGeom prst="rect">
            <a:avLst/>
          </a:prstGeom>
          <a:noFill/>
          <a:ln>
            <a:noFill/>
          </a:ln>
        </p:spPr>
      </p:pic>
      <p:sp>
        <p:nvSpPr>
          <p:cNvPr id="136" name="Google Shape;136;p21"/>
          <p:cNvSpPr txBox="1"/>
          <p:nvPr/>
        </p:nvSpPr>
        <p:spPr>
          <a:xfrm>
            <a:off x="8045184" y="1310127"/>
            <a:ext cx="2752805" cy="20621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Анђео смрти, Томићев псалтир, крај. 14. века</a:t>
            </a:r>
            <a:endParaRPr sz="32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sp>
        <p:nvSpPr>
          <p:cNvPr id="141" name="Google Shape;141;p2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2"/>
          <p:cNvSpPr txBox="1"/>
          <p:nvPr>
            <p:ph type="title"/>
          </p:nvPr>
        </p:nvSpPr>
        <p:spPr>
          <a:xfrm>
            <a:off x="240902" y="629090"/>
            <a:ext cx="3591134" cy="488178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3200"/>
              <a:buFont typeface="Calibri"/>
              <a:buNone/>
            </a:pPr>
            <a:r>
              <a:rPr lang="en-US" sz="3200"/>
              <a:t>Свеприсутност смрти</a:t>
            </a:r>
            <a:endParaRPr sz="3200"/>
          </a:p>
        </p:txBody>
      </p:sp>
      <p:sp>
        <p:nvSpPr>
          <p:cNvPr id="143" name="Google Shape;143;p22"/>
          <p:cNvSpPr txBox="1"/>
          <p:nvPr>
            <p:ph idx="1" type="body"/>
          </p:nvPr>
        </p:nvSpPr>
        <p:spPr>
          <a:xfrm>
            <a:off x="4363786" y="621697"/>
            <a:ext cx="6791894" cy="5147973"/>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1760"/>
              <a:buFont typeface="Noto Sans Symbols"/>
              <a:buChar char="⮚"/>
            </a:pPr>
            <a:r>
              <a:rPr lang="en-US" sz="1760"/>
              <a:t>Смрт је била јавна, припадајући колективном доживљају; било да је реч о смрти у боју, о насилној смрти, о смрти болесника у сопственој постељи, самртник је увек био окружен људима. Смрт је средњовековном човеку била блиска; о томе сведочи начин на који је функционисала организована власт, која је одржавала ред заједнице и страх од закона и дељења правде, између осталог и бројним казнама погубљења.</a:t>
            </a:r>
            <a:endParaRPr/>
          </a:p>
          <a:p>
            <a:pPr indent="-342900" lvl="0" marL="342900" rtl="0" algn="l">
              <a:lnSpc>
                <a:spcPct val="80000"/>
              </a:lnSpc>
              <a:spcBef>
                <a:spcPts val="352"/>
              </a:spcBef>
              <a:spcAft>
                <a:spcPts val="0"/>
              </a:spcAft>
              <a:buClr>
                <a:schemeClr val="dk1"/>
              </a:buClr>
              <a:buSzPts val="1760"/>
              <a:buFont typeface="Noto Sans Symbols"/>
              <a:buChar char="⮚"/>
            </a:pPr>
            <a:r>
              <a:rPr lang="en-US" sz="1760"/>
              <a:t>Осећање смрти део је дубоко личног доживљаја, појединац је носи као слику својих страхова, као уточиште, обећање раја, као страшни суд или велику светлост која прати јуначки подвиг.</a:t>
            </a:r>
            <a:endParaRPr/>
          </a:p>
          <a:p>
            <a:pPr indent="-342900" lvl="0" marL="342900" rtl="0" algn="l">
              <a:lnSpc>
                <a:spcPct val="80000"/>
              </a:lnSpc>
              <a:spcBef>
                <a:spcPts val="352"/>
              </a:spcBef>
              <a:spcAft>
                <a:spcPts val="0"/>
              </a:spcAft>
              <a:buClr>
                <a:schemeClr val="dk1"/>
              </a:buClr>
              <a:buSzPts val="1760"/>
              <a:buFont typeface="Noto Sans Symbols"/>
              <a:buChar char="⮚"/>
            </a:pPr>
            <a:r>
              <a:rPr lang="en-US" sz="1760"/>
              <a:t>Смрт је у средњем веку схватана као прелаз, промена статуса, али не и крај постојања.Она је била свеприсутна. Мртви су на својеврстан начин и даље трајали у животу заједнице.</a:t>
            </a:r>
            <a:endParaRPr sz="1760"/>
          </a:p>
          <a:p>
            <a:pPr indent="-342900" lvl="0" marL="342900" rtl="0" algn="l">
              <a:lnSpc>
                <a:spcPct val="80000"/>
              </a:lnSpc>
              <a:spcBef>
                <a:spcPts val="352"/>
              </a:spcBef>
              <a:spcAft>
                <a:spcPts val="0"/>
              </a:spcAft>
              <a:buClr>
                <a:schemeClr val="dk1"/>
              </a:buClr>
              <a:buSzPts val="1760"/>
              <a:buFont typeface="Noto Sans Symbols"/>
              <a:buChar char="⮚"/>
            </a:pPr>
            <a:r>
              <a:rPr lang="en-US" sz="1760"/>
              <a:t>Преко реликвија, јављањем у сновима са предсказујућим порукама и саветима, као помоћници у биткама и чудотворним излечењима, или пак у оквирима литургијског прослављања, покојници и светитељи су учествовали у различитим видовима живота заједнице.</a:t>
            </a:r>
            <a:endParaRPr sz="1760"/>
          </a:p>
        </p:txBody>
      </p:sp>
      <p:cxnSp>
        <p:nvCxnSpPr>
          <p:cNvPr id="144" name="Google Shape;144;p22"/>
          <p:cNvCxnSpPr/>
          <p:nvPr/>
        </p:nvCxnSpPr>
        <p:spPr>
          <a:xfrm>
            <a:off x="4042052" y="1778497"/>
            <a:ext cx="0" cy="3200400"/>
          </a:xfrm>
          <a:prstGeom prst="straightConnector1">
            <a:avLst/>
          </a:prstGeom>
          <a:noFill/>
          <a:ln cap="flat" cmpd="sng" w="19050">
            <a:solidFill>
              <a:schemeClr val="dk1"/>
            </a:solidFill>
            <a:prstDash val="solid"/>
            <a:miter lim="800000"/>
            <a:headEnd len="sm" w="sm" type="none"/>
            <a:tailEnd len="sm" w="sm" type="none"/>
          </a:ln>
        </p:spPr>
      </p:cxnSp>
      <p:sp>
        <p:nvSpPr>
          <p:cNvPr id="145" name="Google Shape;145;p22"/>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9" name="Shape 149"/>
        <p:cNvGrpSpPr/>
        <p:nvPr/>
      </p:nvGrpSpPr>
      <p:grpSpPr>
        <a:xfrm>
          <a:off x="0" y="0"/>
          <a:ext cx="0" cy="0"/>
          <a:chOff x="0" y="0"/>
          <a:chExt cx="0" cy="0"/>
        </a:xfrm>
      </p:grpSpPr>
      <p:sp>
        <p:nvSpPr>
          <p:cNvPr id="150" name="Google Shape;150;p2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23"/>
          <p:cNvSpPr txBox="1"/>
          <p:nvPr>
            <p:ph type="title"/>
          </p:nvPr>
        </p:nvSpPr>
        <p:spPr>
          <a:xfrm>
            <a:off x="240902" y="629090"/>
            <a:ext cx="3591134" cy="488178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3200"/>
              <a:buFont typeface="Calibri"/>
              <a:buNone/>
            </a:pPr>
            <a:r>
              <a:rPr lang="en-US" sz="3200"/>
              <a:t>Слике смрти</a:t>
            </a:r>
            <a:endParaRPr sz="3200"/>
          </a:p>
        </p:txBody>
      </p:sp>
      <p:sp>
        <p:nvSpPr>
          <p:cNvPr id="152" name="Google Shape;152;p23"/>
          <p:cNvSpPr txBox="1"/>
          <p:nvPr>
            <p:ph idx="1" type="body"/>
          </p:nvPr>
        </p:nvSpPr>
        <p:spPr>
          <a:xfrm>
            <a:off x="4363786" y="621697"/>
            <a:ext cx="6791894" cy="5147973"/>
          </a:xfrm>
          <a:prstGeom prst="rect">
            <a:avLst/>
          </a:prstGeom>
          <a:noFill/>
          <a:ln>
            <a:noFill/>
          </a:ln>
        </p:spPr>
        <p:txBody>
          <a:bodyPr anchorCtr="0" anchor="ctr"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Noto Sans Symbols"/>
              <a:buChar char="✔"/>
            </a:pPr>
            <a:r>
              <a:rPr b="1" lang="en-US" sz="2000"/>
              <a:t>укроћена смрт</a:t>
            </a:r>
            <a:r>
              <a:rPr lang="en-US" sz="2000"/>
              <a:t>: Завршава се сликом раја, налик врту у цвату у којем су мртви заспали. Та слика чини могућом основну етапу која следи после страха од тајне смрти, a то је прихватање смрти, као неминовне, као фаталности, као обећања будућег живота.</a:t>
            </a:r>
            <a:endParaRPr/>
          </a:p>
          <a:p>
            <a:pPr indent="-342900" lvl="0" marL="342900" rtl="0" algn="l">
              <a:lnSpc>
                <a:spcPct val="80000"/>
              </a:lnSpc>
              <a:spcBef>
                <a:spcPts val="400"/>
              </a:spcBef>
              <a:spcAft>
                <a:spcPts val="0"/>
              </a:spcAft>
              <a:buClr>
                <a:schemeClr val="dk1"/>
              </a:buClr>
              <a:buSzPts val="2000"/>
              <a:buFont typeface="Noto Sans Symbols"/>
              <a:buChar char="✔"/>
            </a:pPr>
            <a:r>
              <a:rPr lang="en-US" sz="2000"/>
              <a:t>О прихватању смрти као појаве средњовековне осећајности сведоче и надгробни записи - показатељи схватања смрти припадника различитих друштвених слојева, лаика као и свештеника. Видљиви изрази свести о пролазности живота формулисани су као </a:t>
            </a:r>
            <a:r>
              <a:rPr b="1" lang="en-US" sz="2000"/>
              <a:t>молитвени текстови.</a:t>
            </a:r>
            <a:endParaRPr b="1" sz="2000"/>
          </a:p>
          <a:p>
            <a:pPr indent="-342900" lvl="0" marL="342900" rtl="0" algn="l">
              <a:lnSpc>
                <a:spcPct val="80000"/>
              </a:lnSpc>
              <a:spcBef>
                <a:spcPts val="400"/>
              </a:spcBef>
              <a:spcAft>
                <a:spcPts val="0"/>
              </a:spcAft>
              <a:buClr>
                <a:schemeClr val="dk1"/>
              </a:buClr>
              <a:buSzPts val="2000"/>
              <a:buFont typeface="Noto Sans Symbols"/>
              <a:buChar char="✔"/>
            </a:pPr>
            <a:r>
              <a:rPr lang="en-US" sz="2000"/>
              <a:t>Надгробни натписи пружају најживље сведочанство о доживљају смрти у свакодневном животу обичног човека. Често потресни, они сведоче о интимној запитаности средњовековног човека пред тајном живота и смрти, о његовој спремности да изађе пред Свевишњег. Исписани најчешће у првом лицу, пружају слику лаичке побожности, молбено се обраћајући небеском судији за милост у долазећем, другом животу.</a:t>
            </a:r>
            <a:endParaRPr b="1" sz="2000"/>
          </a:p>
          <a:p>
            <a:pPr indent="-215900" lvl="0" marL="342900" rtl="0" algn="l">
              <a:lnSpc>
                <a:spcPct val="80000"/>
              </a:lnSpc>
              <a:spcBef>
                <a:spcPts val="400"/>
              </a:spcBef>
              <a:spcAft>
                <a:spcPts val="0"/>
              </a:spcAft>
              <a:buClr>
                <a:schemeClr val="dk1"/>
              </a:buClr>
              <a:buSzPts val="2000"/>
              <a:buFont typeface="Noto Sans Symbols"/>
              <a:buNone/>
            </a:pPr>
            <a:r>
              <a:t/>
            </a:r>
            <a:endParaRPr sz="2000"/>
          </a:p>
          <a:p>
            <a:pPr indent="-215900" lvl="0" marL="342900" rtl="0" algn="l">
              <a:lnSpc>
                <a:spcPct val="80000"/>
              </a:lnSpc>
              <a:spcBef>
                <a:spcPts val="400"/>
              </a:spcBef>
              <a:spcAft>
                <a:spcPts val="0"/>
              </a:spcAft>
              <a:buClr>
                <a:schemeClr val="dk1"/>
              </a:buClr>
              <a:buSzPts val="2000"/>
              <a:buFont typeface="Noto Sans Symbols"/>
              <a:buNone/>
            </a:pPr>
            <a:r>
              <a:t/>
            </a:r>
            <a:endParaRPr sz="2000"/>
          </a:p>
        </p:txBody>
      </p:sp>
      <p:cxnSp>
        <p:nvCxnSpPr>
          <p:cNvPr id="153" name="Google Shape;153;p23"/>
          <p:cNvCxnSpPr/>
          <p:nvPr/>
        </p:nvCxnSpPr>
        <p:spPr>
          <a:xfrm>
            <a:off x="4042052" y="1778497"/>
            <a:ext cx="0" cy="3200400"/>
          </a:xfrm>
          <a:prstGeom prst="straightConnector1">
            <a:avLst/>
          </a:prstGeom>
          <a:noFill/>
          <a:ln cap="flat" cmpd="sng" w="19050">
            <a:solidFill>
              <a:schemeClr val="dk1"/>
            </a:solidFill>
            <a:prstDash val="solid"/>
            <a:miter lim="800000"/>
            <a:headEnd len="sm" w="sm" type="none"/>
            <a:tailEnd len="sm" w="sm" type="none"/>
          </a:ln>
        </p:spPr>
      </p:cxnSp>
      <p:sp>
        <p:nvSpPr>
          <p:cNvPr id="154" name="Google Shape;154;p23"/>
          <p:cNvSpPr/>
          <p:nvPr/>
        </p:nvSpPr>
        <p:spPr>
          <a:xfrm>
            <a:off x="0" y="6400800"/>
            <a:ext cx="121920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sp>
        <p:nvSpPr>
          <p:cNvPr id="159" name="Google Shape;159;p24"/>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24"/>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161" name="Google Shape;161;p24"/>
          <p:cNvSpPr txBox="1"/>
          <p:nvPr>
            <p:ph type="title"/>
          </p:nvPr>
        </p:nvSpPr>
        <p:spPr>
          <a:xfrm>
            <a:off x="828675" y="5120639"/>
            <a:ext cx="7137263" cy="128016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FFFFFF"/>
              </a:buClr>
              <a:buSzPts val="3959"/>
              <a:buFont typeface="Calibri"/>
              <a:buNone/>
            </a:pPr>
            <a:r>
              <a:rPr lang="en-US" sz="3959">
                <a:solidFill>
                  <a:srgbClr val="FFFFFF"/>
                </a:solidFill>
              </a:rPr>
              <a:t>Слика Раја, Страшни суд, Грачаница, око 1320.год.</a:t>
            </a:r>
            <a:endParaRPr sz="3959">
              <a:solidFill>
                <a:srgbClr val="FFFFFF"/>
              </a:solidFill>
            </a:endParaRPr>
          </a:p>
        </p:txBody>
      </p:sp>
      <p:pic>
        <p:nvPicPr>
          <p:cNvPr descr="A picture containing text, building, photo, old&#10;&#10;Description generated with very high confidence" id="162" name="Google Shape;162;p24"/>
          <p:cNvPicPr preferRelativeResize="0"/>
          <p:nvPr>
            <p:ph idx="1" type="body"/>
          </p:nvPr>
        </p:nvPicPr>
        <p:blipFill rotWithShape="1">
          <a:blip r:embed="rId3">
            <a:alphaModFix/>
          </a:blip>
          <a:srcRect b="7384" l="0" r="0" t="8347"/>
          <a:stretch/>
        </p:blipFill>
        <p:spPr>
          <a:xfrm>
            <a:off x="-31" y="0"/>
            <a:ext cx="12192030" cy="6857990"/>
          </a:xfrm>
          <a:prstGeom prst="rect">
            <a:avLst/>
          </a:prstGeom>
          <a:noFill/>
          <a:ln>
            <a:noFill/>
          </a:ln>
        </p:spPr>
      </p:pic>
      <p:sp>
        <p:nvSpPr>
          <p:cNvPr id="163" name="Google Shape;163;p24"/>
          <p:cNvSpPr/>
          <p:nvPr/>
        </p:nvSpPr>
        <p:spPr>
          <a:xfrm>
            <a:off x="-2307" y="4915076"/>
            <a:ext cx="12188952" cy="1942924"/>
          </a:xfrm>
          <a:prstGeom prst="rect">
            <a:avLst/>
          </a:prstGeom>
          <a:gradFill>
            <a:gsLst>
              <a:gs pos="0">
                <a:srgbClr val="000000">
                  <a:alpha val="0"/>
                </a:srgbClr>
              </a:gs>
              <a:gs pos="43000">
                <a:srgbClr val="000000">
                  <a:alpha val="20000"/>
                </a:srgbClr>
              </a:gs>
              <a:gs pos="100000">
                <a:srgbClr val="000000">
                  <a:alpha val="2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4" name="Google Shape;164;p24"/>
          <p:cNvCxnSpPr/>
          <p:nvPr/>
        </p:nvCxnSpPr>
        <p:spPr>
          <a:xfrm rot="-5400000">
            <a:off x="7532813" y="5760720"/>
            <a:ext cx="1188720" cy="0"/>
          </a:xfrm>
          <a:prstGeom prst="straightConnector1">
            <a:avLst/>
          </a:prstGeom>
          <a:noFill/>
          <a:ln cap="flat" cmpd="sng" w="19050">
            <a:solidFill>
              <a:schemeClr val="lt1"/>
            </a:solidFill>
            <a:prstDash val="solid"/>
            <a:round/>
            <a:headEnd len="sm" w="sm" type="none"/>
            <a:tailEnd len="sm" w="sm" type="none"/>
          </a:ln>
        </p:spPr>
      </p:cxnSp>
      <p:sp>
        <p:nvSpPr>
          <p:cNvPr id="165" name="Google Shape;165;p24"/>
          <p:cNvSpPr txBox="1"/>
          <p:nvPr/>
        </p:nvSpPr>
        <p:spPr>
          <a:xfrm>
            <a:off x="2475475" y="5204063"/>
            <a:ext cx="5651700" cy="11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Calibri"/>
                <a:ea typeface="Calibri"/>
                <a:cs typeface="Calibri"/>
                <a:sym typeface="Calibri"/>
              </a:rPr>
              <a:t>Слика Раја, Страшни суд, Грачаница, око 1320. године</a:t>
            </a:r>
            <a:endParaRPr sz="30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