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0" r:id="rId9"/>
    <p:sldId id="268" r:id="rId10"/>
    <p:sldId id="270" r:id="rId11"/>
    <p:sldId id="271" r:id="rId12"/>
    <p:sldId id="272" r:id="rId13"/>
    <p:sldId id="261" r:id="rId14"/>
    <p:sldId id="263" r:id="rId15"/>
    <p:sldId id="265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A2B1-38C3-4B14-9D2F-568232DC506D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7451-5BE6-4FC9-A6DD-81049DEEC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7451-5BE6-4FC9-A6DD-81049DEEC9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6654-9F29-461C-A091-9B2AF42B074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C7EA-7DBE-4637-8631-5AF5FB3F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\Videos\Desktop\RIM CASOVI\800px-Campus_Mart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6695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2362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ookman Old Style" pitchFamily="18" charset="0"/>
              </a:rPr>
              <a:t>ARHITEKTURA ANTI</a:t>
            </a:r>
            <a:r>
              <a:rPr lang="sr-Latn-RS" sz="3200" b="1" dirty="0" smtClean="0">
                <a:solidFill>
                  <a:srgbClr val="C00000"/>
                </a:solidFill>
                <a:latin typeface="Bookman Old Style" pitchFamily="18" charset="0"/>
              </a:rPr>
              <a:t>ČKOG RIMA</a:t>
            </a:r>
            <a:endParaRPr lang="en-US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arkets_trajan_interi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7" name="Picture 3" descr="C:\Users\Ivan\Downloads\330px-Apollodorus_of_Damascus,_Greek_Architect_and_Engineer._Pic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981200" cy="264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152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FFFF00"/>
                </a:solidFill>
                <a:latin typeface="Bookman Old Style" pitchFamily="18" charset="0"/>
              </a:rPr>
              <a:t>APOLODOR IZ DAMASKA, 60-125.G.N.E.</a:t>
            </a:r>
            <a:endParaRPr lang="en-US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80px-Remains_of_the_Trajan's_Bridge_on_the_right_bank_of_Danube,_Serbia_(2725157544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95600"/>
            <a:ext cx="5562600" cy="3685223"/>
          </a:xfrm>
          <a:prstGeom prst="rect">
            <a:avLst/>
          </a:prstGeom>
        </p:spPr>
      </p:pic>
      <p:pic>
        <p:nvPicPr>
          <p:cNvPr id="3" name="Picture 2" descr="375px-072_Conrad_Cichorius,_Die_Reliefs_der_Traianssäule,_Tafel_LXXII_(Ausschnitt_0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4191000" cy="2604008"/>
          </a:xfrm>
          <a:prstGeom prst="rect">
            <a:avLst/>
          </a:prstGeom>
        </p:spPr>
      </p:pic>
      <p:pic>
        <p:nvPicPr>
          <p:cNvPr id="4" name="Picture 3" descr="lossy-page1-1280px-Trajanova_tabla.t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4092117" cy="2599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3352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SRBIJA, KLADOVO, OSTACI I PREDSTAVA TRAJANOVOG/APOLODOROVOG MOSTA 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NA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 DUNAV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U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33c7748191b2a48dbe3d9ac81f46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5551680" cy="379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244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MARCUS VITRUVIUS POLLIO (OKO 70.G.S.E. – POSLE 15.G.S.E),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DE ARCHITECTVRA LIBRI DECEM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s://upload.wikimedia.org/wikipedia/commons/thumb/c/ce/Vitruvius_the_Ten_Books_on_Architecture_Basilica_at_Fano.png/220px-Vitruvius_the_Ten_Books_on_Architecture_Basilica_at_Fa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2084172" cy="3505200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0/07/Vitruvius%2C_Florence%2C_Plut._30.10.jpg/220px-Vitruvius%2C_Florence%2C_Plut._30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2057400" cy="28429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6096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PREPIS VITRUVIJEVOG DELA, 15.V.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01 OpusCaementiciumViaAppiaAnti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3886200" cy="31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C00000"/>
                </a:solidFill>
                <a:latin typeface="Bookman Old Style" pitchFamily="18" charset="0"/>
              </a:rPr>
              <a:t>MATERIJALI I TEHNIKE ZIDANJA</a:t>
            </a:r>
            <a:endParaRPr lang="en-US" sz="2800" b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002 rimski beton opacen kamenom Ostij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882" y="780889"/>
            <a:ext cx="4144318" cy="31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003 rimski beton opla opekom Palat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3455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4876800"/>
            <a:ext cx="373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Opus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caementicium</a:t>
            </a:r>
            <a:endParaRPr lang="en-US" altLang="en-US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257800" y="1600200"/>
            <a:ext cx="2514600" cy="6397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Opus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latericium</a:t>
            </a:r>
            <a:endParaRPr lang="en-US" altLang="en-US" sz="28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9" name="Content Placeholder 3" descr="004 Opus latericium grobnica Via App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00600" cy="3600450"/>
          </a:xfrm>
        </p:spPr>
      </p:pic>
      <p:pic>
        <p:nvPicPr>
          <p:cNvPr id="4100" name="Picture 4" descr="005 Opus_Reticulatum_Hadrijanova vila Tivol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794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562600" y="4724400"/>
            <a:ext cx="2438400" cy="6397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Opus </a:t>
            </a:r>
            <a:r>
              <a:rPr lang="en-US" sz="2800" b="1" i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reticulatum</a:t>
            </a:r>
            <a:endParaRPr lang="en-US" sz="2800" b="1" i="1" dirty="0">
              <a:solidFill>
                <a:srgbClr val="C0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Opus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quadratum</a:t>
            </a:r>
            <a:endParaRPr lang="en-US" altLang="en-US" sz="28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147" name="Content Placeholder 3" descr="opera_quadr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82638"/>
            <a:ext cx="9144000" cy="6075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08 opus_mixtum__os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399" y="152400"/>
            <a:ext cx="5957161" cy="3124200"/>
          </a:xfrm>
          <a:prstGeom prst="rect">
            <a:avLst/>
          </a:prstGeom>
        </p:spPr>
      </p:pic>
      <p:pic>
        <p:nvPicPr>
          <p:cNvPr id="3" name="Picture 4" descr="009 Leptis, Severn forum, opus mixt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428999"/>
            <a:ext cx="7489826" cy="331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48400" y="990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Opus mixtum</a:t>
            </a:r>
            <a:endParaRPr lang="en-US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3px-16-09-2007-322opusmixteb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"/>
            <a:ext cx="4386072" cy="4386072"/>
          </a:xfrm>
          <a:prstGeom prst="rect">
            <a:avLst/>
          </a:prstGeom>
        </p:spPr>
      </p:pic>
      <p:pic>
        <p:nvPicPr>
          <p:cNvPr id="3" name="Picture 2" descr="413px-Opus_compositum,_roman_theatre,_nap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14600"/>
            <a:ext cx="5333508" cy="40033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Campus_Mart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3124199" cy="385448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"/>
            <a:ext cx="2971800" cy="3947160"/>
          </a:xfrm>
          <a:prstGeom prst="rect">
            <a:avLst/>
          </a:prstGeom>
        </p:spPr>
      </p:pic>
      <p:pic>
        <p:nvPicPr>
          <p:cNvPr id="2050" name="Picture 2" descr="Giove, I sec dc, con parti simulanti il bronzo moderne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2095500" cy="3038476"/>
          </a:xfrm>
          <a:prstGeom prst="rect">
            <a:avLst/>
          </a:prstGeom>
          <a:noFill/>
        </p:spPr>
      </p:pic>
      <p:pic>
        <p:nvPicPr>
          <p:cNvPr id="6" name="Picture 5" descr="Commodus_Musei_Capitolini_MC1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886200"/>
            <a:ext cx="1816100" cy="2724150"/>
          </a:xfrm>
          <a:prstGeom prst="rect">
            <a:avLst/>
          </a:prstGeom>
        </p:spPr>
      </p:pic>
      <p:pic>
        <p:nvPicPr>
          <p:cNvPr id="7" name="Picture 6" descr="330px-Lar_romano_de_bronce_(M.A.N._Inv.2943)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038600"/>
            <a:ext cx="164733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762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OPOZICIJE I RELACIJE,JAVNO</a:t>
            </a:r>
          </a:p>
          <a:p>
            <a:pPr algn="ctr"/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 I PRIVATNO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\Videos\Desktop\RIM CASOVI\2 FORUMI\Roman_forum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3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4290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 smtClean="0">
                <a:solidFill>
                  <a:srgbClr val="C00000"/>
                </a:solidFill>
                <a:latin typeface="Bookman Old Style" pitchFamily="18" charset="0"/>
              </a:rPr>
              <a:t>PROSTOR KAO SIMBOL MOĆI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1. IDEJNI OKVIRI KOJI SE ISKAZUJU ARHITEKTUROM KAO ARTIKULACIJOM PROSTORA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  - SVEUKUPNA UREĐENOST ANTIČKE VASELJENE= HRAM I FORUM KAO SUBLIMATI SVETE-HEROJSKE PROŠLOSTI, PROSPERITETA U SADAŠNJOSTI, JEMSTVA BUDUĆNOSTI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   - VLADAR KAO OTELOTVORENO BOŽANSTVO ČIJA GRADITELJSKA DELATNOST PREDSTAVLJA SLIKU MIRA U ČITAVOM RIMSKOM SVETU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   - PRIMAT PUTEM OKUPLJANJA BOGOVA I HRAMOVA SA SVIH STRANA RIMSKOG SVETA: “MEDITERAN JE RIMSKO JEZERO”   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2.  VIZUELNO ISKAZIVANJE SVEOPŠTEG PRIMATA RIMA ARHITEKTUROM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858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- ZBIVANJA U PROSTORU:      CEREMONIJE VERSKIH OBREDA I VOJNI TRIJUMFI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590800"/>
            <a:ext cx="381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RASPORED PROSTORNIH JEDINICA: HRAM-VILA</a:t>
            </a:r>
          </a:p>
          <a:p>
            <a:endParaRPr lang="sr-Latn-RS" sz="2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 DIMENZIJE OBJEKATA, 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MATERIJAL I NAČIN ZIDANJA: OPEKA I MERMER; ESTETSKA NAČELA (RED/PROPORCIJE)</a:t>
            </a:r>
          </a:p>
          <a:p>
            <a:endParaRPr lang="sr-Latn-RS" sz="2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- VIDOVI UKRAŠAVANJA ARHITEKTURE: SKULPTURA, SLIKARSTVO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-URBANISTIČKO/INFRASTRUKTURNO  UREĐENJE JAVNIH I PRIVATNIH PROSTORA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C:\Users\Ivan\Downloads\800px-The_Pantheon,_Rome_(149951153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2401621" cy="3297237"/>
          </a:xfrm>
          <a:prstGeom prst="rect">
            <a:avLst/>
          </a:prstGeom>
          <a:noFill/>
        </p:spPr>
      </p:pic>
      <p:pic>
        <p:nvPicPr>
          <p:cNvPr id="1029" name="Picture 5" descr="C:\Users\Ivan\Downloads\20171217_48890000_www.imagesplitter.net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266282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949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C00000"/>
                </a:solidFill>
                <a:latin typeface="Bookman Old Style" pitchFamily="18" charset="0"/>
              </a:rPr>
              <a:t>Graditeljstvo</a:t>
            </a:r>
            <a:r>
              <a:rPr lang="en-US" sz="2800" b="1" u="sng" dirty="0" smtClean="0">
                <a:solidFill>
                  <a:srgbClr val="C00000"/>
                </a:solidFill>
                <a:latin typeface="Bookman Old Style" pitchFamily="18" charset="0"/>
              </a:rPr>
              <a:t> u </a:t>
            </a:r>
            <a:r>
              <a:rPr lang="en-US" sz="2800" b="1" u="sng" dirty="0" err="1" smtClean="0">
                <a:solidFill>
                  <a:srgbClr val="C00000"/>
                </a:solidFill>
                <a:latin typeface="Bookman Old Style" pitchFamily="18" charset="0"/>
              </a:rPr>
              <a:t>doba</a:t>
            </a:r>
            <a:r>
              <a:rPr lang="en-US" sz="2800" b="1" u="sng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Bookman Old Style" pitchFamily="18" charset="0"/>
              </a:rPr>
              <a:t>Republike</a:t>
            </a:r>
            <a:endParaRPr lang="en-US" sz="2800" b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endParaRPr lang="en-US" altLang="en-US" sz="2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Objekti religiozne namene (hramovi)</a:t>
            </a:r>
          </a:p>
          <a:p>
            <a:endParaRPr lang="sr-Latn-CS" altLang="en-U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Objekti javne namene (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bazilike</a:t>
            </a:r>
            <a:r>
              <a:rPr lang="en-U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pozorišta, arene, hipodromi</a:t>
            </a:r>
            <a:r>
              <a:rPr lang="en-U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terme</a:t>
            </a:r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</a:p>
          <a:p>
            <a:endParaRPr lang="en-US" altLang="en-U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Objekti utilitarne namene (akvedukti</a:t>
            </a:r>
            <a:r>
              <a:rPr lang="en-U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kanalizacija</a:t>
            </a:r>
            <a:r>
              <a:rPr lang="sr-Latn-R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, hidrosistemi, luke, putevi, vojni logori</a:t>
            </a:r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</a:p>
          <a:p>
            <a:endParaRPr lang="sr-Latn-CS" altLang="en-U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US" altLang="en-US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Objekti</a:t>
            </a:r>
            <a:r>
              <a:rPr lang="en-U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privatne</a:t>
            </a:r>
            <a:r>
              <a:rPr lang="en-U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namene</a:t>
            </a:r>
            <a:r>
              <a:rPr lang="en-U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 (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stambeni</a:t>
            </a:r>
            <a:r>
              <a:rPr lang="en-U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objekti</a:t>
            </a:r>
            <a:r>
              <a:rPr lang="en-U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en-US" altLang="en-U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sr-Latn-CS" altLang="en-US" sz="20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3528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en-US" sz="2800" b="1" u="sng" dirty="0" smtClean="0">
                <a:solidFill>
                  <a:srgbClr val="C00000"/>
                </a:solidFill>
                <a:latin typeface="Bookman Old Style" pitchFamily="18" charset="0"/>
              </a:rPr>
              <a:t>Graditeljstvo u doba Carstva</a:t>
            </a:r>
            <a:endParaRPr lang="en-US" sz="2800" b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386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Carevi</a:t>
            </a:r>
            <a:r>
              <a:rPr lang="sr-Latn-R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 članovi carske porodice i priadnici najviših slojeva vojne ili civilne aristokratije kao ktitori (hramovi, forumi, objekti javne i utilitarne namene)</a:t>
            </a:r>
          </a:p>
          <a:p>
            <a:endParaRPr lang="sr-Latn-CS" altLang="en-U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Carske palate</a:t>
            </a:r>
          </a:p>
          <a:p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r>
              <a:rPr lang="sr-Latn-CS" alt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Carski mauzoleji</a:t>
            </a:r>
            <a:endParaRPr lang="en-US" altLang="en-US" sz="20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6106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C00000"/>
                </a:solidFill>
                <a:latin typeface="Bookman Old Style" pitchFamily="18" charset="0"/>
              </a:rPr>
              <a:t>POBUDE GRADITELJSKOG STVARANJA</a:t>
            </a:r>
          </a:p>
          <a:p>
            <a:endParaRPr lang="sr-Latn-RS" sz="28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-SAKRALNA ARHITEKTURA KAO MATERIJALIZOVANI ODRAZ RIMSKOG USPEHA, VOJNOG ILI BILO KOG DRUGOG, OD CARA RADIJALNO KA DRUŠTVENIM SLOJEVIMA ELITE (POJAM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PATRIA=OTADŽBINA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</a:p>
          <a:p>
            <a:endParaRPr lang="sr-Latn-R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POJAM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REDA 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U ARHITEKTURI (JONSKI, KORINTSKI, KOMPOZITNI), PROPORCIJE, LEPOTA, PREDSTAVLJAJU ODRAZ OVOZEMALJSKE HARMONIJE SA SVETOM BOGOVA</a:t>
            </a:r>
          </a:p>
          <a:p>
            <a:pPr>
              <a:buFontTx/>
              <a:buChar char="-"/>
            </a:pPr>
            <a:endParaRPr lang="sr-Latn-R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ISTA VRSTA UREĐENOSTI ISPOLJAVA SE UNUTRAŠNJIM PORETKOM HARMONIJE I HIJERARHIJE DRUŠTVA, KOJE SVOJU ARHITEKTONSKU EKSPOZICIJU IMAJU U KOMPLEKSIMA JAVNIH GRAĐEVINA (POJAM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DRŽAVE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</a:p>
          <a:p>
            <a:pPr>
              <a:buFontTx/>
              <a:buChar char="-"/>
            </a:pPr>
            <a:endParaRPr lang="sr-Latn-R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SVETKOVINE, IGRA I KULTURA OPHOĐENJA PREMA VLASTITOJ LIČNOSTI, NJENOM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TELESNOM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I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DUHOVNOM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, POSEBNO SU VAŽNI ČINIOCI UNUTRAŠNJEG PORETKA RIMA ISPOLJENOG ARHITEKTUROM (POZORIŠTA-TERME-BIBLIOTEKE)   </a:t>
            </a:r>
          </a:p>
          <a:p>
            <a:endParaRPr lang="sr-Latn-RS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OD SVOJIH POČETAKA, A NAROČITO OD VREMENA OKTAVIJANA, RIM SEBE SASVIM ARTIKULISANO VIDI KAO NASTAVLJAČA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HUMANITAS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=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CIVILIZACIJE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, ONOG SVEOPŠTEG PORETKA KOJI SU ARTIKULISALI GRCI I RIMSKI ITALSKI PRECI. NJIHOVI BOGOVI I HEROJI SE KAO ZAJEDNIČKA IDEJNA POZADINA POJAVLJUJU U TEMELJU RIMSKOG IDENTITETA, ČIJI JE ZADATAK DA NASLEĐENE VREDNOSTI PRONOSI DALJE KROZ VREME I PROSTOR. ODATLE SE U 2.V.N.E. POJAVLJUJE DUHOVNI POKRET “DRUGOG SOFIZMA” = POVRATAK GRČKOM NASLEĐU INICIRAN OD “DOBRIH CAREVA (TRAJAN, HADRIJAN, MARKO AURELIJE). ODATLE RIM POLAŽE PRAVO DA PROŠIRUJE SVOJE GRANICE, NAROČITO PREMA VARVARIMA NA ZAPADU.</a:t>
            </a:r>
          </a:p>
          <a:p>
            <a:endParaRPr lang="sr-Latn-R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*** U KORENU SVEUKUPNE RIMSKE ARHITEKTURE NALAZI SE KREATIVNA PERCEPCIJA HELENSKOG SVETA GRČKE I ISTOČNOG MEDITERANA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ont_du_Gard_Oct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3886200" cy="2914650"/>
          </a:xfrm>
          <a:prstGeom prst="rect">
            <a:avLst/>
          </a:prstGeom>
        </p:spPr>
      </p:pic>
      <p:pic>
        <p:nvPicPr>
          <p:cNvPr id="3" name="Content Placeholder 3" descr="046 Domitian-Cloaca-Fo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52400"/>
            <a:ext cx="4230201" cy="2895600"/>
          </a:xfrm>
          <a:prstGeom prst="rect">
            <a:avLst/>
          </a:prstGeom>
        </p:spPr>
      </p:pic>
      <p:pic>
        <p:nvPicPr>
          <p:cNvPr id="1026" name="Picture 2" descr="C:\Users\Ivan\Videos\Desktop\RIM CASOVI\ostiaanticaital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503133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0480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GALIJA, NIM,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PONT DU GARD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048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RIM,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CLOACA MAXIMA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OSTIJA (RIM), PREDSTAVA KLAUDIJEVE/TRAJANOVE LUKE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Picture 7" descr="1024px-Arbeia_Roman_Fort_reconstructed_gatew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429000"/>
            <a:ext cx="34544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6019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BRITANIJA, HADRIJANOV ZID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5px-PompeiiStr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514601" cy="3366213"/>
          </a:xfrm>
          <a:prstGeom prst="rect">
            <a:avLst/>
          </a:prstGeom>
        </p:spPr>
      </p:pic>
      <p:pic>
        <p:nvPicPr>
          <p:cNvPr id="3" name="Picture 2" descr="330px-Carsulae-San-Dami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52400"/>
            <a:ext cx="2397286" cy="3581400"/>
          </a:xfrm>
          <a:prstGeom prst="rect">
            <a:avLst/>
          </a:prstGeom>
        </p:spPr>
      </p:pic>
      <p:pic>
        <p:nvPicPr>
          <p:cNvPr id="4" name="Picture 3" descr="330px-Piscina_Mirabilis_2010-by-RaBoe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52400"/>
            <a:ext cx="2743200" cy="3657600"/>
          </a:xfrm>
          <a:prstGeom prst="rect">
            <a:avLst/>
          </a:prstGeom>
        </p:spPr>
      </p:pic>
      <p:pic>
        <p:nvPicPr>
          <p:cNvPr id="5" name="Picture 4" descr="330px-Pantheon_ocul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191000"/>
            <a:ext cx="3379839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581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POMPEJA, ULICA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8100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VIA FLAMINIA, 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SVODNA KONSTRUKCIJA PUTNE STANICE</a:t>
            </a:r>
            <a:endParaRPr lang="en-US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886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APULIJA,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PISCINA MIRABILIS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(CISTERNA)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0198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RIM,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PANTEON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, KUPOLA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257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C00000"/>
                </a:solidFill>
                <a:latin typeface="Bookman Old Style" pitchFamily="18" charset="0"/>
              </a:rPr>
              <a:t>KONSTRUKCIJE</a:t>
            </a:r>
            <a:endParaRPr lang="en-US" sz="2800" b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0px-Traiano_merc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08" y="152400"/>
            <a:ext cx="5198192" cy="3906520"/>
          </a:xfrm>
          <a:prstGeom prst="rect">
            <a:avLst/>
          </a:prstGeom>
        </p:spPr>
      </p:pic>
      <p:pic>
        <p:nvPicPr>
          <p:cNvPr id="3" name="Picture 2" descr="255px-Rom_Trajansmärk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52400"/>
            <a:ext cx="3238500" cy="431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5410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RIM, TRAJANOVA TRŽNICA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Ivan\Downloads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454351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547</Words>
  <Application>Microsoft Office PowerPoint</Application>
  <PresentationFormat>On-screen Show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Opus latericium</vt:lpstr>
      <vt:lpstr>Opus quadratum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</dc:creator>
  <cp:lastModifiedBy>Ivan</cp:lastModifiedBy>
  <cp:revision>46</cp:revision>
  <dcterms:created xsi:type="dcterms:W3CDTF">2020-02-11T13:54:43Z</dcterms:created>
  <dcterms:modified xsi:type="dcterms:W3CDTF">2020-02-17T20:23:15Z</dcterms:modified>
</cp:coreProperties>
</file>