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73" r:id="rId5"/>
    <p:sldId id="274" r:id="rId6"/>
    <p:sldId id="275" r:id="rId7"/>
    <p:sldId id="259" r:id="rId8"/>
    <p:sldId id="260" r:id="rId9"/>
    <p:sldId id="268" r:id="rId10"/>
    <p:sldId id="270" r:id="rId11"/>
    <p:sldId id="271" r:id="rId12"/>
    <p:sldId id="272" r:id="rId13"/>
    <p:sldId id="261" r:id="rId14"/>
    <p:sldId id="263" r:id="rId15"/>
    <p:sldId id="265" r:id="rId16"/>
    <p:sldId id="266" r:id="rId17"/>
    <p:sldId id="267" r:id="rId18"/>
    <p:sldId id="26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2A2B1-38C3-4B14-9D2F-568232DC506D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97451-5BE6-4FC9-A6DD-81049DEEC9C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97451-5BE6-4FC9-A6DD-81049DEEC9C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6654-9F29-461C-A091-9B2AF42B0741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C7EA-7DBE-4637-8631-5AF5FB3F57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6654-9F29-461C-A091-9B2AF42B0741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C7EA-7DBE-4637-8631-5AF5FB3F57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6654-9F29-461C-A091-9B2AF42B0741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C7EA-7DBE-4637-8631-5AF5FB3F57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6654-9F29-461C-A091-9B2AF42B0741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C7EA-7DBE-4637-8631-5AF5FB3F57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6654-9F29-461C-A091-9B2AF42B0741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C7EA-7DBE-4637-8631-5AF5FB3F57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6654-9F29-461C-A091-9B2AF42B0741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C7EA-7DBE-4637-8631-5AF5FB3F57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6654-9F29-461C-A091-9B2AF42B0741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C7EA-7DBE-4637-8631-5AF5FB3F57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6654-9F29-461C-A091-9B2AF42B0741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C7EA-7DBE-4637-8631-5AF5FB3F57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6654-9F29-461C-A091-9B2AF42B0741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C7EA-7DBE-4637-8631-5AF5FB3F57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6654-9F29-461C-A091-9B2AF42B0741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C7EA-7DBE-4637-8631-5AF5FB3F57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6654-9F29-461C-A091-9B2AF42B0741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C7EA-7DBE-4637-8631-5AF5FB3F57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36654-9F29-461C-A091-9B2AF42B0741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1C7EA-7DBE-4637-8631-5AF5FB3F57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van\Videos\Desktop\RIM CASOVI\800px-Campus_Marti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766955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5000" y="2362200"/>
            <a:ext cx="342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</a:rPr>
              <a:t>ARHITEKTURA ANTI</a:t>
            </a:r>
            <a:r>
              <a:rPr lang="sr-Latn-RS" sz="3200" b="1" dirty="0" smtClean="0">
                <a:solidFill>
                  <a:srgbClr val="C00000"/>
                </a:solidFill>
                <a:latin typeface="Bookman Old Style" pitchFamily="18" charset="0"/>
              </a:rPr>
              <a:t>ČKOG RIMA</a:t>
            </a:r>
            <a:endParaRPr lang="en-US" sz="32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markets_trajan_interio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27" name="Picture 3" descr="C:\Users\Ivan\Downloads\330px-Apollodorus_of_Damascus,_Greek_Architect_and_Engineer._Pic_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52400"/>
            <a:ext cx="1981200" cy="2641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05000" y="15240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b="1" dirty="0" smtClean="0">
                <a:solidFill>
                  <a:srgbClr val="FFFF00"/>
                </a:solidFill>
                <a:latin typeface="Bookman Old Style" pitchFamily="18" charset="0"/>
              </a:rPr>
              <a:t>APOLODOR IZ DAMASKA, 60-125.G.N.E.</a:t>
            </a:r>
            <a:endParaRPr lang="en-US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80px-Remains_of_the_Trajan's_Bridge_on_the_right_bank_of_Danube,_Serbia_(2725157544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2895600"/>
            <a:ext cx="5562600" cy="3685223"/>
          </a:xfrm>
          <a:prstGeom prst="rect">
            <a:avLst/>
          </a:prstGeom>
        </p:spPr>
      </p:pic>
      <p:pic>
        <p:nvPicPr>
          <p:cNvPr id="3" name="Picture 2" descr="375px-072_Conrad_Cichorius,_Die_Reliefs_der_Traianssäule,_Tafel_LXXII_(Ausschnitt_0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0"/>
            <a:ext cx="4191000" cy="2604008"/>
          </a:xfrm>
          <a:prstGeom prst="rect">
            <a:avLst/>
          </a:prstGeom>
        </p:spPr>
      </p:pic>
      <p:pic>
        <p:nvPicPr>
          <p:cNvPr id="4" name="Picture 3" descr="lossy-page1-1280px-Trajanova_tabla.ti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0"/>
            <a:ext cx="4092117" cy="25991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38800" y="3352800"/>
            <a:ext cx="3505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SRBIJA, KLADOVO, OSTACI I PREDSTAVA TRAJANOVOG/APOLODOROVOG MOSTA </a:t>
            </a:r>
            <a:r>
              <a:rPr lang="en-US" sz="2400" b="1" dirty="0" smtClean="0">
                <a:solidFill>
                  <a:srgbClr val="C00000"/>
                </a:solidFill>
                <a:latin typeface="Bookman Old Style" pitchFamily="18" charset="0"/>
              </a:rPr>
              <a:t>NA</a:t>
            </a:r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 DUNAV</a:t>
            </a:r>
            <a:r>
              <a:rPr lang="en-US" sz="2400" b="1" dirty="0" smtClean="0">
                <a:solidFill>
                  <a:srgbClr val="C00000"/>
                </a:solidFill>
                <a:latin typeface="Bookman Old Style" pitchFamily="18" charset="0"/>
              </a:rPr>
              <a:t>U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c33c7748191b2a48dbe3d9ac81f460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762000"/>
            <a:ext cx="5551680" cy="37916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724400"/>
            <a:ext cx="59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MARCUS VITRUVIUS POLLIO (OKO 70.G.S.E. – POSLE 15.G.S.E),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 DE ARCHITECTVRA LIBRI DECEM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2050" name="Picture 2" descr="https://upload.wikimedia.org/wikipedia/commons/thumb/c/ce/Vitruvius_the_Ten_Books_on_Architecture_Basilica_at_Fano.png/220px-Vitruvius_the_Ten_Books_on_Architecture_Basilica_at_Fan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152400"/>
            <a:ext cx="2084172" cy="3505200"/>
          </a:xfrm>
          <a:prstGeom prst="rect">
            <a:avLst/>
          </a:prstGeom>
          <a:noFill/>
        </p:spPr>
      </p:pic>
      <p:pic>
        <p:nvPicPr>
          <p:cNvPr id="2052" name="Picture 4" descr="https://upload.wikimedia.org/wikipedia/commons/thumb/0/07/Vitruvius%2C_Florence%2C_Plut._30.10.jpg/220px-Vitruvius%2C_Florence%2C_Plut._30.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3810000"/>
            <a:ext cx="2057400" cy="284295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3400" y="6096000"/>
            <a:ext cx="525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PREPIS VITRUVIJEVOG DELA, 15.V.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001 OpusCaementiciumViaAppiaAntic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838200"/>
            <a:ext cx="3886200" cy="3128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2400" y="2286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u="sng" dirty="0" smtClean="0">
                <a:solidFill>
                  <a:srgbClr val="C00000"/>
                </a:solidFill>
                <a:latin typeface="Bookman Old Style" pitchFamily="18" charset="0"/>
              </a:rPr>
              <a:t>MATERIJALI I TEHNIKE ZIDANJA</a:t>
            </a:r>
            <a:endParaRPr lang="en-US" sz="2800" b="1" u="sng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" name="Picture 4" descr="002 rimski beton opacen kamenom Ostij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4882" y="780889"/>
            <a:ext cx="4144318" cy="3105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003 rimski beton opla opekom Palatin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4038600"/>
            <a:ext cx="345506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04800" y="4876800"/>
            <a:ext cx="373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800" b="1" i="1" dirty="0" smtClean="0">
                <a:solidFill>
                  <a:srgbClr val="C00000"/>
                </a:solidFill>
                <a:latin typeface="Bookman Old Style" pitchFamily="18" charset="0"/>
              </a:rPr>
              <a:t>Opus </a:t>
            </a:r>
            <a:r>
              <a:rPr lang="en-US" altLang="en-US" sz="2800" b="1" i="1" dirty="0" err="1" smtClean="0">
                <a:solidFill>
                  <a:srgbClr val="C00000"/>
                </a:solidFill>
                <a:latin typeface="Bookman Old Style" pitchFamily="18" charset="0"/>
              </a:rPr>
              <a:t>caementicium</a:t>
            </a:r>
            <a:endParaRPr lang="en-US" altLang="en-US" sz="28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257800" y="1600200"/>
            <a:ext cx="2514600" cy="639763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2800" b="1" i="1" dirty="0" smtClean="0">
                <a:solidFill>
                  <a:srgbClr val="C00000"/>
                </a:solidFill>
                <a:latin typeface="Bookman Old Style" pitchFamily="18" charset="0"/>
              </a:rPr>
              <a:t>Opus </a:t>
            </a:r>
            <a:r>
              <a:rPr lang="en-US" altLang="en-US" sz="2800" b="1" i="1" dirty="0" err="1" smtClean="0">
                <a:solidFill>
                  <a:srgbClr val="C00000"/>
                </a:solidFill>
                <a:latin typeface="Bookman Old Style" pitchFamily="18" charset="0"/>
              </a:rPr>
              <a:t>latericium</a:t>
            </a:r>
            <a:endParaRPr lang="en-US" altLang="en-US" sz="2800" b="1" i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099" name="Content Placeholder 3" descr="004 Opus latericium grobnica Via Appi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800600" cy="3600450"/>
          </a:xfrm>
        </p:spPr>
      </p:pic>
      <p:pic>
        <p:nvPicPr>
          <p:cNvPr id="4100" name="Picture 4" descr="005 Opus_Reticulatum_Hadrijanova vila Tivoli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57600"/>
            <a:ext cx="47942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5562600" y="4724400"/>
            <a:ext cx="2438400" cy="63976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b="1" i="1" dirty="0">
                <a:solidFill>
                  <a:srgbClr val="C00000"/>
                </a:solidFill>
                <a:latin typeface="Bookman Old Style" pitchFamily="18" charset="0"/>
                <a:ea typeface="+mj-ea"/>
                <a:cs typeface="+mj-cs"/>
              </a:rPr>
              <a:t>Opus </a:t>
            </a:r>
            <a:r>
              <a:rPr lang="en-US" sz="2800" b="1" i="1" dirty="0" err="1">
                <a:solidFill>
                  <a:srgbClr val="C00000"/>
                </a:solidFill>
                <a:latin typeface="Bookman Old Style" pitchFamily="18" charset="0"/>
                <a:ea typeface="+mj-ea"/>
                <a:cs typeface="+mj-cs"/>
              </a:rPr>
              <a:t>reticulatum</a:t>
            </a:r>
            <a:endParaRPr lang="en-US" sz="2800" b="1" i="1" dirty="0">
              <a:solidFill>
                <a:srgbClr val="C00000"/>
              </a:solidFill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b="1" i="1" dirty="0" smtClean="0">
                <a:solidFill>
                  <a:srgbClr val="C00000"/>
                </a:solidFill>
                <a:latin typeface="Bookman Old Style" pitchFamily="18" charset="0"/>
              </a:rPr>
              <a:t>Opus </a:t>
            </a:r>
            <a:r>
              <a:rPr lang="en-US" altLang="en-US" sz="2800" b="1" i="1" dirty="0" err="1" smtClean="0">
                <a:solidFill>
                  <a:srgbClr val="C00000"/>
                </a:solidFill>
                <a:latin typeface="Bookman Old Style" pitchFamily="18" charset="0"/>
              </a:rPr>
              <a:t>quadratum</a:t>
            </a:r>
            <a:endParaRPr lang="en-US" altLang="en-US" sz="2800" b="1" i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6147" name="Content Placeholder 3" descr="opera_quadra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782638"/>
            <a:ext cx="9144000" cy="60753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008 opus_mixtum__ost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52399" y="152400"/>
            <a:ext cx="5957161" cy="3124200"/>
          </a:xfrm>
          <a:prstGeom prst="rect">
            <a:avLst/>
          </a:prstGeom>
        </p:spPr>
      </p:pic>
      <p:pic>
        <p:nvPicPr>
          <p:cNvPr id="3" name="Picture 4" descr="009 Leptis, Severn forum, opus mixtum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3428999"/>
            <a:ext cx="7489826" cy="331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248400" y="990600"/>
            <a:ext cx="251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b="1" i="1" dirty="0" smtClean="0">
                <a:solidFill>
                  <a:srgbClr val="C00000"/>
                </a:solidFill>
                <a:latin typeface="Bookman Old Style" pitchFamily="18" charset="0"/>
              </a:rPr>
              <a:t>Opus mixtum</a:t>
            </a:r>
            <a:endParaRPr lang="en-US" sz="28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13px-16-09-2007-322opusmixtebre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28600"/>
            <a:ext cx="4386072" cy="4386072"/>
          </a:xfrm>
          <a:prstGeom prst="rect">
            <a:avLst/>
          </a:prstGeom>
        </p:spPr>
      </p:pic>
      <p:pic>
        <p:nvPicPr>
          <p:cNvPr id="3" name="Picture 2" descr="413px-Opus_compositum,_roman_theatre,_napl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2514600"/>
            <a:ext cx="5333508" cy="400336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00px-Campus_Marti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04800"/>
            <a:ext cx="3124199" cy="3854480"/>
          </a:xfrm>
          <a:prstGeom prst="rect">
            <a:avLst/>
          </a:prstGeom>
        </p:spPr>
      </p:pic>
      <p:pic>
        <p:nvPicPr>
          <p:cNvPr id="4" name="Picture 3" descr="inde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28600"/>
            <a:ext cx="2971800" cy="3947160"/>
          </a:xfrm>
          <a:prstGeom prst="rect">
            <a:avLst/>
          </a:prstGeom>
        </p:spPr>
      </p:pic>
      <p:pic>
        <p:nvPicPr>
          <p:cNvPr id="2050" name="Picture 2" descr="Giove, I sec dc, con parti simulanti il bronzo moderne 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581400"/>
            <a:ext cx="2095500" cy="3038476"/>
          </a:xfrm>
          <a:prstGeom prst="rect">
            <a:avLst/>
          </a:prstGeom>
          <a:noFill/>
        </p:spPr>
      </p:pic>
      <p:pic>
        <p:nvPicPr>
          <p:cNvPr id="6" name="Picture 5" descr="Commodus_Musei_Capitolini_MC11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9000" y="3886200"/>
            <a:ext cx="1816100" cy="2724150"/>
          </a:xfrm>
          <a:prstGeom prst="rect">
            <a:avLst/>
          </a:prstGeom>
        </p:spPr>
      </p:pic>
      <p:pic>
        <p:nvPicPr>
          <p:cNvPr id="7" name="Picture 6" descr="330px-Lar_romano_de_bronce_(M.A.N._Inv.2943)_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29400" y="4038600"/>
            <a:ext cx="1647330" cy="2590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57600" y="762000"/>
            <a:ext cx="2057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OPOZICIJE I RELACIJE,JAVNO</a:t>
            </a:r>
          </a:p>
          <a:p>
            <a:pPr algn="ctr"/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 I PRIVATNO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van\Videos\Desktop\RIM CASOVI\2 FORUMI\Roman_forum_cropp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763000" cy="304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3429000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u="sng" dirty="0" smtClean="0">
                <a:solidFill>
                  <a:srgbClr val="C00000"/>
                </a:solidFill>
                <a:latin typeface="Bookman Old Style" pitchFamily="18" charset="0"/>
              </a:rPr>
              <a:t>PROSTOR KAO SIMBOL MOĆI</a:t>
            </a:r>
          </a:p>
          <a:p>
            <a:r>
              <a:rPr lang="sr-Latn-RS" sz="2000" b="1" dirty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1. IDEJNI OKVIRI KOJI SE ISKAZUJU ARHITEKTUROM KAO ARTIKULACIJOM PROSTORA</a:t>
            </a:r>
          </a:p>
          <a:p>
            <a:r>
              <a:rPr lang="sr-Latn-RS" sz="2000" b="1" dirty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   - SVEUKUPNA UREĐENOST ANTIČKE VASELJENE= HRAM I FORUM KAO SUBLIMATI SVETE-HEROJSKE PROŠLOSTI, PROSPERITETA U SADAŠNJOSTI, JEMSTVA BUDUĆNOSTI</a:t>
            </a:r>
          </a:p>
          <a:p>
            <a:r>
              <a:rPr lang="sr-Latn-RS" sz="2000" b="1" dirty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    - VLADAR KAO OTELOTVORENO BOŽANSTVO ČIJA GRADITELJSKA DELATNOST PREDSTAVLJA SLIKU MIRA U ČITAVOM RIMSKOM SVETU</a:t>
            </a:r>
          </a:p>
          <a:p>
            <a:r>
              <a:rPr lang="sr-Latn-RS" sz="2000" b="1" dirty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    - PRIMAT PUTEM OKUPLJANJA BOGOVA I HRAMOVA SA SVIH STRANA RIMSKOG SVETA: “MEDITERAN JE RIMSKO JEZERO”   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2860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2.  VIZUELNO ISKAZIVANJE SVEOPŠTEG PRIMATA RIMA ARHITEKTUROM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0200" y="685800"/>
            <a:ext cx="358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RS" sz="2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/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- ZBIVANJA U PROSTORU:      CEREMONIJE VERSKIH OBREDA I VOJNI TRIJUMFI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0" y="2590800"/>
            <a:ext cx="3810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Char char="-"/>
            </a:pP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RASPORED PROSTORNIH JEDINICA: HRAM-VILA</a:t>
            </a:r>
          </a:p>
          <a:p>
            <a:endParaRPr lang="sr-Latn-RS" sz="2000" b="1" dirty="0">
              <a:solidFill>
                <a:srgbClr val="C00000"/>
              </a:solidFill>
              <a:latin typeface="Bookman Old Style" pitchFamily="18" charset="0"/>
            </a:endParaRPr>
          </a:p>
          <a:p>
            <a:pPr algn="ctr"/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-</a:t>
            </a:r>
            <a:r>
              <a:rPr 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 DIMENZIJE OBJEKATA, 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MATERIJAL I NAČIN ZIDANJA: OPEKA I MERMER; ESTETSKA NAČELA (RED/PROPORCIJE)</a:t>
            </a:r>
          </a:p>
          <a:p>
            <a:endParaRPr lang="sr-Latn-RS" sz="2000" b="1" dirty="0">
              <a:solidFill>
                <a:srgbClr val="C00000"/>
              </a:solidFill>
              <a:latin typeface="Bookman Old Style" pitchFamily="18" charset="0"/>
            </a:endParaRPr>
          </a:p>
          <a:p>
            <a:pPr algn="ctr"/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- VIDOVI UKRAŠAVANJA ARHITEKTURE: SKULPTURA, SLIKARSTVO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638800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 -URBANISTIČKO/INFRASTRUKTURNO  UREĐENJE JAVNIH I PRIVATNIH PROSTORA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028" name="Picture 4" descr="C:\Users\Ivan\Downloads\800px-The_Pantheon,_Rome_(1499511532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209800"/>
            <a:ext cx="2401621" cy="3297237"/>
          </a:xfrm>
          <a:prstGeom prst="rect">
            <a:avLst/>
          </a:prstGeom>
          <a:noFill/>
        </p:spPr>
      </p:pic>
      <p:pic>
        <p:nvPicPr>
          <p:cNvPr id="1029" name="Picture 5" descr="C:\Users\Ivan\Downloads\20171217_48890000_www.imagesplitter.net_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143000"/>
            <a:ext cx="2662820" cy="350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5949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 err="1" smtClean="0">
                <a:solidFill>
                  <a:srgbClr val="C00000"/>
                </a:solidFill>
                <a:latin typeface="Bookman Old Style" pitchFamily="18" charset="0"/>
              </a:rPr>
              <a:t>Graditeljstvo</a:t>
            </a:r>
            <a:r>
              <a:rPr lang="en-US" sz="2800" b="1" u="sng" dirty="0" smtClean="0">
                <a:solidFill>
                  <a:srgbClr val="C00000"/>
                </a:solidFill>
                <a:latin typeface="Bookman Old Style" pitchFamily="18" charset="0"/>
              </a:rPr>
              <a:t> u </a:t>
            </a:r>
            <a:r>
              <a:rPr lang="en-US" sz="2800" b="1" u="sng" dirty="0" err="1" smtClean="0">
                <a:solidFill>
                  <a:srgbClr val="C00000"/>
                </a:solidFill>
                <a:latin typeface="Bookman Old Style" pitchFamily="18" charset="0"/>
              </a:rPr>
              <a:t>doba</a:t>
            </a:r>
            <a:r>
              <a:rPr lang="en-US" sz="2800" b="1" u="sng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en-US" sz="2800" b="1" u="sng" dirty="0" err="1" smtClean="0">
                <a:solidFill>
                  <a:srgbClr val="C00000"/>
                </a:solidFill>
                <a:latin typeface="Bookman Old Style" pitchFamily="18" charset="0"/>
              </a:rPr>
              <a:t>Republike</a:t>
            </a:r>
            <a:endParaRPr lang="en-US" sz="2800" b="1" u="sng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838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altLang="en-US" sz="24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</a:p>
          <a:p>
            <a:endParaRPr lang="en-US" altLang="en-US" sz="2400" b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762000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Objekti religiozne namene (hramovi)</a:t>
            </a:r>
          </a:p>
          <a:p>
            <a:endParaRPr lang="sr-Latn-CS" altLang="en-US" sz="2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sr-Latn-C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Objekti javne namene (</a:t>
            </a:r>
            <a:r>
              <a:rPr lang="en-US" altLang="en-US" sz="2000" b="1" dirty="0" err="1" smtClean="0">
                <a:solidFill>
                  <a:srgbClr val="C00000"/>
                </a:solidFill>
                <a:latin typeface="Bookman Old Style" pitchFamily="18" charset="0"/>
              </a:rPr>
              <a:t>bazilike</a:t>
            </a:r>
            <a:r>
              <a:rPr lang="en-U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, </a:t>
            </a:r>
            <a:r>
              <a:rPr lang="sr-Latn-C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pozorišta, arene, hipodromi</a:t>
            </a:r>
            <a:r>
              <a:rPr lang="en-U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, </a:t>
            </a:r>
            <a:r>
              <a:rPr lang="en-US" altLang="en-US" sz="2000" b="1" dirty="0" err="1" smtClean="0">
                <a:solidFill>
                  <a:srgbClr val="C00000"/>
                </a:solidFill>
                <a:latin typeface="Bookman Old Style" pitchFamily="18" charset="0"/>
              </a:rPr>
              <a:t>terme</a:t>
            </a:r>
            <a:r>
              <a:rPr lang="sr-Latn-C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)</a:t>
            </a:r>
          </a:p>
          <a:p>
            <a:endParaRPr lang="en-US" altLang="en-US" sz="2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sr-Latn-C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Objekti utilitarne namene (akvedukti</a:t>
            </a:r>
            <a:r>
              <a:rPr lang="en-U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, </a:t>
            </a:r>
            <a:r>
              <a:rPr lang="en-US" altLang="en-US" sz="2000" b="1" dirty="0" err="1" smtClean="0">
                <a:solidFill>
                  <a:srgbClr val="C00000"/>
                </a:solidFill>
                <a:latin typeface="Bookman Old Style" pitchFamily="18" charset="0"/>
              </a:rPr>
              <a:t>kanalizacija</a:t>
            </a:r>
            <a:r>
              <a:rPr lang="sr-Latn-R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, hidrosistemi, luke, putevi, vojni logori</a:t>
            </a:r>
            <a:r>
              <a:rPr lang="sr-Latn-C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)</a:t>
            </a:r>
          </a:p>
          <a:p>
            <a:endParaRPr lang="sr-Latn-CS" altLang="en-US" sz="2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en-US" altLang="en-US" sz="2000" b="1" dirty="0" err="1" smtClean="0">
                <a:solidFill>
                  <a:srgbClr val="C00000"/>
                </a:solidFill>
                <a:latin typeface="Bookman Old Style" pitchFamily="18" charset="0"/>
              </a:rPr>
              <a:t>Objekti</a:t>
            </a:r>
            <a:r>
              <a:rPr lang="en-U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C00000"/>
                </a:solidFill>
                <a:latin typeface="Bookman Old Style" pitchFamily="18" charset="0"/>
              </a:rPr>
              <a:t>privatne</a:t>
            </a:r>
            <a:r>
              <a:rPr lang="en-U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C00000"/>
                </a:solidFill>
                <a:latin typeface="Bookman Old Style" pitchFamily="18" charset="0"/>
              </a:rPr>
              <a:t>namene</a:t>
            </a:r>
            <a:r>
              <a:rPr lang="en-U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 (</a:t>
            </a:r>
            <a:r>
              <a:rPr lang="en-US" altLang="en-US" sz="2000" b="1" dirty="0" err="1" smtClean="0">
                <a:solidFill>
                  <a:srgbClr val="C00000"/>
                </a:solidFill>
                <a:latin typeface="Bookman Old Style" pitchFamily="18" charset="0"/>
              </a:rPr>
              <a:t>stambeni</a:t>
            </a:r>
            <a:r>
              <a:rPr lang="en-U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C00000"/>
                </a:solidFill>
                <a:latin typeface="Bookman Old Style" pitchFamily="18" charset="0"/>
              </a:rPr>
              <a:t>objekti</a:t>
            </a:r>
            <a:r>
              <a:rPr lang="en-U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)</a:t>
            </a:r>
            <a:r>
              <a:rPr lang="sr-Latn-C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endParaRPr lang="en-US" altLang="en-US" sz="2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sr-Latn-CS" altLang="en-US" sz="2000" b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3352800"/>
            <a:ext cx="6477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altLang="en-US" sz="2800" b="1" u="sng" dirty="0" smtClean="0">
                <a:solidFill>
                  <a:srgbClr val="C00000"/>
                </a:solidFill>
                <a:latin typeface="Bookman Old Style" pitchFamily="18" charset="0"/>
              </a:rPr>
              <a:t>Graditeljstvo u doba Carstva</a:t>
            </a:r>
            <a:endParaRPr lang="en-US" sz="2800" b="1" u="sng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03860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Carevi</a:t>
            </a:r>
            <a:r>
              <a:rPr lang="sr-Latn-R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,</a:t>
            </a:r>
            <a:r>
              <a:rPr lang="sr-Latn-C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 članovi carske porodice i priadnici najviših slojeva vojne ili civilne aristokratije kao ktitori (hramovi, forumi, objekti javne i utilitarne namene)</a:t>
            </a:r>
          </a:p>
          <a:p>
            <a:endParaRPr lang="sr-Latn-CS" altLang="en-US" sz="2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sr-Latn-C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Carske palate</a:t>
            </a:r>
          </a:p>
          <a:p>
            <a:r>
              <a:rPr lang="sr-Latn-C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</a:p>
          <a:p>
            <a:r>
              <a:rPr lang="sr-Latn-CS" alt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Carski mauzoleji</a:t>
            </a:r>
            <a:endParaRPr lang="en-US" altLang="en-US" sz="2000" b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8610600" cy="760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u="sng" dirty="0" smtClean="0">
                <a:solidFill>
                  <a:srgbClr val="C00000"/>
                </a:solidFill>
                <a:latin typeface="Bookman Old Style" pitchFamily="18" charset="0"/>
              </a:rPr>
              <a:t>POBUDE GRADITELJSKOG STVARANJA</a:t>
            </a:r>
          </a:p>
          <a:p>
            <a:endParaRPr lang="sr-Latn-RS" sz="2800" b="1" u="sng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-SAKRALNA ARHITEKTURA KAO MATERIJALIZOVANI ODRAZ RIMSKOG USPEHA, VOJNOG ILI BILO KOG DRUGOG, OD CARA RADIJALNO KA DRUŠTVENIM SLOJEVIMA ELITE (POJAM 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PATRIA=OTADŽBINA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)</a:t>
            </a:r>
          </a:p>
          <a:p>
            <a:endParaRPr lang="sr-Latn-RS" sz="2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>
              <a:buFontTx/>
              <a:buChar char="-"/>
            </a:pP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POJAM 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REDA 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 U ARHITEKTURI (JONSKI, KORINTSKI, KOMPOZITNI), PROPORCIJE, LEPOTA, PREDSTAVLJAJU ODRAZ OVOZEMALJSKE HARMONIJE SA SVETOM BOGOVA</a:t>
            </a:r>
          </a:p>
          <a:p>
            <a:pPr>
              <a:buFontTx/>
              <a:buChar char="-"/>
            </a:pPr>
            <a:endParaRPr lang="sr-Latn-RS" sz="2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>
              <a:buFontTx/>
              <a:buChar char="-"/>
            </a:pP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ISTA VRSTA UREĐENOSTI ISPOLJAVA SE UNUTRAŠNJIM PORETKOM HARMONIJE I HIJERARHIJE DRUŠTVA, KOJE SVOJU ARHITEKTONSKU EKSPOZICIJU IMAJU U KOMPLEKSIMA JAVNIH GRAĐEVINA (POJAM 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DRŽAVE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)</a:t>
            </a:r>
          </a:p>
          <a:p>
            <a:pPr>
              <a:buFontTx/>
              <a:buChar char="-"/>
            </a:pPr>
            <a:endParaRPr lang="sr-Latn-RS" sz="2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>
              <a:buFontTx/>
              <a:buChar char="-"/>
            </a:pP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SVETKOVINE, IGRA I KULTURA OPHOĐENJA PREMA VLASTITOJ LIČNOSTI, NJENOM 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TELESNOM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 I 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DUHOVNOM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, POSEBNO SU VAŽNI ČINIOCI UNUTRAŠNJEG PORETKA RIMA ISPOLJENOG ARHITEKTUROM (POZORIŠTA-TERME-BIBLIOTEKE)   </a:t>
            </a:r>
          </a:p>
          <a:p>
            <a:endParaRPr lang="sr-Latn-RS" sz="28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81000"/>
            <a:ext cx="86106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OD SVOJIH POČETAKA, A NAROČITO OD VREMENA OKTAVIJANA, RIM SEBE SASVIM ARTIKULISANO VIDI KAO NASTAVLJAČA 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HUMANITAS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=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CIVILIZACIJE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, ONOG SVEOPŠTEG PORETKA KOJI SU ARTIKULISALI GRCI I RIMSKI ITALSKI PRECI. NJIHOVI BOGOVI I HEROJI SE KAO ZAJEDNIČKA IDEJNA POZADINA POJAVLJUJU U TEMELJU RIMSKOG IDENTITETA, ČIJI JE ZADATAK DA NASLEĐENE VREDNOSTI PRONOSI DALJE KROZ VREME I PROSTOR. ODATLE SE U 2.V.N.E. POJAVLJUJE DUHOVNI POKRET “DRUGOG SOFIZMA” = POVRATAK GRČKOM NASLEĐU INICIRAN OD “DOBRIH CAREVA (TRAJAN, HADRIJAN, MARKO AURELIJE). ODATLE RIM POLAŽE PRAVO DA PROŠIRUJE SVOJE GRANICE, NAROČITO PREMA VARVARIMA NA ZAPADU.</a:t>
            </a:r>
          </a:p>
          <a:p>
            <a:endParaRPr lang="sr-Latn-RS" sz="2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*** U KORENU SVEUKUPNE RIMSKE ARHITEKTURE NALAZI SE KREATIVNA PERCEPCIJA HELENSKOG SVETA GRČKE I ISTOČNOG MEDITERANA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Pont_du_Gard_Oct_2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52400" y="152400"/>
            <a:ext cx="3886200" cy="2914650"/>
          </a:xfrm>
          <a:prstGeom prst="rect">
            <a:avLst/>
          </a:prstGeom>
        </p:spPr>
      </p:pic>
      <p:pic>
        <p:nvPicPr>
          <p:cNvPr id="3" name="Content Placeholder 3" descr="046 Domitian-Cloaca-For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95800" y="152400"/>
            <a:ext cx="4230201" cy="2895600"/>
          </a:xfrm>
          <a:prstGeom prst="rect">
            <a:avLst/>
          </a:prstGeom>
        </p:spPr>
      </p:pic>
      <p:pic>
        <p:nvPicPr>
          <p:cNvPr id="1026" name="Picture 2" descr="C:\Users\Ivan\Videos\Desktop\RIM CASOVI\ostiaanticaitaly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429000"/>
            <a:ext cx="4503133" cy="2590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" y="3048000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GALIJA, NIM, 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PONT DU GARD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05400" y="3048000"/>
            <a:ext cx="358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RIM,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CLOACA MAXIMA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019800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OSTIJA (RIM), PREDSTAVA KLAUDIJEVE/TRAJANOVE LUKE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8" name="Picture 7" descr="1024px-Arbeia_Roman_Fort_reconstructed_gatewa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05400" y="3429000"/>
            <a:ext cx="3454400" cy="2590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76800" y="6019800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BRITANIJA, HADRIJANOV ZID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5px-PompeiiStre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2514601" cy="3366213"/>
          </a:xfrm>
          <a:prstGeom prst="rect">
            <a:avLst/>
          </a:prstGeom>
        </p:spPr>
      </p:pic>
      <p:pic>
        <p:nvPicPr>
          <p:cNvPr id="3" name="Picture 2" descr="330px-Carsulae-San-Damia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0400" y="152400"/>
            <a:ext cx="2397286" cy="3581400"/>
          </a:xfrm>
          <a:prstGeom prst="rect">
            <a:avLst/>
          </a:prstGeom>
        </p:spPr>
      </p:pic>
      <p:pic>
        <p:nvPicPr>
          <p:cNvPr id="4" name="Picture 3" descr="330px-Piscina_Mirabilis_2010-by-RaBoe-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2200" y="152400"/>
            <a:ext cx="2743200" cy="3657600"/>
          </a:xfrm>
          <a:prstGeom prst="rect">
            <a:avLst/>
          </a:prstGeom>
        </p:spPr>
      </p:pic>
      <p:pic>
        <p:nvPicPr>
          <p:cNvPr id="5" name="Picture 4" descr="330px-Pantheon_oculu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" y="4191000"/>
            <a:ext cx="3379839" cy="254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" y="3581400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POMPEJA, ULICA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0" y="3810000"/>
            <a:ext cx="243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VIA FLAMINIA, 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SVODNA KONSTRUKCIJA PUTNE STANICE</a:t>
            </a:r>
            <a:endParaRPr lang="en-US" sz="20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3600" y="3886200"/>
            <a:ext cx="32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APULIJA,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PISCINA MIRABILIS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 (CISTERNA)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33800" y="6019800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RIM, 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PANTEON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, KUPOLA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6800" y="525780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u="sng" dirty="0" smtClean="0">
                <a:solidFill>
                  <a:srgbClr val="C00000"/>
                </a:solidFill>
                <a:latin typeface="Bookman Old Style" pitchFamily="18" charset="0"/>
              </a:rPr>
              <a:t>KONSTRUKCIJE</a:t>
            </a:r>
            <a:endParaRPr lang="en-US" sz="2800" b="1" u="sng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30px-Traiano_merca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008" y="152400"/>
            <a:ext cx="5198192" cy="3906520"/>
          </a:xfrm>
          <a:prstGeom prst="rect">
            <a:avLst/>
          </a:prstGeom>
        </p:spPr>
      </p:pic>
      <p:pic>
        <p:nvPicPr>
          <p:cNvPr id="3" name="Picture 2" descr="255px-Rom_Trajansmärk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152400"/>
            <a:ext cx="3238500" cy="431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0600" y="5410200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RIM, TRAJANOVA TRŽNICA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6" name="Picture 2" descr="C:\Users\Ivan\Downloads\inde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4191000"/>
            <a:ext cx="4543519" cy="251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547</Words>
  <Application>Microsoft Office PowerPoint</Application>
  <PresentationFormat>On-screen Show (4:3)</PresentationFormat>
  <Paragraphs>67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Opus latericium</vt:lpstr>
      <vt:lpstr>Opus quadratum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Ivan</dc:creator>
  <cp:lastModifiedBy>Ivan</cp:lastModifiedBy>
  <cp:revision>46</cp:revision>
  <dcterms:created xsi:type="dcterms:W3CDTF">2020-02-11T13:54:43Z</dcterms:created>
  <dcterms:modified xsi:type="dcterms:W3CDTF">2020-02-17T20:23:15Z</dcterms:modified>
</cp:coreProperties>
</file>