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70" r:id="rId7"/>
    <p:sldId id="269" r:id="rId8"/>
    <p:sldId id="271" r:id="rId9"/>
    <p:sldId id="272" r:id="rId10"/>
    <p:sldId id="273" r:id="rId11"/>
    <p:sldId id="275" r:id="rId12"/>
    <p:sldId id="276" r:id="rId13"/>
    <p:sldId id="288" r:id="rId14"/>
    <p:sldId id="262" r:id="rId15"/>
    <p:sldId id="263" r:id="rId16"/>
    <p:sldId id="260" r:id="rId17"/>
    <p:sldId id="259" r:id="rId18"/>
    <p:sldId id="261" r:id="rId19"/>
    <p:sldId id="265" r:id="rId20"/>
    <p:sldId id="284" r:id="rId21"/>
    <p:sldId id="287" r:id="rId22"/>
    <p:sldId id="286" r:id="rId23"/>
    <p:sldId id="283" r:id="rId24"/>
    <p:sldId id="280" r:id="rId25"/>
    <p:sldId id="281" r:id="rId26"/>
    <p:sldId id="278" r:id="rId27"/>
    <p:sldId id="279" r:id="rId28"/>
    <p:sldId id="27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F189-7767-4E9A-BBAD-50BCD9F16141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BFE4-3550-4B9E-BF58-D6DB2AA1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F189-7767-4E9A-BBAD-50BCD9F16141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BFE4-3550-4B9E-BF58-D6DB2AA1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F189-7767-4E9A-BBAD-50BCD9F16141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BFE4-3550-4B9E-BF58-D6DB2AA1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F189-7767-4E9A-BBAD-50BCD9F16141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BFE4-3550-4B9E-BF58-D6DB2AA1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F189-7767-4E9A-BBAD-50BCD9F16141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BFE4-3550-4B9E-BF58-D6DB2AA1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F189-7767-4E9A-BBAD-50BCD9F16141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BFE4-3550-4B9E-BF58-D6DB2AA1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F189-7767-4E9A-BBAD-50BCD9F16141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BFE4-3550-4B9E-BF58-D6DB2AA1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F189-7767-4E9A-BBAD-50BCD9F16141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BFE4-3550-4B9E-BF58-D6DB2AA1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F189-7767-4E9A-BBAD-50BCD9F16141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BFE4-3550-4B9E-BF58-D6DB2AA1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F189-7767-4E9A-BBAD-50BCD9F16141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BFE4-3550-4B9E-BF58-D6DB2AA1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F189-7767-4E9A-BBAD-50BCD9F16141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BFE4-3550-4B9E-BF58-D6DB2AA1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F189-7767-4E9A-BBAD-50BCD9F16141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4BFE4-3550-4B9E-BF58-D6DB2AA1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rkdes.se/wp-content/uploads/2017/04/conversation_eng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RRt0xMTHcTc" TargetMode="External"/><Relationship Id="rId4" Type="http://schemas.openxmlformats.org/officeDocument/2006/relationships/hyperlink" Target="https://contemporaryartdaily.com/2009/05/jutta-koether-at-reena-spauling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ollectorslist.com/avery-singer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flux.com/announcements/8864/avery-singerscenes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moussemagazine.it/avery-singer-sailor-secession-vienna%E2%80%A8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eecult.org/vest/slikati-naciju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biljanadjurdjevic.com/2017/11/animacije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slikarstvo/medij u postmedijskom prostoru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atharina Gros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04774"/>
            <a:ext cx="4876800" cy="3248026"/>
          </a:xfrm>
          <a:prstGeom prst="rect">
            <a:avLst/>
          </a:prstGeom>
          <a:noFill/>
        </p:spPr>
      </p:pic>
      <p:pic>
        <p:nvPicPr>
          <p:cNvPr id="29700" name="Picture 4" descr="Katharina Gros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581400"/>
            <a:ext cx="4876800" cy="311467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5029200"/>
            <a:ext cx="32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dirty="0" smtClean="0"/>
              <a:t>Katharina Grosse </a:t>
            </a:r>
            <a:r>
              <a:rPr lang="en-US" b="1" dirty="0" smtClean="0"/>
              <a:t>2006 / acrylic on wall, floor, </a:t>
            </a:r>
            <a:r>
              <a:rPr lang="en-US" b="1" dirty="0" err="1" smtClean="0"/>
              <a:t>glas</a:t>
            </a:r>
            <a:r>
              <a:rPr lang="en-US" b="1" dirty="0" smtClean="0"/>
              <a:t>, </a:t>
            </a:r>
            <a:r>
              <a:rPr lang="en-US" b="1" dirty="0" err="1" smtClean="0"/>
              <a:t>styrofoam</a:t>
            </a:r>
            <a:r>
              <a:rPr lang="en-US" b="1" dirty="0" smtClean="0"/>
              <a:t> and soil / 460x1050x800 cm / Taipei / Taipei Fine Arts Museum / Dirty Yoga</a:t>
            </a:r>
            <a:endParaRPr lang="en-US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Međutim</a:t>
            </a:r>
            <a:r>
              <a:rPr lang="en-US" dirty="0" smtClean="0"/>
              <a:t>, u </a:t>
            </a:r>
            <a:r>
              <a:rPr lang="en-US" dirty="0" err="1" smtClean="0"/>
              <a:t>literaturi</a:t>
            </a:r>
            <a:r>
              <a:rPr lang="en-US" dirty="0" smtClean="0"/>
              <a:t> </a:t>
            </a:r>
            <a:r>
              <a:rPr lang="en-US" dirty="0" err="1" smtClean="0"/>
              <a:t>nailazimo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predlog</a:t>
            </a:r>
            <a:r>
              <a:rPr lang="en-US" dirty="0" smtClean="0"/>
              <a:t> </a:t>
            </a:r>
            <a:r>
              <a:rPr lang="en-US" dirty="0" err="1" smtClean="0"/>
              <a:t>analize</a:t>
            </a:r>
            <a:r>
              <a:rPr lang="en-US" dirty="0" smtClean="0"/>
              <a:t> '</a:t>
            </a:r>
            <a:r>
              <a:rPr lang="en-US" dirty="0" err="1" smtClean="0"/>
              <a:t>slikarstva</a:t>
            </a:r>
            <a:r>
              <a:rPr lang="en-US" dirty="0" smtClean="0"/>
              <a:t> u </a:t>
            </a:r>
            <a:r>
              <a:rPr lang="en-US" dirty="0" err="1" smtClean="0"/>
              <a:t>proširenom</a:t>
            </a:r>
            <a:r>
              <a:rPr lang="en-US" dirty="0" smtClean="0"/>
              <a:t> </a:t>
            </a:r>
            <a:r>
              <a:rPr lang="en-US" dirty="0" err="1" smtClean="0"/>
              <a:t>polju</a:t>
            </a:r>
            <a:r>
              <a:rPr lang="en-US" dirty="0" smtClean="0"/>
              <a:t>' </a:t>
            </a:r>
            <a:r>
              <a:rPr lang="en-US" dirty="0" err="1" smtClean="0"/>
              <a:t>izvedene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osnovu</a:t>
            </a:r>
            <a:r>
              <a:rPr lang="en-US" dirty="0" smtClean="0"/>
              <a:t> </a:t>
            </a:r>
            <a:r>
              <a:rPr lang="en-US" dirty="0" err="1" smtClean="0"/>
              <a:t>uspostavljenog</a:t>
            </a:r>
            <a:r>
              <a:rPr lang="en-US" dirty="0" smtClean="0"/>
              <a:t> </a:t>
            </a:r>
            <a:r>
              <a:rPr lang="en-US" dirty="0" err="1" smtClean="0"/>
              <a:t>dijagrama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uzoru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Greimasov</a:t>
            </a:r>
            <a:r>
              <a:rPr lang="en-US" dirty="0" smtClean="0"/>
              <a:t> (</a:t>
            </a:r>
            <a:r>
              <a:rPr lang="en-US" dirty="0" err="1" smtClean="0"/>
              <a:t>Algirdas</a:t>
            </a:r>
            <a:r>
              <a:rPr lang="en-US" dirty="0" smtClean="0"/>
              <a:t> </a:t>
            </a:r>
            <a:r>
              <a:rPr lang="en-US" dirty="0" err="1" smtClean="0"/>
              <a:t>Julien</a:t>
            </a:r>
            <a:r>
              <a:rPr lang="en-US" dirty="0" smtClean="0"/>
              <a:t> </a:t>
            </a:r>
            <a:r>
              <a:rPr lang="en-US" dirty="0" err="1" smtClean="0"/>
              <a:t>Greimas</a:t>
            </a:r>
            <a:r>
              <a:rPr lang="en-US" dirty="0" smtClean="0"/>
              <a:t>) </a:t>
            </a:r>
            <a:r>
              <a:rPr lang="en-US" dirty="0" err="1" smtClean="0"/>
              <a:t>ili</a:t>
            </a:r>
            <a:r>
              <a:rPr lang="en-US" dirty="0" smtClean="0"/>
              <a:t> </a:t>
            </a:r>
            <a:r>
              <a:rPr lang="en-US" dirty="0" err="1" smtClean="0"/>
              <a:t>semiotički</a:t>
            </a:r>
            <a:r>
              <a:rPr lang="en-US" dirty="0" smtClean="0"/>
              <a:t> </a:t>
            </a:r>
            <a:r>
              <a:rPr lang="en-US" dirty="0" err="1" smtClean="0"/>
              <a:t>kvadrat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je </a:t>
            </a:r>
            <a:r>
              <a:rPr lang="en-US" dirty="0" err="1" smtClean="0"/>
              <a:t>ništa</a:t>
            </a:r>
            <a:r>
              <a:rPr lang="en-US" dirty="0" smtClean="0"/>
              <a:t> </a:t>
            </a:r>
            <a:r>
              <a:rPr lang="en-US" dirty="0" err="1" smtClean="0"/>
              <a:t>drugo</a:t>
            </a:r>
            <a:r>
              <a:rPr lang="en-US" dirty="0" smtClean="0"/>
              <a:t> do model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sistematizaciju</a:t>
            </a:r>
            <a:r>
              <a:rPr lang="en-US" dirty="0" smtClean="0"/>
              <a:t> </a:t>
            </a:r>
            <a:r>
              <a:rPr lang="en-US" dirty="0" err="1" smtClean="0"/>
              <a:t>semantičkog</a:t>
            </a:r>
            <a:r>
              <a:rPr lang="en-US" dirty="0" smtClean="0"/>
              <a:t> </a:t>
            </a:r>
            <a:r>
              <a:rPr lang="en-US" dirty="0" err="1" smtClean="0"/>
              <a:t>prostora</a:t>
            </a:r>
            <a:r>
              <a:rPr lang="en-US" dirty="0" smtClean="0"/>
              <a:t> a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uzoru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Klajnovu</a:t>
            </a:r>
            <a:r>
              <a:rPr lang="en-US" dirty="0" smtClean="0"/>
              <a:t> </a:t>
            </a:r>
            <a:r>
              <a:rPr lang="en-US" dirty="0" err="1" smtClean="0"/>
              <a:t>grupu</a:t>
            </a:r>
            <a:r>
              <a:rPr lang="en-US" dirty="0" smtClean="0"/>
              <a:t> (</a:t>
            </a:r>
            <a:r>
              <a:rPr lang="en-US" dirty="0" err="1" smtClean="0"/>
              <a:t>koja</a:t>
            </a:r>
            <a:r>
              <a:rPr lang="en-US" dirty="0" smtClean="0"/>
              <a:t> se </a:t>
            </a:r>
            <a:r>
              <a:rPr lang="en-US" dirty="0" err="1" smtClean="0"/>
              <a:t>koristi</a:t>
            </a:r>
            <a:r>
              <a:rPr lang="en-US" dirty="0" smtClean="0"/>
              <a:t> u </a:t>
            </a:r>
            <a:r>
              <a:rPr lang="en-US" dirty="0" err="1" smtClean="0"/>
              <a:t>matematici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koju</a:t>
            </a:r>
            <a:r>
              <a:rPr lang="en-US" dirty="0" smtClean="0"/>
              <a:t> se </a:t>
            </a:r>
            <a:r>
              <a:rPr lang="en-US" dirty="0" err="1" smtClean="0"/>
              <a:t>poziva</a:t>
            </a:r>
            <a:r>
              <a:rPr lang="en-US" dirty="0" smtClean="0"/>
              <a:t> Kraus) </a:t>
            </a:r>
            <a:r>
              <a:rPr lang="en-US" dirty="0" err="1" smtClean="0"/>
              <a:t>odnosno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Pjažeovu</a:t>
            </a:r>
            <a:r>
              <a:rPr lang="en-US" dirty="0" smtClean="0"/>
              <a:t> </a:t>
            </a:r>
            <a:r>
              <a:rPr lang="en-US" dirty="0" err="1" smtClean="0"/>
              <a:t>grupu</a:t>
            </a:r>
            <a:r>
              <a:rPr lang="en-US" dirty="0" smtClean="0"/>
              <a:t> (</a:t>
            </a:r>
            <a:r>
              <a:rPr lang="en-US" dirty="0" err="1" smtClean="0"/>
              <a:t>koja</a:t>
            </a:r>
            <a:r>
              <a:rPr lang="en-US" dirty="0" smtClean="0"/>
              <a:t> se </a:t>
            </a:r>
            <a:r>
              <a:rPr lang="en-US" dirty="0" err="1" smtClean="0"/>
              <a:t>koristi</a:t>
            </a:r>
            <a:r>
              <a:rPr lang="en-US" dirty="0" smtClean="0"/>
              <a:t> u </a:t>
            </a:r>
            <a:r>
              <a:rPr lang="en-US" dirty="0" err="1" smtClean="0"/>
              <a:t>društvenim</a:t>
            </a:r>
            <a:r>
              <a:rPr lang="en-US" dirty="0" smtClean="0"/>
              <a:t> </a:t>
            </a:r>
            <a:r>
              <a:rPr lang="en-US" dirty="0" err="1" smtClean="0"/>
              <a:t>naukama</a:t>
            </a:r>
            <a:r>
              <a:rPr lang="en-US" dirty="0" smtClean="0"/>
              <a:t>). </a:t>
            </a:r>
            <a:r>
              <a:rPr lang="en-US" dirty="0" err="1" smtClean="0"/>
              <a:t>Ovaj</a:t>
            </a:r>
            <a:r>
              <a:rPr lang="en-US" dirty="0" smtClean="0"/>
              <a:t> </a:t>
            </a:r>
            <a:r>
              <a:rPr lang="en-US" dirty="0" err="1" smtClean="0"/>
              <a:t>predlog</a:t>
            </a:r>
            <a:r>
              <a:rPr lang="en-US" dirty="0" smtClean="0"/>
              <a:t> je </a:t>
            </a:r>
            <a:r>
              <a:rPr lang="en-US" dirty="0" err="1" smtClean="0"/>
              <a:t>formulisan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potrebe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se u </a:t>
            </a:r>
            <a:r>
              <a:rPr lang="en-US" dirty="0" err="1" smtClean="0"/>
              <a:t>uslovima</a:t>
            </a:r>
            <a:r>
              <a:rPr lang="en-US" dirty="0" smtClean="0"/>
              <a:t> </a:t>
            </a:r>
            <a:r>
              <a:rPr lang="en-US" dirty="0" err="1" smtClean="0"/>
              <a:t>hegemone</a:t>
            </a:r>
            <a:r>
              <a:rPr lang="en-US" dirty="0" smtClean="0"/>
              <a:t> </a:t>
            </a:r>
            <a:r>
              <a:rPr lang="en-US" dirty="0" err="1" smtClean="0"/>
              <a:t>tendencije</a:t>
            </a:r>
            <a:r>
              <a:rPr lang="en-US" dirty="0" smtClean="0"/>
              <a:t> </a:t>
            </a:r>
            <a:r>
              <a:rPr lang="en-US" dirty="0" err="1" smtClean="0"/>
              <a:t>pluralizma</a:t>
            </a:r>
            <a:r>
              <a:rPr lang="en-US" dirty="0" smtClean="0"/>
              <a:t> </a:t>
            </a:r>
            <a:r>
              <a:rPr lang="en-US" dirty="0" err="1" smtClean="0"/>
              <a:t>razmotre</a:t>
            </a:r>
            <a:r>
              <a:rPr lang="en-US" dirty="0" smtClean="0"/>
              <a:t> </a:t>
            </a:r>
            <a:r>
              <a:rPr lang="en-US" dirty="0" err="1" smtClean="0"/>
              <a:t>uslovi</a:t>
            </a:r>
            <a:r>
              <a:rPr lang="en-US" dirty="0" smtClean="0"/>
              <a:t> </a:t>
            </a:r>
            <a:r>
              <a:rPr lang="en-US" dirty="0" err="1" smtClean="0"/>
              <a:t>uspostavljanja</a:t>
            </a:r>
            <a:r>
              <a:rPr lang="en-US" dirty="0" smtClean="0"/>
              <a:t> </a:t>
            </a:r>
            <a:r>
              <a:rPr lang="en-US" dirty="0" err="1" smtClean="0"/>
              <a:t>sigurnijeg</a:t>
            </a:r>
            <a:r>
              <a:rPr lang="en-US" dirty="0" smtClean="0"/>
              <a:t> </a:t>
            </a:r>
            <a:r>
              <a:rPr lang="en-US" dirty="0" err="1" smtClean="0"/>
              <a:t>ili</a:t>
            </a:r>
            <a:r>
              <a:rPr lang="en-US" dirty="0" smtClean="0"/>
              <a:t> </a:t>
            </a:r>
            <a:r>
              <a:rPr lang="en-US" dirty="0" err="1" smtClean="0"/>
              <a:t>izvesnijeg</a:t>
            </a:r>
            <a:r>
              <a:rPr lang="en-US" dirty="0" smtClean="0"/>
              <a:t> </a:t>
            </a:r>
            <a:r>
              <a:rPr lang="en-US" dirty="0" err="1" smtClean="0"/>
              <a:t>pristupa</a:t>
            </a:r>
            <a:r>
              <a:rPr lang="en-US" dirty="0" smtClean="0"/>
              <a:t> u </a:t>
            </a:r>
            <a:r>
              <a:rPr lang="en-US" dirty="0" err="1" smtClean="0"/>
              <a:t>razumevanju</a:t>
            </a:r>
            <a:r>
              <a:rPr lang="en-US" dirty="0" smtClean="0"/>
              <a:t> </a:t>
            </a:r>
            <a:r>
              <a:rPr lang="en-US" dirty="0" err="1" smtClean="0"/>
              <a:t>savremene</a:t>
            </a:r>
            <a:r>
              <a:rPr lang="en-US" dirty="0" smtClean="0"/>
              <a:t> </a:t>
            </a:r>
            <a:r>
              <a:rPr lang="en-US" dirty="0" err="1" smtClean="0"/>
              <a:t>umetnosti</a:t>
            </a:r>
            <a:r>
              <a:rPr lang="en-US" dirty="0" smtClean="0"/>
              <a:t> a </a:t>
            </a:r>
            <a:r>
              <a:rPr lang="en-US" dirty="0" err="1" smtClean="0"/>
              <a:t>posebno</a:t>
            </a:r>
            <a:r>
              <a:rPr lang="en-US" dirty="0" smtClean="0"/>
              <a:t> </a:t>
            </a:r>
            <a:r>
              <a:rPr lang="en-US" dirty="0" err="1" smtClean="0"/>
              <a:t>slikarstva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on </a:t>
            </a:r>
            <a:r>
              <a:rPr lang="en-US" dirty="0" err="1" smtClean="0"/>
              <a:t>slikarstvo</a:t>
            </a:r>
            <a:r>
              <a:rPr lang="en-US" dirty="0" smtClean="0"/>
              <a:t>, </a:t>
            </a:r>
            <a:r>
              <a:rPr lang="en-US" dirty="0" err="1" smtClean="0"/>
              <a:t>kao</a:t>
            </a:r>
            <a:r>
              <a:rPr lang="en-US" dirty="0" smtClean="0"/>
              <a:t> </a:t>
            </a:r>
            <a:r>
              <a:rPr lang="en-US" dirty="0" err="1" smtClean="0"/>
              <a:t>neutralni</a:t>
            </a:r>
            <a:r>
              <a:rPr lang="en-US" dirty="0" smtClean="0"/>
              <a:t> </a:t>
            </a:r>
            <a:r>
              <a:rPr lang="en-US" dirty="0" err="1" smtClean="0"/>
              <a:t>elemenat</a:t>
            </a:r>
            <a:r>
              <a:rPr lang="en-US" dirty="0" smtClean="0"/>
              <a:t>, </a:t>
            </a:r>
            <a:r>
              <a:rPr lang="en-US" dirty="0" err="1" smtClean="0"/>
              <a:t>ili</a:t>
            </a:r>
            <a:r>
              <a:rPr lang="en-US" dirty="0" smtClean="0"/>
              <a:t> </a:t>
            </a:r>
            <a:r>
              <a:rPr lang="en-US" dirty="0" err="1" smtClean="0"/>
              <a:t>izraz</a:t>
            </a:r>
            <a:r>
              <a:rPr lang="en-US" dirty="0" smtClean="0"/>
              <a:t>, </a:t>
            </a:r>
            <a:r>
              <a:rPr lang="en-US" dirty="0" err="1" smtClean="0"/>
              <a:t>određuje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ne-</a:t>
            </a:r>
            <a:r>
              <a:rPr lang="en-US" dirty="0" err="1" smtClean="0"/>
              <a:t>pokret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ne-3D, a </a:t>
            </a:r>
            <a:r>
              <a:rPr lang="en-US" dirty="0" err="1" smtClean="0"/>
              <a:t>onda</a:t>
            </a:r>
            <a:r>
              <a:rPr lang="en-US" dirty="0" smtClean="0"/>
              <a:t> </a:t>
            </a:r>
            <a:r>
              <a:rPr lang="en-US" dirty="0" err="1" smtClean="0"/>
              <a:t>razvija</a:t>
            </a:r>
            <a:r>
              <a:rPr lang="en-US" dirty="0" smtClean="0"/>
              <a:t> </a:t>
            </a:r>
            <a:r>
              <a:rPr lang="en-US" dirty="0" err="1" smtClean="0"/>
              <a:t>dijagram</a:t>
            </a:r>
            <a:r>
              <a:rPr lang="en-US" dirty="0" smtClean="0"/>
              <a:t> u </a:t>
            </a:r>
            <a:r>
              <a:rPr lang="en-US" dirty="0" err="1" smtClean="0"/>
              <a:t>kojem</a:t>
            </a:r>
            <a:r>
              <a:rPr lang="en-US" dirty="0" smtClean="0"/>
              <a:t> se </a:t>
            </a:r>
            <a:r>
              <a:rPr lang="en-US" dirty="0" err="1" smtClean="0"/>
              <a:t>uodnošavaju</a:t>
            </a:r>
            <a:r>
              <a:rPr lang="en-US" dirty="0" smtClean="0"/>
              <a:t> ne-</a:t>
            </a:r>
            <a:r>
              <a:rPr lang="en-US" dirty="0" err="1" smtClean="0"/>
              <a:t>pokret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3D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pokretom</a:t>
            </a:r>
            <a:r>
              <a:rPr lang="en-US" dirty="0" smtClean="0"/>
              <a:t>, a ne-3D </a:t>
            </a:r>
            <a:r>
              <a:rPr lang="en-US" dirty="0" err="1" smtClean="0"/>
              <a:t>sa</a:t>
            </a:r>
            <a:r>
              <a:rPr lang="en-US" dirty="0" smtClean="0"/>
              <a:t> 3D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pokretom</a:t>
            </a:r>
            <a:r>
              <a:rPr lang="en-US" dirty="0" smtClean="0"/>
              <a:t> </a:t>
            </a:r>
            <a:r>
              <a:rPr lang="en-US" dirty="0" err="1" smtClean="0"/>
              <a:t>čime</a:t>
            </a:r>
            <a:r>
              <a:rPr lang="en-US" dirty="0" smtClean="0"/>
              <a:t> se,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periferiji</a:t>
            </a:r>
            <a:r>
              <a:rPr lang="en-US" dirty="0" smtClean="0"/>
              <a:t> </a:t>
            </a:r>
            <a:r>
              <a:rPr lang="en-US" dirty="0" err="1" smtClean="0"/>
              <a:t>polja</a:t>
            </a:r>
            <a:r>
              <a:rPr lang="en-US" dirty="0" smtClean="0"/>
              <a:t>, </a:t>
            </a:r>
            <a:r>
              <a:rPr lang="en-US" dirty="0" err="1" smtClean="0"/>
              <a:t>javljaju</a:t>
            </a:r>
            <a:r>
              <a:rPr lang="en-US" dirty="0" smtClean="0"/>
              <a:t>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mogućnosti</a:t>
            </a:r>
            <a:r>
              <a:rPr lang="en-US" dirty="0" smtClean="0"/>
              <a:t>: body-art, video-</a:t>
            </a:r>
            <a:r>
              <a:rPr lang="en-US" dirty="0" err="1" smtClean="0"/>
              <a:t>instalacija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performans</a:t>
            </a:r>
            <a:r>
              <a:rPr lang="en-US" dirty="0" smtClean="0"/>
              <a:t>, </a:t>
            </a:r>
            <a:r>
              <a:rPr lang="en-US" dirty="0" err="1" smtClean="0"/>
              <a:t>i</a:t>
            </a:r>
            <a:r>
              <a:rPr lang="en-US" dirty="0" smtClean="0"/>
              <a:t> print/</a:t>
            </a:r>
            <a:r>
              <a:rPr lang="en-US" dirty="0" err="1" smtClean="0"/>
              <a:t>fotografija</a:t>
            </a:r>
            <a:r>
              <a:rPr lang="en-US" dirty="0" smtClean="0"/>
              <a:t>/</a:t>
            </a:r>
            <a:r>
              <a:rPr lang="en-US" dirty="0" err="1" smtClean="0"/>
              <a:t>digitalna</a:t>
            </a:r>
            <a:r>
              <a:rPr lang="en-US" dirty="0" smtClean="0"/>
              <a:t> </a:t>
            </a:r>
            <a:r>
              <a:rPr lang="en-US" dirty="0" err="1" smtClean="0"/>
              <a:t>umetnost</a:t>
            </a:r>
            <a:r>
              <a:rPr lang="en-US" dirty="0" smtClean="0"/>
              <a:t> (Fares 2004: 478-482).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Takođe</a:t>
            </a:r>
            <a:r>
              <a:rPr lang="en-US" dirty="0" smtClean="0"/>
              <a:t>, </a:t>
            </a:r>
            <a:r>
              <a:rPr lang="en-US" dirty="0" err="1" smtClean="0"/>
              <a:t>nailazi</a:t>
            </a:r>
            <a:r>
              <a:rPr lang="en-US" dirty="0" smtClean="0"/>
              <a:t> se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kritičko</a:t>
            </a:r>
            <a:r>
              <a:rPr lang="en-US" dirty="0" smtClean="0"/>
              <a:t> </a:t>
            </a:r>
            <a:r>
              <a:rPr lang="en-US" dirty="0" err="1" smtClean="0"/>
              <a:t>preispitivanje</a:t>
            </a:r>
            <a:r>
              <a:rPr lang="en-US" dirty="0" smtClean="0"/>
              <a:t> </a:t>
            </a:r>
            <a:r>
              <a:rPr lang="en-US" dirty="0" err="1" smtClean="0"/>
              <a:t>osnovih</a:t>
            </a:r>
            <a:r>
              <a:rPr lang="en-US" dirty="0" smtClean="0"/>
              <a:t> </a:t>
            </a:r>
            <a:r>
              <a:rPr lang="en-US" dirty="0" err="1" smtClean="0"/>
              <a:t>argumenata</a:t>
            </a:r>
            <a:r>
              <a:rPr lang="en-US" dirty="0" smtClean="0"/>
              <a:t> </a:t>
            </a:r>
            <a:r>
              <a:rPr lang="en-US" dirty="0" err="1" smtClean="0"/>
              <a:t>Rozalind</a:t>
            </a:r>
            <a:r>
              <a:rPr lang="en-US" dirty="0" smtClean="0"/>
              <a:t> Kraus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osporavanje</a:t>
            </a:r>
            <a:r>
              <a:rPr lang="en-US" dirty="0" smtClean="0"/>
              <a:t> </a:t>
            </a:r>
            <a:r>
              <a:rPr lang="en-US" dirty="0" err="1" smtClean="0"/>
              <a:t>iznete</a:t>
            </a:r>
            <a:r>
              <a:rPr lang="en-US" dirty="0" smtClean="0"/>
              <a:t> </a:t>
            </a:r>
            <a:r>
              <a:rPr lang="en-US" dirty="0" err="1" smtClean="0"/>
              <a:t>pretpostavke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je u </a:t>
            </a:r>
            <a:r>
              <a:rPr lang="en-US" dirty="0" err="1" smtClean="0"/>
              <a:t>postmodernističkim</a:t>
            </a:r>
            <a:r>
              <a:rPr lang="en-US" dirty="0" smtClean="0"/>
              <a:t> </a:t>
            </a:r>
            <a:r>
              <a:rPr lang="en-US" dirty="0" err="1" smtClean="0"/>
              <a:t>transgresijama</a:t>
            </a:r>
            <a:r>
              <a:rPr lang="en-US" dirty="0" smtClean="0"/>
              <a:t> </a:t>
            </a:r>
            <a:r>
              <a:rPr lang="en-US" dirty="0" err="1" smtClean="0"/>
              <a:t>granica</a:t>
            </a:r>
            <a:r>
              <a:rPr lang="en-US" dirty="0" smtClean="0"/>
              <a:t> </a:t>
            </a:r>
            <a:r>
              <a:rPr lang="en-US" dirty="0" err="1" smtClean="0"/>
              <a:t>medija</a:t>
            </a:r>
            <a:r>
              <a:rPr lang="en-US" dirty="0" smtClean="0"/>
              <a:t> </a:t>
            </a:r>
            <a:r>
              <a:rPr lang="en-US" dirty="0" err="1" smtClean="0"/>
              <a:t>isključivo</a:t>
            </a:r>
            <a:r>
              <a:rPr lang="en-US" dirty="0" smtClean="0"/>
              <a:t> </a:t>
            </a:r>
            <a:r>
              <a:rPr lang="en-US" dirty="0" err="1" smtClean="0"/>
              <a:t>skulptura</a:t>
            </a:r>
            <a:r>
              <a:rPr lang="en-US" dirty="0" smtClean="0"/>
              <a:t> </a:t>
            </a:r>
            <a:r>
              <a:rPr lang="en-US" dirty="0" err="1" smtClean="0"/>
              <a:t>povezana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arhitekturom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pejzažom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je </a:t>
            </a:r>
            <a:r>
              <a:rPr lang="en-US" dirty="0" err="1" smtClean="0"/>
              <a:t>slikarstvo</a:t>
            </a:r>
            <a:r>
              <a:rPr lang="en-US" dirty="0" smtClean="0"/>
              <a:t> </a:t>
            </a:r>
            <a:r>
              <a:rPr lang="en-US" dirty="0" err="1" smtClean="0"/>
              <a:t>takođe</a:t>
            </a:r>
            <a:r>
              <a:rPr lang="en-US" dirty="0" smtClean="0"/>
              <a:t> "</a:t>
            </a:r>
            <a:r>
              <a:rPr lang="en-US" dirty="0" err="1" smtClean="0"/>
              <a:t>prostorna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oprostoravajuća</a:t>
            </a:r>
            <a:r>
              <a:rPr lang="en-US" dirty="0" smtClean="0"/>
              <a:t> </a:t>
            </a:r>
            <a:r>
              <a:rPr lang="en-US" dirty="0" err="1" smtClean="0"/>
              <a:t>praksa</a:t>
            </a:r>
            <a:r>
              <a:rPr lang="en-US" dirty="0" smtClean="0"/>
              <a:t>" (Kwon 2004: 57).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715000"/>
          </a:xfrm>
        </p:spPr>
        <p:txBody>
          <a:bodyPr>
            <a:normAutofit fontScale="47500" lnSpcReduction="20000"/>
          </a:bodyPr>
          <a:lstStyle/>
          <a:p>
            <a:r>
              <a:rPr lang="sr-Latn-RS" sz="3800" dirty="0" smtClean="0"/>
              <a:t>Spisak korišćene literature za tekstualni deo prezentacije:</a:t>
            </a:r>
          </a:p>
          <a:p>
            <a:pPr marL="514350" indent="-514350">
              <a:buAutoNum type="arabicPeriod"/>
            </a:pPr>
            <a:r>
              <a:rPr lang="sr-Latn-CS" sz="3800" dirty="0" smtClean="0"/>
              <a:t>Bois</a:t>
            </a:r>
            <a:r>
              <a:rPr lang="sr-Latn-CS" sz="3800" dirty="0" smtClean="0"/>
              <a:t>, Yves Alain. 1990. "Painting: The Task of Mourning." in </a:t>
            </a:r>
            <a:r>
              <a:rPr lang="sr-Latn-CS" sz="3800" i="1" dirty="0" smtClean="0"/>
              <a:t>Painting as Model</a:t>
            </a:r>
            <a:r>
              <a:rPr lang="sr-Latn-CS" sz="3800" dirty="0" smtClean="0"/>
              <a:t>, 229-244. Cambridge: The MIT </a:t>
            </a:r>
            <a:r>
              <a:rPr lang="sr-Latn-CS" sz="3800" dirty="0" smtClean="0"/>
              <a:t>Press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r-Latn-CS" sz="3800" dirty="0" smtClean="0"/>
              <a:t>Farres, Gustavo. 2004. "Painting in the Expanded Field." </a:t>
            </a:r>
            <a:r>
              <a:rPr lang="sr-Latn-CS" sz="3800" i="1" dirty="0" smtClean="0"/>
              <a:t>Janus Head</a:t>
            </a:r>
            <a:r>
              <a:rPr lang="sr-Latn-CS" sz="3800" dirty="0" smtClean="0"/>
              <a:t> 7, no. 2: 477-487</a:t>
            </a:r>
            <a:r>
              <a:rPr lang="sr-Latn-CS" sz="3800" dirty="0" smtClean="0"/>
              <a:t>.</a:t>
            </a:r>
          </a:p>
          <a:p>
            <a:pPr marL="514350" indent="-514350">
              <a:buAutoNum type="arabicPeriod"/>
            </a:pPr>
            <a:r>
              <a:rPr lang="sr-Latn-CS" sz="3800" dirty="0" smtClean="0"/>
              <a:t>Graw. </a:t>
            </a:r>
            <a:r>
              <a:rPr lang="sr-Latn-CS" sz="3800" dirty="0" smtClean="0"/>
              <a:t>Elisabeth. 2016. “The value of Liveliness. Painting as an Index of Agencyin the new Economy.” in </a:t>
            </a:r>
            <a:r>
              <a:rPr lang="sr-Latn-CS" sz="3800" i="1" dirty="0" smtClean="0"/>
              <a:t>Painting beyond itself, The medium in the Postmedium Condition, </a:t>
            </a:r>
            <a:r>
              <a:rPr lang="sr-Latn-CS" sz="3800" dirty="0" smtClean="0"/>
              <a:t>edited by: Isabelle Graw and Ewa lajer-Burchardt, 79-120. Berlin: Sternberg Press.</a:t>
            </a:r>
          </a:p>
          <a:p>
            <a:pPr marL="514350" indent="-514350">
              <a:buAutoNum type="arabicPeriod"/>
            </a:pPr>
            <a:r>
              <a:rPr lang="sr-Latn-CS" sz="3800" dirty="0" smtClean="0"/>
              <a:t>Harris, Jonathan. 2003. </a:t>
            </a:r>
            <a:r>
              <a:rPr lang="sr-Latn-CS" sz="3800" i="1" dirty="0" smtClean="0"/>
              <a:t>Critical Perspectives on Contemporary Painting: Hybridity, Hegemony, Historicism</a:t>
            </a:r>
            <a:r>
              <a:rPr lang="sr-Latn-CS" sz="3800" dirty="0" smtClean="0"/>
              <a:t>. Liverpool: Tate Liverpool Critical Forum and Liverpool University </a:t>
            </a:r>
            <a:r>
              <a:rPr lang="sr-Latn-CS" sz="3800" dirty="0" smtClean="0"/>
              <a:t>Press</a:t>
            </a:r>
          </a:p>
          <a:p>
            <a:pPr marL="514350" indent="-514350">
              <a:buAutoNum type="arabicPeriod"/>
            </a:pPr>
            <a:r>
              <a:rPr lang="sr-Latn-CS" sz="3800" dirty="0" smtClean="0"/>
              <a:t>Krauss, Rosalind E. (1979) 1996. "Sculpture in the Expanded Field." in </a:t>
            </a:r>
            <a:r>
              <a:rPr lang="sr-Latn-CS" sz="3800" i="1" dirty="0" smtClean="0"/>
              <a:t>The Originality of the Avant-Garde and Other Modernist Myths</a:t>
            </a:r>
            <a:r>
              <a:rPr lang="sr-Latn-CS" sz="3800" dirty="0" smtClean="0"/>
              <a:t>, 276-290. Cambridge, Massachusetts: The MIT </a:t>
            </a:r>
            <a:r>
              <a:rPr lang="sr-Latn-CS" sz="3800" dirty="0" smtClean="0"/>
              <a:t>Press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r-Latn-CS" sz="3800" dirty="0" smtClean="0"/>
              <a:t>Kwon, Miwon. 2004. "Promiscuity of Space: Some Thoughts on Jessica Stockholder's Scenographic Compositions." </a:t>
            </a:r>
            <a:r>
              <a:rPr lang="sr-Latn-CS" sz="3800" i="1" dirty="0" smtClean="0"/>
              <a:t>Grey Room</a:t>
            </a:r>
            <a:r>
              <a:rPr lang="sr-Latn-CS" sz="3800" dirty="0" smtClean="0"/>
              <a:t>, no. 18: 52-63.</a:t>
            </a:r>
            <a:endParaRPr lang="en-US" sz="3800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sr-Latn-CS" sz="3800" dirty="0" smtClean="0"/>
              <a:t>Petersen, Anne Ring, and Mikkel Bogh, eds. 2013. </a:t>
            </a:r>
            <a:r>
              <a:rPr lang="sr-Latn-CS" sz="3800" i="1" dirty="0" smtClean="0"/>
              <a:t>Contemporary Painting in Context</a:t>
            </a:r>
            <a:r>
              <a:rPr lang="sr-Latn-CS" sz="3800" dirty="0" smtClean="0"/>
              <a:t>. Copenhagen: Museum Tusculanum Press.</a:t>
            </a:r>
            <a:endParaRPr lang="en-US" sz="3800" dirty="0" smtClean="0"/>
          </a:p>
          <a:p>
            <a:pPr marL="514350" indent="-514350">
              <a:buAutoNum type="arabicPeriod"/>
            </a:pPr>
            <a:r>
              <a:rPr lang="sr-Latn-CS" sz="3800" dirty="0" smtClean="0"/>
              <a:t>Staff, Craig. 2013. </a:t>
            </a:r>
            <a:r>
              <a:rPr lang="sr-Latn-CS" sz="3800" i="1" dirty="0" smtClean="0"/>
              <a:t>After Modernist Painting. The History of a Contemporary Practice</a:t>
            </a:r>
            <a:r>
              <a:rPr lang="sr-Latn-CS" sz="3800" dirty="0" smtClean="0"/>
              <a:t>. London and New York: </a:t>
            </a:r>
            <a:r>
              <a:rPr lang="sr-Latn-CS" sz="3800" dirty="0" smtClean="0"/>
              <a:t>I.B.Tauris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r-Latn-CS" sz="3800" dirty="0" smtClean="0"/>
              <a:t>Titmarsh, Mark. 2006. "Shapes of inhabitation: Painting in the expanded field." </a:t>
            </a:r>
            <a:r>
              <a:rPr lang="sr-Latn-CS" sz="3800" i="1" dirty="0" smtClean="0"/>
              <a:t>Art Monthly Australia</a:t>
            </a:r>
            <a:r>
              <a:rPr lang="sr-Latn-CS" sz="3800" dirty="0" smtClean="0"/>
              <a:t>, no. 189: 27-32</a:t>
            </a:r>
            <a:r>
              <a:rPr lang="sr-Latn-CS" sz="3800" dirty="0" smtClean="0"/>
              <a:t>.</a:t>
            </a:r>
          </a:p>
          <a:p>
            <a:pPr marL="514350" indent="-514350">
              <a:buAutoNum type="arabicPeriod"/>
            </a:pPr>
            <a:endParaRPr lang="sr-Latn-C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3-eu-west-1.amazonaws.com/olafureliasson.net/objektimages_final/IMG_MDA101960_1600p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1000"/>
            <a:ext cx="7239000" cy="481393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371600" y="5334000"/>
            <a:ext cx="6324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dirty="0" smtClean="0"/>
              <a:t>Olafur Eliasson, </a:t>
            </a:r>
            <a:r>
              <a:rPr lang="en-US" dirty="0" smtClean="0"/>
              <a:t>Green </a:t>
            </a:r>
            <a:r>
              <a:rPr lang="en-US" dirty="0"/>
              <a:t>river, 1998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Bremen, Germany, 1998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Photo: Helmut </a:t>
            </a:r>
            <a:r>
              <a:rPr lang="en-US" dirty="0" err="1" smtClean="0"/>
              <a:t>Wieben</a:t>
            </a:r>
            <a:r>
              <a:rPr lang="sr-Latn-RS" dirty="0" smtClean="0"/>
              <a:t> (o opisu rada videti intervju na: </a:t>
            </a:r>
            <a:r>
              <a:rPr lang="en-US" dirty="0" smtClean="0">
                <a:hlinkClick r:id="rId3"/>
              </a:rPr>
              <a:t>http://arkdes.se/wp-content/uploads/2017/04/conversation_eng.pdf</a:t>
            </a:r>
            <a:r>
              <a:rPr lang="sr-Latn-R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3-eu-west-1.amazonaws.com/olafureliasson.net/objektimages_final/IMG_MDA101961_1600p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6054" y="1143000"/>
            <a:ext cx="3681746" cy="5562600"/>
          </a:xfrm>
          <a:prstGeom prst="rect">
            <a:avLst/>
          </a:prstGeom>
          <a:noFill/>
        </p:spPr>
      </p:pic>
      <p:pic>
        <p:nvPicPr>
          <p:cNvPr id="4" name="Picture 2" descr="https://s3-eu-west-1.amazonaws.com/olafureliasson.net/objektimages_final/IMG_MDA100060_1600p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5257800" cy="3825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s3-eu-west-1.amazonaws.com/olafureliasson.net/objektimages_final/IMG_MDA101964_1600p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88182" cy="3886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" y="4114800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Olafur</a:t>
            </a:r>
            <a:r>
              <a:rPr lang="en-US" dirty="0" smtClean="0"/>
              <a:t> </a:t>
            </a:r>
            <a:r>
              <a:rPr lang="en-US" dirty="0" err="1" smtClean="0"/>
              <a:t>Eliasson</a:t>
            </a:r>
            <a:endParaRPr lang="en-US" dirty="0" smtClean="0"/>
          </a:p>
          <a:p>
            <a:r>
              <a:rPr lang="en-US" dirty="0" smtClean="0"/>
              <a:t>Green </a:t>
            </a:r>
            <a:r>
              <a:rPr lang="en-US" dirty="0"/>
              <a:t>river, 1998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Moss, Norway, 1998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Photo: </a:t>
            </a:r>
            <a:r>
              <a:rPr lang="en-US" dirty="0" err="1"/>
              <a:t>Olafur</a:t>
            </a:r>
            <a:r>
              <a:rPr lang="en-US" dirty="0"/>
              <a:t> </a:t>
            </a:r>
            <a:r>
              <a:rPr lang="en-US" dirty="0" err="1"/>
              <a:t>Eliasson</a:t>
            </a:r>
            <a:endParaRPr lang="en-US" dirty="0"/>
          </a:p>
        </p:txBody>
      </p:sp>
      <p:pic>
        <p:nvPicPr>
          <p:cNvPr id="17414" name="Picture 6" descr="https://s3-eu-west-1.amazonaws.com/olafureliasson.net/objektimages_final/IMG_MDA100062_1600p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6694" y="1371600"/>
            <a:ext cx="3647306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3-eu-west-1.amazonaws.com/olafureliasson.net/objektimages_final/IMG_MDA101969_1600p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"/>
            <a:ext cx="8203962" cy="5486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81200" y="5715000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Olafur</a:t>
            </a:r>
            <a:r>
              <a:rPr lang="en-US" dirty="0" smtClean="0"/>
              <a:t> </a:t>
            </a:r>
            <a:r>
              <a:rPr lang="en-US" dirty="0" err="1" smtClean="0"/>
              <a:t>Eliasson</a:t>
            </a:r>
            <a:r>
              <a:rPr lang="sr-Latn-RS" dirty="0" smtClean="0"/>
              <a:t>, G</a:t>
            </a:r>
            <a:r>
              <a:rPr lang="en-US" dirty="0" err="1" smtClean="0"/>
              <a:t>reen</a:t>
            </a:r>
            <a:r>
              <a:rPr lang="en-US" dirty="0" smtClean="0"/>
              <a:t> </a:t>
            </a:r>
            <a:r>
              <a:rPr lang="en-US" dirty="0"/>
              <a:t>river, </a:t>
            </a:r>
            <a:r>
              <a:rPr lang="en-US" dirty="0" smtClean="0"/>
              <a:t>1998</a:t>
            </a:r>
            <a:r>
              <a:rPr lang="sr-Latn-RS" dirty="0" smtClean="0"/>
              <a:t>, </a:t>
            </a:r>
            <a:r>
              <a:rPr lang="en-US" dirty="0" smtClean="0"/>
              <a:t>Stockholm</a:t>
            </a:r>
            <a:r>
              <a:rPr lang="en-US" dirty="0"/>
              <a:t>, 2000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Photo</a:t>
            </a:r>
            <a:r>
              <a:rPr lang="en-US" dirty="0" smtClean="0"/>
              <a:t>:</a:t>
            </a:r>
            <a:r>
              <a:rPr lang="sr-Latn-RS" dirty="0" smtClean="0"/>
              <a:t> </a:t>
            </a:r>
            <a:r>
              <a:rPr lang="en-US" dirty="0" err="1" smtClean="0"/>
              <a:t>Olafur</a:t>
            </a:r>
            <a:r>
              <a:rPr lang="en-US" dirty="0" smtClean="0"/>
              <a:t> </a:t>
            </a:r>
            <a:r>
              <a:rPr lang="en-US" dirty="0" err="1" smtClean="0"/>
              <a:t>Eliasson</a:t>
            </a:r>
            <a:endParaRPr lang="en-US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3-eu-west-1.amazonaws.com/olafureliasson.net/objektimages_final/IMG_MDA100841_1600p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4276535" cy="6400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0" y="5486400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Olafur</a:t>
            </a:r>
            <a:r>
              <a:rPr lang="en-US" dirty="0" smtClean="0"/>
              <a:t> </a:t>
            </a:r>
            <a:r>
              <a:rPr lang="en-US" dirty="0" err="1" smtClean="0"/>
              <a:t>Eliasson</a:t>
            </a:r>
            <a:endParaRPr lang="en-US" dirty="0" smtClean="0"/>
          </a:p>
          <a:p>
            <a:r>
              <a:rPr lang="en-US" dirty="0" smtClean="0"/>
              <a:t>Green </a:t>
            </a:r>
            <a:r>
              <a:rPr lang="en-US" dirty="0"/>
              <a:t>river, 1998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Tokyo, 2001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Photo: </a:t>
            </a:r>
            <a:r>
              <a:rPr lang="en-US" dirty="0" err="1"/>
              <a:t>Olafur</a:t>
            </a:r>
            <a:r>
              <a:rPr lang="en-US" dirty="0"/>
              <a:t> </a:t>
            </a:r>
            <a:r>
              <a:rPr lang="en-US" dirty="0" err="1"/>
              <a:t>Eliasson</a:t>
            </a:r>
            <a:endParaRPr lang="en-US" dirty="0"/>
          </a:p>
        </p:txBody>
      </p:sp>
      <p:pic>
        <p:nvPicPr>
          <p:cNvPr id="1028" name="Picture 4" descr="https://s3-eu-west-1.amazonaws.com/olafureliasson.net/objektimages_final/IMG_MDA111320_340p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81000"/>
            <a:ext cx="3276600" cy="4893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Jutta Koether at Reena Spaulings (Contemporary Art Daily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4800600" cy="2924176"/>
          </a:xfrm>
          <a:prstGeom prst="rect">
            <a:avLst/>
          </a:prstGeom>
          <a:noFill/>
        </p:spPr>
      </p:pic>
      <p:pic>
        <p:nvPicPr>
          <p:cNvPr id="3" name="Picture 2" descr="Jutta Koether at Reena Spaulings (Contemporary Art Daily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819400"/>
            <a:ext cx="5943600" cy="395489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953000" y="152400"/>
            <a:ext cx="4038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cap="all" dirty="0" smtClean="0"/>
              <a:t>JUTTA KOETHER</a:t>
            </a:r>
            <a:r>
              <a:rPr lang="sr-Latn-RS" cap="all" dirty="0" smtClean="0"/>
              <a:t>,</a:t>
            </a:r>
            <a:r>
              <a:rPr lang="sr-Latn-RS" dirty="0" smtClean="0"/>
              <a:t> 2009,</a:t>
            </a:r>
            <a:r>
              <a:rPr lang="en-US" dirty="0" smtClean="0"/>
              <a:t> </a:t>
            </a:r>
            <a:r>
              <a:rPr lang="en-US" i="1" dirty="0" smtClean="0"/>
              <a:t>Hot Rod (after </a:t>
            </a:r>
            <a:r>
              <a:rPr lang="en-US" i="1" dirty="0" err="1" smtClean="0"/>
              <a:t>Poussin</a:t>
            </a:r>
            <a:r>
              <a:rPr lang="en-US" i="1" dirty="0" smtClean="0"/>
              <a:t>), </a:t>
            </a:r>
            <a:endParaRPr lang="sr-Latn-RS" i="1" dirty="0" smtClean="0"/>
          </a:p>
          <a:p>
            <a:r>
              <a:rPr lang="sr-Latn-RS" dirty="0" smtClean="0"/>
              <a:t>( opis rada videti na: </a:t>
            </a:r>
            <a:r>
              <a:rPr lang="en-US" dirty="0" smtClean="0">
                <a:hlinkClick r:id="rId4"/>
              </a:rPr>
              <a:t>https://contemporaryartdaily.com/2009/05/jutta-koether-at-reena-spaulings/</a:t>
            </a:r>
            <a:endParaRPr lang="sr-Latn-RS" dirty="0" smtClean="0"/>
          </a:p>
          <a:p>
            <a:r>
              <a:rPr lang="sr-Latn-RS" dirty="0" smtClean="0"/>
              <a:t>a performans na: </a:t>
            </a:r>
            <a:r>
              <a:rPr lang="en-US" dirty="0" smtClean="0">
                <a:hlinkClick r:id="rId5"/>
              </a:rPr>
              <a:t>https://www.youtube.com/watch?v=RRt0xMTHcTc</a:t>
            </a:r>
            <a:r>
              <a:rPr lang="sr-Latn-RS" dirty="0" smtClean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Autofit/>
          </a:bodyPr>
          <a:lstStyle/>
          <a:p>
            <a:r>
              <a:rPr lang="en-US" sz="2300" dirty="0" smtClean="0"/>
              <a:t>Iv </a:t>
            </a:r>
            <a:r>
              <a:rPr lang="en-US" sz="2300" dirty="0" err="1" smtClean="0"/>
              <a:t>Alen</a:t>
            </a:r>
            <a:r>
              <a:rPr lang="en-US" sz="2300" dirty="0" smtClean="0"/>
              <a:t> </a:t>
            </a:r>
            <a:r>
              <a:rPr lang="en-US" sz="2300" dirty="0" err="1" smtClean="0"/>
              <a:t>Bua</a:t>
            </a:r>
            <a:r>
              <a:rPr lang="en-US" sz="2300" dirty="0" smtClean="0"/>
              <a:t> (Yves Alain Bois) je 1990. </a:t>
            </a:r>
            <a:r>
              <a:rPr lang="en-US" sz="2300" dirty="0" err="1" smtClean="0"/>
              <a:t>godine</a:t>
            </a:r>
            <a:r>
              <a:rPr lang="en-US" sz="2300" dirty="0" smtClean="0"/>
              <a:t> je u </a:t>
            </a:r>
            <a:r>
              <a:rPr lang="en-US" sz="2300" dirty="0" err="1" smtClean="0"/>
              <a:t>eseju</a:t>
            </a:r>
            <a:r>
              <a:rPr lang="en-US" sz="2300" dirty="0" smtClean="0"/>
              <a:t> "Painting: The task of Mourning” </a:t>
            </a:r>
            <a:r>
              <a:rPr lang="en-US" sz="2300" dirty="0" err="1" smtClean="0"/>
              <a:t>pitanje</a:t>
            </a:r>
            <a:r>
              <a:rPr lang="en-US" sz="2300" dirty="0" smtClean="0"/>
              <a:t> </a:t>
            </a:r>
            <a:r>
              <a:rPr lang="en-US" sz="2300" dirty="0" err="1" smtClean="0"/>
              <a:t>kraja</a:t>
            </a:r>
            <a:r>
              <a:rPr lang="en-US" sz="2300" dirty="0" smtClean="0"/>
              <a:t> </a:t>
            </a:r>
            <a:r>
              <a:rPr lang="en-US" sz="2300" dirty="0" err="1" smtClean="0"/>
              <a:t>slikarstva</a:t>
            </a:r>
            <a:r>
              <a:rPr lang="en-US" sz="2300" dirty="0" smtClean="0"/>
              <a:t> </a:t>
            </a:r>
            <a:r>
              <a:rPr lang="en-US" sz="2300" dirty="0" err="1" smtClean="0"/>
              <a:t>kao</a:t>
            </a:r>
            <a:r>
              <a:rPr lang="en-US" sz="2300" dirty="0" smtClean="0"/>
              <a:t> </a:t>
            </a:r>
            <a:r>
              <a:rPr lang="en-US" sz="2300" dirty="0" err="1" smtClean="0"/>
              <a:t>supstancijalno</a:t>
            </a:r>
            <a:r>
              <a:rPr lang="en-US" sz="2300" dirty="0" smtClean="0"/>
              <a:t> </a:t>
            </a:r>
            <a:r>
              <a:rPr lang="en-US" sz="2300" dirty="0" err="1" smtClean="0"/>
              <a:t>pitanje</a:t>
            </a:r>
            <a:r>
              <a:rPr lang="en-US" sz="2300" dirty="0" smtClean="0"/>
              <a:t> </a:t>
            </a:r>
            <a:r>
              <a:rPr lang="en-US" sz="2300" dirty="0" err="1" smtClean="0"/>
              <a:t>koje</a:t>
            </a:r>
            <a:r>
              <a:rPr lang="en-US" sz="2300" dirty="0" smtClean="0"/>
              <a:t> je </a:t>
            </a:r>
            <a:r>
              <a:rPr lang="en-US" sz="2300" dirty="0" err="1" smtClean="0"/>
              <a:t>zaokupljalo</a:t>
            </a:r>
            <a:r>
              <a:rPr lang="en-US" sz="2300" dirty="0" smtClean="0"/>
              <a:t> </a:t>
            </a:r>
            <a:r>
              <a:rPr lang="en-US" sz="2300" dirty="0" err="1" smtClean="0"/>
              <a:t>slikarstvo</a:t>
            </a:r>
            <a:r>
              <a:rPr lang="en-US" sz="2300" dirty="0" smtClean="0"/>
              <a:t> u 20. </a:t>
            </a:r>
            <a:r>
              <a:rPr lang="en-US" sz="2300" dirty="0" err="1" smtClean="0"/>
              <a:t>veku</a:t>
            </a:r>
            <a:r>
              <a:rPr lang="en-US" sz="2300" dirty="0" smtClean="0"/>
              <a:t> </a:t>
            </a:r>
            <a:r>
              <a:rPr lang="en-US" sz="2300" dirty="0" err="1" smtClean="0"/>
              <a:t>identifikovao</a:t>
            </a:r>
            <a:r>
              <a:rPr lang="en-US" sz="2300" dirty="0" smtClean="0"/>
              <a:t> </a:t>
            </a:r>
            <a:r>
              <a:rPr lang="en-US" sz="2300" dirty="0" err="1" smtClean="0"/>
              <a:t>sa</a:t>
            </a:r>
            <a:r>
              <a:rPr lang="en-US" sz="2300" dirty="0" smtClean="0"/>
              <a:t> </a:t>
            </a:r>
            <a:r>
              <a:rPr lang="en-US" sz="2300" dirty="0" err="1" smtClean="0"/>
              <a:t>činom</a:t>
            </a:r>
            <a:r>
              <a:rPr lang="en-US" sz="2300" dirty="0" smtClean="0"/>
              <a:t> </a:t>
            </a:r>
            <a:r>
              <a:rPr lang="en-US" sz="2300" dirty="0" err="1" smtClean="0"/>
              <a:t>oplakivanja</a:t>
            </a:r>
            <a:r>
              <a:rPr lang="en-US" sz="2300" dirty="0" smtClean="0"/>
              <a:t> </a:t>
            </a:r>
            <a:r>
              <a:rPr lang="en-US" sz="2300" dirty="0" err="1" smtClean="0"/>
              <a:t>i</a:t>
            </a:r>
            <a:r>
              <a:rPr lang="en-US" sz="2300" dirty="0" smtClean="0"/>
              <a:t> </a:t>
            </a:r>
            <a:r>
              <a:rPr lang="en-US" sz="2300" dirty="0" err="1" smtClean="0"/>
              <a:t>melahnolije</a:t>
            </a:r>
            <a:r>
              <a:rPr lang="en-US" sz="2300" dirty="0" smtClean="0"/>
              <a:t>, </a:t>
            </a:r>
            <a:r>
              <a:rPr lang="en-US" sz="2300" dirty="0" err="1" smtClean="0"/>
              <a:t>konstatujući</a:t>
            </a:r>
            <a:r>
              <a:rPr lang="en-US" sz="2300" dirty="0" smtClean="0"/>
              <a:t> </a:t>
            </a:r>
            <a:r>
              <a:rPr lang="en-US" sz="2300" dirty="0" err="1" smtClean="0"/>
              <a:t>da</a:t>
            </a:r>
            <a:r>
              <a:rPr lang="en-US" sz="2300" dirty="0" smtClean="0"/>
              <a:t> </a:t>
            </a:r>
            <a:r>
              <a:rPr lang="en-US" sz="2300" dirty="0" err="1" smtClean="0"/>
              <a:t>bez</a:t>
            </a:r>
            <a:r>
              <a:rPr lang="en-US" sz="2300" dirty="0" smtClean="0"/>
              <a:t> </a:t>
            </a:r>
            <a:r>
              <a:rPr lang="en-US" sz="2300" dirty="0" err="1" smtClean="0"/>
              <a:t>obzira</a:t>
            </a:r>
            <a:r>
              <a:rPr lang="en-US" sz="2300" dirty="0" smtClean="0"/>
              <a:t> </a:t>
            </a:r>
            <a:r>
              <a:rPr lang="en-US" sz="2300" dirty="0" err="1" smtClean="0"/>
              <a:t>što</a:t>
            </a:r>
            <a:r>
              <a:rPr lang="en-US" sz="2300" dirty="0" smtClean="0"/>
              <a:t> je "</a:t>
            </a:r>
            <a:r>
              <a:rPr lang="en-US" sz="2300" dirty="0" err="1" smtClean="0"/>
              <a:t>oplakivanje</a:t>
            </a:r>
            <a:r>
              <a:rPr lang="en-US" sz="2300" dirty="0" smtClean="0"/>
              <a:t>" </a:t>
            </a:r>
            <a:r>
              <a:rPr lang="en-US" sz="2300" dirty="0" err="1" smtClean="0"/>
              <a:t>obeležilo</a:t>
            </a:r>
            <a:r>
              <a:rPr lang="en-US" sz="2300" dirty="0" smtClean="0"/>
              <a:t> </a:t>
            </a:r>
            <a:r>
              <a:rPr lang="en-US" sz="2300" dirty="0" err="1" smtClean="0"/>
              <a:t>slikarstvo</a:t>
            </a:r>
            <a:r>
              <a:rPr lang="en-US" sz="2300" dirty="0" smtClean="0"/>
              <a:t> </a:t>
            </a:r>
            <a:r>
              <a:rPr lang="en-US" sz="2300" dirty="0" err="1" smtClean="0"/>
              <a:t>tokom</a:t>
            </a:r>
            <a:r>
              <a:rPr lang="en-US" sz="2300" dirty="0" smtClean="0"/>
              <a:t> 20. </a:t>
            </a:r>
            <a:r>
              <a:rPr lang="en-US" sz="2300" dirty="0" err="1" smtClean="0"/>
              <a:t>veka</a:t>
            </a:r>
            <a:r>
              <a:rPr lang="en-US" sz="2300" dirty="0" smtClean="0"/>
              <a:t>, </a:t>
            </a:r>
            <a:r>
              <a:rPr lang="en-US" sz="2300" dirty="0" err="1" smtClean="0"/>
              <a:t>ipak</a:t>
            </a:r>
            <a:r>
              <a:rPr lang="en-US" sz="2300" dirty="0" smtClean="0"/>
              <a:t> </a:t>
            </a:r>
            <a:r>
              <a:rPr lang="en-US" sz="2300" dirty="0" err="1" smtClean="0"/>
              <a:t>smo</a:t>
            </a:r>
            <a:r>
              <a:rPr lang="en-US" sz="2300" dirty="0" smtClean="0"/>
              <a:t> </a:t>
            </a:r>
            <a:r>
              <a:rPr lang="en-US" sz="2300" dirty="0" err="1" smtClean="0"/>
              <a:t>ga</a:t>
            </a:r>
            <a:r>
              <a:rPr lang="en-US" sz="2300" dirty="0" smtClean="0"/>
              <a:t> </a:t>
            </a:r>
            <a:r>
              <a:rPr lang="en-US" sz="2300" dirty="0" err="1" smtClean="0"/>
              <a:t>previše</a:t>
            </a:r>
            <a:r>
              <a:rPr lang="en-US" sz="2300" dirty="0" smtClean="0"/>
              <a:t> </a:t>
            </a:r>
            <a:r>
              <a:rPr lang="en-US" sz="2300" dirty="0" err="1" smtClean="0"/>
              <a:t>željni</a:t>
            </a:r>
            <a:r>
              <a:rPr lang="en-US" sz="2300" dirty="0" smtClean="0"/>
              <a:t> </a:t>
            </a:r>
            <a:r>
              <a:rPr lang="en-US" sz="2300" dirty="0" err="1" smtClean="0"/>
              <a:t>da</a:t>
            </a:r>
            <a:r>
              <a:rPr lang="en-US" sz="2300" dirty="0" smtClean="0"/>
              <a:t> </a:t>
            </a:r>
            <a:r>
              <a:rPr lang="en-US" sz="2300" dirty="0" err="1" smtClean="0"/>
              <a:t>bismo</a:t>
            </a:r>
            <a:r>
              <a:rPr lang="en-US" sz="2300" dirty="0" smtClean="0"/>
              <a:t> </a:t>
            </a:r>
            <a:r>
              <a:rPr lang="en-US" sz="2300" dirty="0" err="1" smtClean="0"/>
              <a:t>ga</a:t>
            </a:r>
            <a:r>
              <a:rPr lang="en-US" sz="2300" dirty="0" smtClean="0"/>
              <a:t> </a:t>
            </a:r>
            <a:r>
              <a:rPr lang="en-US" sz="2300" dirty="0" err="1" smtClean="0"/>
              <a:t>sahranili</a:t>
            </a:r>
            <a:r>
              <a:rPr lang="en-US" sz="2300" dirty="0" smtClean="0"/>
              <a:t>. </a:t>
            </a:r>
            <a:r>
              <a:rPr lang="en-US" sz="2300" dirty="0" err="1" smtClean="0"/>
              <a:t>Želja</a:t>
            </a:r>
            <a:r>
              <a:rPr lang="en-US" sz="2300" dirty="0" smtClean="0"/>
              <a:t> </a:t>
            </a:r>
            <a:r>
              <a:rPr lang="en-US" sz="2300" dirty="0" err="1" smtClean="0"/>
              <a:t>da</a:t>
            </a:r>
            <a:r>
              <a:rPr lang="en-US" sz="2300" dirty="0" smtClean="0"/>
              <a:t> </a:t>
            </a:r>
            <a:r>
              <a:rPr lang="en-US" sz="2300" dirty="0" err="1" smtClean="0"/>
              <a:t>slikarstvo</a:t>
            </a:r>
            <a:r>
              <a:rPr lang="en-US" sz="2300" dirty="0" smtClean="0"/>
              <a:t> </a:t>
            </a:r>
            <a:r>
              <a:rPr lang="en-US" sz="2300" dirty="0" err="1" smtClean="0"/>
              <a:t>preživi</a:t>
            </a:r>
            <a:r>
              <a:rPr lang="en-US" sz="2300" dirty="0" smtClean="0"/>
              <a:t> </a:t>
            </a:r>
            <a:r>
              <a:rPr lang="en-US" sz="2300" dirty="0" err="1" smtClean="0"/>
              <a:t>i</a:t>
            </a:r>
            <a:r>
              <a:rPr lang="en-US" sz="2300" dirty="0" smtClean="0"/>
              <a:t> to ne </a:t>
            </a:r>
            <a:r>
              <a:rPr lang="en-US" sz="2300" dirty="0" err="1" smtClean="0"/>
              <a:t>ona</a:t>
            </a:r>
            <a:r>
              <a:rPr lang="en-US" sz="2300" dirty="0" smtClean="0"/>
              <a:t> </a:t>
            </a:r>
            <a:r>
              <a:rPr lang="en-US" sz="2300" dirty="0" err="1" smtClean="0"/>
              <a:t>koja</a:t>
            </a:r>
            <a:r>
              <a:rPr lang="en-US" sz="2300" dirty="0" smtClean="0"/>
              <a:t> je "</a:t>
            </a:r>
            <a:r>
              <a:rPr lang="en-US" sz="2300" dirty="0" err="1" smtClean="0"/>
              <a:t>programirana</a:t>
            </a:r>
            <a:r>
              <a:rPr lang="en-US" sz="2300" dirty="0" smtClean="0"/>
              <a:t> </a:t>
            </a:r>
            <a:r>
              <a:rPr lang="en-US" sz="2300" dirty="0" err="1" smtClean="0"/>
              <a:t>tržištem</a:t>
            </a:r>
            <a:r>
              <a:rPr lang="en-US" sz="2300" dirty="0" smtClean="0"/>
              <a:t> </a:t>
            </a:r>
            <a:r>
              <a:rPr lang="en-US" sz="2300" dirty="0" err="1" smtClean="0"/>
              <a:t>ili</a:t>
            </a:r>
            <a:r>
              <a:rPr lang="en-US" sz="2300" dirty="0" smtClean="0"/>
              <a:t> </a:t>
            </a:r>
            <a:r>
              <a:rPr lang="en-US" sz="2300" dirty="0" err="1" smtClean="0"/>
              <a:t>njemu</a:t>
            </a:r>
            <a:r>
              <a:rPr lang="en-US" sz="2300" dirty="0" smtClean="0"/>
              <a:t> </a:t>
            </a:r>
            <a:r>
              <a:rPr lang="en-US" sz="2300" dirty="0" err="1" smtClean="0"/>
              <a:t>potpada</a:t>
            </a:r>
            <a:r>
              <a:rPr lang="en-US" sz="2300" dirty="0" smtClean="0"/>
              <a:t>", </a:t>
            </a:r>
            <a:r>
              <a:rPr lang="en-US" sz="2300" dirty="0" err="1" smtClean="0"/>
              <a:t>predstavlja</a:t>
            </a:r>
            <a:r>
              <a:rPr lang="en-US" sz="2300" dirty="0" smtClean="0"/>
              <a:t> "</a:t>
            </a:r>
            <a:r>
              <a:rPr lang="en-US" sz="2300" dirty="0" err="1" smtClean="0"/>
              <a:t>onaj</a:t>
            </a:r>
            <a:r>
              <a:rPr lang="en-US" sz="2300" dirty="0" smtClean="0"/>
              <a:t> </a:t>
            </a:r>
            <a:r>
              <a:rPr lang="en-US" sz="2300" dirty="0" err="1" smtClean="0"/>
              <a:t>faktor</a:t>
            </a:r>
            <a:r>
              <a:rPr lang="en-US" sz="2300" dirty="0" smtClean="0"/>
              <a:t> </a:t>
            </a:r>
            <a:r>
              <a:rPr lang="en-US" sz="2300" dirty="0" err="1" smtClean="0"/>
              <a:t>koji</a:t>
            </a:r>
            <a:r>
              <a:rPr lang="en-US" sz="2300" dirty="0" smtClean="0"/>
              <a:t> </a:t>
            </a:r>
            <a:r>
              <a:rPr lang="en-US" sz="2300" dirty="0" err="1" smtClean="0"/>
              <a:t>osigurava</a:t>
            </a:r>
            <a:r>
              <a:rPr lang="en-US" sz="2300" dirty="0" smtClean="0"/>
              <a:t> </a:t>
            </a:r>
            <a:r>
              <a:rPr lang="en-US" sz="2300" dirty="0" err="1" smtClean="0"/>
              <a:t>buduću</a:t>
            </a:r>
            <a:r>
              <a:rPr lang="en-US" sz="2300" dirty="0" smtClean="0"/>
              <a:t> </a:t>
            </a:r>
            <a:r>
              <a:rPr lang="en-US" sz="2300" dirty="0" err="1" smtClean="0"/>
              <a:t>mogućnost</a:t>
            </a:r>
            <a:r>
              <a:rPr lang="en-US" sz="2300" dirty="0" smtClean="0"/>
              <a:t> </a:t>
            </a:r>
            <a:r>
              <a:rPr lang="en-US" sz="2300" dirty="0" err="1" smtClean="0"/>
              <a:t>slikarstva</a:t>
            </a:r>
            <a:r>
              <a:rPr lang="en-US" sz="2300" dirty="0" smtClean="0"/>
              <a:t>", </a:t>
            </a:r>
            <a:r>
              <a:rPr lang="en-US" sz="2300" dirty="0" err="1" smtClean="0"/>
              <a:t>zahvaljujući</a:t>
            </a:r>
            <a:r>
              <a:rPr lang="en-US" sz="2300" dirty="0" smtClean="0"/>
              <a:t> </a:t>
            </a:r>
            <a:r>
              <a:rPr lang="en-US" sz="2300" dirty="0" err="1" smtClean="0"/>
              <a:t>kojem</a:t>
            </a:r>
            <a:r>
              <a:rPr lang="en-US" sz="2300" dirty="0" smtClean="0"/>
              <a:t> </a:t>
            </a:r>
            <a:r>
              <a:rPr lang="en-US" sz="2300" dirty="0" err="1" smtClean="0"/>
              <a:t>će</a:t>
            </a:r>
            <a:r>
              <a:rPr lang="en-US" sz="2300" dirty="0" smtClean="0"/>
              <a:t> </a:t>
            </a:r>
            <a:r>
              <a:rPr lang="en-US" sz="2300" dirty="0" err="1" smtClean="0"/>
              <a:t>slikarstvo</a:t>
            </a:r>
            <a:r>
              <a:rPr lang="en-US" sz="2300" dirty="0" smtClean="0"/>
              <a:t> </a:t>
            </a:r>
            <a:r>
              <a:rPr lang="en-US" sz="2300" dirty="0" err="1" smtClean="0"/>
              <a:t>biti</a:t>
            </a:r>
            <a:r>
              <a:rPr lang="en-US" sz="2300" dirty="0" smtClean="0"/>
              <a:t> </a:t>
            </a:r>
            <a:r>
              <a:rPr lang="en-US" sz="2300" dirty="0" err="1" smtClean="0"/>
              <a:t>obnovljeno</a:t>
            </a:r>
            <a:r>
              <a:rPr lang="en-US" sz="2300" dirty="0" smtClean="0"/>
              <a:t> </a:t>
            </a:r>
            <a:r>
              <a:rPr lang="en-US" sz="2300" dirty="0" err="1" smtClean="0"/>
              <a:t>iz</a:t>
            </a:r>
            <a:r>
              <a:rPr lang="en-US" sz="2300" dirty="0" smtClean="0"/>
              <a:t> </a:t>
            </a:r>
            <a:r>
              <a:rPr lang="en-US" sz="2300" dirty="0" err="1" smtClean="0"/>
              <a:t>nepredvidljivih</a:t>
            </a:r>
            <a:r>
              <a:rPr lang="en-US" sz="2300" dirty="0" smtClean="0"/>
              <a:t> </a:t>
            </a:r>
            <a:r>
              <a:rPr lang="en-US" sz="2300" dirty="0" err="1" smtClean="0"/>
              <a:t>izvora</a:t>
            </a:r>
            <a:r>
              <a:rPr lang="en-US" sz="2300" dirty="0" smtClean="0"/>
              <a:t> </a:t>
            </a:r>
            <a:r>
              <a:rPr lang="en-US" sz="2300" dirty="0" err="1" smtClean="0"/>
              <a:t>što</a:t>
            </a:r>
            <a:r>
              <a:rPr lang="en-US" sz="2300" dirty="0" smtClean="0"/>
              <a:t> </a:t>
            </a:r>
            <a:r>
              <a:rPr lang="en-US" sz="2300" dirty="0" err="1" smtClean="0"/>
              <a:t>Bua</a:t>
            </a:r>
            <a:r>
              <a:rPr lang="en-US" sz="2300" dirty="0" smtClean="0"/>
              <a:t> </a:t>
            </a:r>
            <a:r>
              <a:rPr lang="en-US" sz="2300" dirty="0" err="1" smtClean="0"/>
              <a:t>plastično</a:t>
            </a:r>
            <a:r>
              <a:rPr lang="en-US" sz="2300" dirty="0" smtClean="0"/>
              <a:t> </a:t>
            </a:r>
            <a:r>
              <a:rPr lang="en-US" sz="2300" dirty="0" err="1" smtClean="0"/>
              <a:t>ilustruje</a:t>
            </a:r>
            <a:r>
              <a:rPr lang="en-US" sz="2300" dirty="0" smtClean="0"/>
              <a:t> </a:t>
            </a:r>
            <a:r>
              <a:rPr lang="en-US" sz="2300" dirty="0" err="1" smtClean="0"/>
              <a:t>parafraziranjem</a:t>
            </a:r>
            <a:r>
              <a:rPr lang="en-US" sz="2300" dirty="0" smtClean="0"/>
              <a:t> Mu</a:t>
            </a:r>
            <a:r>
              <a:rPr lang="sr-Latn-RS" sz="2300" dirty="0" smtClean="0"/>
              <a:t>z</a:t>
            </a:r>
            <a:r>
              <a:rPr lang="en-US" sz="2300" dirty="0" err="1" smtClean="0"/>
              <a:t>ilovih</a:t>
            </a:r>
            <a:r>
              <a:rPr lang="en-US" sz="2300" dirty="0" smtClean="0"/>
              <a:t> </a:t>
            </a:r>
            <a:r>
              <a:rPr lang="sr-Latn-RS" sz="2300" dirty="0" smtClean="0"/>
              <a:t>(Robert Musil) </a:t>
            </a:r>
            <a:r>
              <a:rPr lang="en-US" sz="2300" dirty="0" err="1" smtClean="0"/>
              <a:t>reči</a:t>
            </a:r>
            <a:r>
              <a:rPr lang="en-US" sz="2300" dirty="0" smtClean="0"/>
              <a:t> </a:t>
            </a:r>
            <a:r>
              <a:rPr lang="en-US" sz="2300" dirty="0" err="1" smtClean="0"/>
              <a:t>da</a:t>
            </a:r>
            <a:r>
              <a:rPr lang="en-US" sz="2300" dirty="0" smtClean="0"/>
              <a:t> </a:t>
            </a:r>
            <a:r>
              <a:rPr lang="en-US" sz="2300" dirty="0" err="1" smtClean="0"/>
              <a:t>ako</a:t>
            </a:r>
            <a:r>
              <a:rPr lang="en-US" sz="2300" dirty="0" smtClean="0"/>
              <a:t> </a:t>
            </a:r>
            <a:r>
              <a:rPr lang="en-US" sz="2300" dirty="0" err="1" smtClean="0"/>
              <a:t>neko</a:t>
            </a:r>
            <a:r>
              <a:rPr lang="en-US" sz="2300" dirty="0" smtClean="0"/>
              <a:t> </a:t>
            </a:r>
            <a:r>
              <a:rPr lang="en-US" sz="2300" dirty="0" err="1" smtClean="0"/>
              <a:t>slikarstvo</a:t>
            </a:r>
            <a:r>
              <a:rPr lang="en-US" sz="2300" dirty="0" smtClean="0"/>
              <a:t> </a:t>
            </a:r>
            <a:r>
              <a:rPr lang="en-US" sz="2300" dirty="0" err="1" smtClean="0"/>
              <a:t>tek</a:t>
            </a:r>
            <a:r>
              <a:rPr lang="en-US" sz="2300" dirty="0" smtClean="0"/>
              <a:t> </a:t>
            </a:r>
            <a:r>
              <a:rPr lang="en-US" sz="2300" dirty="0" err="1" smtClean="0"/>
              <a:t>treba</a:t>
            </a:r>
            <a:r>
              <a:rPr lang="en-US" sz="2300" dirty="0" smtClean="0"/>
              <a:t> </a:t>
            </a:r>
            <a:r>
              <a:rPr lang="en-US" sz="2300" dirty="0" err="1" smtClean="0"/>
              <a:t>da</a:t>
            </a:r>
            <a:r>
              <a:rPr lang="en-US" sz="2300" dirty="0" smtClean="0"/>
              <a:t> </a:t>
            </a:r>
            <a:r>
              <a:rPr lang="en-US" sz="2300" dirty="0" err="1" smtClean="0"/>
              <a:t>dođe</a:t>
            </a:r>
            <a:r>
              <a:rPr lang="en-US" sz="2300" dirty="0" smtClean="0"/>
              <a:t> </a:t>
            </a:r>
            <a:r>
              <a:rPr lang="en-US" sz="2300" dirty="0" err="1" smtClean="0"/>
              <a:t>ili</a:t>
            </a:r>
            <a:r>
              <a:rPr lang="en-US" sz="2300" dirty="0" smtClean="0"/>
              <a:t> </a:t>
            </a:r>
            <a:r>
              <a:rPr lang="en-US" sz="2300" dirty="0" err="1" smtClean="0"/>
              <a:t>ako</a:t>
            </a:r>
            <a:r>
              <a:rPr lang="en-US" sz="2300" dirty="0" smtClean="0"/>
              <a:t> </a:t>
            </a:r>
            <a:r>
              <a:rPr lang="en-US" sz="2300" dirty="0" err="1" smtClean="0"/>
              <a:t>slikari</a:t>
            </a:r>
            <a:r>
              <a:rPr lang="en-US" sz="2300" dirty="0" smtClean="0"/>
              <a:t> </a:t>
            </a:r>
            <a:r>
              <a:rPr lang="en-US" sz="2300" dirty="0" err="1" smtClean="0"/>
              <a:t>tek</a:t>
            </a:r>
            <a:r>
              <a:rPr lang="en-US" sz="2300" dirty="0" smtClean="0"/>
              <a:t> </a:t>
            </a:r>
            <a:r>
              <a:rPr lang="en-US" sz="2300" dirty="0" err="1" smtClean="0"/>
              <a:t>treba</a:t>
            </a:r>
            <a:r>
              <a:rPr lang="en-US" sz="2300" dirty="0" smtClean="0"/>
              <a:t> </a:t>
            </a:r>
            <a:r>
              <a:rPr lang="en-US" sz="2300" dirty="0" err="1" smtClean="0"/>
              <a:t>da</a:t>
            </a:r>
            <a:r>
              <a:rPr lang="en-US" sz="2300" dirty="0" smtClean="0"/>
              <a:t> </a:t>
            </a:r>
            <a:r>
              <a:rPr lang="en-US" sz="2300" dirty="0" err="1" smtClean="0"/>
              <a:t>dođu</a:t>
            </a:r>
            <a:r>
              <a:rPr lang="en-US" sz="2300" dirty="0" smtClean="0"/>
              <a:t>, </a:t>
            </a:r>
            <a:r>
              <a:rPr lang="en-US" sz="2300" dirty="0" err="1" smtClean="0"/>
              <a:t>oni</a:t>
            </a:r>
            <a:r>
              <a:rPr lang="en-US" sz="2300" dirty="0" smtClean="0"/>
              <a:t> </a:t>
            </a:r>
            <a:r>
              <a:rPr lang="en-US" sz="2300" dirty="0" err="1" smtClean="0"/>
              <a:t>neće</a:t>
            </a:r>
            <a:r>
              <a:rPr lang="en-US" sz="2300" dirty="0" smtClean="0"/>
              <a:t> </a:t>
            </a:r>
            <a:r>
              <a:rPr lang="en-US" sz="2300" dirty="0" err="1" smtClean="0"/>
              <a:t>doći</a:t>
            </a:r>
            <a:r>
              <a:rPr lang="en-US" sz="2300" dirty="0" smtClean="0"/>
              <a:t> </a:t>
            </a:r>
            <a:r>
              <a:rPr lang="en-US" sz="2300" dirty="0" err="1" smtClean="0"/>
              <a:t>iz</a:t>
            </a:r>
            <a:r>
              <a:rPr lang="en-US" sz="2300" dirty="0" smtClean="0"/>
              <a:t> </a:t>
            </a:r>
            <a:r>
              <a:rPr lang="en-US" sz="2300" dirty="0" err="1" smtClean="0"/>
              <a:t>pravca</a:t>
            </a:r>
            <a:r>
              <a:rPr lang="en-US" sz="2300" dirty="0" smtClean="0"/>
              <a:t> </a:t>
            </a:r>
            <a:r>
              <a:rPr lang="en-US" sz="2300" dirty="0" err="1" smtClean="0"/>
              <a:t>iz</a:t>
            </a:r>
            <a:r>
              <a:rPr lang="en-US" sz="2300" dirty="0" smtClean="0"/>
              <a:t> </a:t>
            </a:r>
            <a:r>
              <a:rPr lang="en-US" sz="2300" dirty="0" err="1" smtClean="0"/>
              <a:t>kojeg</a:t>
            </a:r>
            <a:r>
              <a:rPr lang="en-US" sz="2300" dirty="0" smtClean="0"/>
              <a:t> </a:t>
            </a:r>
            <a:r>
              <a:rPr lang="en-US" sz="2300" dirty="0" err="1" smtClean="0"/>
              <a:t>ih</a:t>
            </a:r>
            <a:r>
              <a:rPr lang="en-US" sz="2300" dirty="0" smtClean="0"/>
              <a:t> </a:t>
            </a:r>
            <a:r>
              <a:rPr lang="en-US" sz="2300" dirty="0" err="1" smtClean="0"/>
              <a:t>očekujemo</a:t>
            </a:r>
            <a:r>
              <a:rPr lang="en-US" sz="2300" dirty="0" smtClean="0"/>
              <a:t> (Bois 1990: 230; 243-244). </a:t>
            </a:r>
            <a:endParaRPr lang="en-US" sz="23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_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5715000" cy="503872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2000" y="5334000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Avery Singer, </a:t>
            </a:r>
            <a:r>
              <a:rPr lang="en-US" dirty="0" smtClean="0"/>
              <a:t> </a:t>
            </a:r>
            <a:r>
              <a:rPr lang="en-US" i="1" dirty="0" smtClean="0"/>
              <a:t>The Studio Visit</a:t>
            </a:r>
            <a:r>
              <a:rPr lang="en-US" dirty="0" smtClean="0"/>
              <a:t> (2012)</a:t>
            </a:r>
            <a:endParaRPr lang="sr-Latn-RS" dirty="0" smtClean="0"/>
          </a:p>
          <a:p>
            <a:endParaRPr lang="sr-Latn-RS" dirty="0" smtClean="0"/>
          </a:p>
          <a:p>
            <a:r>
              <a:rPr lang="en-US" dirty="0" smtClean="0"/>
              <a:t>V</a:t>
            </a:r>
            <a:r>
              <a:rPr lang="sr-Latn-RS" dirty="0" smtClean="0"/>
              <a:t>ideti pdf The Love of painting (tekst Davida Josalita, “Frozen References to Life... “) i </a:t>
            </a:r>
            <a:r>
              <a:rPr lang="en-US" dirty="0" smtClean="0">
                <a:hlinkClick r:id="rId3"/>
              </a:rPr>
              <a:t>https://www.thecollectorslist.com/avery-singer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images.e-flux-systems.com/8864_1e1560dcf2566171412b23e898ffa0a7.jpg,14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599"/>
            <a:ext cx="8305800" cy="533532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1000" y="5657671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Avery Singer, </a:t>
            </a:r>
            <a:r>
              <a:rPr lang="en-US" i="1" dirty="0" smtClean="0"/>
              <a:t>Untitled</a:t>
            </a:r>
            <a:r>
              <a:rPr lang="en-US" dirty="0" smtClean="0"/>
              <a:t>, 2015. Acrylic on canvas and wood panels. Collection </a:t>
            </a:r>
            <a:r>
              <a:rPr lang="en-US" dirty="0" err="1" smtClean="0"/>
              <a:t>Stedelijk</a:t>
            </a:r>
            <a:r>
              <a:rPr lang="en-US" dirty="0" smtClean="0"/>
              <a:t> Museum Amsterdam. Courtesy the artist and </a:t>
            </a:r>
            <a:r>
              <a:rPr lang="en-US" dirty="0" err="1" smtClean="0"/>
              <a:t>Kraupa-Tuskany</a:t>
            </a:r>
            <a:r>
              <a:rPr lang="en-US" dirty="0" smtClean="0"/>
              <a:t> </a:t>
            </a:r>
            <a:r>
              <a:rPr lang="en-US" dirty="0" err="1" smtClean="0"/>
              <a:t>Zeidler</a:t>
            </a:r>
            <a:r>
              <a:rPr lang="en-US" dirty="0" smtClean="0"/>
              <a:t>, Berlin. Photo: Dawn Blackman</a:t>
            </a:r>
            <a:endParaRPr lang="sr-Latn-RS" dirty="0" smtClean="0"/>
          </a:p>
          <a:p>
            <a:r>
              <a:rPr lang="en-US" dirty="0" smtClean="0"/>
              <a:t>V</a:t>
            </a:r>
            <a:r>
              <a:rPr lang="sr-Latn-RS" dirty="0" smtClean="0"/>
              <a:t>ideti na: </a:t>
            </a:r>
            <a:r>
              <a:rPr lang="en-US" dirty="0" smtClean="0">
                <a:hlinkClick r:id="rId3"/>
              </a:rPr>
              <a:t>https://www.e-flux.com/announcements/8864/avery-singerscenes/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moussemagazine.it/app/uploads/CF004772_AVERYSINGER_SOPHIETHU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7772399" cy="5181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2598473" y="3382834"/>
            <a:ext cx="0" cy="923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Avery Singer “Sailor” at Secession, Vienna 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2598473" y="3382834"/>
            <a:ext cx="0" cy="923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Avery Singer “Sailor” at Secession, Vienna 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5791200"/>
            <a:ext cx="8112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Sailor </a:t>
            </a:r>
            <a:r>
              <a:rPr lang="en-US" dirty="0" smtClean="0"/>
              <a:t>by Avery Singer</a:t>
            </a:r>
            <a:r>
              <a:rPr lang="sr-Latn-RS" dirty="0" smtClean="0"/>
              <a:t>, 2016</a:t>
            </a:r>
          </a:p>
          <a:p>
            <a:r>
              <a:rPr lang="en-US" dirty="0" smtClean="0"/>
              <a:t>V</a:t>
            </a:r>
            <a:r>
              <a:rPr lang="sr-Latn-RS" dirty="0" smtClean="0"/>
              <a:t>ideti : </a:t>
            </a:r>
            <a:r>
              <a:rPr lang="en-US" dirty="0" smtClean="0">
                <a:hlinkClick r:id="rId3"/>
              </a:rPr>
              <a:t>http://moussemagazine.it/avery-singer-sailor-secession-vienna%E2%80%A8/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Autofit/>
          </a:bodyPr>
          <a:lstStyle/>
          <a:p>
            <a:r>
              <a:rPr lang="en-US" sz="2300" dirty="0" err="1" smtClean="0"/>
              <a:t>Tekstovi</a:t>
            </a:r>
            <a:r>
              <a:rPr lang="en-US" sz="2300" dirty="0" smtClean="0"/>
              <a:t> </a:t>
            </a:r>
            <a:r>
              <a:rPr lang="en-US" sz="2300" dirty="0" err="1" smtClean="0"/>
              <a:t>objavljeni</a:t>
            </a:r>
            <a:r>
              <a:rPr lang="en-US" sz="2300" dirty="0" smtClean="0"/>
              <a:t> u </a:t>
            </a:r>
            <a:r>
              <a:rPr lang="en-US" sz="2300" dirty="0" err="1" smtClean="0"/>
              <a:t>knjizi</a:t>
            </a:r>
            <a:r>
              <a:rPr lang="en-US" sz="2300" dirty="0" smtClean="0"/>
              <a:t> </a:t>
            </a:r>
            <a:r>
              <a:rPr lang="en-US" sz="2300" dirty="0" err="1" smtClean="0"/>
              <a:t>Savremeno</a:t>
            </a:r>
            <a:r>
              <a:rPr lang="en-US" sz="2300" dirty="0" smtClean="0"/>
              <a:t> </a:t>
            </a:r>
            <a:r>
              <a:rPr lang="en-US" sz="2300" dirty="0" err="1" smtClean="0"/>
              <a:t>slikarstvo</a:t>
            </a:r>
            <a:r>
              <a:rPr lang="en-US" sz="2300" dirty="0" smtClean="0"/>
              <a:t> u </a:t>
            </a:r>
            <a:r>
              <a:rPr lang="en-US" sz="2300" dirty="0" err="1" smtClean="0"/>
              <a:t>kontekstu</a:t>
            </a:r>
            <a:r>
              <a:rPr lang="en-US" sz="2300" dirty="0" smtClean="0"/>
              <a:t> (Contemporary Painting in Context) </a:t>
            </a:r>
            <a:r>
              <a:rPr lang="en-US" sz="2300" dirty="0" err="1" smtClean="0"/>
              <a:t>ukazuju</a:t>
            </a:r>
            <a:r>
              <a:rPr lang="en-US" sz="2300" dirty="0" smtClean="0"/>
              <a:t> </a:t>
            </a:r>
            <a:r>
              <a:rPr lang="en-US" sz="2300" dirty="0" err="1" smtClean="0"/>
              <a:t>na</a:t>
            </a:r>
            <a:r>
              <a:rPr lang="en-US" sz="2300" dirty="0" smtClean="0"/>
              <a:t> tri </a:t>
            </a:r>
            <a:r>
              <a:rPr lang="en-US" sz="2300" dirty="0" err="1" smtClean="0"/>
              <a:t>glavna</a:t>
            </a:r>
            <a:r>
              <a:rPr lang="en-US" sz="2300" dirty="0" smtClean="0"/>
              <a:t> </a:t>
            </a:r>
            <a:r>
              <a:rPr lang="en-US" sz="2300" dirty="0" err="1" smtClean="0"/>
              <a:t>aspekta</a:t>
            </a:r>
            <a:r>
              <a:rPr lang="en-US" sz="2300" dirty="0" smtClean="0"/>
              <a:t> </a:t>
            </a:r>
            <a:r>
              <a:rPr lang="en-US" sz="2300" dirty="0" err="1" smtClean="0"/>
              <a:t>savremenog</a:t>
            </a:r>
            <a:r>
              <a:rPr lang="en-US" sz="2300" dirty="0" smtClean="0"/>
              <a:t> </a:t>
            </a:r>
            <a:r>
              <a:rPr lang="en-US" sz="2300" dirty="0" err="1" smtClean="0"/>
              <a:t>slikarstva</a:t>
            </a:r>
            <a:r>
              <a:rPr lang="en-US" sz="2300" dirty="0" smtClean="0"/>
              <a:t>: </a:t>
            </a:r>
            <a:r>
              <a:rPr lang="en-US" sz="2300" dirty="0" err="1" smtClean="0"/>
              <a:t>savremeno</a:t>
            </a:r>
            <a:r>
              <a:rPr lang="en-US" sz="2300" dirty="0" smtClean="0"/>
              <a:t> </a:t>
            </a:r>
            <a:r>
              <a:rPr lang="en-US" sz="2300" dirty="0" err="1" smtClean="0"/>
              <a:t>slikarstvo</a:t>
            </a:r>
            <a:r>
              <a:rPr lang="en-US" sz="2300" dirty="0" smtClean="0"/>
              <a:t> se </a:t>
            </a:r>
            <a:r>
              <a:rPr lang="en-US" sz="2300" dirty="0" err="1" smtClean="0"/>
              <a:t>razvija</a:t>
            </a:r>
            <a:r>
              <a:rPr lang="en-US" sz="2300" dirty="0" smtClean="0"/>
              <a:t> </a:t>
            </a:r>
            <a:r>
              <a:rPr lang="en-US" sz="2300" dirty="0" err="1" smtClean="0"/>
              <a:t>izvan</a:t>
            </a:r>
            <a:r>
              <a:rPr lang="en-US" sz="2300" dirty="0" smtClean="0"/>
              <a:t> </a:t>
            </a:r>
            <a:r>
              <a:rPr lang="en-US" sz="2300" dirty="0" err="1" smtClean="0"/>
              <a:t>granica</a:t>
            </a:r>
            <a:r>
              <a:rPr lang="en-US" sz="2300" dirty="0" smtClean="0"/>
              <a:t> </a:t>
            </a:r>
            <a:r>
              <a:rPr lang="en-US" sz="2300" dirty="0" err="1" smtClean="0"/>
              <a:t>medija</a:t>
            </a:r>
            <a:r>
              <a:rPr lang="en-US" sz="2300" dirty="0" smtClean="0"/>
              <a:t> </a:t>
            </a:r>
            <a:r>
              <a:rPr lang="en-US" sz="2300" dirty="0" err="1" smtClean="0"/>
              <a:t>i</a:t>
            </a:r>
            <a:r>
              <a:rPr lang="en-US" sz="2300" dirty="0" smtClean="0"/>
              <a:t> u tom </a:t>
            </a:r>
            <a:r>
              <a:rPr lang="en-US" sz="2300" dirty="0" err="1" smtClean="0"/>
              <a:t>smislu</a:t>
            </a:r>
            <a:r>
              <a:rPr lang="en-US" sz="2300" dirty="0" smtClean="0"/>
              <a:t> </a:t>
            </a:r>
            <a:r>
              <a:rPr lang="en-US" sz="2300" dirty="0" err="1" smtClean="0"/>
              <a:t>proširuje</a:t>
            </a:r>
            <a:r>
              <a:rPr lang="en-US" sz="2300" dirty="0" smtClean="0"/>
              <a:t> </a:t>
            </a:r>
            <a:r>
              <a:rPr lang="en-US" sz="2300" dirty="0" err="1" smtClean="0"/>
              <a:t>i</a:t>
            </a:r>
            <a:r>
              <a:rPr lang="en-US" sz="2300" dirty="0" smtClean="0"/>
              <a:t> </a:t>
            </a:r>
            <a:r>
              <a:rPr lang="en-US" sz="2300" dirty="0" err="1" smtClean="0"/>
              <a:t>transformiše</a:t>
            </a:r>
            <a:r>
              <a:rPr lang="en-US" sz="2300" dirty="0" smtClean="0"/>
              <a:t> </a:t>
            </a:r>
            <a:r>
              <a:rPr lang="en-US" sz="2300" dirty="0" err="1" smtClean="0"/>
              <a:t>samu</a:t>
            </a:r>
            <a:r>
              <a:rPr lang="en-US" sz="2300" dirty="0" smtClean="0"/>
              <a:t> </a:t>
            </a:r>
            <a:r>
              <a:rPr lang="en-US" sz="2300" dirty="0" err="1" smtClean="0"/>
              <a:t>slikarsku</a:t>
            </a:r>
            <a:r>
              <a:rPr lang="en-US" sz="2300" dirty="0" smtClean="0"/>
              <a:t> </a:t>
            </a:r>
            <a:r>
              <a:rPr lang="en-US" sz="2300" dirty="0" err="1" smtClean="0"/>
              <a:t>praksu</a:t>
            </a:r>
            <a:r>
              <a:rPr lang="en-US" sz="2300" dirty="0" smtClean="0"/>
              <a:t> a </a:t>
            </a:r>
            <a:r>
              <a:rPr lang="en-US" sz="2300" dirty="0" err="1" smtClean="0"/>
              <a:t>posledično</a:t>
            </a:r>
            <a:r>
              <a:rPr lang="en-US" sz="2300" dirty="0" smtClean="0"/>
              <a:t> </a:t>
            </a:r>
            <a:r>
              <a:rPr lang="en-US" sz="2300" dirty="0" err="1" smtClean="0"/>
              <a:t>dolazi</a:t>
            </a:r>
            <a:r>
              <a:rPr lang="en-US" sz="2300" dirty="0" smtClean="0"/>
              <a:t> </a:t>
            </a:r>
            <a:r>
              <a:rPr lang="en-US" sz="2300" dirty="0" err="1" smtClean="0"/>
              <a:t>i</a:t>
            </a:r>
            <a:r>
              <a:rPr lang="en-US" sz="2300" dirty="0" smtClean="0"/>
              <a:t> do </a:t>
            </a:r>
            <a:r>
              <a:rPr lang="en-US" sz="2300" dirty="0" err="1" smtClean="0"/>
              <a:t>materijalne</a:t>
            </a:r>
            <a:r>
              <a:rPr lang="en-US" sz="2300" dirty="0" smtClean="0"/>
              <a:t> </a:t>
            </a:r>
            <a:r>
              <a:rPr lang="en-US" sz="2300" dirty="0" err="1" smtClean="0"/>
              <a:t>i</a:t>
            </a:r>
            <a:r>
              <a:rPr lang="en-US" sz="2300" dirty="0" smtClean="0"/>
              <a:t> </a:t>
            </a:r>
            <a:r>
              <a:rPr lang="en-US" sz="2300" dirty="0" err="1" smtClean="0"/>
              <a:t>konceptualne</a:t>
            </a:r>
            <a:r>
              <a:rPr lang="en-US" sz="2300" dirty="0" smtClean="0"/>
              <a:t> </a:t>
            </a:r>
            <a:r>
              <a:rPr lang="en-US" sz="2300" dirty="0" err="1" smtClean="0"/>
              <a:t>transformacije</a:t>
            </a:r>
            <a:r>
              <a:rPr lang="en-US" sz="2300" dirty="0" smtClean="0"/>
              <a:t> </a:t>
            </a:r>
            <a:r>
              <a:rPr lang="en-US" sz="2300" dirty="0" err="1" smtClean="0"/>
              <a:t>samog</a:t>
            </a:r>
            <a:r>
              <a:rPr lang="en-US" sz="2300" dirty="0" smtClean="0"/>
              <a:t> </a:t>
            </a:r>
            <a:r>
              <a:rPr lang="en-US" sz="2300" dirty="0" err="1" smtClean="0"/>
              <a:t>predmeta</a:t>
            </a:r>
            <a:r>
              <a:rPr lang="en-US" sz="2300" dirty="0" smtClean="0"/>
              <a:t> '</a:t>
            </a:r>
            <a:r>
              <a:rPr lang="en-US" sz="2300" dirty="0" err="1" smtClean="0"/>
              <a:t>slikarstva</a:t>
            </a:r>
            <a:r>
              <a:rPr lang="en-US" sz="2300" dirty="0" smtClean="0"/>
              <a:t>'; </a:t>
            </a:r>
            <a:r>
              <a:rPr lang="en-US" sz="2300" dirty="0" err="1" smtClean="0"/>
              <a:t>zatim</a:t>
            </a:r>
            <a:r>
              <a:rPr lang="en-US" sz="2300" dirty="0" smtClean="0"/>
              <a:t>, </a:t>
            </a:r>
            <a:r>
              <a:rPr lang="en-US" sz="2300" dirty="0" err="1" smtClean="0"/>
              <a:t>slikarske</a:t>
            </a:r>
            <a:r>
              <a:rPr lang="en-US" sz="2300" dirty="0" smtClean="0"/>
              <a:t> </a:t>
            </a:r>
            <a:r>
              <a:rPr lang="en-US" sz="2300" dirty="0" err="1" smtClean="0"/>
              <a:t>prakse</a:t>
            </a:r>
            <a:r>
              <a:rPr lang="en-US" sz="2300" dirty="0" smtClean="0"/>
              <a:t> </a:t>
            </a:r>
            <a:r>
              <a:rPr lang="en-US" sz="2300" dirty="0" err="1" smtClean="0"/>
              <a:t>postaju</a:t>
            </a:r>
            <a:r>
              <a:rPr lang="en-US" sz="2300" dirty="0" smtClean="0"/>
              <a:t> </a:t>
            </a:r>
            <a:r>
              <a:rPr lang="en-US" sz="2300" dirty="0" err="1" smtClean="0"/>
              <a:t>zaokupljene</a:t>
            </a:r>
            <a:r>
              <a:rPr lang="en-US" sz="2300" dirty="0" smtClean="0"/>
              <a:t> </a:t>
            </a:r>
            <a:r>
              <a:rPr lang="en-US" sz="2300" dirty="0" err="1" smtClean="0"/>
              <a:t>istraživanjem</a:t>
            </a:r>
            <a:r>
              <a:rPr lang="en-US" sz="2300" dirty="0" smtClean="0"/>
              <a:t> </a:t>
            </a:r>
            <a:r>
              <a:rPr lang="en-US" sz="2300" dirty="0" err="1" smtClean="0"/>
              <a:t>realnog</a:t>
            </a:r>
            <a:r>
              <a:rPr lang="en-US" sz="2300" dirty="0" smtClean="0"/>
              <a:t>, </a:t>
            </a:r>
            <a:r>
              <a:rPr lang="en-US" sz="2300" dirty="0" err="1" smtClean="0"/>
              <a:t>stvarnog</a:t>
            </a:r>
            <a:r>
              <a:rPr lang="en-US" sz="2300" dirty="0" smtClean="0"/>
              <a:t> </a:t>
            </a:r>
            <a:r>
              <a:rPr lang="en-US" sz="2300" dirty="0" err="1" smtClean="0"/>
              <a:t>prostora</a:t>
            </a:r>
            <a:r>
              <a:rPr lang="en-US" sz="2300" dirty="0" smtClean="0"/>
              <a:t> </a:t>
            </a:r>
            <a:r>
              <a:rPr lang="en-US" sz="2300" dirty="0" err="1" smtClean="0"/>
              <a:t>i</a:t>
            </a:r>
            <a:r>
              <a:rPr lang="en-US" sz="2300" dirty="0" smtClean="0"/>
              <a:t> </a:t>
            </a:r>
            <a:r>
              <a:rPr lang="en-US" sz="2300" dirty="0" err="1" smtClean="0"/>
              <a:t>prostornosti</a:t>
            </a:r>
            <a:r>
              <a:rPr lang="en-US" sz="2300" dirty="0" smtClean="0"/>
              <a:t> </a:t>
            </a:r>
            <a:r>
              <a:rPr lang="en-US" sz="2300" dirty="0" err="1" smtClean="0"/>
              <a:t>na</a:t>
            </a:r>
            <a:r>
              <a:rPr lang="en-US" sz="2300" dirty="0" smtClean="0"/>
              <a:t> primer u </a:t>
            </a:r>
            <a:r>
              <a:rPr lang="en-US" sz="2300" dirty="0" err="1" smtClean="0"/>
              <a:t>formi</a:t>
            </a:r>
            <a:r>
              <a:rPr lang="en-US" sz="2300" dirty="0" smtClean="0"/>
              <a:t> </a:t>
            </a:r>
            <a:r>
              <a:rPr lang="en-US" sz="2300" dirty="0" err="1" smtClean="0"/>
              <a:t>instalacije</a:t>
            </a:r>
            <a:r>
              <a:rPr lang="en-US" sz="2300" dirty="0" smtClean="0"/>
              <a:t> </a:t>
            </a:r>
            <a:r>
              <a:rPr lang="en-US" sz="2300" dirty="0" err="1" smtClean="0"/>
              <a:t>ili</a:t>
            </a:r>
            <a:r>
              <a:rPr lang="en-US" sz="2300" dirty="0" smtClean="0"/>
              <a:t> </a:t>
            </a:r>
            <a:r>
              <a:rPr lang="en-US" sz="2300" dirty="0" err="1" smtClean="0"/>
              <a:t>putem</a:t>
            </a:r>
            <a:r>
              <a:rPr lang="en-US" sz="2300" dirty="0" smtClean="0"/>
              <a:t> </a:t>
            </a:r>
            <a:r>
              <a:rPr lang="en-US" sz="2300" dirty="0" err="1" smtClean="0"/>
              <a:t>slike</a:t>
            </a:r>
            <a:r>
              <a:rPr lang="en-US" sz="2300" dirty="0" smtClean="0"/>
              <a:t> </a:t>
            </a:r>
            <a:r>
              <a:rPr lang="en-US" sz="2300" dirty="0" err="1" smtClean="0"/>
              <a:t>kao</a:t>
            </a:r>
            <a:r>
              <a:rPr lang="en-US" sz="2300" dirty="0" smtClean="0"/>
              <a:t> </a:t>
            </a:r>
            <a:r>
              <a:rPr lang="en-US" sz="2300" dirty="0" err="1" smtClean="0"/>
              <a:t>objekta</a:t>
            </a:r>
            <a:r>
              <a:rPr lang="en-US" sz="2300" dirty="0" smtClean="0"/>
              <a:t>; </a:t>
            </a:r>
            <a:r>
              <a:rPr lang="en-US" sz="2300" dirty="0" err="1" smtClean="0"/>
              <a:t>i</a:t>
            </a:r>
            <a:r>
              <a:rPr lang="en-US" sz="2300" dirty="0" smtClean="0"/>
              <a:t>, </a:t>
            </a:r>
            <a:r>
              <a:rPr lang="en-US" sz="2300" dirty="0" err="1" smtClean="0"/>
              <a:t>kao</a:t>
            </a:r>
            <a:r>
              <a:rPr lang="en-US" sz="2300" dirty="0" smtClean="0"/>
              <a:t> </a:t>
            </a:r>
            <a:r>
              <a:rPr lang="en-US" sz="2300" dirty="0" err="1" smtClean="0"/>
              <a:t>treći</a:t>
            </a:r>
            <a:r>
              <a:rPr lang="en-US" sz="2300" dirty="0" smtClean="0"/>
              <a:t> </a:t>
            </a:r>
            <a:r>
              <a:rPr lang="en-US" sz="2300" dirty="0" err="1" smtClean="0"/>
              <a:t>aspekt</a:t>
            </a:r>
            <a:r>
              <a:rPr lang="en-US" sz="2300" dirty="0" smtClean="0"/>
              <a:t>, </a:t>
            </a:r>
            <a:r>
              <a:rPr lang="en-US" sz="2300" dirty="0" err="1" smtClean="0"/>
              <a:t>uočava</a:t>
            </a:r>
            <a:r>
              <a:rPr lang="en-US" sz="2300" dirty="0" smtClean="0"/>
              <a:t> se </a:t>
            </a:r>
            <a:r>
              <a:rPr lang="en-US" sz="2300" dirty="0" err="1" smtClean="0"/>
              <a:t>da</a:t>
            </a:r>
            <a:r>
              <a:rPr lang="en-US" sz="2300" dirty="0" smtClean="0"/>
              <a:t> </a:t>
            </a:r>
            <a:r>
              <a:rPr lang="en-US" sz="2300" dirty="0" err="1" smtClean="0"/>
              <a:t>savremeno</a:t>
            </a:r>
            <a:r>
              <a:rPr lang="en-US" sz="2300" dirty="0" smtClean="0"/>
              <a:t> </a:t>
            </a:r>
            <a:r>
              <a:rPr lang="en-US" sz="2300" dirty="0" err="1" smtClean="0"/>
              <a:t>slikarstvo</a:t>
            </a:r>
            <a:r>
              <a:rPr lang="en-US" sz="2300" dirty="0" smtClean="0"/>
              <a:t> </a:t>
            </a:r>
            <a:r>
              <a:rPr lang="en-US" sz="2300" dirty="0" err="1" smtClean="0"/>
              <a:t>često</a:t>
            </a:r>
            <a:r>
              <a:rPr lang="en-US" sz="2300" dirty="0" smtClean="0"/>
              <a:t> </a:t>
            </a:r>
            <a:r>
              <a:rPr lang="en-US" sz="2300" dirty="0" err="1" smtClean="0"/>
              <a:t>ulazi</a:t>
            </a:r>
            <a:r>
              <a:rPr lang="en-US" sz="2300" dirty="0" smtClean="0"/>
              <a:t> u </a:t>
            </a:r>
            <a:r>
              <a:rPr lang="en-US" sz="2300" dirty="0" err="1" smtClean="0"/>
              <a:t>dijalog</a:t>
            </a:r>
            <a:r>
              <a:rPr lang="en-US" sz="2300" dirty="0" smtClean="0"/>
              <a:t> </a:t>
            </a:r>
            <a:r>
              <a:rPr lang="en-US" sz="2300" dirty="0" err="1" smtClean="0"/>
              <a:t>sa</a:t>
            </a:r>
            <a:r>
              <a:rPr lang="en-US" sz="2300" dirty="0" smtClean="0"/>
              <a:t> </a:t>
            </a:r>
            <a:r>
              <a:rPr lang="en-US" sz="2300" dirty="0" err="1" smtClean="0"/>
              <a:t>drugim</a:t>
            </a:r>
            <a:r>
              <a:rPr lang="en-US" sz="2300" dirty="0" smtClean="0"/>
              <a:t> </a:t>
            </a:r>
            <a:r>
              <a:rPr lang="en-US" sz="2300" dirty="0" err="1" smtClean="0"/>
              <a:t>disciplinama</a:t>
            </a:r>
            <a:r>
              <a:rPr lang="en-US" sz="2300" dirty="0" smtClean="0"/>
              <a:t> </a:t>
            </a:r>
            <a:r>
              <a:rPr lang="en-US" sz="2300" dirty="0" err="1" smtClean="0"/>
              <a:t>i</a:t>
            </a:r>
            <a:r>
              <a:rPr lang="en-US" sz="2300" dirty="0" smtClean="0"/>
              <a:t> </a:t>
            </a:r>
            <a:r>
              <a:rPr lang="en-US" sz="2300" dirty="0" err="1" smtClean="0"/>
              <a:t>medijima</a:t>
            </a:r>
            <a:r>
              <a:rPr lang="en-US" sz="2300" dirty="0" smtClean="0"/>
              <a:t>, </a:t>
            </a:r>
            <a:r>
              <a:rPr lang="en-US" sz="2300" dirty="0" err="1" smtClean="0"/>
              <a:t>istražujući</a:t>
            </a:r>
            <a:r>
              <a:rPr lang="en-US" sz="2300" dirty="0" smtClean="0"/>
              <a:t> </a:t>
            </a:r>
            <a:r>
              <a:rPr lang="en-US" sz="2300" dirty="0" err="1" smtClean="0"/>
              <a:t>aspekte</a:t>
            </a:r>
            <a:r>
              <a:rPr lang="en-US" sz="2300" dirty="0" smtClean="0"/>
              <a:t> </a:t>
            </a:r>
            <a:r>
              <a:rPr lang="en-US" sz="2300" dirty="0" err="1" smtClean="0"/>
              <a:t>savremene</a:t>
            </a:r>
            <a:r>
              <a:rPr lang="en-US" sz="2300" dirty="0" smtClean="0"/>
              <a:t> </a:t>
            </a:r>
            <a:r>
              <a:rPr lang="en-US" sz="2300" dirty="0" err="1" smtClean="0"/>
              <a:t>kulture</a:t>
            </a:r>
            <a:r>
              <a:rPr lang="en-US" sz="2300" dirty="0" smtClean="0"/>
              <a:t> </a:t>
            </a:r>
            <a:r>
              <a:rPr lang="en-US" sz="2300" dirty="0" err="1" smtClean="0"/>
              <a:t>ili</a:t>
            </a:r>
            <a:r>
              <a:rPr lang="en-US" sz="2300" dirty="0" smtClean="0"/>
              <a:t> </a:t>
            </a:r>
            <a:r>
              <a:rPr lang="en-US" sz="2300" dirty="0" err="1" smtClean="0"/>
              <a:t>diskursa</a:t>
            </a:r>
            <a:r>
              <a:rPr lang="en-US" sz="2300" dirty="0" smtClean="0"/>
              <a:t> (Petersen et al. 2013). </a:t>
            </a:r>
            <a:r>
              <a:rPr lang="en-US" sz="2300" dirty="0" err="1" smtClean="0"/>
              <a:t>Drugim</a:t>
            </a:r>
            <a:r>
              <a:rPr lang="en-US" sz="2300" dirty="0" smtClean="0"/>
              <a:t> </a:t>
            </a:r>
            <a:r>
              <a:rPr lang="en-US" sz="2300" dirty="0" err="1" smtClean="0"/>
              <a:t>rečima</a:t>
            </a:r>
            <a:r>
              <a:rPr lang="en-US" sz="2300" dirty="0" smtClean="0"/>
              <a:t>, </a:t>
            </a:r>
            <a:r>
              <a:rPr lang="en-US" sz="2300" dirty="0" err="1" smtClean="0"/>
              <a:t>ono</a:t>
            </a:r>
            <a:r>
              <a:rPr lang="en-US" sz="2300" dirty="0" smtClean="0"/>
              <a:t> se </a:t>
            </a:r>
            <a:r>
              <a:rPr lang="en-US" sz="2300" dirty="0" err="1" smtClean="0"/>
              <a:t>uglavnom</a:t>
            </a:r>
            <a:r>
              <a:rPr lang="en-US" sz="2300" dirty="0" smtClean="0"/>
              <a:t> </a:t>
            </a:r>
            <a:r>
              <a:rPr lang="en-US" sz="2300" dirty="0" err="1" smtClean="0"/>
              <a:t>manifestuje</a:t>
            </a:r>
            <a:r>
              <a:rPr lang="en-US" sz="2300" dirty="0" smtClean="0"/>
              <a:t> u '</a:t>
            </a:r>
            <a:r>
              <a:rPr lang="en-US" sz="2300" dirty="0" err="1" smtClean="0"/>
              <a:t>proširenom</a:t>
            </a:r>
            <a:r>
              <a:rPr lang="en-US" sz="2300" dirty="0" smtClean="0"/>
              <a:t> </a:t>
            </a:r>
            <a:r>
              <a:rPr lang="en-US" sz="2300" dirty="0" err="1" smtClean="0"/>
              <a:t>polju</a:t>
            </a:r>
            <a:r>
              <a:rPr lang="en-US" sz="2300" dirty="0" smtClean="0"/>
              <a:t>' </a:t>
            </a:r>
            <a:r>
              <a:rPr lang="en-US" sz="2300" dirty="0" err="1" smtClean="0"/>
              <a:t>čiji</a:t>
            </a:r>
            <a:r>
              <a:rPr lang="en-US" sz="2300" dirty="0" smtClean="0"/>
              <a:t> </a:t>
            </a:r>
            <a:r>
              <a:rPr lang="en-US" sz="2300" dirty="0" err="1" smtClean="0"/>
              <a:t>elementi</a:t>
            </a:r>
            <a:r>
              <a:rPr lang="en-US" sz="2300" dirty="0" smtClean="0"/>
              <a:t> </a:t>
            </a:r>
            <a:r>
              <a:rPr lang="en-US" sz="2300" dirty="0" err="1" smtClean="0"/>
              <a:t>mogu</a:t>
            </a:r>
            <a:r>
              <a:rPr lang="en-US" sz="2300" dirty="0" smtClean="0"/>
              <a:t> </a:t>
            </a:r>
            <a:r>
              <a:rPr lang="en-US" sz="2300" dirty="0" err="1" smtClean="0"/>
              <a:t>da</a:t>
            </a:r>
            <a:r>
              <a:rPr lang="en-US" sz="2300" dirty="0" smtClean="0"/>
              <a:t> </a:t>
            </a:r>
            <a:r>
              <a:rPr lang="en-US" sz="2300" dirty="0" err="1" smtClean="0"/>
              <a:t>budu</a:t>
            </a:r>
            <a:r>
              <a:rPr lang="en-US" sz="2300" dirty="0" smtClean="0"/>
              <a:t> discipline/</a:t>
            </a:r>
            <a:r>
              <a:rPr lang="en-US" sz="2300" dirty="0" err="1" smtClean="0"/>
              <a:t>mediji</a:t>
            </a:r>
            <a:r>
              <a:rPr lang="en-US" sz="2300" dirty="0" smtClean="0"/>
              <a:t>, </a:t>
            </a:r>
            <a:r>
              <a:rPr lang="en-US" sz="2300" dirty="0" err="1" smtClean="0"/>
              <a:t>forme</a:t>
            </a:r>
            <a:r>
              <a:rPr lang="en-US" sz="2300" dirty="0" smtClean="0"/>
              <a:t>, </a:t>
            </a:r>
            <a:r>
              <a:rPr lang="en-US" sz="2300" dirty="0" err="1" smtClean="0"/>
              <a:t>materijali</a:t>
            </a:r>
            <a:r>
              <a:rPr lang="en-US" sz="2300" dirty="0" smtClean="0"/>
              <a:t>, </a:t>
            </a:r>
            <a:r>
              <a:rPr lang="en-US" sz="2300" dirty="0" err="1" smtClean="0"/>
              <a:t>prostori</a:t>
            </a:r>
            <a:r>
              <a:rPr lang="en-US" sz="2300" dirty="0" smtClean="0"/>
              <a:t> (</a:t>
            </a:r>
            <a:r>
              <a:rPr lang="en-US" sz="2300" dirty="0" err="1" smtClean="0"/>
              <a:t>fizički</a:t>
            </a:r>
            <a:r>
              <a:rPr lang="en-US" sz="2300" dirty="0" smtClean="0"/>
              <a:t>, </a:t>
            </a:r>
            <a:r>
              <a:rPr lang="en-US" sz="2300" dirty="0" err="1" smtClean="0"/>
              <a:t>kulture</a:t>
            </a:r>
            <a:r>
              <a:rPr lang="en-US" sz="2300" dirty="0" smtClean="0"/>
              <a:t> </a:t>
            </a:r>
            <a:r>
              <a:rPr lang="en-US" sz="2300" dirty="0" err="1" smtClean="0"/>
              <a:t>ili</a:t>
            </a:r>
            <a:r>
              <a:rPr lang="en-US" sz="2300" dirty="0" smtClean="0"/>
              <a:t> </a:t>
            </a:r>
            <a:r>
              <a:rPr lang="en-US" sz="2300" dirty="0" err="1" smtClean="0"/>
              <a:t>teorije</a:t>
            </a:r>
            <a:r>
              <a:rPr lang="en-US" sz="2300" dirty="0" smtClean="0"/>
              <a:t>).</a:t>
            </a:r>
            <a:endParaRPr lang="en-US" sz="23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Lidija Merenik i Ivan Grubanov / 56. Bijenale u Venecij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990600"/>
            <a:ext cx="6667500" cy="43815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4600" y="5867400"/>
            <a:ext cx="443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Ivan Grubanov, 2015, </a:t>
            </a:r>
            <a:r>
              <a:rPr lang="en-US" i="1" dirty="0" err="1" smtClean="0"/>
              <a:t>Ujedinjene</a:t>
            </a:r>
            <a:r>
              <a:rPr lang="en-US" i="1" dirty="0" smtClean="0"/>
              <a:t> </a:t>
            </a:r>
            <a:r>
              <a:rPr lang="en-US" i="1" dirty="0" err="1" smtClean="0"/>
              <a:t>mrtve</a:t>
            </a:r>
            <a:r>
              <a:rPr lang="en-US" i="1" dirty="0" smtClean="0"/>
              <a:t> </a:t>
            </a:r>
            <a:r>
              <a:rPr lang="en-US" i="1" dirty="0" err="1" smtClean="0"/>
              <a:t>nacije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111314" cy="540226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38400" y="6248400"/>
            <a:ext cx="443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Ivan Grubanov, 2015, </a:t>
            </a:r>
            <a:r>
              <a:rPr lang="en-US" i="1" dirty="0" err="1" smtClean="0"/>
              <a:t>Ujedinjene</a:t>
            </a:r>
            <a:r>
              <a:rPr lang="en-US" i="1" dirty="0" smtClean="0"/>
              <a:t> </a:t>
            </a:r>
            <a:r>
              <a:rPr lang="en-US" i="1" dirty="0" err="1" smtClean="0"/>
              <a:t>mrtve</a:t>
            </a:r>
            <a:r>
              <a:rPr lang="en-US" i="1" dirty="0" smtClean="0"/>
              <a:t> </a:t>
            </a:r>
            <a:r>
              <a:rPr lang="en-US" i="1" dirty="0" err="1" smtClean="0"/>
              <a:t>nacije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acija-002-sm-kcb-600x7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4398963" cy="5791200"/>
          </a:xfrm>
          <a:prstGeom prst="rect">
            <a:avLst/>
          </a:prstGeom>
          <a:noFill/>
        </p:spPr>
      </p:pic>
      <p:pic>
        <p:nvPicPr>
          <p:cNvPr id="31747" name="Picture 3" descr="ivan-grubanov-slikati-nacij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0888" y="152400"/>
            <a:ext cx="4583112" cy="6019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6200" y="6135469"/>
            <a:ext cx="5470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 smtClean="0"/>
              <a:t>IVAN GRUBANOV</a:t>
            </a:r>
            <a:r>
              <a:rPr lang="sr-Latn-RS" b="1" dirty="0" smtClean="0"/>
              <a:t>, 2017 </a:t>
            </a:r>
            <a:r>
              <a:rPr lang="en-US" b="1" dirty="0" smtClean="0"/>
              <a:t> </a:t>
            </a:r>
            <a:r>
              <a:rPr lang="en-US" b="1" dirty="0" err="1" smtClean="0"/>
              <a:t>Slikati</a:t>
            </a:r>
            <a:r>
              <a:rPr lang="en-US" b="1" dirty="0" smtClean="0"/>
              <a:t> </a:t>
            </a:r>
            <a:r>
              <a:rPr lang="en-US" b="1" dirty="0" err="1" smtClean="0"/>
              <a:t>naciju</a:t>
            </a:r>
            <a:endParaRPr lang="sr-Latn-RS" b="1" dirty="0" smtClean="0"/>
          </a:p>
          <a:p>
            <a:pPr fontAlgn="base"/>
            <a:r>
              <a:rPr lang="en-US" dirty="0" smtClean="0"/>
              <a:t>Z</a:t>
            </a:r>
            <a:r>
              <a:rPr lang="sr-Latn-RS" dirty="0" smtClean="0"/>
              <a:t>a opis videti: </a:t>
            </a:r>
            <a:r>
              <a:rPr lang="en-US" dirty="0" smtClean="0">
                <a:hlinkClick r:id="rId4"/>
              </a:rPr>
              <a:t>http://www.seecult.org/vest/slikati-naciju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slikati naciju grubano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667000" y="6248400"/>
            <a:ext cx="3778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 smtClean="0"/>
              <a:t>IVAN GRUBANOV</a:t>
            </a:r>
            <a:r>
              <a:rPr lang="sr-Latn-RS" b="1" dirty="0" smtClean="0"/>
              <a:t>, 2017, </a:t>
            </a:r>
            <a:r>
              <a:rPr lang="en-US" b="1" dirty="0" smtClean="0"/>
              <a:t> </a:t>
            </a:r>
            <a:r>
              <a:rPr lang="en-US" b="1" dirty="0" err="1" smtClean="0"/>
              <a:t>Slikati</a:t>
            </a:r>
            <a:r>
              <a:rPr lang="en-US" b="1" dirty="0" smtClean="0"/>
              <a:t> </a:t>
            </a:r>
            <a:r>
              <a:rPr lang="en-US" b="1" dirty="0" err="1" smtClean="0"/>
              <a:t>naciju</a:t>
            </a:r>
            <a:endParaRPr lang="en-US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324600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http://biljanadjurdjevic.com/2017/11/animacije</a:t>
            </a:r>
            <a:endParaRPr lang="en-US" dirty="0"/>
          </a:p>
        </p:txBody>
      </p:sp>
      <p:pic>
        <p:nvPicPr>
          <p:cNvPr id="33794" name="Picture 2" descr="http://biljanadjurdjevic.com/wp-content/uploads/2017/11/dark-is-the-forest-polyptych-III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09600"/>
            <a:ext cx="8315947" cy="5486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447800" y="76200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Dark is The Forest, </a:t>
            </a:r>
            <a:r>
              <a:rPr lang="en-US" dirty="0" err="1" smtClean="0"/>
              <a:t>polyptychoil</a:t>
            </a:r>
            <a:r>
              <a:rPr lang="en-US" dirty="0" smtClean="0"/>
              <a:t> on canvas255 x 905 cm2010/12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'</a:t>
            </a:r>
            <a:r>
              <a:rPr lang="en-US" sz="3200" dirty="0" err="1" smtClean="0"/>
              <a:t>slikarstvo</a:t>
            </a:r>
            <a:r>
              <a:rPr lang="en-US" sz="3200" dirty="0" smtClean="0"/>
              <a:t> u </a:t>
            </a:r>
            <a:r>
              <a:rPr lang="en-US" sz="3200" dirty="0" err="1" smtClean="0"/>
              <a:t>proširenom</a:t>
            </a:r>
            <a:r>
              <a:rPr lang="en-US" sz="3200" dirty="0" smtClean="0"/>
              <a:t> </a:t>
            </a:r>
            <a:r>
              <a:rPr lang="en-US" sz="3200" dirty="0" err="1" smtClean="0"/>
              <a:t>polju</a:t>
            </a:r>
            <a:r>
              <a:rPr lang="en-US" sz="3200" dirty="0" smtClean="0"/>
              <a:t>'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Autofit/>
          </a:bodyPr>
          <a:lstStyle/>
          <a:p>
            <a:r>
              <a:rPr lang="en-US" sz="2200" dirty="0" smtClean="0"/>
              <a:t>Po </a:t>
            </a:r>
            <a:r>
              <a:rPr lang="en-US" sz="2200" dirty="0" err="1" smtClean="0"/>
              <a:t>uzoru</a:t>
            </a:r>
            <a:r>
              <a:rPr lang="en-US" sz="2200" dirty="0" smtClean="0"/>
              <a:t>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 smtClean="0"/>
              <a:t>pojam</a:t>
            </a:r>
            <a:r>
              <a:rPr lang="en-US" sz="2200" dirty="0" smtClean="0"/>
              <a:t> '</a:t>
            </a:r>
            <a:r>
              <a:rPr lang="en-US" sz="2200" dirty="0" err="1" smtClean="0"/>
              <a:t>proširenog</a:t>
            </a:r>
            <a:r>
              <a:rPr lang="en-US" sz="2200" dirty="0" smtClean="0"/>
              <a:t> </a:t>
            </a:r>
            <a:r>
              <a:rPr lang="en-US" sz="2200" dirty="0" err="1" smtClean="0"/>
              <a:t>polja</a:t>
            </a:r>
            <a:r>
              <a:rPr lang="en-US" sz="2200" dirty="0" smtClean="0"/>
              <a:t>' </a:t>
            </a:r>
            <a:r>
              <a:rPr lang="en-US" sz="2200" dirty="0" err="1" smtClean="0"/>
              <a:t>kojim</a:t>
            </a:r>
            <a:r>
              <a:rPr lang="en-US" sz="2200" dirty="0" smtClean="0"/>
              <a:t> je </a:t>
            </a:r>
            <a:r>
              <a:rPr lang="en-US" sz="2200" dirty="0" err="1" smtClean="0"/>
              <a:t>Rozalind</a:t>
            </a:r>
            <a:r>
              <a:rPr lang="en-US" sz="2200" dirty="0" smtClean="0"/>
              <a:t> Kraus (Rosalind Krauss) </a:t>
            </a:r>
            <a:r>
              <a:rPr lang="en-US" sz="2200" dirty="0" err="1" smtClean="0"/>
              <a:t>obuhvatila</a:t>
            </a:r>
            <a:r>
              <a:rPr lang="en-US" sz="2200" dirty="0" smtClean="0"/>
              <a:t> </a:t>
            </a:r>
            <a:r>
              <a:rPr lang="en-US" sz="2200" dirty="0" err="1" smtClean="0"/>
              <a:t>skulptoralne</a:t>
            </a:r>
            <a:r>
              <a:rPr lang="en-US" sz="2200" dirty="0" smtClean="0"/>
              <a:t> </a:t>
            </a:r>
            <a:r>
              <a:rPr lang="en-US" sz="2200" dirty="0" err="1" smtClean="0"/>
              <a:t>instalacije</a:t>
            </a:r>
            <a:r>
              <a:rPr lang="en-US" sz="2200" dirty="0" smtClean="0"/>
              <a:t> </a:t>
            </a:r>
            <a:r>
              <a:rPr lang="en-US" sz="2200" dirty="0" err="1" smtClean="0"/>
              <a:t>iz</a:t>
            </a:r>
            <a:r>
              <a:rPr lang="en-US" sz="2200" dirty="0" smtClean="0"/>
              <a:t> </a:t>
            </a:r>
            <a:r>
              <a:rPr lang="en-US" sz="2200" dirty="0" err="1" smtClean="0"/>
              <a:t>šezdesetih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sedamdesetih</a:t>
            </a:r>
            <a:r>
              <a:rPr lang="en-US" sz="2200" dirty="0" smtClean="0"/>
              <a:t> </a:t>
            </a:r>
            <a:r>
              <a:rPr lang="en-US" sz="2200" dirty="0" err="1" smtClean="0"/>
              <a:t>godina</a:t>
            </a:r>
            <a:r>
              <a:rPr lang="en-US" sz="2200" dirty="0" smtClean="0"/>
              <a:t> 20. </a:t>
            </a:r>
            <a:r>
              <a:rPr lang="en-US" sz="2200" dirty="0" err="1" smtClean="0"/>
              <a:t>veka</a:t>
            </a:r>
            <a:r>
              <a:rPr lang="en-US" sz="2200" dirty="0" smtClean="0"/>
              <a:t>, </a:t>
            </a:r>
            <a:r>
              <a:rPr lang="en-US" sz="2200" dirty="0" err="1" smtClean="0"/>
              <a:t>monumentalnog</a:t>
            </a:r>
            <a:r>
              <a:rPr lang="en-US" sz="2200" dirty="0" smtClean="0"/>
              <a:t>, </a:t>
            </a:r>
            <a:r>
              <a:rPr lang="en-US" sz="2200" dirty="0" err="1" smtClean="0"/>
              <a:t>arhitektonskog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horizontalnog</a:t>
            </a:r>
            <a:r>
              <a:rPr lang="en-US" sz="2200" dirty="0" smtClean="0"/>
              <a:t> </a:t>
            </a:r>
            <a:r>
              <a:rPr lang="en-US" sz="2200" dirty="0" err="1" smtClean="0"/>
              <a:t>prostiranja</a:t>
            </a:r>
            <a:r>
              <a:rPr lang="en-US" sz="2200" dirty="0" smtClean="0"/>
              <a:t> u </a:t>
            </a:r>
            <a:r>
              <a:rPr lang="en-US" sz="2200" dirty="0" err="1" smtClean="0"/>
              <a:t>prirodnom</a:t>
            </a:r>
            <a:r>
              <a:rPr lang="en-US" sz="2200" dirty="0" smtClean="0"/>
              <a:t> </a:t>
            </a:r>
            <a:r>
              <a:rPr lang="en-US" sz="2200" dirty="0" err="1" smtClean="0"/>
              <a:t>ili</a:t>
            </a:r>
            <a:r>
              <a:rPr lang="en-US" sz="2200" dirty="0" smtClean="0"/>
              <a:t> </a:t>
            </a:r>
            <a:r>
              <a:rPr lang="en-US" sz="2200" dirty="0" err="1" smtClean="0"/>
              <a:t>urbanom</a:t>
            </a:r>
            <a:r>
              <a:rPr lang="en-US" sz="2200" dirty="0" smtClean="0"/>
              <a:t> </a:t>
            </a:r>
            <a:r>
              <a:rPr lang="en-US" sz="2200" dirty="0" err="1" smtClean="0"/>
              <a:t>prostoru</a:t>
            </a:r>
            <a:r>
              <a:rPr lang="sr-Latn-RS" sz="2200" dirty="0" smtClean="0"/>
              <a:t> </a:t>
            </a:r>
            <a:r>
              <a:rPr lang="en-US" sz="2200" dirty="0" smtClean="0"/>
              <a:t>(Krauss (1979) 1996: 277-290), u </a:t>
            </a:r>
            <a:r>
              <a:rPr lang="en-US" sz="2200" dirty="0" err="1" smtClean="0"/>
              <a:t>literaturi</a:t>
            </a:r>
            <a:r>
              <a:rPr lang="en-US" sz="2200" dirty="0" smtClean="0"/>
              <a:t> o </a:t>
            </a:r>
            <a:r>
              <a:rPr lang="en-US" sz="2200" dirty="0" err="1" smtClean="0"/>
              <a:t>poznom</a:t>
            </a:r>
            <a:r>
              <a:rPr lang="en-US" sz="2200" dirty="0" smtClean="0"/>
              <a:t> </a:t>
            </a:r>
            <a:r>
              <a:rPr lang="en-US" sz="2200" dirty="0" err="1" smtClean="0"/>
              <a:t>modernom</a:t>
            </a:r>
            <a:r>
              <a:rPr lang="en-US" sz="2200" dirty="0" smtClean="0"/>
              <a:t>, </a:t>
            </a:r>
            <a:r>
              <a:rPr lang="en-US" sz="2200" dirty="0" err="1" smtClean="0"/>
              <a:t>postmodernom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savremenom</a:t>
            </a:r>
            <a:r>
              <a:rPr lang="en-US" sz="2200" dirty="0" smtClean="0"/>
              <a:t> </a:t>
            </a:r>
            <a:r>
              <a:rPr lang="en-US" sz="2200" dirty="0" err="1" smtClean="0"/>
              <a:t>slikarstvu</a:t>
            </a:r>
            <a:r>
              <a:rPr lang="en-US" sz="2200" dirty="0" smtClean="0"/>
              <a:t> </a:t>
            </a:r>
            <a:r>
              <a:rPr lang="en-US" sz="2200" dirty="0" err="1" smtClean="0"/>
              <a:t>počinje</a:t>
            </a:r>
            <a:r>
              <a:rPr lang="en-US" sz="2200" dirty="0" smtClean="0"/>
              <a:t> </a:t>
            </a:r>
            <a:r>
              <a:rPr lang="en-US" sz="2200" dirty="0" err="1" smtClean="0"/>
              <a:t>da</a:t>
            </a:r>
            <a:r>
              <a:rPr lang="en-US" sz="2200" dirty="0" smtClean="0"/>
              <a:t> se </a:t>
            </a:r>
            <a:r>
              <a:rPr lang="en-US" sz="2200" dirty="0" err="1" smtClean="0"/>
              <a:t>koristi</a:t>
            </a:r>
            <a:r>
              <a:rPr lang="en-US" sz="2200" dirty="0" smtClean="0"/>
              <a:t> </a:t>
            </a:r>
            <a:r>
              <a:rPr lang="en-US" sz="2200" dirty="0" err="1" smtClean="0"/>
              <a:t>sintagma</a:t>
            </a:r>
            <a:r>
              <a:rPr lang="en-US" sz="2200" dirty="0" smtClean="0"/>
              <a:t> '</a:t>
            </a:r>
            <a:r>
              <a:rPr lang="en-US" sz="2200" dirty="0" err="1" smtClean="0"/>
              <a:t>slikarstvo</a:t>
            </a:r>
            <a:r>
              <a:rPr lang="en-US" sz="2200" dirty="0" smtClean="0"/>
              <a:t> u </a:t>
            </a:r>
            <a:r>
              <a:rPr lang="en-US" sz="2200" dirty="0" err="1" smtClean="0"/>
              <a:t>proširenom</a:t>
            </a:r>
            <a:r>
              <a:rPr lang="en-US" sz="2200" dirty="0" smtClean="0"/>
              <a:t> </a:t>
            </a:r>
            <a:r>
              <a:rPr lang="en-US" sz="2200" dirty="0" err="1" smtClean="0"/>
              <a:t>polju</a:t>
            </a:r>
            <a:r>
              <a:rPr lang="en-US" sz="2200" dirty="0" smtClean="0"/>
              <a:t>'. U </a:t>
            </a:r>
            <a:r>
              <a:rPr lang="en-US" sz="2200" dirty="0" err="1" smtClean="0"/>
              <a:t>gotovo</a:t>
            </a:r>
            <a:r>
              <a:rPr lang="en-US" sz="2200" dirty="0" smtClean="0"/>
              <a:t> </a:t>
            </a:r>
            <a:r>
              <a:rPr lang="en-US" sz="2200" dirty="0" err="1" smtClean="0"/>
              <a:t>svim</a:t>
            </a:r>
            <a:r>
              <a:rPr lang="en-US" sz="2200" dirty="0" smtClean="0"/>
              <a:t> </a:t>
            </a:r>
            <a:r>
              <a:rPr lang="en-US" sz="2200" dirty="0" err="1" smtClean="0"/>
              <a:t>slučajevima</a:t>
            </a:r>
            <a:r>
              <a:rPr lang="en-US" sz="2200" dirty="0" smtClean="0"/>
              <a:t> u </a:t>
            </a:r>
            <a:r>
              <a:rPr lang="en-US" sz="2200" dirty="0" err="1" smtClean="0"/>
              <a:t>kojima</a:t>
            </a:r>
            <a:r>
              <a:rPr lang="en-US" sz="2200" dirty="0" smtClean="0"/>
              <a:t> se </a:t>
            </a:r>
            <a:r>
              <a:rPr lang="en-US" sz="2200" dirty="0" err="1" smtClean="0"/>
              <a:t>koristi</a:t>
            </a:r>
            <a:r>
              <a:rPr lang="en-US" sz="2200" dirty="0" smtClean="0"/>
              <a:t>, </a:t>
            </a:r>
            <a:r>
              <a:rPr lang="en-US" sz="2200" dirty="0" err="1" smtClean="0"/>
              <a:t>ovaj</a:t>
            </a:r>
            <a:r>
              <a:rPr lang="en-US" sz="2200" dirty="0" smtClean="0"/>
              <a:t> </a:t>
            </a:r>
            <a:r>
              <a:rPr lang="en-US" sz="2200" dirty="0" err="1" smtClean="0"/>
              <a:t>izraz</a:t>
            </a:r>
            <a:r>
              <a:rPr lang="en-US" sz="2200" dirty="0" smtClean="0"/>
              <a:t> </a:t>
            </a:r>
            <a:r>
              <a:rPr lang="en-US" sz="2200" dirty="0" err="1" smtClean="0"/>
              <a:t>nije</a:t>
            </a:r>
            <a:r>
              <a:rPr lang="en-US" sz="2200" dirty="0" smtClean="0"/>
              <a:t> </a:t>
            </a:r>
            <a:r>
              <a:rPr lang="en-US" sz="2200" dirty="0" err="1" smtClean="0"/>
              <a:t>pokušaj</a:t>
            </a:r>
            <a:r>
              <a:rPr lang="en-US" sz="2200" dirty="0" smtClean="0"/>
              <a:t> </a:t>
            </a:r>
            <a:r>
              <a:rPr lang="en-US" sz="2200" dirty="0" err="1" smtClean="0"/>
              <a:t>da</a:t>
            </a:r>
            <a:r>
              <a:rPr lang="en-US" sz="2200" dirty="0" smtClean="0"/>
              <a:t> </a:t>
            </a:r>
            <a:r>
              <a:rPr lang="en-US" sz="2200" dirty="0" err="1" smtClean="0"/>
              <a:t>slikarstvo</a:t>
            </a:r>
            <a:r>
              <a:rPr lang="en-US" sz="2200" dirty="0" smtClean="0"/>
              <a:t> </a:t>
            </a:r>
            <a:r>
              <a:rPr lang="en-US" sz="2200" dirty="0" err="1" smtClean="0"/>
              <a:t>zameni</a:t>
            </a:r>
            <a:r>
              <a:rPr lang="en-US" sz="2200" dirty="0" smtClean="0"/>
              <a:t> </a:t>
            </a:r>
            <a:r>
              <a:rPr lang="en-US" sz="2200" dirty="0" err="1" smtClean="0"/>
              <a:t>mesto</a:t>
            </a:r>
            <a:r>
              <a:rPr lang="en-US" sz="2200" dirty="0" smtClean="0"/>
              <a:t> </a:t>
            </a:r>
            <a:r>
              <a:rPr lang="en-US" sz="2200" dirty="0" err="1" smtClean="0"/>
              <a:t>sa</a:t>
            </a:r>
            <a:r>
              <a:rPr lang="en-US" sz="2200" dirty="0" smtClean="0"/>
              <a:t> </a:t>
            </a:r>
            <a:r>
              <a:rPr lang="en-US" sz="2200" dirty="0" err="1" smtClean="0"/>
              <a:t>skulpturom</a:t>
            </a:r>
            <a:r>
              <a:rPr lang="en-US" sz="2200" dirty="0" smtClean="0"/>
              <a:t> u </a:t>
            </a:r>
            <a:r>
              <a:rPr lang="en-US" sz="2200" dirty="0" err="1" smtClean="0"/>
              <a:t>čuvenom</a:t>
            </a:r>
            <a:r>
              <a:rPr lang="en-US" sz="2200" dirty="0" smtClean="0"/>
              <a:t> </a:t>
            </a:r>
            <a:r>
              <a:rPr lang="en-US" sz="2200" dirty="0" err="1" smtClean="0"/>
              <a:t>dijagramu</a:t>
            </a:r>
            <a:r>
              <a:rPr lang="en-US" sz="2200" dirty="0" smtClean="0"/>
              <a:t> </a:t>
            </a:r>
            <a:r>
              <a:rPr lang="en-US" sz="2200" dirty="0" err="1" smtClean="0"/>
              <a:t>putem</a:t>
            </a:r>
            <a:r>
              <a:rPr lang="en-US" sz="2200" dirty="0" smtClean="0"/>
              <a:t> </a:t>
            </a:r>
            <a:r>
              <a:rPr lang="en-US" sz="2200" dirty="0" err="1" smtClean="0"/>
              <a:t>kojeg</a:t>
            </a:r>
            <a:r>
              <a:rPr lang="en-US" sz="2200" dirty="0" smtClean="0"/>
              <a:t> je Kraus, a </a:t>
            </a:r>
            <a:r>
              <a:rPr lang="en-US" sz="2200" dirty="0" err="1" smtClean="0"/>
              <a:t>po</a:t>
            </a:r>
            <a:r>
              <a:rPr lang="en-US" sz="2200" dirty="0" smtClean="0"/>
              <a:t> </a:t>
            </a:r>
            <a:r>
              <a:rPr lang="en-US" sz="2200" dirty="0" err="1" smtClean="0"/>
              <a:t>uzoru</a:t>
            </a:r>
            <a:r>
              <a:rPr lang="en-US" sz="2200" dirty="0" smtClean="0"/>
              <a:t>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 smtClean="0"/>
              <a:t>strukturu</a:t>
            </a:r>
            <a:r>
              <a:rPr lang="en-US" sz="2200" dirty="0" smtClean="0"/>
              <a:t> </a:t>
            </a:r>
            <a:r>
              <a:rPr lang="en-US" sz="2200" dirty="0" err="1" smtClean="0"/>
              <a:t>Klajnove</a:t>
            </a:r>
            <a:r>
              <a:rPr lang="en-US" sz="2200" dirty="0" smtClean="0"/>
              <a:t> </a:t>
            </a:r>
            <a:r>
              <a:rPr lang="en-US" sz="2200" dirty="0" err="1" smtClean="0"/>
              <a:t>četvorne</a:t>
            </a:r>
            <a:r>
              <a:rPr lang="en-US" sz="2200" dirty="0" smtClean="0"/>
              <a:t> </a:t>
            </a:r>
            <a:r>
              <a:rPr lang="en-US" sz="2200" dirty="0" err="1" smtClean="0"/>
              <a:t>grupe</a:t>
            </a:r>
            <a:r>
              <a:rPr lang="en-US" sz="2200" dirty="0" smtClean="0"/>
              <a:t>, </a:t>
            </a:r>
            <a:r>
              <a:rPr lang="en-US" sz="2200" dirty="0" err="1" smtClean="0"/>
              <a:t>predstavila</a:t>
            </a:r>
            <a:r>
              <a:rPr lang="en-US" sz="2200" dirty="0" smtClean="0"/>
              <a:t> </a:t>
            </a:r>
            <a:r>
              <a:rPr lang="en-US" sz="2200" dirty="0" err="1" smtClean="0"/>
              <a:t>konture</a:t>
            </a:r>
            <a:r>
              <a:rPr lang="en-US" sz="2200" dirty="0" smtClean="0"/>
              <a:t> '</a:t>
            </a:r>
            <a:r>
              <a:rPr lang="en-US" sz="2200" dirty="0" err="1" smtClean="0"/>
              <a:t>proširenog</a:t>
            </a:r>
            <a:r>
              <a:rPr lang="en-US" sz="2200" dirty="0" smtClean="0"/>
              <a:t> </a:t>
            </a:r>
            <a:r>
              <a:rPr lang="en-US" sz="2200" dirty="0" err="1" smtClean="0"/>
              <a:t>polja</a:t>
            </a:r>
            <a:r>
              <a:rPr lang="en-US" sz="2200" dirty="0" smtClean="0"/>
              <a:t>' </a:t>
            </a:r>
            <a:r>
              <a:rPr lang="en-US" sz="2200" dirty="0" err="1" smtClean="0"/>
              <a:t>i</a:t>
            </a:r>
            <a:r>
              <a:rPr lang="en-US" sz="2200" dirty="0" smtClean="0"/>
              <a:t> '</a:t>
            </a:r>
            <a:r>
              <a:rPr lang="en-US" sz="2200" dirty="0" err="1" smtClean="0"/>
              <a:t>locirala</a:t>
            </a:r>
            <a:r>
              <a:rPr lang="en-US" sz="2200" dirty="0" smtClean="0"/>
              <a:t>' '</a:t>
            </a:r>
            <a:r>
              <a:rPr lang="en-US" sz="2200" dirty="0" err="1" smtClean="0"/>
              <a:t>skulpturu</a:t>
            </a:r>
            <a:r>
              <a:rPr lang="en-US" sz="2200" dirty="0" smtClean="0"/>
              <a:t> u </a:t>
            </a:r>
            <a:r>
              <a:rPr lang="en-US" sz="2200" dirty="0" err="1" smtClean="0"/>
              <a:t>proširenom</a:t>
            </a:r>
            <a:r>
              <a:rPr lang="en-US" sz="2200" dirty="0" smtClean="0"/>
              <a:t> </a:t>
            </a:r>
            <a:r>
              <a:rPr lang="en-US" sz="2200" dirty="0" err="1" smtClean="0"/>
              <a:t>polju</a:t>
            </a:r>
            <a:r>
              <a:rPr lang="en-US" sz="2200" dirty="0" smtClean="0"/>
              <a:t>'.  </a:t>
            </a:r>
            <a:r>
              <a:rPr lang="en-US" sz="2200" dirty="0" err="1" smtClean="0"/>
              <a:t>Tako</a:t>
            </a:r>
            <a:r>
              <a:rPr lang="en-US" sz="2200" dirty="0" smtClean="0"/>
              <a:t> u </a:t>
            </a:r>
            <a:r>
              <a:rPr lang="en-US" sz="2200" dirty="0" err="1" smtClean="0"/>
              <a:t>ovim</a:t>
            </a:r>
            <a:r>
              <a:rPr lang="en-US" sz="2200" dirty="0" smtClean="0"/>
              <a:t> </a:t>
            </a:r>
            <a:r>
              <a:rPr lang="en-US" sz="2200" dirty="0" err="1" smtClean="0"/>
              <a:t>primenama</a:t>
            </a:r>
            <a:r>
              <a:rPr lang="en-US" sz="2200" dirty="0" smtClean="0"/>
              <a:t> </a:t>
            </a:r>
            <a:r>
              <a:rPr lang="en-US" sz="2200" dirty="0" err="1" smtClean="0"/>
              <a:t>sintagme</a:t>
            </a:r>
            <a:r>
              <a:rPr lang="en-US" sz="2200" dirty="0" smtClean="0"/>
              <a:t> '</a:t>
            </a:r>
            <a:r>
              <a:rPr lang="en-US" sz="2200" dirty="0" err="1" smtClean="0"/>
              <a:t>slikarstvo</a:t>
            </a:r>
            <a:r>
              <a:rPr lang="en-US" sz="2200" dirty="0" smtClean="0"/>
              <a:t> u </a:t>
            </a:r>
            <a:r>
              <a:rPr lang="en-US" sz="2200" dirty="0" err="1" smtClean="0"/>
              <a:t>proširenom</a:t>
            </a:r>
            <a:r>
              <a:rPr lang="en-US" sz="2200" dirty="0" smtClean="0"/>
              <a:t> </a:t>
            </a:r>
            <a:r>
              <a:rPr lang="en-US" sz="2200" dirty="0" err="1" smtClean="0"/>
              <a:t>polju</a:t>
            </a:r>
            <a:r>
              <a:rPr lang="en-US" sz="2200" dirty="0" smtClean="0"/>
              <a:t>', </a:t>
            </a:r>
            <a:r>
              <a:rPr lang="en-US" sz="2200" dirty="0" err="1" smtClean="0"/>
              <a:t>za</a:t>
            </a:r>
            <a:r>
              <a:rPr lang="en-US" sz="2200" dirty="0" smtClean="0"/>
              <a:t> </a:t>
            </a:r>
            <a:r>
              <a:rPr lang="en-US" sz="2200" dirty="0" err="1" smtClean="0"/>
              <a:t>razliku</a:t>
            </a:r>
            <a:r>
              <a:rPr lang="en-US" sz="2200" dirty="0" smtClean="0"/>
              <a:t> </a:t>
            </a:r>
            <a:r>
              <a:rPr lang="en-US" sz="2200" dirty="0" err="1" smtClean="0"/>
              <a:t>od</a:t>
            </a:r>
            <a:r>
              <a:rPr lang="en-US" sz="2200" dirty="0" smtClean="0"/>
              <a:t> </a:t>
            </a:r>
            <a:r>
              <a:rPr lang="en-US" sz="2200" dirty="0" err="1" smtClean="0"/>
              <a:t>Krausinog</a:t>
            </a:r>
            <a:r>
              <a:rPr lang="en-US" sz="2200" dirty="0" smtClean="0"/>
              <a:t> </a:t>
            </a:r>
            <a:r>
              <a:rPr lang="en-US" sz="2200" dirty="0" err="1" smtClean="0"/>
              <a:t>preciznog</a:t>
            </a:r>
            <a:r>
              <a:rPr lang="en-US" sz="2200" dirty="0" smtClean="0"/>
              <a:t> </a:t>
            </a:r>
            <a:r>
              <a:rPr lang="en-US" sz="2200" dirty="0" err="1" smtClean="0"/>
              <a:t>opisa</a:t>
            </a:r>
            <a:r>
              <a:rPr lang="en-US" sz="2200" dirty="0" smtClean="0"/>
              <a:t> </a:t>
            </a:r>
            <a:r>
              <a:rPr lang="en-US" sz="2200" dirty="0" err="1" smtClean="0"/>
              <a:t>pojma</a:t>
            </a:r>
            <a:r>
              <a:rPr lang="en-US" sz="2200" dirty="0" smtClean="0"/>
              <a:t> </a:t>
            </a:r>
            <a:r>
              <a:rPr lang="en-US" sz="2200" dirty="0" err="1" smtClean="0"/>
              <a:t>proširenog</a:t>
            </a:r>
            <a:r>
              <a:rPr lang="en-US" sz="2200" dirty="0" smtClean="0"/>
              <a:t> </a:t>
            </a:r>
            <a:r>
              <a:rPr lang="en-US" sz="2200" dirty="0" err="1" smtClean="0"/>
              <a:t>polja</a:t>
            </a:r>
            <a:r>
              <a:rPr lang="en-US" sz="2200" dirty="0" smtClean="0"/>
              <a:t> u </a:t>
            </a:r>
            <a:r>
              <a:rPr lang="en-US" sz="2200" dirty="0" err="1" smtClean="0"/>
              <a:t>skulpturi</a:t>
            </a:r>
            <a:r>
              <a:rPr lang="en-US" sz="2200" dirty="0" smtClean="0"/>
              <a:t> </a:t>
            </a:r>
            <a:r>
              <a:rPr lang="en-US" sz="2200" dirty="0" err="1" smtClean="0"/>
              <a:t>iako</a:t>
            </a:r>
            <a:r>
              <a:rPr lang="en-US" sz="2200" dirty="0" smtClean="0"/>
              <a:t> </a:t>
            </a:r>
            <a:r>
              <a:rPr lang="en-US" sz="2200" dirty="0" err="1" smtClean="0"/>
              <a:t>sa</a:t>
            </a:r>
            <a:r>
              <a:rPr lang="en-US" sz="2200" dirty="0" smtClean="0"/>
              <a:t> </a:t>
            </a:r>
            <a:r>
              <a:rPr lang="en-US" sz="2200" dirty="0" err="1" smtClean="0"/>
              <a:t>izvesnim</a:t>
            </a:r>
            <a:r>
              <a:rPr lang="en-US" sz="2200" dirty="0" smtClean="0"/>
              <a:t> </a:t>
            </a:r>
            <a:r>
              <a:rPr lang="en-US" sz="2200" dirty="0" err="1" smtClean="0"/>
              <a:t>stepenom</a:t>
            </a:r>
            <a:r>
              <a:rPr lang="en-US" sz="2200" dirty="0" smtClean="0"/>
              <a:t> </a:t>
            </a:r>
            <a:r>
              <a:rPr lang="en-US" sz="2200" dirty="0" err="1" smtClean="0"/>
              <a:t>konceptualne</a:t>
            </a:r>
            <a:r>
              <a:rPr lang="en-US" sz="2200" dirty="0" smtClean="0"/>
              <a:t> </a:t>
            </a:r>
            <a:r>
              <a:rPr lang="en-US" sz="2200" dirty="0" err="1" smtClean="0"/>
              <a:t>nedovršenosti</a:t>
            </a:r>
            <a:r>
              <a:rPr lang="en-US" sz="2200" dirty="0" smtClean="0"/>
              <a:t> </a:t>
            </a:r>
            <a:r>
              <a:rPr lang="en-US" sz="2200" dirty="0" err="1" smtClean="0"/>
              <a:t>jer</a:t>
            </a:r>
            <a:r>
              <a:rPr lang="en-US" sz="2200" dirty="0" smtClean="0"/>
              <a:t> je </a:t>
            </a:r>
            <a:r>
              <a:rPr lang="en-US" sz="2200" dirty="0" err="1" smtClean="0"/>
              <a:t>definisan</a:t>
            </a:r>
            <a:r>
              <a:rPr lang="en-US" sz="2200" dirty="0" smtClean="0"/>
              <a:t> </a:t>
            </a:r>
            <a:r>
              <a:rPr lang="en-US" sz="2200" dirty="0" err="1" smtClean="0"/>
              <a:t>onim</a:t>
            </a:r>
            <a:r>
              <a:rPr lang="en-US" sz="2200" dirty="0" smtClean="0"/>
              <a:t> </a:t>
            </a:r>
            <a:r>
              <a:rPr lang="en-US" sz="2200" dirty="0" err="1" smtClean="0"/>
              <a:t>što</a:t>
            </a:r>
            <a:r>
              <a:rPr lang="en-US" sz="2200" dirty="0" smtClean="0"/>
              <a:t> </a:t>
            </a:r>
            <a:r>
              <a:rPr lang="en-US" sz="2200" dirty="0" err="1" smtClean="0"/>
              <a:t>nije</a:t>
            </a:r>
            <a:r>
              <a:rPr lang="en-US" sz="2200" dirty="0" smtClean="0"/>
              <a:t> a ne </a:t>
            </a:r>
            <a:r>
              <a:rPr lang="en-US" sz="2200" dirty="0" err="1" smtClean="0"/>
              <a:t>onim</a:t>
            </a:r>
            <a:r>
              <a:rPr lang="en-US" sz="2200" dirty="0" smtClean="0"/>
              <a:t> </a:t>
            </a:r>
            <a:r>
              <a:rPr lang="en-US" sz="2200" dirty="0" err="1" smtClean="0"/>
              <a:t>što</a:t>
            </a:r>
            <a:r>
              <a:rPr lang="en-US" sz="2200" dirty="0" smtClean="0"/>
              <a:t> </a:t>
            </a:r>
            <a:r>
              <a:rPr lang="en-US" sz="2200" dirty="0" err="1" smtClean="0"/>
              <a:t>jeste</a:t>
            </a:r>
            <a:r>
              <a:rPr lang="en-US" sz="2200" dirty="0" smtClean="0"/>
              <a:t>, </a:t>
            </a:r>
            <a:r>
              <a:rPr lang="en-US" sz="2200" dirty="0" err="1" smtClean="0"/>
              <a:t>pojam</a:t>
            </a:r>
            <a:r>
              <a:rPr lang="en-US" sz="2200" dirty="0" smtClean="0"/>
              <a:t> '</a:t>
            </a:r>
            <a:r>
              <a:rPr lang="en-US" sz="2200" dirty="0" err="1" smtClean="0"/>
              <a:t>proširenog</a:t>
            </a:r>
            <a:r>
              <a:rPr lang="en-US" sz="2200" dirty="0" smtClean="0"/>
              <a:t> </a:t>
            </a:r>
            <a:r>
              <a:rPr lang="en-US" sz="2200" dirty="0" err="1" smtClean="0"/>
              <a:t>polja</a:t>
            </a:r>
            <a:r>
              <a:rPr lang="en-US" sz="2200" dirty="0" smtClean="0"/>
              <a:t>' u </a:t>
            </a:r>
            <a:r>
              <a:rPr lang="en-US" sz="2200" dirty="0" err="1" smtClean="0"/>
              <a:t>slikarstvu</a:t>
            </a:r>
            <a:r>
              <a:rPr lang="en-US" sz="2200" dirty="0" smtClean="0"/>
              <a:t> </a:t>
            </a:r>
            <a:r>
              <a:rPr lang="en-US" sz="2200" dirty="0" err="1" smtClean="0"/>
              <a:t>lebdi</a:t>
            </a:r>
            <a:r>
              <a:rPr lang="en-US" sz="2200" dirty="0" smtClean="0"/>
              <a:t>, </a:t>
            </a:r>
            <a:r>
              <a:rPr lang="en-US" sz="2200" dirty="0" err="1" smtClean="0"/>
              <a:t>istina</a:t>
            </a:r>
            <a:r>
              <a:rPr lang="en-US" sz="2200" dirty="0" smtClean="0"/>
              <a:t> </a:t>
            </a:r>
            <a:r>
              <a:rPr lang="en-US" sz="2200" dirty="0" err="1" smtClean="0"/>
              <a:t>manje</a:t>
            </a:r>
            <a:r>
              <a:rPr lang="en-US" sz="2200" dirty="0" smtClean="0"/>
              <a:t> u </a:t>
            </a:r>
            <a:r>
              <a:rPr lang="en-US" sz="2200" dirty="0" err="1" smtClean="0"/>
              <a:t>hronološkom</a:t>
            </a:r>
            <a:r>
              <a:rPr lang="en-US" sz="2200" dirty="0" smtClean="0"/>
              <a:t>, </a:t>
            </a:r>
            <a:r>
              <a:rPr lang="en-US" sz="2300" dirty="0" smtClean="0"/>
              <a:t>a </a:t>
            </a:r>
            <a:r>
              <a:rPr lang="en-US" sz="2300" dirty="0" err="1" smtClean="0"/>
              <a:t>više</a:t>
            </a:r>
            <a:r>
              <a:rPr lang="en-US" sz="2300" dirty="0" smtClean="0"/>
              <a:t> u </a:t>
            </a:r>
            <a:r>
              <a:rPr lang="en-US" sz="2300" dirty="0" err="1" smtClean="0"/>
              <a:t>konceptualnom</a:t>
            </a:r>
            <a:r>
              <a:rPr lang="en-US" sz="2300" dirty="0" smtClean="0"/>
              <a:t> </a:t>
            </a:r>
            <a:r>
              <a:rPr lang="en-US" sz="2300" dirty="0" err="1" smtClean="0"/>
              <a:t>smislu</a:t>
            </a:r>
            <a:r>
              <a:rPr lang="en-US" sz="2300" dirty="0" smtClean="0"/>
              <a:t>. </a:t>
            </a:r>
            <a:endParaRPr lang="en-US" sz="2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287963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 err="1" smtClean="0"/>
              <a:t>Prve</a:t>
            </a:r>
            <a:r>
              <a:rPr lang="en-US" sz="3800" dirty="0" smtClean="0"/>
              <a:t> </a:t>
            </a:r>
            <a:r>
              <a:rPr lang="en-US" sz="3800" dirty="0" err="1" smtClean="0"/>
              <a:t>naznake</a:t>
            </a:r>
            <a:r>
              <a:rPr lang="en-US" sz="3800" dirty="0" smtClean="0"/>
              <a:t> </a:t>
            </a:r>
            <a:r>
              <a:rPr lang="en-US" sz="3800" dirty="0" err="1" smtClean="0"/>
              <a:t>okretanja</a:t>
            </a:r>
            <a:r>
              <a:rPr lang="en-US" sz="3800" dirty="0" smtClean="0"/>
              <a:t> </a:t>
            </a:r>
            <a:r>
              <a:rPr lang="en-US" sz="3800" dirty="0" err="1" smtClean="0"/>
              <a:t>slikarstva</a:t>
            </a:r>
            <a:r>
              <a:rPr lang="en-US" sz="3800" dirty="0" smtClean="0"/>
              <a:t> ka </a:t>
            </a:r>
            <a:r>
              <a:rPr lang="en-US" sz="3800" dirty="0" err="1" smtClean="0"/>
              <a:t>istraživanju</a:t>
            </a:r>
            <a:r>
              <a:rPr lang="en-US" sz="3800" dirty="0" smtClean="0"/>
              <a:t> </a:t>
            </a:r>
            <a:r>
              <a:rPr lang="en-US" sz="3800" dirty="0" err="1" smtClean="0"/>
              <a:t>i</a:t>
            </a:r>
            <a:r>
              <a:rPr lang="en-US" sz="3800" dirty="0" smtClean="0"/>
              <a:t> </a:t>
            </a:r>
            <a:r>
              <a:rPr lang="en-US" sz="3800" dirty="0" err="1" smtClean="0"/>
              <a:t>razvijanju</a:t>
            </a:r>
            <a:r>
              <a:rPr lang="en-US" sz="3800" dirty="0" smtClean="0"/>
              <a:t> </a:t>
            </a:r>
            <a:r>
              <a:rPr lang="en-US" sz="3800" dirty="0" err="1" smtClean="0"/>
              <a:t>njegovih</a:t>
            </a:r>
            <a:r>
              <a:rPr lang="en-US" sz="3800" dirty="0" smtClean="0"/>
              <a:t> </a:t>
            </a:r>
            <a:r>
              <a:rPr lang="en-US" sz="3800" dirty="0" err="1" smtClean="0"/>
              <a:t>potencijala</a:t>
            </a:r>
            <a:r>
              <a:rPr lang="en-US" sz="3800" dirty="0" smtClean="0"/>
              <a:t> </a:t>
            </a:r>
            <a:r>
              <a:rPr lang="en-US" sz="3800" dirty="0" err="1" smtClean="0"/>
              <a:t>izvan</a:t>
            </a:r>
            <a:r>
              <a:rPr lang="en-US" sz="3800" dirty="0" smtClean="0"/>
              <a:t> </a:t>
            </a:r>
            <a:r>
              <a:rPr lang="en-US" sz="3800" dirty="0" err="1" smtClean="0"/>
              <a:t>granica</a:t>
            </a:r>
            <a:r>
              <a:rPr lang="en-US" sz="3800" dirty="0" smtClean="0"/>
              <a:t> </a:t>
            </a:r>
            <a:r>
              <a:rPr lang="en-US" sz="3800" dirty="0" err="1" smtClean="0"/>
              <a:t>jasno</a:t>
            </a:r>
            <a:r>
              <a:rPr lang="en-US" sz="3800" dirty="0" smtClean="0"/>
              <a:t> </a:t>
            </a:r>
            <a:r>
              <a:rPr lang="en-US" sz="3800" dirty="0" err="1" smtClean="0"/>
              <a:t>definisane</a:t>
            </a:r>
            <a:r>
              <a:rPr lang="en-US" sz="3800" dirty="0" smtClean="0"/>
              <a:t> </a:t>
            </a:r>
            <a:r>
              <a:rPr lang="en-US" sz="3800" dirty="0" err="1" smtClean="0"/>
              <a:t>umetničke</a:t>
            </a:r>
            <a:r>
              <a:rPr lang="en-US" sz="3800" dirty="0" smtClean="0"/>
              <a:t> discipline</a:t>
            </a:r>
            <a:r>
              <a:rPr lang="sr-Latn-RS" sz="3800" dirty="0" smtClean="0"/>
              <a:t> u literaturi </a:t>
            </a:r>
            <a:r>
              <a:rPr lang="en-US" sz="3800" dirty="0" err="1" smtClean="0"/>
              <a:t>datuju</a:t>
            </a:r>
            <a:r>
              <a:rPr lang="en-US" sz="3800" dirty="0" smtClean="0"/>
              <a:t> se, </a:t>
            </a:r>
            <a:r>
              <a:rPr lang="en-US" sz="3800" dirty="0" err="1" smtClean="0"/>
              <a:t>naravno</a:t>
            </a:r>
            <a:r>
              <a:rPr lang="en-US" sz="3800" dirty="0" smtClean="0"/>
              <a:t>, u </a:t>
            </a:r>
            <a:r>
              <a:rPr lang="en-US" sz="3800" dirty="0" err="1" smtClean="0"/>
              <a:t>šezdesete</a:t>
            </a:r>
            <a:r>
              <a:rPr lang="en-US" sz="3800" dirty="0" smtClean="0"/>
              <a:t> </a:t>
            </a:r>
            <a:r>
              <a:rPr lang="en-US" sz="3800" dirty="0" err="1" smtClean="0"/>
              <a:t>godine</a:t>
            </a:r>
            <a:r>
              <a:rPr lang="en-US" sz="3800" dirty="0" smtClean="0"/>
              <a:t> 20. </a:t>
            </a:r>
            <a:r>
              <a:rPr lang="en-US" sz="3800" dirty="0" err="1" smtClean="0"/>
              <a:t>veka</a:t>
            </a:r>
            <a:r>
              <a:rPr lang="en-US" sz="3800" dirty="0" smtClean="0"/>
              <a:t>, </a:t>
            </a:r>
            <a:r>
              <a:rPr lang="en-US" sz="3800" dirty="0" err="1" smtClean="0"/>
              <a:t>tako</a:t>
            </a:r>
            <a:r>
              <a:rPr lang="en-US" sz="3800" dirty="0" smtClean="0"/>
              <a:t> </a:t>
            </a:r>
            <a:r>
              <a:rPr lang="en-US" sz="3800" dirty="0" err="1" smtClean="0"/>
              <a:t>da</a:t>
            </a:r>
            <a:r>
              <a:rPr lang="en-US" sz="3800" dirty="0" smtClean="0"/>
              <a:t> se </a:t>
            </a:r>
            <a:r>
              <a:rPr lang="en-US" sz="3800" dirty="0" err="1" smtClean="0"/>
              <a:t>terminom</a:t>
            </a:r>
            <a:r>
              <a:rPr lang="en-US" sz="3800" dirty="0" smtClean="0"/>
              <a:t> '</a:t>
            </a:r>
            <a:r>
              <a:rPr lang="en-US" sz="3800" dirty="0" err="1" smtClean="0"/>
              <a:t>slikarstvo</a:t>
            </a:r>
            <a:r>
              <a:rPr lang="en-US" sz="3800" dirty="0" smtClean="0"/>
              <a:t> u </a:t>
            </a:r>
            <a:r>
              <a:rPr lang="en-US" sz="3800" dirty="0" err="1" smtClean="0"/>
              <a:t>proširenom</a:t>
            </a:r>
            <a:r>
              <a:rPr lang="en-US" sz="3800" dirty="0" smtClean="0"/>
              <a:t> </a:t>
            </a:r>
            <a:r>
              <a:rPr lang="en-US" sz="3800" dirty="0" err="1" smtClean="0"/>
              <a:t>polju</a:t>
            </a:r>
            <a:r>
              <a:rPr lang="en-US" sz="3800" dirty="0" smtClean="0"/>
              <a:t>' </a:t>
            </a:r>
            <a:r>
              <a:rPr lang="en-US" sz="3800" dirty="0" err="1" smtClean="0"/>
              <a:t>opisuju</a:t>
            </a:r>
            <a:r>
              <a:rPr lang="en-US" sz="3800" dirty="0" smtClean="0"/>
              <a:t> </a:t>
            </a:r>
            <a:r>
              <a:rPr lang="en-US" sz="3800" dirty="0" err="1" smtClean="0"/>
              <a:t>i</a:t>
            </a:r>
            <a:r>
              <a:rPr lang="en-US" sz="3800" dirty="0" smtClean="0"/>
              <a:t> u </a:t>
            </a:r>
            <a:r>
              <a:rPr lang="en-US" sz="3800" dirty="0" err="1" smtClean="0"/>
              <a:t>njegovim</a:t>
            </a:r>
            <a:r>
              <a:rPr lang="en-US" sz="3800" dirty="0" smtClean="0"/>
              <a:t> </a:t>
            </a:r>
            <a:r>
              <a:rPr lang="en-US" sz="3800" dirty="0" err="1" smtClean="0"/>
              <a:t>okvirima</a:t>
            </a:r>
            <a:r>
              <a:rPr lang="en-US" sz="3800" dirty="0" smtClean="0"/>
              <a:t> </a:t>
            </a:r>
            <a:r>
              <a:rPr lang="en-US" sz="3800" dirty="0" err="1" smtClean="0"/>
              <a:t>razmatraju</a:t>
            </a:r>
            <a:r>
              <a:rPr lang="en-US" sz="3800" dirty="0" smtClean="0"/>
              <a:t> "</a:t>
            </a:r>
            <a:r>
              <a:rPr lang="en-US" sz="3800" dirty="0" err="1" smtClean="0"/>
              <a:t>elastičnost</a:t>
            </a:r>
            <a:r>
              <a:rPr lang="en-US" sz="3800" dirty="0" smtClean="0"/>
              <a:t>" </a:t>
            </a:r>
            <a:r>
              <a:rPr lang="en-US" sz="3800" dirty="0" err="1" smtClean="0"/>
              <a:t>slikarstva</a:t>
            </a:r>
            <a:r>
              <a:rPr lang="en-US" sz="3800" dirty="0" smtClean="0"/>
              <a:t> </a:t>
            </a:r>
            <a:r>
              <a:rPr lang="en-US" sz="3800" dirty="0" err="1" smtClean="0"/>
              <a:t>tokom</a:t>
            </a:r>
            <a:r>
              <a:rPr lang="en-US" sz="3800" dirty="0" smtClean="0"/>
              <a:t> </a:t>
            </a:r>
            <a:r>
              <a:rPr lang="en-US" sz="3800" dirty="0" err="1" smtClean="0"/>
              <a:t>šezdesetih</a:t>
            </a:r>
            <a:r>
              <a:rPr lang="en-US" sz="3800" dirty="0" smtClean="0"/>
              <a:t> </a:t>
            </a:r>
            <a:r>
              <a:rPr lang="en-US" sz="3800" dirty="0" err="1" smtClean="0"/>
              <a:t>i</a:t>
            </a:r>
            <a:r>
              <a:rPr lang="en-US" sz="3800" dirty="0" smtClean="0"/>
              <a:t> </a:t>
            </a:r>
            <a:r>
              <a:rPr lang="en-US" sz="3800" dirty="0" err="1" smtClean="0"/>
              <a:t>sedamdesetih</a:t>
            </a:r>
            <a:r>
              <a:rPr lang="en-US" sz="3800" dirty="0" smtClean="0"/>
              <a:t> </a:t>
            </a:r>
            <a:r>
              <a:rPr lang="en-US" sz="3800" dirty="0" err="1" smtClean="0"/>
              <a:t>godina</a:t>
            </a:r>
            <a:r>
              <a:rPr lang="en-US" sz="3800" dirty="0" smtClean="0"/>
              <a:t> 20. </a:t>
            </a:r>
            <a:r>
              <a:rPr lang="en-US" sz="3800" dirty="0" err="1" smtClean="0"/>
              <a:t>veka</a:t>
            </a:r>
            <a:r>
              <a:rPr lang="en-US" sz="3800" dirty="0" smtClean="0"/>
              <a:t> (Staff 2013: 49-68), </a:t>
            </a:r>
            <a:r>
              <a:rPr lang="en-US" sz="3800" dirty="0" err="1" smtClean="0"/>
              <a:t>zatim</a:t>
            </a:r>
            <a:r>
              <a:rPr lang="en-US" sz="3800" dirty="0" smtClean="0"/>
              <a:t> </a:t>
            </a:r>
            <a:r>
              <a:rPr lang="en-US" sz="3800" dirty="0" err="1" smtClean="0"/>
              <a:t>slikarstvo</a:t>
            </a:r>
            <a:r>
              <a:rPr lang="en-US" sz="3800" dirty="0" smtClean="0"/>
              <a:t> u </a:t>
            </a:r>
            <a:r>
              <a:rPr lang="en-US" sz="3800" dirty="0" err="1" smtClean="0"/>
              <a:t>neodređeno</a:t>
            </a:r>
            <a:r>
              <a:rPr lang="en-US" sz="3800" dirty="0" smtClean="0"/>
              <a:t> </a:t>
            </a:r>
            <a:r>
              <a:rPr lang="en-US" sz="3800" dirty="0" err="1" smtClean="0"/>
              <a:t>postavljenim</a:t>
            </a:r>
            <a:r>
              <a:rPr lang="en-US" sz="3800" dirty="0" smtClean="0"/>
              <a:t> </a:t>
            </a:r>
            <a:r>
              <a:rPr lang="en-US" sz="3800" dirty="0" err="1" smtClean="0"/>
              <a:t>vremenskim</a:t>
            </a:r>
            <a:r>
              <a:rPr lang="en-US" sz="3800" dirty="0" smtClean="0"/>
              <a:t> </a:t>
            </a:r>
            <a:r>
              <a:rPr lang="en-US" sz="3800" dirty="0" err="1" smtClean="0"/>
              <a:t>granicama</a:t>
            </a:r>
            <a:r>
              <a:rPr lang="en-US" sz="3800" dirty="0" smtClean="0"/>
              <a:t> </a:t>
            </a:r>
            <a:r>
              <a:rPr lang="en-US" sz="3800" dirty="0" err="1" smtClean="0"/>
              <a:t>modernizma</a:t>
            </a:r>
            <a:r>
              <a:rPr lang="en-US" sz="3800" dirty="0" smtClean="0"/>
              <a:t>, </a:t>
            </a:r>
            <a:r>
              <a:rPr lang="en-US" sz="3800" dirty="0" err="1" smtClean="0"/>
              <a:t>postmodernizma</a:t>
            </a:r>
            <a:r>
              <a:rPr lang="en-US" sz="3800" dirty="0" smtClean="0"/>
              <a:t> </a:t>
            </a:r>
            <a:r>
              <a:rPr lang="en-US" sz="3800" dirty="0" err="1" smtClean="0"/>
              <a:t>i</a:t>
            </a:r>
            <a:r>
              <a:rPr lang="en-US" sz="3800" dirty="0" smtClean="0"/>
              <a:t> </a:t>
            </a:r>
            <a:r>
              <a:rPr lang="en-US" sz="3800" dirty="0" err="1" smtClean="0"/>
              <a:t>savremenosti</a:t>
            </a:r>
            <a:r>
              <a:rPr lang="en-US" sz="3800" dirty="0" smtClean="0"/>
              <a:t> </a:t>
            </a:r>
            <a:r>
              <a:rPr lang="en-US" sz="3800" dirty="0" err="1" smtClean="0"/>
              <a:t>sa</a:t>
            </a:r>
            <a:r>
              <a:rPr lang="en-US" sz="3800" dirty="0" smtClean="0"/>
              <a:t> </a:t>
            </a:r>
            <a:r>
              <a:rPr lang="en-US" sz="3800" dirty="0" err="1" smtClean="0"/>
              <a:t>akcentom</a:t>
            </a:r>
            <a:r>
              <a:rPr lang="en-US" sz="3800" dirty="0" smtClean="0"/>
              <a:t> </a:t>
            </a:r>
            <a:r>
              <a:rPr lang="en-US" sz="3800" dirty="0" err="1" smtClean="0"/>
              <a:t>na</a:t>
            </a:r>
            <a:r>
              <a:rPr lang="en-US" sz="3800" dirty="0" smtClean="0"/>
              <a:t> </a:t>
            </a:r>
            <a:r>
              <a:rPr lang="en-US" sz="3800" dirty="0" err="1" smtClean="0"/>
              <a:t>poslednje</a:t>
            </a:r>
            <a:r>
              <a:rPr lang="en-US" sz="3800" dirty="0" smtClean="0"/>
              <a:t> tri </a:t>
            </a:r>
            <a:r>
              <a:rPr lang="en-US" sz="3800" dirty="0" err="1" smtClean="0"/>
              <a:t>decenije</a:t>
            </a:r>
            <a:r>
              <a:rPr lang="en-US" sz="3800" dirty="0" smtClean="0"/>
              <a:t> (Harris 2003), </a:t>
            </a:r>
            <a:r>
              <a:rPr lang="en-US" sz="3800" dirty="0" err="1" smtClean="0"/>
              <a:t>te</a:t>
            </a:r>
            <a:r>
              <a:rPr lang="en-US" sz="3800" dirty="0" smtClean="0"/>
              <a:t> </a:t>
            </a:r>
            <a:r>
              <a:rPr lang="en-US" sz="3800" dirty="0" err="1" smtClean="0"/>
              <a:t>slikarske</a:t>
            </a:r>
            <a:r>
              <a:rPr lang="en-US" sz="3800" dirty="0" smtClean="0"/>
              <a:t> </a:t>
            </a:r>
            <a:r>
              <a:rPr lang="en-US" sz="3800" dirty="0" err="1" smtClean="0"/>
              <a:t>prakse</a:t>
            </a:r>
            <a:r>
              <a:rPr lang="en-US" sz="3800" dirty="0" smtClean="0"/>
              <a:t> </a:t>
            </a:r>
            <a:r>
              <a:rPr lang="en-US" sz="3800" dirty="0" err="1" smtClean="0"/>
              <a:t>od</a:t>
            </a:r>
            <a:r>
              <a:rPr lang="en-US" sz="3800" dirty="0" smtClean="0"/>
              <a:t> </a:t>
            </a:r>
            <a:r>
              <a:rPr lang="en-US" sz="3800" dirty="0" err="1" smtClean="0"/>
              <a:t>poslednje</a:t>
            </a:r>
            <a:r>
              <a:rPr lang="en-US" sz="3800" dirty="0" smtClean="0"/>
              <a:t> </a:t>
            </a:r>
            <a:r>
              <a:rPr lang="en-US" sz="3800" dirty="0" err="1" smtClean="0"/>
              <a:t>decenije</a:t>
            </a:r>
            <a:r>
              <a:rPr lang="en-US" sz="3800" dirty="0" smtClean="0"/>
              <a:t> 20. </a:t>
            </a:r>
            <a:r>
              <a:rPr lang="en-US" sz="3800" dirty="0" err="1" smtClean="0"/>
              <a:t>veka</a:t>
            </a:r>
            <a:r>
              <a:rPr lang="en-US" sz="3800" dirty="0" smtClean="0"/>
              <a:t> (</a:t>
            </a:r>
            <a:r>
              <a:rPr lang="en-US" sz="3800" dirty="0" err="1" smtClean="0"/>
              <a:t>Titmarsh</a:t>
            </a:r>
            <a:r>
              <a:rPr lang="en-US" sz="3800" dirty="0" smtClean="0"/>
              <a:t> 2006; Petersen et al 2013), </a:t>
            </a:r>
            <a:r>
              <a:rPr lang="en-US" sz="3800" dirty="0" err="1" smtClean="0"/>
              <a:t>čak</a:t>
            </a:r>
            <a:r>
              <a:rPr lang="en-US" sz="3800" dirty="0" smtClean="0"/>
              <a:t> </a:t>
            </a:r>
            <a:r>
              <a:rPr lang="en-US" sz="3800" dirty="0" err="1" smtClean="0"/>
              <a:t>izričito</a:t>
            </a:r>
            <a:r>
              <a:rPr lang="en-US" sz="3800" dirty="0" smtClean="0"/>
              <a:t> </a:t>
            </a:r>
            <a:r>
              <a:rPr lang="en-US" sz="3800" dirty="0" err="1" smtClean="0"/>
              <a:t>da</a:t>
            </a:r>
            <a:r>
              <a:rPr lang="en-US" sz="3800" dirty="0" smtClean="0"/>
              <a:t> </a:t>
            </a:r>
            <a:r>
              <a:rPr lang="en-US" sz="3800" dirty="0" err="1" smtClean="0"/>
              <a:t>su</a:t>
            </a:r>
            <a:r>
              <a:rPr lang="en-US" sz="3800" dirty="0" smtClean="0"/>
              <a:t> se "</a:t>
            </a:r>
            <a:r>
              <a:rPr lang="en-US" sz="3800" dirty="0" err="1" smtClean="0"/>
              <a:t>najvažnije</a:t>
            </a:r>
            <a:r>
              <a:rPr lang="en-US" sz="3800" dirty="0" smtClean="0"/>
              <a:t> </a:t>
            </a:r>
            <a:r>
              <a:rPr lang="en-US" sz="3800" dirty="0" err="1" smtClean="0"/>
              <a:t>promene</a:t>
            </a:r>
            <a:r>
              <a:rPr lang="en-US" sz="3800" dirty="0" smtClean="0"/>
              <a:t> u </a:t>
            </a:r>
            <a:r>
              <a:rPr lang="en-US" sz="3800" dirty="0" err="1" smtClean="0"/>
              <a:t>polju</a:t>
            </a:r>
            <a:r>
              <a:rPr lang="en-US" sz="3800" dirty="0" smtClean="0"/>
              <a:t> </a:t>
            </a:r>
            <a:r>
              <a:rPr lang="en-US" sz="3800" dirty="0" err="1" smtClean="0"/>
              <a:t>slikarstva</a:t>
            </a:r>
            <a:r>
              <a:rPr lang="en-US" sz="3800" dirty="0" smtClean="0"/>
              <a:t> </a:t>
            </a:r>
            <a:r>
              <a:rPr lang="en-US" sz="3800" dirty="0" err="1" smtClean="0"/>
              <a:t>odigrale</a:t>
            </a:r>
            <a:r>
              <a:rPr lang="en-US" sz="3800" dirty="0" smtClean="0"/>
              <a:t> u </a:t>
            </a:r>
            <a:r>
              <a:rPr lang="en-US" sz="3800" dirty="0" err="1" smtClean="0"/>
              <a:t>poslednjih</a:t>
            </a:r>
            <a:r>
              <a:rPr lang="en-US" sz="3800" dirty="0" smtClean="0"/>
              <a:t> </a:t>
            </a:r>
            <a:r>
              <a:rPr lang="en-US" sz="3800" dirty="0" err="1" smtClean="0"/>
              <a:t>petnaest</a:t>
            </a:r>
            <a:r>
              <a:rPr lang="en-US" sz="3800" dirty="0" smtClean="0"/>
              <a:t> </a:t>
            </a:r>
            <a:r>
              <a:rPr lang="en-US" sz="3800" dirty="0" err="1" smtClean="0"/>
              <a:t>godina</a:t>
            </a:r>
            <a:r>
              <a:rPr lang="en-US" sz="3800" dirty="0" smtClean="0"/>
              <a:t>" (Petersen 2013: 126).</a:t>
            </a:r>
            <a:endParaRPr lang="sr-Latn-RS" sz="3800" dirty="0" smtClean="0"/>
          </a:p>
          <a:p>
            <a:r>
              <a:rPr lang="sr-Latn-RS" sz="3800" dirty="0" smtClean="0"/>
              <a:t>Izabel Graf (Isabelle Graw) govori o proširenom pojmu slikarstva koje razumeva svoje specifičnosti a među najranijim primerima izdvaja </a:t>
            </a:r>
            <a:r>
              <a:rPr lang="sr-Latn-RS" sz="3800" i="1" dirty="0" smtClean="0"/>
              <a:t>Mrtvu prirodu</a:t>
            </a:r>
            <a:r>
              <a:rPr lang="sr-Latn-RS" sz="3800" dirty="0" smtClean="0"/>
              <a:t> Frensisa Pikabije (1920) (Graw 2016: 83)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95250"/>
            <a:ext cx="47148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5029200" y="5029200"/>
            <a:ext cx="3810000" cy="17543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i="1" dirty="0"/>
              <a:t>Portrait of Cézanne, Portrait of Renoir, Portrait of Rembrandt</a:t>
            </a:r>
            <a:r>
              <a:rPr lang="en-US" dirty="0"/>
              <a:t>, 1920, </a:t>
            </a:r>
            <a:r>
              <a:rPr lang="sr-Latn-RS" dirty="0" smtClean="0"/>
              <a:t>igračka i ulje na kartonu, dimenzije i gde se danas nalazi nepoznato</a:t>
            </a:r>
            <a:r>
              <a:rPr lang="en-US" dirty="0" smtClean="0"/>
              <a:t>. </a:t>
            </a:r>
            <a:r>
              <a:rPr lang="sr-Latn-RS" dirty="0" smtClean="0"/>
              <a:t>Reprodukovano u časopisu</a:t>
            </a:r>
            <a:r>
              <a:rPr lang="en-US" dirty="0" smtClean="0"/>
              <a:t> </a:t>
            </a:r>
            <a:r>
              <a:rPr lang="en-US" dirty="0" err="1"/>
              <a:t>Cannibale</a:t>
            </a:r>
            <a:r>
              <a:rPr lang="en-US" dirty="0"/>
              <a:t>, Paris, n. 1, April 25, 1920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U </a:t>
            </a:r>
            <a:r>
              <a:rPr lang="en-US" dirty="0" err="1" smtClean="0"/>
              <a:t>konceptualnom</a:t>
            </a:r>
            <a:r>
              <a:rPr lang="en-US" dirty="0" smtClean="0"/>
              <a:t> </a:t>
            </a:r>
            <a:r>
              <a:rPr lang="en-US" dirty="0" err="1" smtClean="0"/>
              <a:t>smislu</a:t>
            </a:r>
            <a:r>
              <a:rPr lang="en-US" dirty="0" smtClean="0"/>
              <a:t>, </a:t>
            </a:r>
            <a:r>
              <a:rPr lang="en-US" dirty="0" err="1" smtClean="0"/>
              <a:t>pojmom</a:t>
            </a:r>
            <a:r>
              <a:rPr lang="en-US" dirty="0" smtClean="0"/>
              <a:t> '</a:t>
            </a:r>
            <a:r>
              <a:rPr lang="en-US" dirty="0" err="1" smtClean="0"/>
              <a:t>proširenog</a:t>
            </a:r>
            <a:r>
              <a:rPr lang="en-US" dirty="0" smtClean="0"/>
              <a:t> </a:t>
            </a:r>
            <a:r>
              <a:rPr lang="en-US" dirty="0" err="1" smtClean="0"/>
              <a:t>polja</a:t>
            </a:r>
            <a:r>
              <a:rPr lang="en-US" dirty="0" smtClean="0"/>
              <a:t>' se u </a:t>
            </a:r>
            <a:r>
              <a:rPr lang="en-US" dirty="0" err="1" smtClean="0"/>
              <a:t>osnovi</a:t>
            </a:r>
            <a:r>
              <a:rPr lang="en-US" dirty="0" smtClean="0"/>
              <a:t> </a:t>
            </a:r>
            <a:r>
              <a:rPr lang="en-US" dirty="0" err="1" smtClean="0"/>
              <a:t>obuhvataju</a:t>
            </a:r>
            <a:r>
              <a:rPr lang="en-US" dirty="0" smtClean="0"/>
              <a:t> </a:t>
            </a:r>
            <a:r>
              <a:rPr lang="en-US" dirty="0" err="1" smtClean="0"/>
              <a:t>brzomenjajuće</a:t>
            </a:r>
            <a:r>
              <a:rPr lang="en-US" dirty="0" smtClean="0"/>
              <a:t>, </a:t>
            </a:r>
            <a:r>
              <a:rPr lang="en-US" dirty="0" err="1" smtClean="0"/>
              <a:t>multivalentne</a:t>
            </a:r>
            <a:r>
              <a:rPr lang="en-US" dirty="0" smtClean="0"/>
              <a:t>, </a:t>
            </a:r>
            <a:r>
              <a:rPr lang="en-US" dirty="0" err="1" smtClean="0"/>
              <a:t>često</a:t>
            </a:r>
            <a:r>
              <a:rPr lang="en-US" dirty="0" smtClean="0"/>
              <a:t> </a:t>
            </a:r>
            <a:r>
              <a:rPr lang="en-US" dirty="0" err="1" smtClean="0"/>
              <a:t>osporavane</a:t>
            </a:r>
            <a:r>
              <a:rPr lang="en-US" dirty="0" smtClean="0"/>
              <a:t> </a:t>
            </a:r>
            <a:r>
              <a:rPr lang="en-US" dirty="0" err="1" smtClean="0"/>
              <a:t>slikarske</a:t>
            </a:r>
            <a:r>
              <a:rPr lang="en-US" dirty="0" smtClean="0"/>
              <a:t> </a:t>
            </a:r>
            <a:r>
              <a:rPr lang="en-US" dirty="0" err="1" smtClean="0"/>
              <a:t>prakse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debate, s </a:t>
            </a:r>
            <a:r>
              <a:rPr lang="en-US" dirty="0" err="1" smtClean="0"/>
              <a:t>jedne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ukazuje</a:t>
            </a:r>
            <a:r>
              <a:rPr lang="en-US" dirty="0" smtClean="0"/>
              <a:t> se, </a:t>
            </a:r>
            <a:r>
              <a:rPr lang="en-US" dirty="0" err="1" smtClean="0"/>
              <a:t>analogno</a:t>
            </a:r>
            <a:r>
              <a:rPr lang="en-US" dirty="0" smtClean="0"/>
              <a:t> </a:t>
            </a:r>
            <a:r>
              <a:rPr lang="en-US" dirty="0" err="1" smtClean="0"/>
              <a:t>Krausinom</a:t>
            </a:r>
            <a:r>
              <a:rPr lang="en-US" dirty="0" smtClean="0"/>
              <a:t> </a:t>
            </a:r>
            <a:r>
              <a:rPr lang="en-US" dirty="0" err="1" smtClean="0"/>
              <a:t>ukazivanju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ona</a:t>
            </a:r>
            <a:r>
              <a:rPr lang="en-US" dirty="0" smtClean="0"/>
              <a:t> u </a:t>
            </a:r>
            <a:r>
              <a:rPr lang="en-US" dirty="0" err="1" smtClean="0"/>
              <a:t>svom</a:t>
            </a:r>
            <a:r>
              <a:rPr lang="en-US" dirty="0" smtClean="0"/>
              <a:t> </a:t>
            </a:r>
            <a:r>
              <a:rPr lang="en-US" dirty="0" err="1" smtClean="0"/>
              <a:t>tekstu</a:t>
            </a:r>
            <a:r>
              <a:rPr lang="en-US" dirty="0" smtClean="0"/>
              <a:t> </a:t>
            </a:r>
            <a:r>
              <a:rPr lang="en-US" dirty="0" err="1" smtClean="0"/>
              <a:t>skulpturu</a:t>
            </a:r>
            <a:r>
              <a:rPr lang="en-US" dirty="0" smtClean="0"/>
              <a:t> ne </a:t>
            </a:r>
            <a:r>
              <a:rPr lang="en-US" dirty="0" err="1" smtClean="0"/>
              <a:t>shvata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</a:t>
            </a:r>
            <a:r>
              <a:rPr lang="en-US" dirty="0" err="1" smtClean="0"/>
              <a:t>medijum</a:t>
            </a:r>
            <a:r>
              <a:rPr lang="en-US" dirty="0" smtClean="0"/>
              <a:t>, </a:t>
            </a:r>
            <a:r>
              <a:rPr lang="en-US" dirty="0" err="1" smtClean="0"/>
              <a:t>već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</a:t>
            </a:r>
            <a:r>
              <a:rPr lang="en-US" dirty="0" err="1" smtClean="0"/>
              <a:t>izraz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operiše</a:t>
            </a:r>
            <a:r>
              <a:rPr lang="en-US" dirty="0" smtClean="0"/>
              <a:t> </a:t>
            </a:r>
            <a:r>
              <a:rPr lang="en-US" dirty="0" err="1" smtClean="0"/>
              <a:t>semiotički</a:t>
            </a:r>
            <a:r>
              <a:rPr lang="en-US" dirty="0" smtClean="0"/>
              <a:t> </a:t>
            </a:r>
            <a:r>
              <a:rPr lang="en-US" dirty="0" err="1" smtClean="0"/>
              <a:t>naspram</a:t>
            </a:r>
            <a:r>
              <a:rPr lang="en-US" dirty="0" smtClean="0"/>
              <a:t> '</a:t>
            </a:r>
            <a:r>
              <a:rPr lang="en-US" dirty="0" err="1" smtClean="0"/>
              <a:t>arhitekture</a:t>
            </a:r>
            <a:r>
              <a:rPr lang="en-US" dirty="0" smtClean="0"/>
              <a:t>' </a:t>
            </a:r>
            <a:r>
              <a:rPr lang="en-US" dirty="0" err="1" smtClean="0"/>
              <a:t>i</a:t>
            </a:r>
            <a:r>
              <a:rPr lang="en-US" dirty="0" smtClean="0"/>
              <a:t> '</a:t>
            </a:r>
            <a:r>
              <a:rPr lang="en-US" dirty="0" err="1" smtClean="0"/>
              <a:t>pejzaža</a:t>
            </a:r>
            <a:r>
              <a:rPr lang="en-US" dirty="0" smtClean="0"/>
              <a:t>', </a:t>
            </a:r>
            <a:r>
              <a:rPr lang="en-US" dirty="0" err="1" smtClean="0"/>
              <a:t>da</a:t>
            </a:r>
            <a:r>
              <a:rPr lang="en-US" dirty="0" smtClean="0"/>
              <a:t> je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slikarstvo</a:t>
            </a:r>
            <a:r>
              <a:rPr lang="en-US" dirty="0" smtClean="0"/>
              <a:t> </a:t>
            </a:r>
            <a:r>
              <a:rPr lang="en-US" dirty="0" err="1" smtClean="0"/>
              <a:t>supstancijalno</a:t>
            </a:r>
            <a:r>
              <a:rPr lang="en-US" dirty="0" smtClean="0"/>
              <a:t> </a:t>
            </a:r>
            <a:r>
              <a:rPr lang="en-US" dirty="0" err="1" smtClean="0"/>
              <a:t>diskurzivna</a:t>
            </a:r>
            <a:r>
              <a:rPr lang="en-US" dirty="0" smtClean="0"/>
              <a:t> forma. </a:t>
            </a:r>
            <a:endParaRPr lang="sr-Latn-RS" dirty="0" smtClean="0"/>
          </a:p>
          <a:p>
            <a:r>
              <a:rPr lang="en-US" dirty="0" err="1" smtClean="0"/>
              <a:t>Ukratko</a:t>
            </a:r>
            <a:r>
              <a:rPr lang="en-US" dirty="0" smtClean="0"/>
              <a:t>, </a:t>
            </a:r>
            <a:r>
              <a:rPr lang="en-US" dirty="0" err="1" smtClean="0"/>
              <a:t>kao</a:t>
            </a:r>
            <a:r>
              <a:rPr lang="en-US" dirty="0" smtClean="0"/>
              <a:t> </a:t>
            </a:r>
            <a:r>
              <a:rPr lang="en-US" dirty="0" err="1" smtClean="0"/>
              <a:t>karakteristike</a:t>
            </a:r>
            <a:r>
              <a:rPr lang="en-US" dirty="0" smtClean="0"/>
              <a:t> '</a:t>
            </a:r>
            <a:r>
              <a:rPr lang="en-US" dirty="0" err="1" smtClean="0"/>
              <a:t>slikarstva</a:t>
            </a:r>
            <a:r>
              <a:rPr lang="en-US" dirty="0" smtClean="0"/>
              <a:t> </a:t>
            </a:r>
            <a:r>
              <a:rPr lang="en-US" dirty="0" err="1" smtClean="0"/>
              <a:t>proširenog</a:t>
            </a:r>
            <a:r>
              <a:rPr lang="en-US" dirty="0" smtClean="0"/>
              <a:t> </a:t>
            </a:r>
            <a:r>
              <a:rPr lang="en-US" dirty="0" err="1" smtClean="0"/>
              <a:t>polja</a:t>
            </a:r>
            <a:r>
              <a:rPr lang="en-US" dirty="0" smtClean="0"/>
              <a:t>' </a:t>
            </a:r>
            <a:r>
              <a:rPr lang="en-US" dirty="0" err="1" smtClean="0"/>
              <a:t>izdvajaju</a:t>
            </a:r>
            <a:r>
              <a:rPr lang="en-US" dirty="0" smtClean="0"/>
              <a:t> se </a:t>
            </a:r>
            <a:r>
              <a:rPr lang="en-US" dirty="0" err="1" smtClean="0"/>
              <a:t>njegova</a:t>
            </a:r>
            <a:r>
              <a:rPr lang="en-US" dirty="0" smtClean="0"/>
              <a:t> '</a:t>
            </a:r>
            <a:r>
              <a:rPr lang="en-US" dirty="0" err="1" smtClean="0"/>
              <a:t>elastičnost</a:t>
            </a:r>
            <a:r>
              <a:rPr lang="en-US" dirty="0" smtClean="0"/>
              <a:t>', </a:t>
            </a:r>
            <a:r>
              <a:rPr lang="en-US" dirty="0" err="1" smtClean="0"/>
              <a:t>interdisciplinarna</a:t>
            </a:r>
            <a:r>
              <a:rPr lang="en-US" dirty="0" smtClean="0"/>
              <a:t> </a:t>
            </a:r>
            <a:r>
              <a:rPr lang="en-US" dirty="0" err="1" smtClean="0"/>
              <a:t>ukrštanja</a:t>
            </a:r>
            <a:r>
              <a:rPr lang="en-US" dirty="0" smtClean="0"/>
              <a:t>, </a:t>
            </a:r>
            <a:r>
              <a:rPr lang="en-US" dirty="0" err="1" smtClean="0"/>
              <a:t>hibridni</a:t>
            </a:r>
            <a:r>
              <a:rPr lang="en-US" dirty="0" smtClean="0"/>
              <a:t> </a:t>
            </a:r>
            <a:r>
              <a:rPr lang="en-US" dirty="0" err="1" smtClean="0"/>
              <a:t>karakter</a:t>
            </a:r>
            <a:r>
              <a:rPr lang="en-US" dirty="0" smtClean="0"/>
              <a:t> </a:t>
            </a:r>
            <a:r>
              <a:rPr lang="en-US" dirty="0" err="1" smtClean="0"/>
              <a:t>ili</a:t>
            </a:r>
            <a:r>
              <a:rPr lang="en-US" dirty="0" smtClean="0"/>
              <a:t>, </a:t>
            </a:r>
            <a:r>
              <a:rPr lang="en-US" dirty="0" err="1" smtClean="0"/>
              <a:t>recimo</a:t>
            </a:r>
            <a:r>
              <a:rPr lang="en-US" dirty="0" smtClean="0"/>
              <a:t>, </a:t>
            </a:r>
            <a:r>
              <a:rPr lang="en-US" dirty="0" err="1" smtClean="0"/>
              <a:t>isključivo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"site-specific crossover </a:t>
            </a:r>
            <a:r>
              <a:rPr lang="en-US" dirty="0" err="1" smtClean="0"/>
              <a:t>slikarstva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instalacije</a:t>
            </a:r>
            <a:r>
              <a:rPr lang="en-US" dirty="0" smtClean="0"/>
              <a:t>" (Petersen et all 2013: 14),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diskurzivnost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katharinagrosse.com/003103image.jpg?w=1240&amp;h=9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457200"/>
            <a:ext cx="6858000" cy="543728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4600" y="6172200"/>
            <a:ext cx="4458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dirty="0" smtClean="0"/>
              <a:t>Katharina Grosse</a:t>
            </a:r>
            <a:r>
              <a:rPr lang="sr-Latn-RS" dirty="0" smtClean="0"/>
              <a:t>, 2003</a:t>
            </a:r>
            <a:r>
              <a:rPr lang="en-US" dirty="0" smtClean="0"/>
              <a:t> </a:t>
            </a:r>
            <a:r>
              <a:rPr lang="en-US" b="1" dirty="0" smtClean="0"/>
              <a:t>Inside the white cube</a:t>
            </a:r>
            <a:endParaRPr lang="en-US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img.katharinagrosse.com/003092image.jpg?w=1240&amp;h=9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81000"/>
            <a:ext cx="6925843" cy="5486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09800" y="6096000"/>
            <a:ext cx="4549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 smtClean="0"/>
              <a:t> </a:t>
            </a:r>
            <a:r>
              <a:rPr lang="en-US" dirty="0" smtClean="0"/>
              <a:t> Katharina Grosse</a:t>
            </a:r>
            <a:r>
              <a:rPr lang="sr-Latn-RS" dirty="0" smtClean="0"/>
              <a:t>, 2004</a:t>
            </a:r>
            <a:r>
              <a:rPr lang="en-US" dirty="0" smtClean="0"/>
              <a:t> </a:t>
            </a:r>
            <a:r>
              <a:rPr lang="en-US" b="1" dirty="0" smtClean="0"/>
              <a:t>Double floor painting</a:t>
            </a:r>
            <a:endParaRPr lang="en-US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atharina Grosse's Painted Bed Installation | Contemporary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4953000" cy="639127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34000" y="5334000"/>
            <a:ext cx="342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smtClean="0"/>
              <a:t>Katharina Grosse </a:t>
            </a:r>
            <a:r>
              <a:rPr lang="en-US" b="1" dirty="0" smtClean="0"/>
              <a:t>Das </a:t>
            </a:r>
            <a:r>
              <a:rPr lang="en-US" b="1" dirty="0" err="1" smtClean="0"/>
              <a:t>Bett</a:t>
            </a:r>
            <a:r>
              <a:rPr lang="en-US" b="1" dirty="0" smtClean="0"/>
              <a:t> / 2004 / acrylic on wall, floor and various objects / 280x450x400 cm / Dusseldorf</a:t>
            </a:r>
            <a:endParaRPr lang="en-US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1433</Words>
  <Application>Microsoft Office PowerPoint</Application>
  <PresentationFormat>On-screen Show (4:3)</PresentationFormat>
  <Paragraphs>51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slikarstvo/medij u postmedijskom prostoru</vt:lpstr>
      <vt:lpstr>Slide 2</vt:lpstr>
      <vt:lpstr>'slikarstvo u proširenom polju'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52</cp:revision>
  <dcterms:created xsi:type="dcterms:W3CDTF">2020-03-29T17:53:13Z</dcterms:created>
  <dcterms:modified xsi:type="dcterms:W3CDTF">2020-03-30T12:49:39Z</dcterms:modified>
</cp:coreProperties>
</file>