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6" d="100"/>
          <a:sy n="86" d="100"/>
        </p:scale>
        <p:origin x="-108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0E4B5B-284D-44FA-9E07-E47DBDDABC89}"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86A19-4683-4340-BFAD-62C52F32067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0E4B5B-284D-44FA-9E07-E47DBDDABC89}"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86A19-4683-4340-BFAD-62C52F32067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0E4B5B-284D-44FA-9E07-E47DBDDABC89}"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86A19-4683-4340-BFAD-62C52F32067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0E4B5B-284D-44FA-9E07-E47DBDDABC89}"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86A19-4683-4340-BFAD-62C52F32067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0E4B5B-284D-44FA-9E07-E47DBDDABC89}"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86A19-4683-4340-BFAD-62C52F32067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0E4B5B-284D-44FA-9E07-E47DBDDABC89}"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86A19-4683-4340-BFAD-62C52F32067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0E4B5B-284D-44FA-9E07-E47DBDDABC89}" type="datetimeFigureOut">
              <a:rPr lang="en-US" smtClean="0"/>
              <a:t>4/22/2020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786A19-4683-4340-BFAD-62C52F32067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0E4B5B-284D-44FA-9E07-E47DBDDABC89}" type="datetimeFigureOut">
              <a:rPr lang="en-US" smtClean="0"/>
              <a:t>4/22/2020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786A19-4683-4340-BFAD-62C52F32067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0E4B5B-284D-44FA-9E07-E47DBDDABC89}" type="datetimeFigureOut">
              <a:rPr lang="en-US" smtClean="0"/>
              <a:t>4/22/2020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786A19-4683-4340-BFAD-62C52F32067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0E4B5B-284D-44FA-9E07-E47DBDDABC89}"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86A19-4683-4340-BFAD-62C52F32067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0E4B5B-284D-44FA-9E07-E47DBDDABC89}"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86A19-4683-4340-BFAD-62C52F32067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0E4B5B-284D-44FA-9E07-E47DBDDABC89}" type="datetimeFigureOut">
              <a:rPr lang="en-US" smtClean="0"/>
              <a:t>4/22/2020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786A19-4683-4340-BFAD-62C52F32067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moma.org/collection/works/78840"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tate.org.uk/research/publications/tate-papers/12/aleksandr-rodchenkos-lines-of-force"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moma.org/collection/works/78848"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s://www.moma.org/interactives/exhibitions/2012/inventingabstraction/?work=191"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www.russianamericanculture.com/lazar-khidekel-society/lazar-khidekel-exhibits/in-footsteps-of-malevich/" TargetMode="External"/><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hyperlink" Target="https://artdaily.cc/news/64661/Luxury-housing-built-on-Russian-painter-Kazimir-Malevich-s-grave-outside-Moscow-"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sr-Latn-CS" dirty="0" smtClean="0"/>
              <a:t>od kubizma i futurizma (kubo-futurizma) ka suprematizmu</a:t>
            </a:r>
            <a:endParaRPr lang="en-US" dirty="0"/>
          </a:p>
        </p:txBody>
      </p:sp>
      <p:sp>
        <p:nvSpPr>
          <p:cNvPr id="3" name="Subtitle 2"/>
          <p:cNvSpPr>
            <a:spLocks noGrp="1"/>
          </p:cNvSpPr>
          <p:nvPr>
            <p:ph type="subTitle" idx="1"/>
          </p:nvPr>
        </p:nvSpPr>
        <p:spPr/>
        <p:txBody>
          <a:bodyPr/>
          <a:lstStyle/>
          <a:p>
            <a:r>
              <a:rPr lang="sr-Latn-RS" smtClean="0"/>
              <a:t>nastavak</a:t>
            </a: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a:srcRect/>
          <a:stretch>
            <a:fillRect/>
          </a:stretch>
        </p:blipFill>
        <p:spPr bwMode="auto">
          <a:xfrm>
            <a:off x="2093913" y="0"/>
            <a:ext cx="7050087" cy="6858000"/>
          </a:xfrm>
          <a:prstGeom prst="rect">
            <a:avLst/>
          </a:prstGeom>
          <a:noFill/>
          <a:ln w="9525">
            <a:noFill/>
            <a:miter lim="800000"/>
            <a:headEnd/>
            <a:tailEnd/>
          </a:ln>
        </p:spPr>
      </p:pic>
      <p:sp>
        <p:nvSpPr>
          <p:cNvPr id="116739" name="Rectangle 2"/>
          <p:cNvSpPr>
            <a:spLocks noChangeArrowheads="1"/>
          </p:cNvSpPr>
          <p:nvPr/>
        </p:nvSpPr>
        <p:spPr bwMode="auto">
          <a:xfrm>
            <a:off x="228600" y="152400"/>
            <a:ext cx="1752600" cy="923330"/>
          </a:xfrm>
          <a:prstGeom prst="rect">
            <a:avLst/>
          </a:prstGeom>
          <a:noFill/>
          <a:ln w="9525">
            <a:noFill/>
            <a:miter lim="800000"/>
            <a:headEnd/>
            <a:tailEnd/>
          </a:ln>
        </p:spPr>
        <p:txBody>
          <a:bodyPr>
            <a:spAutoFit/>
          </a:bodyPr>
          <a:lstStyle/>
          <a:p>
            <a:pPr algn="r"/>
            <a:r>
              <a:rPr lang="sr-Latn-RS" dirty="0" smtClean="0">
                <a:latin typeface="Calibri" pitchFamily="34" charset="0"/>
              </a:rPr>
              <a:t>Rodčenko, </a:t>
            </a:r>
            <a:r>
              <a:rPr lang="sr-Latn-RS" i="1" dirty="0" smtClean="0">
                <a:latin typeface="Calibri" pitchFamily="34" charset="0"/>
              </a:rPr>
              <a:t>K</a:t>
            </a:r>
            <a:r>
              <a:rPr lang="en-US" i="1" dirty="0" err="1" smtClean="0">
                <a:latin typeface="Calibri" pitchFamily="34" charset="0"/>
              </a:rPr>
              <a:t>ompozicija</a:t>
            </a:r>
            <a:r>
              <a:rPr lang="en-US" i="1" dirty="0" smtClean="0">
                <a:latin typeface="Calibri" pitchFamily="34" charset="0"/>
              </a:rPr>
              <a:t> </a:t>
            </a:r>
            <a:r>
              <a:rPr lang="en-US" i="1" dirty="0" err="1" smtClean="0">
                <a:latin typeface="Calibri" pitchFamily="34" charset="0"/>
              </a:rPr>
              <a:t>br</a:t>
            </a:r>
            <a:r>
              <a:rPr lang="sr-Latn-RS" i="1" dirty="0" smtClean="0">
                <a:latin typeface="Calibri" pitchFamily="34" charset="0"/>
              </a:rPr>
              <a:t> </a:t>
            </a:r>
            <a:r>
              <a:rPr lang="en-US" i="1" dirty="0" smtClean="0">
                <a:latin typeface="Calibri" pitchFamily="34" charset="0"/>
              </a:rPr>
              <a:t>64 </a:t>
            </a:r>
            <a:r>
              <a:rPr lang="sr-Latn-RS" dirty="0" smtClean="0">
                <a:latin typeface="Calibri" pitchFamily="34" charset="0"/>
              </a:rPr>
              <a:t>, </a:t>
            </a:r>
            <a:r>
              <a:rPr lang="en-US" dirty="0" smtClean="0">
                <a:latin typeface="Calibri" pitchFamily="34" charset="0"/>
              </a:rPr>
              <a:t>1918</a:t>
            </a:r>
            <a:r>
              <a:rPr lang="sr-Latn-RS" dirty="0" smtClean="0">
                <a:latin typeface="Calibri" pitchFamily="34" charset="0"/>
              </a:rPr>
              <a:t>.</a:t>
            </a:r>
            <a:endParaRPr lang="en-US" dirty="0">
              <a:latin typeface="Calibri"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Lyubov Popova Painterly Architectonic 1918"/>
          <p:cNvPicPr>
            <a:picLocks noChangeAspect="1" noChangeArrowheads="1"/>
          </p:cNvPicPr>
          <p:nvPr/>
        </p:nvPicPr>
        <p:blipFill>
          <a:blip r:embed="rId2"/>
          <a:srcRect/>
          <a:stretch>
            <a:fillRect/>
          </a:stretch>
        </p:blipFill>
        <p:spPr bwMode="auto">
          <a:xfrm>
            <a:off x="5029200" y="533400"/>
            <a:ext cx="3676650" cy="5715000"/>
          </a:xfrm>
          <a:prstGeom prst="rect">
            <a:avLst/>
          </a:prstGeom>
          <a:noFill/>
          <a:ln w="9525">
            <a:noFill/>
            <a:miter lim="800000"/>
            <a:headEnd/>
            <a:tailEnd/>
          </a:ln>
        </p:spPr>
      </p:pic>
      <p:sp>
        <p:nvSpPr>
          <p:cNvPr id="132099" name="Rectangle 2"/>
          <p:cNvSpPr>
            <a:spLocks noChangeArrowheads="1"/>
          </p:cNvSpPr>
          <p:nvPr/>
        </p:nvSpPr>
        <p:spPr bwMode="auto">
          <a:xfrm>
            <a:off x="1905000" y="533400"/>
            <a:ext cx="2819400" cy="1200329"/>
          </a:xfrm>
          <a:prstGeom prst="rect">
            <a:avLst/>
          </a:prstGeom>
          <a:noFill/>
          <a:ln w="9525">
            <a:noFill/>
            <a:miter lim="800000"/>
            <a:headEnd/>
            <a:tailEnd/>
          </a:ln>
        </p:spPr>
        <p:txBody>
          <a:bodyPr>
            <a:spAutoFit/>
          </a:bodyPr>
          <a:lstStyle/>
          <a:p>
            <a:pPr algn="r"/>
            <a:r>
              <a:rPr lang="en-US" dirty="0" smtClean="0">
                <a:latin typeface="Calibri" pitchFamily="34" charset="0"/>
              </a:rPr>
              <a:t>L</a:t>
            </a:r>
            <a:r>
              <a:rPr lang="sr-Latn-RS" dirty="0" smtClean="0">
                <a:latin typeface="Calibri" pitchFamily="34" charset="0"/>
              </a:rPr>
              <a:t>j</a:t>
            </a:r>
            <a:r>
              <a:rPr lang="en-US" dirty="0" err="1" smtClean="0">
                <a:latin typeface="Calibri" pitchFamily="34" charset="0"/>
              </a:rPr>
              <a:t>ubov</a:t>
            </a:r>
            <a:r>
              <a:rPr lang="en-US" dirty="0" smtClean="0">
                <a:latin typeface="Calibri" pitchFamily="34" charset="0"/>
              </a:rPr>
              <a:t> </a:t>
            </a:r>
            <a:r>
              <a:rPr lang="en-US" dirty="0" err="1">
                <a:latin typeface="Calibri" pitchFamily="34" charset="0"/>
              </a:rPr>
              <a:t>Popova</a:t>
            </a:r>
            <a:r>
              <a:rPr lang="en-US" dirty="0">
                <a:latin typeface="Calibri" pitchFamily="34" charset="0"/>
              </a:rPr>
              <a:t/>
            </a:r>
            <a:br>
              <a:rPr lang="en-US" dirty="0">
                <a:latin typeface="Calibri" pitchFamily="34" charset="0"/>
              </a:rPr>
            </a:br>
            <a:r>
              <a:rPr lang="sr-Latn-RS" i="1" dirty="0" smtClean="0">
                <a:latin typeface="Calibri" pitchFamily="34" charset="0"/>
              </a:rPr>
              <a:t>Slikarska arhitektonika</a:t>
            </a:r>
            <a:r>
              <a:rPr lang="en-US" dirty="0">
                <a:latin typeface="Calibri" pitchFamily="34" charset="0"/>
              </a:rPr>
              <a:t> </a:t>
            </a:r>
            <a:r>
              <a:rPr lang="en-US" dirty="0" smtClean="0">
                <a:latin typeface="Calibri" pitchFamily="34" charset="0"/>
              </a:rPr>
              <a:t>1918</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Državni umetnički muzej, Jaroslav</a:t>
            </a:r>
            <a:endParaRPr lang="en-US" dirty="0">
              <a:latin typeface="Calibri" pitchFamily="34" charset="0"/>
            </a:endParaRPr>
          </a:p>
        </p:txBody>
      </p:sp>
      <p:sp>
        <p:nvSpPr>
          <p:cNvPr id="132100" name="Rectangle 3"/>
          <p:cNvSpPr>
            <a:spLocks noChangeArrowheads="1"/>
          </p:cNvSpPr>
          <p:nvPr/>
        </p:nvSpPr>
        <p:spPr bwMode="auto">
          <a:xfrm>
            <a:off x="304800" y="2438400"/>
            <a:ext cx="4343400" cy="3937000"/>
          </a:xfrm>
          <a:prstGeom prst="rect">
            <a:avLst/>
          </a:prstGeom>
          <a:noFill/>
          <a:ln w="9525">
            <a:noFill/>
            <a:miter lim="800000"/>
            <a:headEnd/>
            <a:tailEnd/>
          </a:ln>
        </p:spPr>
        <p:txBody>
          <a:bodyPr>
            <a:spAutoFit/>
          </a:bodyPr>
          <a:lstStyle/>
          <a:p>
            <a:r>
              <a:rPr lang="sr-Latn-CS">
                <a:latin typeface="Calibri" pitchFamily="34" charset="0"/>
              </a:rPr>
              <a:t>Dok je Rodčenko nedvosmisleno odbacio Maljevičev teorijski idealizam i filozofsku transcendenciju i pošao putem radiklanih ekperimenata na samim graničnim mestima slikarskog jezika,</a:t>
            </a:r>
          </a:p>
          <a:p>
            <a:r>
              <a:rPr lang="sr-Latn-CS">
                <a:latin typeface="Calibri" pitchFamily="34" charset="0"/>
              </a:rPr>
              <a:t>Popova je izgradila veoma složenu formu bespredmetnog slikarstva zasnovanu na </a:t>
            </a:r>
            <a:r>
              <a:rPr lang="sr-Latn-CS" u="sng">
                <a:latin typeface="Calibri" pitchFamily="34" charset="0"/>
              </a:rPr>
              <a:t>dinamičnim interakcijama plošnih, hromatskih, linearnih i fakturnih elemenata</a:t>
            </a:r>
            <a:r>
              <a:rPr lang="sr-Latn-CS">
                <a:latin typeface="Calibri" pitchFamily="34" charset="0"/>
              </a:rPr>
              <a:t>, uvodeći koncept </a:t>
            </a:r>
            <a:r>
              <a:rPr lang="sr-Latn-CS" u="sng">
                <a:latin typeface="Calibri" pitchFamily="34" charset="0"/>
              </a:rPr>
              <a:t>arhitektonike</a:t>
            </a:r>
            <a:r>
              <a:rPr lang="sr-Latn-CS">
                <a:latin typeface="Calibri" pitchFamily="34" charset="0"/>
              </a:rPr>
              <a:t> kao glavni formativni i strukturalni princip</a:t>
            </a:r>
          </a:p>
          <a:p>
            <a:endParaRPr lang="sr-Latn-CS">
              <a:latin typeface="Calibri" pitchFamily="34" charset="0"/>
            </a:endParaRPr>
          </a:p>
          <a:p>
            <a:r>
              <a:rPr lang="sr-Latn-CS">
                <a:latin typeface="Calibri" pitchFamily="34" charset="0"/>
              </a:rPr>
              <a:t>Na X izložbi je izložila seriju slika pod nazivom “Slikarska arhitektonika”</a:t>
            </a:r>
            <a:endParaRPr lang="en-US">
              <a:latin typeface="Calibri"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Liubov Popova Space-Force Construction 1921"/>
          <p:cNvPicPr>
            <a:picLocks noChangeAspect="1" noChangeArrowheads="1"/>
          </p:cNvPicPr>
          <p:nvPr/>
        </p:nvPicPr>
        <p:blipFill>
          <a:blip r:embed="rId2"/>
          <a:srcRect/>
          <a:stretch>
            <a:fillRect/>
          </a:stretch>
        </p:blipFill>
        <p:spPr bwMode="auto">
          <a:xfrm>
            <a:off x="4495800" y="381000"/>
            <a:ext cx="4381500" cy="5905500"/>
          </a:xfrm>
          <a:prstGeom prst="rect">
            <a:avLst/>
          </a:prstGeom>
          <a:noFill/>
          <a:ln w="9525">
            <a:noFill/>
            <a:miter lim="800000"/>
            <a:headEnd/>
            <a:tailEnd/>
          </a:ln>
        </p:spPr>
      </p:pic>
      <p:sp>
        <p:nvSpPr>
          <p:cNvPr id="133123" name="Rectangle 2"/>
          <p:cNvSpPr>
            <a:spLocks noChangeArrowheads="1"/>
          </p:cNvSpPr>
          <p:nvPr/>
        </p:nvSpPr>
        <p:spPr bwMode="auto">
          <a:xfrm>
            <a:off x="609600" y="304800"/>
            <a:ext cx="3581400" cy="923330"/>
          </a:xfrm>
          <a:prstGeom prst="rect">
            <a:avLst/>
          </a:prstGeom>
          <a:noFill/>
          <a:ln w="9525">
            <a:noFill/>
            <a:miter lim="800000"/>
            <a:headEnd/>
            <a:tailEnd/>
          </a:ln>
        </p:spPr>
        <p:txBody>
          <a:bodyPr>
            <a:spAutoFit/>
          </a:bodyPr>
          <a:lstStyle/>
          <a:p>
            <a:pPr algn="r"/>
            <a:r>
              <a:rPr lang="en-US" dirty="0" smtClean="0">
                <a:latin typeface="Calibri" pitchFamily="34" charset="0"/>
              </a:rPr>
              <a:t>L</a:t>
            </a:r>
            <a:r>
              <a:rPr lang="sr-Latn-RS" dirty="0" smtClean="0">
                <a:latin typeface="Calibri" pitchFamily="34" charset="0"/>
              </a:rPr>
              <a:t>j</a:t>
            </a:r>
            <a:r>
              <a:rPr lang="en-US" dirty="0" err="1" smtClean="0">
                <a:latin typeface="Calibri" pitchFamily="34" charset="0"/>
              </a:rPr>
              <a:t>ubov</a:t>
            </a:r>
            <a:r>
              <a:rPr lang="en-US" dirty="0" smtClean="0">
                <a:latin typeface="Calibri" pitchFamily="34" charset="0"/>
              </a:rPr>
              <a:t> </a:t>
            </a:r>
            <a:r>
              <a:rPr lang="en-US" dirty="0" err="1" smtClean="0">
                <a:latin typeface="Calibri" pitchFamily="34" charset="0"/>
              </a:rPr>
              <a:t>Popova</a:t>
            </a:r>
            <a:r>
              <a:rPr lang="sr-Latn-RS" dirty="0" smtClean="0">
                <a:latin typeface="Calibri" pitchFamily="34" charset="0"/>
              </a:rPr>
              <a:t>,</a:t>
            </a:r>
            <a:r>
              <a:rPr lang="en-US" dirty="0">
                <a:latin typeface="Calibri" pitchFamily="34" charset="0"/>
              </a:rPr>
              <a:t/>
            </a:r>
            <a:br>
              <a:rPr lang="en-US" dirty="0">
                <a:latin typeface="Calibri" pitchFamily="34" charset="0"/>
              </a:rPr>
            </a:br>
            <a:r>
              <a:rPr lang="sr-Latn-RS" i="1" dirty="0" smtClean="0">
                <a:latin typeface="Calibri" pitchFamily="34" charset="0"/>
              </a:rPr>
              <a:t>Konstrukcija prostor-sila</a:t>
            </a:r>
            <a:r>
              <a:rPr lang="sr-Latn-RS" dirty="0" smtClean="0">
                <a:latin typeface="Calibri" pitchFamily="34" charset="0"/>
              </a:rPr>
              <a:t>,</a:t>
            </a:r>
            <a:r>
              <a:rPr lang="en-US" dirty="0">
                <a:latin typeface="Calibri" pitchFamily="34" charset="0"/>
              </a:rPr>
              <a:t> </a:t>
            </a:r>
            <a:r>
              <a:rPr lang="en-US" dirty="0" smtClean="0">
                <a:latin typeface="Calibri" pitchFamily="34" charset="0"/>
              </a:rPr>
              <a:t>1921</a:t>
            </a:r>
            <a:r>
              <a:rPr lang="sr-Latn-RS" dirty="0" smtClean="0">
                <a:latin typeface="Calibri" pitchFamily="34" charset="0"/>
              </a:rPr>
              <a:t>,</a:t>
            </a:r>
            <a:endParaRPr lang="en-US" dirty="0">
              <a:latin typeface="Calibri" pitchFamily="34" charset="0"/>
            </a:endParaRPr>
          </a:p>
          <a:p>
            <a:pPr algn="r"/>
            <a:r>
              <a:rPr lang="en-US" dirty="0" err="1" smtClean="0"/>
              <a:t>Tretjakovska</a:t>
            </a:r>
            <a:r>
              <a:rPr lang="en-US" dirty="0" smtClean="0"/>
              <a:t> </a:t>
            </a:r>
            <a:r>
              <a:rPr lang="en-US" dirty="0" err="1" smtClean="0"/>
              <a:t>galerija</a:t>
            </a:r>
            <a:r>
              <a:rPr lang="sr-Latn-RS" dirty="0" smtClean="0"/>
              <a:t>, Moskva</a:t>
            </a:r>
            <a:endParaRPr lang="en-US" dirty="0">
              <a:latin typeface="Calibri" pitchFamily="34" charset="0"/>
            </a:endParaRPr>
          </a:p>
        </p:txBody>
      </p:sp>
      <p:sp>
        <p:nvSpPr>
          <p:cNvPr id="133124" name="Rectangle 3"/>
          <p:cNvSpPr>
            <a:spLocks noChangeArrowheads="1"/>
          </p:cNvSpPr>
          <p:nvPr/>
        </p:nvSpPr>
        <p:spPr bwMode="auto">
          <a:xfrm>
            <a:off x="152400" y="2209800"/>
            <a:ext cx="4038600" cy="4400550"/>
          </a:xfrm>
          <a:prstGeom prst="rect">
            <a:avLst/>
          </a:prstGeom>
          <a:noFill/>
          <a:ln w="9525">
            <a:noFill/>
            <a:miter lim="800000"/>
            <a:headEnd/>
            <a:tailEnd/>
          </a:ln>
        </p:spPr>
        <p:txBody>
          <a:bodyPr>
            <a:spAutoFit/>
          </a:bodyPr>
          <a:lstStyle/>
          <a:p>
            <a:r>
              <a:rPr lang="sr-Latn-CS" sz="2000" dirty="0">
                <a:latin typeface="Calibri" pitchFamily="34" charset="0"/>
              </a:rPr>
              <a:t>Ono što je bilo izloženo kritičkom osporavanju jeste u najopštijem smislu idealistička i metafizička dimenzija suprematizma i opšta ideja filozofskog utemeljenja pojma umetničkog dela. </a:t>
            </a:r>
          </a:p>
          <a:p>
            <a:r>
              <a:rPr lang="sr-Latn-CS" sz="2000" dirty="0">
                <a:latin typeface="Calibri" pitchFamily="34" charset="0"/>
              </a:rPr>
              <a:t>Tome suprotstavljen novi koncept dela kao (materijalnog) predmeta ili (fakturne) stvari, oslobođenog simboličkih, emocionalnih, intuitivnih, ekspresivnih i bilo kakvih idejnih komponenti</a:t>
            </a:r>
          </a:p>
          <a:p>
            <a:r>
              <a:rPr lang="sr-Latn-CS" sz="2000" dirty="0">
                <a:latin typeface="Calibri" pitchFamily="34" charset="0"/>
              </a:rPr>
              <a:t>Umesto ‘proizvodnje ideja’ zahtev za ‘proizvodnjom stvari</a:t>
            </a:r>
            <a:endParaRPr lang="en-US" sz="2000" dirty="0">
              <a:latin typeface="Calibri"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Alexander Rodchenko Construction no.95 1919"/>
          <p:cNvPicPr>
            <a:picLocks noChangeAspect="1" noChangeArrowheads="1"/>
          </p:cNvPicPr>
          <p:nvPr/>
        </p:nvPicPr>
        <p:blipFill>
          <a:blip r:embed="rId2"/>
          <a:srcRect/>
          <a:stretch>
            <a:fillRect/>
          </a:stretch>
        </p:blipFill>
        <p:spPr bwMode="auto">
          <a:xfrm>
            <a:off x="4953000" y="228600"/>
            <a:ext cx="3867150" cy="6276975"/>
          </a:xfrm>
          <a:prstGeom prst="rect">
            <a:avLst/>
          </a:prstGeom>
          <a:noFill/>
          <a:ln w="9525">
            <a:noFill/>
            <a:miter lim="800000"/>
            <a:headEnd/>
            <a:tailEnd/>
          </a:ln>
        </p:spPr>
      </p:pic>
      <p:sp>
        <p:nvSpPr>
          <p:cNvPr id="119811" name="Rectangle 2"/>
          <p:cNvSpPr>
            <a:spLocks noChangeArrowheads="1"/>
          </p:cNvSpPr>
          <p:nvPr/>
        </p:nvSpPr>
        <p:spPr bwMode="auto">
          <a:xfrm>
            <a:off x="1905000" y="228600"/>
            <a:ext cx="2819400" cy="923330"/>
          </a:xfrm>
          <a:prstGeom prst="rect">
            <a:avLst/>
          </a:prstGeom>
          <a:noFill/>
          <a:ln w="9525">
            <a:noFill/>
            <a:miter lim="800000"/>
            <a:headEnd/>
            <a:tailEnd/>
          </a:ln>
        </p:spPr>
        <p:txBody>
          <a:bodyPr>
            <a:spAutoFit/>
          </a:bodyPr>
          <a:lstStyle/>
          <a:p>
            <a:pPr algn="r"/>
            <a:r>
              <a:rPr lang="en-US" dirty="0" smtClean="0">
                <a:latin typeface="Calibri" pitchFamily="34" charset="0"/>
              </a:rPr>
              <a:t>Ale</a:t>
            </a:r>
            <a:r>
              <a:rPr lang="sr-Latn-RS" dirty="0" smtClean="0">
                <a:latin typeface="Calibri" pitchFamily="34" charset="0"/>
              </a:rPr>
              <a:t>ks</a:t>
            </a:r>
            <a:r>
              <a:rPr lang="en-US" dirty="0" err="1" smtClean="0">
                <a:latin typeface="Calibri" pitchFamily="34" charset="0"/>
              </a:rPr>
              <a:t>ander</a:t>
            </a:r>
            <a:r>
              <a:rPr lang="en-US" dirty="0" smtClean="0">
                <a:latin typeface="Calibri" pitchFamily="34" charset="0"/>
              </a:rPr>
              <a:t> Rod</a:t>
            </a:r>
            <a:r>
              <a:rPr lang="sr-Latn-RS" dirty="0" smtClean="0">
                <a:latin typeface="Calibri" pitchFamily="34" charset="0"/>
              </a:rPr>
              <a:t>č</a:t>
            </a:r>
            <a:r>
              <a:rPr lang="en-US" dirty="0" err="1" smtClean="0">
                <a:latin typeface="Calibri" pitchFamily="34" charset="0"/>
              </a:rPr>
              <a:t>enko</a:t>
            </a:r>
            <a:r>
              <a:rPr lang="sr-Latn-RS" dirty="0" smtClean="0">
                <a:latin typeface="Calibri" pitchFamily="34" charset="0"/>
              </a:rPr>
              <a:t>,</a:t>
            </a:r>
            <a:r>
              <a:rPr lang="en-US" dirty="0">
                <a:latin typeface="Calibri" pitchFamily="34" charset="0"/>
              </a:rPr>
              <a:t/>
            </a:r>
            <a:br>
              <a:rPr lang="en-US" dirty="0">
                <a:latin typeface="Calibri" pitchFamily="34" charset="0"/>
              </a:rPr>
            </a:br>
            <a:r>
              <a:rPr lang="sr-Latn-RS" i="1" dirty="0" smtClean="0">
                <a:latin typeface="Calibri" pitchFamily="34" charset="0"/>
              </a:rPr>
              <a:t>Konstrukcija</a:t>
            </a:r>
            <a:r>
              <a:rPr lang="en-US" i="1" dirty="0" smtClean="0">
                <a:latin typeface="Calibri" pitchFamily="34" charset="0"/>
              </a:rPr>
              <a:t> </a:t>
            </a:r>
            <a:r>
              <a:rPr lang="en-US" i="1" dirty="0">
                <a:latin typeface="Calibri" pitchFamily="34" charset="0"/>
              </a:rPr>
              <a:t>no.95</a:t>
            </a:r>
            <a:r>
              <a:rPr lang="sr-Latn-CS" i="1" dirty="0">
                <a:latin typeface="Calibri" pitchFamily="34" charset="0"/>
              </a:rPr>
              <a:t>, </a:t>
            </a:r>
            <a:r>
              <a:rPr lang="en-US" i="1" dirty="0">
                <a:latin typeface="Calibri" pitchFamily="34" charset="0"/>
              </a:rPr>
              <a:t>1919</a:t>
            </a:r>
            <a:endParaRPr lang="en-US" dirty="0">
              <a:latin typeface="Calibri" pitchFamily="34" charset="0"/>
            </a:endParaRPr>
          </a:p>
          <a:p>
            <a:pPr algn="r"/>
            <a:r>
              <a:rPr lang="en-US" dirty="0">
                <a:latin typeface="Calibri" pitchFamily="34" charset="0"/>
              </a:rPr>
              <a:t>Collection </a:t>
            </a:r>
            <a:r>
              <a:rPr lang="en-US" dirty="0" err="1">
                <a:latin typeface="Calibri" pitchFamily="34" charset="0"/>
              </a:rPr>
              <a:t>Otten</a:t>
            </a:r>
            <a:endParaRPr lang="en-US" dirty="0">
              <a:latin typeface="Calibri" pitchFamily="34" charset="0"/>
            </a:endParaRPr>
          </a:p>
        </p:txBody>
      </p:sp>
      <p:sp>
        <p:nvSpPr>
          <p:cNvPr id="119812" name="Rectangle 3"/>
          <p:cNvSpPr>
            <a:spLocks noChangeArrowheads="1"/>
          </p:cNvSpPr>
          <p:nvPr/>
        </p:nvSpPr>
        <p:spPr bwMode="auto">
          <a:xfrm>
            <a:off x="304800" y="3733800"/>
            <a:ext cx="4267200" cy="2862322"/>
          </a:xfrm>
          <a:prstGeom prst="rect">
            <a:avLst/>
          </a:prstGeom>
          <a:noFill/>
          <a:ln w="9525">
            <a:noFill/>
            <a:miter lim="800000"/>
            <a:headEnd/>
            <a:tailEnd/>
          </a:ln>
        </p:spPr>
        <p:txBody>
          <a:bodyPr>
            <a:spAutoFit/>
          </a:bodyPr>
          <a:lstStyle/>
          <a:p>
            <a:r>
              <a:rPr lang="sr-Latn-CS" dirty="0">
                <a:latin typeface="Calibri" pitchFamily="34" charset="0"/>
              </a:rPr>
              <a:t>Sledeći </a:t>
            </a:r>
            <a:r>
              <a:rPr lang="sr-Latn-CS" dirty="0" smtClean="0">
                <a:latin typeface="Calibri" pitchFamily="34" charset="0"/>
              </a:rPr>
              <a:t>stepenik u Rodčenkovom stvaralaštvu </a:t>
            </a:r>
            <a:r>
              <a:rPr lang="sr-Latn-CS" dirty="0">
                <a:latin typeface="Calibri" pitchFamily="34" charset="0"/>
              </a:rPr>
              <a:t>bile su linearističke slike (oktobar 1920)</a:t>
            </a:r>
          </a:p>
          <a:p>
            <a:endParaRPr lang="sr-Latn-CS" dirty="0">
              <a:latin typeface="Calibri" pitchFamily="34" charset="0"/>
            </a:endParaRPr>
          </a:p>
          <a:p>
            <a:r>
              <a:rPr lang="sr-Latn-CS" dirty="0">
                <a:latin typeface="Calibri" pitchFamily="34" charset="0"/>
              </a:rPr>
              <a:t>Linearizam je značio napuštanje onih plastičkih stanja i efekata koji proizlaze iz klasičnog načina slikanja četkom (“Neka umre i rad četkom”) gde je potez, vidljivi otisak četke bio znak evidencije i afirmacije ličnog stila, individualnog rukopisa </a:t>
            </a:r>
            <a:endParaRPr lang="en-US" dirty="0">
              <a:latin typeface="Calibri"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srcRect/>
          <a:stretch>
            <a:fillRect/>
          </a:stretch>
        </p:blipFill>
        <p:spPr bwMode="auto">
          <a:xfrm>
            <a:off x="3292475" y="0"/>
            <a:ext cx="5851525" cy="6858000"/>
          </a:xfrm>
          <a:prstGeom prst="rect">
            <a:avLst/>
          </a:prstGeom>
          <a:noFill/>
          <a:ln w="9525">
            <a:noFill/>
            <a:miter lim="800000"/>
            <a:headEnd/>
            <a:tailEnd/>
          </a:ln>
        </p:spPr>
      </p:pic>
      <p:sp>
        <p:nvSpPr>
          <p:cNvPr id="120835" name="Rectangle 2"/>
          <p:cNvSpPr>
            <a:spLocks noChangeArrowheads="1"/>
          </p:cNvSpPr>
          <p:nvPr/>
        </p:nvSpPr>
        <p:spPr bwMode="auto">
          <a:xfrm>
            <a:off x="304800" y="228600"/>
            <a:ext cx="2667000" cy="2031325"/>
          </a:xfrm>
          <a:prstGeom prst="rect">
            <a:avLst/>
          </a:prstGeom>
          <a:noFill/>
          <a:ln w="9525">
            <a:noFill/>
            <a:miter lim="800000"/>
            <a:headEnd/>
            <a:tailEnd/>
          </a:ln>
        </p:spPr>
        <p:txBody>
          <a:bodyPr>
            <a:spAutoFit/>
          </a:bodyPr>
          <a:lstStyle/>
          <a:p>
            <a:pPr algn="r"/>
            <a:r>
              <a:rPr lang="sr-Latn-RS" dirty="0" smtClean="0">
                <a:latin typeface="Calibri" pitchFamily="34" charset="0"/>
              </a:rPr>
              <a:t>Aleksandar Rodčenko, </a:t>
            </a:r>
            <a:r>
              <a:rPr lang="en-US" i="1" dirty="0" smtClean="0">
                <a:latin typeface="Calibri" pitchFamily="34" charset="0"/>
              </a:rPr>
              <a:t>B</a:t>
            </a:r>
            <a:r>
              <a:rPr lang="sr-Latn-RS" i="1" dirty="0" smtClean="0">
                <a:latin typeface="Calibri" pitchFamily="34" charset="0"/>
              </a:rPr>
              <a:t>espredmetno slikarstvo</a:t>
            </a:r>
            <a:endParaRPr lang="en-US" dirty="0">
              <a:latin typeface="Calibri" pitchFamily="34" charset="0"/>
            </a:endParaRPr>
          </a:p>
          <a:p>
            <a:pPr algn="r"/>
            <a:r>
              <a:rPr lang="en-US" dirty="0">
                <a:latin typeface="Calibri" pitchFamily="34" charset="0"/>
              </a:rPr>
              <a:t>1919</a:t>
            </a:r>
            <a:r>
              <a:rPr lang="sr-Latn-CS" dirty="0">
                <a:latin typeface="Calibri" pitchFamily="34" charset="0"/>
              </a:rPr>
              <a:t>, </a:t>
            </a:r>
            <a:r>
              <a:rPr lang="sr-Latn-CS" dirty="0" smtClean="0">
                <a:latin typeface="Calibri" pitchFamily="34" charset="0"/>
              </a:rPr>
              <a:t>ulje na platnu, </a:t>
            </a:r>
            <a:r>
              <a:rPr lang="en-US" dirty="0">
                <a:latin typeface="Calibri" pitchFamily="34" charset="0"/>
              </a:rPr>
              <a:t>84.5 x 71.1 cm</a:t>
            </a:r>
            <a:r>
              <a:rPr lang="sr-Latn-CS" dirty="0">
                <a:latin typeface="Calibri" pitchFamily="34" charset="0"/>
              </a:rPr>
              <a:t>, </a:t>
            </a:r>
            <a:r>
              <a:rPr lang="sr-Latn-CS" dirty="0" smtClean="0">
                <a:latin typeface="Calibri" pitchFamily="34" charset="0"/>
              </a:rPr>
              <a:t>MoMA</a:t>
            </a:r>
          </a:p>
          <a:p>
            <a:pPr algn="r"/>
            <a:r>
              <a:rPr lang="sr-Latn-CS" dirty="0" smtClean="0">
                <a:latin typeface="Calibri" pitchFamily="34" charset="0"/>
              </a:rPr>
              <a:t>Videti na: </a:t>
            </a:r>
            <a:r>
              <a:rPr lang="en-US" dirty="0" smtClean="0">
                <a:hlinkClick r:id="rId3"/>
              </a:rPr>
              <a:t>https://www.moma.org/collection/works/78840</a:t>
            </a:r>
            <a:endParaRPr lang="en-US" dirty="0">
              <a:latin typeface="Calibri"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a:srcRect/>
          <a:stretch>
            <a:fillRect/>
          </a:stretch>
        </p:blipFill>
        <p:spPr bwMode="auto">
          <a:xfrm>
            <a:off x="3200400" y="0"/>
            <a:ext cx="5943600" cy="6858000"/>
          </a:xfrm>
          <a:prstGeom prst="rect">
            <a:avLst/>
          </a:prstGeom>
          <a:noFill/>
          <a:ln w="9525">
            <a:noFill/>
            <a:miter lim="800000"/>
            <a:headEnd/>
            <a:tailEnd/>
          </a:ln>
        </p:spPr>
      </p:pic>
      <p:sp>
        <p:nvSpPr>
          <p:cNvPr id="121859" name="Rectangle 2"/>
          <p:cNvSpPr>
            <a:spLocks noChangeArrowheads="1"/>
          </p:cNvSpPr>
          <p:nvPr/>
        </p:nvSpPr>
        <p:spPr bwMode="auto">
          <a:xfrm>
            <a:off x="304800" y="228600"/>
            <a:ext cx="2590800" cy="2585323"/>
          </a:xfrm>
          <a:prstGeom prst="rect">
            <a:avLst/>
          </a:prstGeom>
          <a:noFill/>
          <a:ln w="9525">
            <a:noFill/>
            <a:miter lim="800000"/>
            <a:headEnd/>
            <a:tailEnd/>
          </a:ln>
        </p:spPr>
        <p:txBody>
          <a:bodyPr>
            <a:spAutoFit/>
          </a:bodyPr>
          <a:lstStyle/>
          <a:p>
            <a:pPr algn="r"/>
            <a:r>
              <a:rPr lang="en-US" dirty="0" err="1" smtClean="0">
                <a:latin typeface="Calibri" pitchFamily="34" charset="0"/>
              </a:rPr>
              <a:t>Aleksand</a:t>
            </a:r>
            <a:r>
              <a:rPr lang="sr-Latn-RS" dirty="0" smtClean="0">
                <a:latin typeface="Calibri" pitchFamily="34" charset="0"/>
              </a:rPr>
              <a:t>a</a:t>
            </a:r>
            <a:r>
              <a:rPr lang="en-US" dirty="0" smtClean="0">
                <a:latin typeface="Calibri" pitchFamily="34" charset="0"/>
              </a:rPr>
              <a:t>r Rod</a:t>
            </a:r>
            <a:r>
              <a:rPr lang="sr-Latn-RS" dirty="0" smtClean="0">
                <a:latin typeface="Calibri" pitchFamily="34" charset="0"/>
              </a:rPr>
              <a:t>č</a:t>
            </a:r>
            <a:r>
              <a:rPr lang="en-US" dirty="0" err="1" smtClean="0">
                <a:latin typeface="Calibri" pitchFamily="34" charset="0"/>
              </a:rPr>
              <a:t>enko</a:t>
            </a:r>
            <a:r>
              <a:rPr lang="en-US" dirty="0">
                <a:latin typeface="Calibri" pitchFamily="34" charset="0"/>
              </a:rPr>
              <a:t/>
            </a:r>
            <a:br>
              <a:rPr lang="en-US" dirty="0">
                <a:latin typeface="Calibri" pitchFamily="34" charset="0"/>
              </a:rPr>
            </a:br>
            <a:r>
              <a:rPr lang="sr-Latn-RS" i="1" dirty="0" smtClean="0">
                <a:latin typeface="Calibri" pitchFamily="34" charset="0"/>
              </a:rPr>
              <a:t>K</a:t>
            </a:r>
            <a:r>
              <a:rPr lang="en-US" i="1" dirty="0" err="1" smtClean="0">
                <a:latin typeface="Calibri" pitchFamily="34" charset="0"/>
              </a:rPr>
              <a:t>onstru</a:t>
            </a:r>
            <a:r>
              <a:rPr lang="sr-Latn-RS" i="1" dirty="0" smtClean="0">
                <a:latin typeface="Calibri" pitchFamily="34" charset="0"/>
              </a:rPr>
              <a:t>kcija</a:t>
            </a:r>
            <a:r>
              <a:rPr lang="en-US" i="1" dirty="0" smtClean="0">
                <a:latin typeface="Calibri" pitchFamily="34" charset="0"/>
              </a:rPr>
              <a:t> </a:t>
            </a:r>
            <a:r>
              <a:rPr lang="en-US" i="1" dirty="0">
                <a:latin typeface="Calibri" pitchFamily="34" charset="0"/>
              </a:rPr>
              <a:t>No. </a:t>
            </a:r>
            <a:r>
              <a:rPr lang="en-US" i="1" dirty="0" smtClean="0">
                <a:latin typeface="Calibri" pitchFamily="34" charset="0"/>
              </a:rPr>
              <a:t>126</a:t>
            </a:r>
            <a:r>
              <a:rPr lang="sr-Latn-RS" i="1" dirty="0" smtClean="0">
                <a:latin typeface="Calibri" pitchFamily="34" charset="0"/>
              </a:rPr>
              <a:t>, </a:t>
            </a:r>
            <a:r>
              <a:rPr lang="en-US" dirty="0" smtClean="0">
                <a:latin typeface="Calibri" pitchFamily="34" charset="0"/>
              </a:rPr>
              <a:t>1920</a:t>
            </a:r>
            <a:r>
              <a:rPr lang="sr-Latn-RS" dirty="0" smtClean="0">
                <a:latin typeface="Calibri" pitchFamily="34" charset="0"/>
              </a:rPr>
              <a:t>, ulje na platnu, </a:t>
            </a:r>
            <a:r>
              <a:rPr lang="en-US" dirty="0" smtClean="0">
                <a:latin typeface="Calibri" pitchFamily="34" charset="0"/>
              </a:rPr>
              <a:t>58.5 </a:t>
            </a:r>
            <a:r>
              <a:rPr lang="en-US" dirty="0">
                <a:latin typeface="Calibri" pitchFamily="34" charset="0"/>
              </a:rPr>
              <a:t>x 51 </a:t>
            </a:r>
            <a:r>
              <a:rPr lang="en-US" dirty="0" smtClean="0">
                <a:latin typeface="Calibri" pitchFamily="34" charset="0"/>
              </a:rPr>
              <a:t>cm</a:t>
            </a:r>
            <a:endParaRPr lang="sr-Latn-RS" dirty="0" smtClean="0">
              <a:latin typeface="Calibri" pitchFamily="34" charset="0"/>
            </a:endParaRPr>
          </a:p>
          <a:p>
            <a:pPr algn="r"/>
            <a:r>
              <a:rPr lang="en-US" dirty="0" smtClean="0">
                <a:latin typeface="Calibri" pitchFamily="34" charset="0"/>
              </a:rPr>
              <a:t>V</a:t>
            </a:r>
            <a:r>
              <a:rPr lang="sr-Latn-RS" dirty="0" smtClean="0">
                <a:latin typeface="Calibri" pitchFamily="34" charset="0"/>
              </a:rPr>
              <a:t>ideti na:</a:t>
            </a:r>
          </a:p>
          <a:p>
            <a:pPr algn="r"/>
            <a:r>
              <a:rPr lang="en-US" dirty="0" smtClean="0">
                <a:hlinkClick r:id="rId3"/>
              </a:rPr>
              <a:t>https://www.tate.org.uk/research/publications/tate-papers/12/aleksandr-rodchenkos-lines-of-force</a:t>
            </a:r>
            <a:endParaRPr lang="en-US" dirty="0">
              <a:latin typeface="Calibri" pitchFamily="34" charset="0"/>
            </a:endParaRPr>
          </a:p>
        </p:txBody>
      </p:sp>
      <p:sp>
        <p:nvSpPr>
          <p:cNvPr id="121860" name="Rectangle 3"/>
          <p:cNvSpPr>
            <a:spLocks noChangeArrowheads="1"/>
          </p:cNvSpPr>
          <p:nvPr/>
        </p:nvSpPr>
        <p:spPr bwMode="auto">
          <a:xfrm>
            <a:off x="304800" y="5181600"/>
            <a:ext cx="2667000" cy="1477328"/>
          </a:xfrm>
          <a:prstGeom prst="rect">
            <a:avLst/>
          </a:prstGeom>
          <a:noFill/>
          <a:ln w="9525">
            <a:noFill/>
            <a:miter lim="800000"/>
            <a:headEnd/>
            <a:tailEnd/>
          </a:ln>
        </p:spPr>
        <p:txBody>
          <a:bodyPr>
            <a:spAutoFit/>
          </a:bodyPr>
          <a:lstStyle/>
          <a:p>
            <a:r>
              <a:rPr lang="sr-Latn-CS" dirty="0" smtClean="0">
                <a:latin typeface="Calibri" pitchFamily="34" charset="0"/>
              </a:rPr>
              <a:t>Rodčenko na linearističkim slikama akcenat stavlja na  linearno </a:t>
            </a:r>
            <a:r>
              <a:rPr lang="sr-Latn-CS" dirty="0">
                <a:latin typeface="Calibri" pitchFamily="34" charset="0"/>
              </a:rPr>
              <a:t>svojstvo </a:t>
            </a:r>
            <a:r>
              <a:rPr lang="sr-Latn-CS" dirty="0" smtClean="0">
                <a:latin typeface="Calibri" pitchFamily="34" charset="0"/>
              </a:rPr>
              <a:t>dok fakturno postaje od sekundarne važnosti.</a:t>
            </a:r>
            <a:endParaRPr lang="en-US" dirty="0">
              <a:latin typeface="Calibri"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Aleksandr Rodchenko Construction No. 128 1920"/>
          <p:cNvPicPr>
            <a:picLocks noChangeAspect="1" noChangeArrowheads="1"/>
          </p:cNvPicPr>
          <p:nvPr/>
        </p:nvPicPr>
        <p:blipFill>
          <a:blip r:embed="rId2"/>
          <a:srcRect/>
          <a:stretch>
            <a:fillRect/>
          </a:stretch>
        </p:blipFill>
        <p:spPr bwMode="auto">
          <a:xfrm>
            <a:off x="3413125" y="0"/>
            <a:ext cx="5730875" cy="6858000"/>
          </a:xfrm>
          <a:prstGeom prst="rect">
            <a:avLst/>
          </a:prstGeom>
          <a:noFill/>
          <a:ln w="9525">
            <a:noFill/>
            <a:miter lim="800000"/>
            <a:headEnd/>
            <a:tailEnd/>
          </a:ln>
        </p:spPr>
      </p:pic>
      <p:sp>
        <p:nvSpPr>
          <p:cNvPr id="122883" name="Rectangle 2"/>
          <p:cNvSpPr>
            <a:spLocks noChangeArrowheads="1"/>
          </p:cNvSpPr>
          <p:nvPr/>
        </p:nvSpPr>
        <p:spPr bwMode="auto">
          <a:xfrm>
            <a:off x="457200" y="152400"/>
            <a:ext cx="2819400" cy="1754326"/>
          </a:xfrm>
          <a:prstGeom prst="rect">
            <a:avLst/>
          </a:prstGeom>
          <a:noFill/>
          <a:ln w="9525">
            <a:noFill/>
            <a:miter lim="800000"/>
            <a:headEnd/>
            <a:tailEnd/>
          </a:ln>
        </p:spPr>
        <p:txBody>
          <a:bodyPr>
            <a:spAutoFit/>
          </a:bodyPr>
          <a:lstStyle/>
          <a:p>
            <a:pPr algn="r"/>
            <a:r>
              <a:rPr lang="en-US" dirty="0" err="1" smtClean="0">
                <a:latin typeface="Calibri" pitchFamily="34" charset="0"/>
              </a:rPr>
              <a:t>Aleksand</a:t>
            </a:r>
            <a:r>
              <a:rPr lang="sr-Latn-RS" dirty="0" smtClean="0">
                <a:latin typeface="Calibri" pitchFamily="34" charset="0"/>
              </a:rPr>
              <a:t>a</a:t>
            </a:r>
            <a:r>
              <a:rPr lang="en-US" dirty="0" smtClean="0">
                <a:latin typeface="Calibri" pitchFamily="34" charset="0"/>
              </a:rPr>
              <a:t>r Rod</a:t>
            </a:r>
            <a:r>
              <a:rPr lang="sr-Latn-RS" dirty="0" smtClean="0">
                <a:latin typeface="Calibri" pitchFamily="34" charset="0"/>
              </a:rPr>
              <a:t>č</a:t>
            </a:r>
            <a:r>
              <a:rPr lang="en-US" dirty="0" err="1" smtClean="0">
                <a:latin typeface="Calibri" pitchFamily="34" charset="0"/>
              </a:rPr>
              <a:t>enko</a:t>
            </a:r>
            <a:r>
              <a:rPr lang="en-US" dirty="0">
                <a:latin typeface="Calibri" pitchFamily="34" charset="0"/>
              </a:rPr>
              <a:t/>
            </a:r>
            <a:br>
              <a:rPr lang="en-US" dirty="0">
                <a:latin typeface="Calibri" pitchFamily="34" charset="0"/>
              </a:rPr>
            </a:br>
            <a:r>
              <a:rPr lang="sr-Latn-RS" i="1" dirty="0" smtClean="0">
                <a:latin typeface="Calibri" pitchFamily="34" charset="0"/>
              </a:rPr>
              <a:t>Konstrukcija</a:t>
            </a:r>
            <a:r>
              <a:rPr lang="en-US" i="1" dirty="0" smtClean="0">
                <a:latin typeface="Calibri" pitchFamily="34" charset="0"/>
              </a:rPr>
              <a:t> </a:t>
            </a:r>
            <a:r>
              <a:rPr lang="en-US" i="1" dirty="0">
                <a:latin typeface="Calibri" pitchFamily="34" charset="0"/>
              </a:rPr>
              <a:t>No. </a:t>
            </a:r>
            <a:r>
              <a:rPr lang="en-US" i="1" dirty="0" smtClean="0">
                <a:latin typeface="Calibri" pitchFamily="34" charset="0"/>
              </a:rPr>
              <a:t>128</a:t>
            </a:r>
            <a:r>
              <a:rPr lang="sr-Latn-RS" dirty="0" smtClean="0">
                <a:latin typeface="Calibri" pitchFamily="34" charset="0"/>
              </a:rPr>
              <a:t>,</a:t>
            </a:r>
            <a:r>
              <a:rPr lang="en-US" dirty="0">
                <a:latin typeface="Calibri" pitchFamily="34" charset="0"/>
              </a:rPr>
              <a:t> </a:t>
            </a:r>
            <a:r>
              <a:rPr lang="en-US" dirty="0" smtClean="0">
                <a:latin typeface="Calibri" pitchFamily="34" charset="0"/>
              </a:rPr>
              <a:t>1920</a:t>
            </a:r>
            <a:r>
              <a:rPr lang="sr-Latn-RS" dirty="0" smtClean="0">
                <a:latin typeface="Calibri" pitchFamily="34" charset="0"/>
              </a:rPr>
              <a:t>,</a:t>
            </a:r>
            <a:r>
              <a:rPr lang="en-US" dirty="0">
                <a:latin typeface="Calibri" pitchFamily="34" charset="0"/>
              </a:rPr>
              <a:t/>
            </a:r>
            <a:br>
              <a:rPr lang="en-US" dirty="0">
                <a:latin typeface="Calibri" pitchFamily="34" charset="0"/>
              </a:rPr>
            </a:br>
            <a:r>
              <a:rPr lang="sr-Latn-RS" dirty="0" smtClean="0">
                <a:latin typeface="Calibri" pitchFamily="34" charset="0"/>
              </a:rPr>
              <a:t>ulje na platnu,</a:t>
            </a:r>
            <a:r>
              <a:rPr lang="en-US" dirty="0">
                <a:latin typeface="Calibri" pitchFamily="34" charset="0"/>
              </a:rPr>
              <a:t/>
            </a:r>
            <a:br>
              <a:rPr lang="en-US" dirty="0">
                <a:latin typeface="Calibri" pitchFamily="34" charset="0"/>
              </a:rPr>
            </a:br>
            <a:r>
              <a:rPr lang="en-US" dirty="0">
                <a:latin typeface="Calibri" pitchFamily="34" charset="0"/>
              </a:rPr>
              <a:t>62 x 53 </a:t>
            </a:r>
            <a:r>
              <a:rPr lang="en-US" dirty="0" smtClean="0">
                <a:latin typeface="Calibri" pitchFamily="34" charset="0"/>
              </a:rPr>
              <a:t>cm</a:t>
            </a:r>
            <a:r>
              <a:rPr lang="sr-Latn-RS" dirty="0" smtClean="0">
                <a:latin typeface="Calibri" pitchFamily="34" charset="0"/>
              </a:rPr>
              <a:t>,</a:t>
            </a:r>
            <a:endParaRPr lang="en-US" dirty="0">
              <a:latin typeface="Calibri" pitchFamily="34" charset="0"/>
            </a:endParaRPr>
          </a:p>
          <a:p>
            <a:pPr algn="r"/>
            <a:r>
              <a:rPr lang="en-US" dirty="0" err="1" smtClean="0"/>
              <a:t>Puškinov</a:t>
            </a:r>
            <a:r>
              <a:rPr lang="en-US" dirty="0" smtClean="0"/>
              <a:t> </a:t>
            </a:r>
            <a:r>
              <a:rPr lang="en-US" dirty="0" err="1" smtClean="0"/>
              <a:t>muzej</a:t>
            </a:r>
            <a:r>
              <a:rPr lang="en-US" dirty="0" smtClean="0"/>
              <a:t> </a:t>
            </a:r>
            <a:r>
              <a:rPr lang="en-US" dirty="0" err="1" smtClean="0"/>
              <a:t>likovnih</a:t>
            </a:r>
            <a:r>
              <a:rPr lang="en-US" dirty="0" smtClean="0"/>
              <a:t> </a:t>
            </a:r>
            <a:r>
              <a:rPr lang="en-US" dirty="0" err="1" smtClean="0"/>
              <a:t>umetnosti</a:t>
            </a:r>
            <a:r>
              <a:rPr lang="sr-Latn-RS" dirty="0" smtClean="0"/>
              <a:t>, Moskva</a:t>
            </a:r>
            <a:endParaRPr lang="en-US" dirty="0">
              <a:latin typeface="Calibri" pitchFamily="34" charset="0"/>
            </a:endParaRPr>
          </a:p>
        </p:txBody>
      </p:sp>
      <p:sp>
        <p:nvSpPr>
          <p:cNvPr id="122884" name="Rectangle 3"/>
          <p:cNvSpPr>
            <a:spLocks noChangeArrowheads="1"/>
          </p:cNvSpPr>
          <p:nvPr/>
        </p:nvSpPr>
        <p:spPr bwMode="auto">
          <a:xfrm>
            <a:off x="228600" y="3733800"/>
            <a:ext cx="3124200" cy="2862263"/>
          </a:xfrm>
          <a:prstGeom prst="rect">
            <a:avLst/>
          </a:prstGeom>
          <a:noFill/>
          <a:ln w="9525">
            <a:noFill/>
            <a:miter lim="800000"/>
            <a:headEnd/>
            <a:tailEnd/>
          </a:ln>
        </p:spPr>
        <p:txBody>
          <a:bodyPr>
            <a:spAutoFit/>
          </a:bodyPr>
          <a:lstStyle/>
          <a:p>
            <a:r>
              <a:rPr lang="sr-Latn-CS" dirty="0">
                <a:latin typeface="Calibri" pitchFamily="34" charset="0"/>
              </a:rPr>
              <a:t>“Sigurno će me oštro kritikovati zbog mojih linija. Reći će da nema slikasrtva bez rada četkom. Međutim, ja svoj zadatak vidim drugačije. Boja je umrla posredstvom crnog, i više ne igra nikakvu ulogu. Neka sada umre i rad četkom.”</a:t>
            </a:r>
          </a:p>
          <a:p>
            <a:r>
              <a:rPr lang="sr-Latn-CS" dirty="0">
                <a:latin typeface="Calibri" pitchFamily="34" charset="0"/>
              </a:rPr>
              <a:t>iz Rodčenkove beležnice, avgust 1919.</a:t>
            </a:r>
            <a:endParaRPr lang="en-US" dirty="0">
              <a:latin typeface="Calibri"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2"/>
          <a:srcRect/>
          <a:stretch>
            <a:fillRect/>
          </a:stretch>
        </p:blipFill>
        <p:spPr bwMode="auto">
          <a:xfrm>
            <a:off x="0" y="0"/>
            <a:ext cx="4260850" cy="6858000"/>
          </a:xfrm>
          <a:prstGeom prst="rect">
            <a:avLst/>
          </a:prstGeom>
          <a:noFill/>
          <a:ln w="9525">
            <a:noFill/>
            <a:miter lim="800000"/>
            <a:headEnd/>
            <a:tailEnd/>
          </a:ln>
        </p:spPr>
      </p:pic>
      <p:pic>
        <p:nvPicPr>
          <p:cNvPr id="123907" name="Picture 3"/>
          <p:cNvPicPr>
            <a:picLocks noChangeAspect="1" noChangeArrowheads="1"/>
          </p:cNvPicPr>
          <p:nvPr/>
        </p:nvPicPr>
        <p:blipFill>
          <a:blip r:embed="rId3"/>
          <a:srcRect/>
          <a:stretch>
            <a:fillRect/>
          </a:stretch>
        </p:blipFill>
        <p:spPr bwMode="auto">
          <a:xfrm>
            <a:off x="4643438" y="0"/>
            <a:ext cx="4500562" cy="5692775"/>
          </a:xfrm>
          <a:prstGeom prst="rect">
            <a:avLst/>
          </a:prstGeom>
          <a:noFill/>
          <a:ln w="9525">
            <a:noFill/>
            <a:miter lim="800000"/>
            <a:headEnd/>
            <a:tailEnd/>
          </a:ln>
        </p:spPr>
      </p:pic>
      <p:sp>
        <p:nvSpPr>
          <p:cNvPr id="123908" name="Rectangle 3"/>
          <p:cNvSpPr>
            <a:spLocks noChangeArrowheads="1"/>
          </p:cNvSpPr>
          <p:nvPr/>
        </p:nvSpPr>
        <p:spPr bwMode="auto">
          <a:xfrm>
            <a:off x="4953000" y="6096000"/>
            <a:ext cx="3656065" cy="369332"/>
          </a:xfrm>
          <a:prstGeom prst="rect">
            <a:avLst/>
          </a:prstGeom>
          <a:noFill/>
          <a:ln w="9525">
            <a:noFill/>
            <a:miter lim="800000"/>
            <a:headEnd/>
            <a:tailEnd/>
          </a:ln>
        </p:spPr>
        <p:txBody>
          <a:bodyPr wrap="none">
            <a:spAutoFit/>
          </a:bodyPr>
          <a:lstStyle/>
          <a:p>
            <a:r>
              <a:rPr lang="sr-Latn-CS" dirty="0">
                <a:latin typeface="Calibri" pitchFamily="34" charset="0"/>
              </a:rPr>
              <a:t>Nacrt za korice brošure </a:t>
            </a:r>
            <a:r>
              <a:rPr lang="sr-Latn-CS" dirty="0" smtClean="0">
                <a:latin typeface="Calibri" pitchFamily="34" charset="0"/>
              </a:rPr>
              <a:t>“Linija”, </a:t>
            </a:r>
            <a:r>
              <a:rPr lang="sr-Latn-CS" dirty="0">
                <a:latin typeface="Calibri" pitchFamily="34" charset="0"/>
              </a:rPr>
              <a:t>1921</a:t>
            </a:r>
            <a:endParaRPr lang="en-US" dirty="0">
              <a:latin typeface="Calibri"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a:srcRect/>
          <a:stretch>
            <a:fillRect/>
          </a:stretch>
        </p:blipFill>
        <p:spPr bwMode="auto">
          <a:xfrm>
            <a:off x="4037013" y="0"/>
            <a:ext cx="5106987" cy="6858000"/>
          </a:xfrm>
          <a:prstGeom prst="rect">
            <a:avLst/>
          </a:prstGeom>
          <a:noFill/>
          <a:ln w="9525">
            <a:noFill/>
            <a:miter lim="800000"/>
            <a:headEnd/>
            <a:tailEnd/>
          </a:ln>
        </p:spPr>
      </p:pic>
      <p:sp>
        <p:nvSpPr>
          <p:cNvPr id="124931" name="Rectangle 2"/>
          <p:cNvSpPr>
            <a:spLocks noChangeArrowheads="1"/>
          </p:cNvSpPr>
          <p:nvPr/>
        </p:nvSpPr>
        <p:spPr bwMode="auto">
          <a:xfrm>
            <a:off x="457200" y="0"/>
            <a:ext cx="3380734" cy="369332"/>
          </a:xfrm>
          <a:prstGeom prst="rect">
            <a:avLst/>
          </a:prstGeom>
          <a:noFill/>
          <a:ln w="9525">
            <a:noFill/>
            <a:miter lim="800000"/>
            <a:headEnd/>
            <a:tailEnd/>
          </a:ln>
        </p:spPr>
        <p:txBody>
          <a:bodyPr wrap="none">
            <a:spAutoFit/>
          </a:bodyPr>
          <a:lstStyle/>
          <a:p>
            <a:r>
              <a:rPr lang="sr-Latn-CS" dirty="0">
                <a:latin typeface="Calibri" pitchFamily="34" charset="0"/>
              </a:rPr>
              <a:t>Korice brošure </a:t>
            </a:r>
            <a:r>
              <a:rPr lang="sr-Latn-CS" dirty="0" smtClean="0">
                <a:latin typeface="Calibri" pitchFamily="34" charset="0"/>
              </a:rPr>
              <a:t>“Linearizam”, </a:t>
            </a:r>
            <a:r>
              <a:rPr lang="sr-Latn-CS" dirty="0">
                <a:latin typeface="Calibri" pitchFamily="34" charset="0"/>
              </a:rPr>
              <a:t>1919</a:t>
            </a:r>
            <a:endParaRPr lang="en-US" dirty="0">
              <a:latin typeface="Calibri" pitchFamily="34" charset="0"/>
            </a:endParaRPr>
          </a:p>
        </p:txBody>
      </p:sp>
      <p:sp>
        <p:nvSpPr>
          <p:cNvPr id="124932" name="Rectangle 3"/>
          <p:cNvSpPr>
            <a:spLocks noChangeArrowheads="1"/>
          </p:cNvSpPr>
          <p:nvPr/>
        </p:nvSpPr>
        <p:spPr bwMode="auto">
          <a:xfrm>
            <a:off x="152400" y="838200"/>
            <a:ext cx="3886200" cy="5909310"/>
          </a:xfrm>
          <a:prstGeom prst="rect">
            <a:avLst/>
          </a:prstGeom>
          <a:noFill/>
          <a:ln w="9525">
            <a:noFill/>
            <a:miter lim="800000"/>
            <a:headEnd/>
            <a:tailEnd/>
          </a:ln>
        </p:spPr>
        <p:txBody>
          <a:bodyPr wrap="square">
            <a:spAutoFit/>
          </a:bodyPr>
          <a:lstStyle/>
          <a:p>
            <a:r>
              <a:rPr lang="sr-Latn-CS" dirty="0" smtClean="0">
                <a:latin typeface="Calibri" pitchFamily="34" charset="0"/>
              </a:rPr>
              <a:t>za </a:t>
            </a:r>
            <a:r>
              <a:rPr lang="sr-Latn-CS" dirty="0">
                <a:latin typeface="Calibri" pitchFamily="34" charset="0"/>
              </a:rPr>
              <a:t>Rodčenka linearizam je nova forma bespredmetništva: “linija je poslednja forma”</a:t>
            </a:r>
          </a:p>
          <a:p>
            <a:endParaRPr lang="sr-Latn-CS" dirty="0">
              <a:latin typeface="Calibri" pitchFamily="34" charset="0"/>
            </a:endParaRPr>
          </a:p>
          <a:p>
            <a:r>
              <a:rPr lang="sr-Latn-CS" dirty="0">
                <a:latin typeface="Calibri" pitchFamily="34" charset="0"/>
              </a:rPr>
              <a:t>1920. piše tekst “SVE JE EKSPERIMENT” (XIX Državna izložba, oktobar 1920) </a:t>
            </a:r>
            <a:r>
              <a:rPr lang="sr-Latn-CS" dirty="0" smtClean="0">
                <a:latin typeface="Calibri" pitchFamily="34" charset="0"/>
              </a:rPr>
              <a:t>u kojem eksperiment izjednačava </a:t>
            </a:r>
            <a:r>
              <a:rPr lang="sr-Latn-CS" dirty="0">
                <a:latin typeface="Calibri" pitchFamily="34" charset="0"/>
              </a:rPr>
              <a:t>sa konceptom </a:t>
            </a:r>
            <a:r>
              <a:rPr lang="sr-Latn-CS" dirty="0" smtClean="0">
                <a:latin typeface="Calibri" pitchFamily="34" charset="0"/>
              </a:rPr>
              <a:t>dela i LINEARIZAM </a:t>
            </a:r>
            <a:r>
              <a:rPr lang="sr-Latn-CS" dirty="0">
                <a:latin typeface="Calibri" pitchFamily="34" charset="0"/>
              </a:rPr>
              <a:t>tumači kao NOVU SLIKARSKU POJAVU u okviru opšte koncepcije bespredmetništva</a:t>
            </a:r>
          </a:p>
          <a:p>
            <a:endParaRPr lang="sr-Latn-CS" dirty="0">
              <a:latin typeface="Calibri" pitchFamily="34" charset="0"/>
            </a:endParaRPr>
          </a:p>
          <a:p>
            <a:r>
              <a:rPr lang="sr-Latn-CS" dirty="0">
                <a:latin typeface="Calibri" pitchFamily="34" charset="0"/>
              </a:rPr>
              <a:t>Rodčenka </a:t>
            </a:r>
            <a:r>
              <a:rPr lang="sr-Latn-CS" dirty="0" smtClean="0">
                <a:latin typeface="Calibri" pitchFamily="34" charset="0"/>
              </a:rPr>
              <a:t>za razliku od Kandinskog ne zanimaju tipološke varijante </a:t>
            </a:r>
            <a:r>
              <a:rPr lang="sr-Latn-CS" dirty="0">
                <a:latin typeface="Calibri" pitchFamily="34" charset="0"/>
              </a:rPr>
              <a:t>i </a:t>
            </a:r>
            <a:r>
              <a:rPr lang="sr-Latn-CS" dirty="0" smtClean="0">
                <a:latin typeface="Calibri" pitchFamily="34" charset="0"/>
              </a:rPr>
              <a:t>podvarijante linije, </a:t>
            </a:r>
            <a:r>
              <a:rPr lang="sr-Latn-CS" dirty="0">
                <a:latin typeface="Calibri" pitchFamily="34" charset="0"/>
              </a:rPr>
              <a:t>već </a:t>
            </a:r>
            <a:r>
              <a:rPr lang="sr-Latn-CS" dirty="0" smtClean="0">
                <a:latin typeface="Calibri" pitchFamily="34" charset="0"/>
              </a:rPr>
              <a:t>isključivo samo jedna određena linija koja je </a:t>
            </a:r>
            <a:r>
              <a:rPr lang="sr-Latn-CS" dirty="0">
                <a:latin typeface="Calibri" pitchFamily="34" charset="0"/>
              </a:rPr>
              <a:t>pravilna, prava ili </a:t>
            </a:r>
            <a:r>
              <a:rPr lang="sr-Latn-CS" dirty="0" smtClean="0">
                <a:latin typeface="Calibri" pitchFamily="34" charset="0"/>
              </a:rPr>
              <a:t>kružna i koja je obavezno </a:t>
            </a:r>
            <a:r>
              <a:rPr lang="sr-Latn-CS" dirty="0">
                <a:latin typeface="Calibri" pitchFamily="34" charset="0"/>
              </a:rPr>
              <a:t>izvedena pomoću </a:t>
            </a:r>
            <a:r>
              <a:rPr lang="sr-Latn-CS" dirty="0" smtClean="0">
                <a:latin typeface="Calibri" pitchFamily="34" charset="0"/>
              </a:rPr>
              <a:t>instrumenata (šestar, lenjir) i </a:t>
            </a:r>
            <a:r>
              <a:rPr lang="sr-Latn-CS" dirty="0">
                <a:latin typeface="Calibri" pitchFamily="34" charset="0"/>
              </a:rPr>
              <a:t>nikako slobodnom </a:t>
            </a:r>
            <a:r>
              <a:rPr lang="sr-Latn-CS" dirty="0" smtClean="0">
                <a:latin typeface="Calibri" pitchFamily="34" charset="0"/>
              </a:rPr>
              <a:t>rukom koja daje nepreciznu, drhtavu, ekspresivnu liniju kojom se iražava ne materijalna stvarnost već metafizička stvarnost</a:t>
            </a:r>
            <a:endParaRPr lang="en-US" dirty="0">
              <a:latin typeface="Calibri"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a:srcRect/>
          <a:stretch>
            <a:fillRect/>
          </a:stretch>
        </p:blipFill>
        <p:spPr bwMode="auto">
          <a:xfrm>
            <a:off x="4757738" y="0"/>
            <a:ext cx="4386262" cy="6858000"/>
          </a:xfrm>
          <a:prstGeom prst="rect">
            <a:avLst/>
          </a:prstGeom>
          <a:noFill/>
          <a:ln w="9525">
            <a:noFill/>
            <a:miter lim="800000"/>
            <a:headEnd/>
            <a:tailEnd/>
          </a:ln>
        </p:spPr>
      </p:pic>
      <p:sp>
        <p:nvSpPr>
          <p:cNvPr id="125955" name="Rectangle 2"/>
          <p:cNvSpPr>
            <a:spLocks noChangeArrowheads="1"/>
          </p:cNvSpPr>
          <p:nvPr/>
        </p:nvSpPr>
        <p:spPr bwMode="auto">
          <a:xfrm>
            <a:off x="533400" y="304800"/>
            <a:ext cx="2208618" cy="369332"/>
          </a:xfrm>
          <a:prstGeom prst="rect">
            <a:avLst/>
          </a:prstGeom>
          <a:noFill/>
          <a:ln w="9525">
            <a:noFill/>
            <a:miter lim="800000"/>
            <a:headEnd/>
            <a:tailEnd/>
          </a:ln>
        </p:spPr>
        <p:txBody>
          <a:bodyPr wrap="none">
            <a:spAutoFit/>
          </a:bodyPr>
          <a:lstStyle/>
          <a:p>
            <a:r>
              <a:rPr lang="sr-Latn-RS" dirty="0" smtClean="0">
                <a:latin typeface="Calibri" pitchFamily="34" charset="0"/>
              </a:rPr>
              <a:t>Rodčenko, </a:t>
            </a:r>
            <a:r>
              <a:rPr lang="en-US" i="1" dirty="0" err="1" smtClean="0">
                <a:latin typeface="Calibri" pitchFamily="34" charset="0"/>
              </a:rPr>
              <a:t>Linija</a:t>
            </a:r>
            <a:r>
              <a:rPr lang="sr-Latn-RS" dirty="0" smtClean="0">
                <a:latin typeface="Calibri" pitchFamily="34" charset="0"/>
              </a:rPr>
              <a:t>,</a:t>
            </a:r>
            <a:r>
              <a:rPr lang="en-US" dirty="0" smtClean="0">
                <a:latin typeface="Calibri" pitchFamily="34" charset="0"/>
              </a:rPr>
              <a:t>1919</a:t>
            </a:r>
            <a:endParaRPr lang="en-US" dirty="0">
              <a:latin typeface="Calibri" pitchFamily="34" charset="0"/>
            </a:endParaRPr>
          </a:p>
        </p:txBody>
      </p:sp>
      <p:sp>
        <p:nvSpPr>
          <p:cNvPr id="125956" name="Rectangle 3"/>
          <p:cNvSpPr>
            <a:spLocks noChangeArrowheads="1"/>
          </p:cNvSpPr>
          <p:nvPr/>
        </p:nvSpPr>
        <p:spPr bwMode="auto">
          <a:xfrm>
            <a:off x="228600" y="914400"/>
            <a:ext cx="4038600" cy="5584825"/>
          </a:xfrm>
          <a:prstGeom prst="rect">
            <a:avLst/>
          </a:prstGeom>
          <a:noFill/>
          <a:ln w="9525">
            <a:noFill/>
            <a:miter lim="800000"/>
            <a:headEnd/>
            <a:tailEnd/>
          </a:ln>
        </p:spPr>
        <p:txBody>
          <a:bodyPr>
            <a:spAutoFit/>
          </a:bodyPr>
          <a:lstStyle/>
          <a:p>
            <a:r>
              <a:rPr lang="sr-Latn-CS" dirty="0">
                <a:latin typeface="Calibri" pitchFamily="34" charset="0"/>
              </a:rPr>
              <a:t>“Najzad je značenje LINIJE postalo potpuno jasno – s jedne strane njena funkcija ograničavanja i oivičavanja, a s druge strane funkcija glavnog faktora strukture svakog organizma u životu, takoreći skeleta (ili osnove, okvira, sistema). Linija je prva i poslednja stvar kako u slikarstvu tako i u svakoj konstrukciji uopšte. Linija je put prelaza, kretanja, sudar, granica, spajanje, veza, presecanje.</a:t>
            </a:r>
          </a:p>
          <a:p>
            <a:r>
              <a:rPr lang="sr-Latn-CS" dirty="0">
                <a:latin typeface="Calibri" pitchFamily="34" charset="0"/>
              </a:rPr>
              <a:t>Tako je linija pobedila sve i razorila poslednja uporišta slikarstva – boju, ton, fakturu i plohu. ... </a:t>
            </a:r>
            <a:r>
              <a:rPr lang="sr-Latn-CS" dirty="0" smtClean="0">
                <a:latin typeface="Calibri" pitchFamily="34" charset="0"/>
              </a:rPr>
              <a:t>Stavljanjem </a:t>
            </a:r>
            <a:r>
              <a:rPr lang="sr-Latn-CS" dirty="0">
                <a:latin typeface="Calibri" pitchFamily="34" charset="0"/>
              </a:rPr>
              <a:t>u prvi plan linije kao </a:t>
            </a:r>
            <a:r>
              <a:rPr lang="sr-Latn-CS" dirty="0" smtClean="0">
                <a:latin typeface="Calibri" pitchFamily="34" charset="0"/>
              </a:rPr>
              <a:t>elementa </a:t>
            </a:r>
            <a:r>
              <a:rPr lang="sr-Latn-CS" dirty="0">
                <a:latin typeface="Calibri" pitchFamily="34" charset="0"/>
              </a:rPr>
              <a:t>bez kojeg je nemoguće konstruisati i stvarati, mi istovremeno odbacujemo celokupnu estetikmu boje, fakturnosti i stila, jer sve što smeta konstrukcije jeste stil (npr Maljevičev kvardrat)”, </a:t>
            </a:r>
            <a:r>
              <a:rPr lang="sr-Latn-CS" i="1" dirty="0">
                <a:latin typeface="Calibri" pitchFamily="34" charset="0"/>
              </a:rPr>
              <a:t>Linija</a:t>
            </a:r>
            <a:r>
              <a:rPr lang="sr-Latn-CS" dirty="0">
                <a:latin typeface="Calibri" pitchFamily="34" charset="0"/>
              </a:rPr>
              <a:t>, 1921.</a:t>
            </a:r>
            <a:endParaRPr lang="en-US" dirty="0">
              <a:latin typeface="Calibri"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idx="4294967295"/>
          </p:nvPr>
        </p:nvSpPr>
        <p:spPr>
          <a:xfrm>
            <a:off x="457200" y="274638"/>
            <a:ext cx="8229600" cy="487362"/>
          </a:xfrm>
        </p:spPr>
        <p:txBody>
          <a:bodyPr>
            <a:normAutofit fontScale="90000"/>
          </a:bodyPr>
          <a:lstStyle/>
          <a:p>
            <a:r>
              <a:rPr lang="sr-Latn-CS" sz="4000"/>
              <a:t>osporavanja</a:t>
            </a:r>
            <a:endParaRPr lang="en-US" sz="4000"/>
          </a:p>
        </p:txBody>
      </p:sp>
      <p:sp>
        <p:nvSpPr>
          <p:cNvPr id="3" name="Content Placeholder 2"/>
          <p:cNvSpPr>
            <a:spLocks noGrp="1"/>
          </p:cNvSpPr>
          <p:nvPr>
            <p:ph idx="4294967295"/>
          </p:nvPr>
        </p:nvSpPr>
        <p:spPr>
          <a:xfrm>
            <a:off x="457200" y="914400"/>
            <a:ext cx="8229600" cy="5715000"/>
          </a:xfrm>
        </p:spPr>
        <p:txBody>
          <a:bodyPr>
            <a:normAutofit/>
          </a:bodyPr>
          <a:lstStyle/>
          <a:p>
            <a:pPr>
              <a:lnSpc>
                <a:spcPct val="150000"/>
              </a:lnSpc>
            </a:pPr>
            <a:r>
              <a:rPr lang="sr-Latn-CS" sz="1800" dirty="0"/>
              <a:t>Maljevič postaje na izvestan način izolovan u svojoj poziciji, a suprematizam </a:t>
            </a:r>
            <a:r>
              <a:rPr lang="sr-Latn-CS" sz="1800" dirty="0" smtClean="0"/>
              <a:t>će i njegova ‘kultura slikarstva’, </a:t>
            </a:r>
            <a:r>
              <a:rPr lang="sr-Latn-CS" sz="1800" dirty="0"/>
              <a:t>u okolnostima pojavljivanja novih umetničkih i teorijskih koncepcija u prvim godinama nakon revolucije postati predmet negativnih kritičkih sudova i osporavanja</a:t>
            </a:r>
          </a:p>
          <a:p>
            <a:pPr>
              <a:lnSpc>
                <a:spcPct val="150000"/>
              </a:lnSpc>
            </a:pPr>
            <a:r>
              <a:rPr lang="sr-Latn-CS" sz="1800" dirty="0"/>
              <a:t>Ono što je bilo izloženo kritičkom osporavanju jeste u najopštijem smislu idealistička i metafizička dimenzija suprematizma i opšta ideja filozofskog utemeljenja pojma umetničkog dela. </a:t>
            </a:r>
          </a:p>
          <a:p>
            <a:pPr>
              <a:lnSpc>
                <a:spcPct val="150000"/>
              </a:lnSpc>
            </a:pPr>
            <a:r>
              <a:rPr lang="sr-Latn-CS" sz="1800" dirty="0"/>
              <a:t>Tome suprotstavljen </a:t>
            </a:r>
            <a:r>
              <a:rPr lang="sr-Latn-CS" sz="1800" u="sng" dirty="0"/>
              <a:t>novi koncept dela kao (materijalnog) predmeta ili (fakturne) stvari</a:t>
            </a:r>
            <a:r>
              <a:rPr lang="sr-Latn-CS" sz="1800" dirty="0"/>
              <a:t>, oslobođenog simboličkih, emocionalnih, intuitivnih, ekspresivnih i bilo kakvih idejnih komponenti</a:t>
            </a:r>
          </a:p>
          <a:p>
            <a:pPr>
              <a:lnSpc>
                <a:spcPct val="150000"/>
              </a:lnSpc>
            </a:pPr>
            <a:r>
              <a:rPr lang="sr-Latn-CS" sz="1800" dirty="0"/>
              <a:t>Umesto ‘proizvodnje ideja’ </a:t>
            </a:r>
            <a:r>
              <a:rPr lang="sr-Latn-CS" sz="1800" dirty="0" smtClean="0"/>
              <a:t>sa kojom je bio identifikovan suprematizam iznosi se zahtev </a:t>
            </a:r>
            <a:r>
              <a:rPr lang="sr-Latn-CS" sz="1800" dirty="0"/>
              <a:t>za ‘proizvodnjom stvari</a:t>
            </a:r>
            <a:r>
              <a:rPr lang="sr-Latn-CS" sz="1800" dirty="0" smtClean="0"/>
              <a:t>’ koji se realizuje u umetnosti konstruktivizma</a:t>
            </a:r>
            <a:endParaRPr lang="sr-Latn-CS" sz="1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greg.org/archive/rodchenko_pure_red_yellow_blue.jpg"/>
          <p:cNvPicPr>
            <a:picLocks noChangeAspect="1" noChangeArrowheads="1"/>
          </p:cNvPicPr>
          <p:nvPr/>
        </p:nvPicPr>
        <p:blipFill>
          <a:blip r:embed="rId2"/>
          <a:srcRect/>
          <a:stretch>
            <a:fillRect/>
          </a:stretch>
        </p:blipFill>
        <p:spPr bwMode="auto">
          <a:xfrm>
            <a:off x="-9525" y="1371600"/>
            <a:ext cx="9153525" cy="3505200"/>
          </a:xfrm>
          <a:prstGeom prst="rect">
            <a:avLst/>
          </a:prstGeom>
          <a:noFill/>
          <a:ln w="9525">
            <a:noFill/>
            <a:miter lim="800000"/>
            <a:headEnd/>
            <a:tailEnd/>
          </a:ln>
        </p:spPr>
      </p:pic>
      <p:sp>
        <p:nvSpPr>
          <p:cNvPr id="126979" name="Rectangle 2"/>
          <p:cNvSpPr>
            <a:spLocks noChangeArrowheads="1"/>
          </p:cNvSpPr>
          <p:nvPr/>
        </p:nvSpPr>
        <p:spPr bwMode="auto">
          <a:xfrm>
            <a:off x="1447800" y="5181600"/>
            <a:ext cx="6477000" cy="923330"/>
          </a:xfrm>
          <a:prstGeom prst="rect">
            <a:avLst/>
          </a:prstGeom>
          <a:noFill/>
          <a:ln w="9525">
            <a:noFill/>
            <a:miter lim="800000"/>
            <a:headEnd/>
            <a:tailEnd/>
          </a:ln>
        </p:spPr>
        <p:txBody>
          <a:bodyPr>
            <a:spAutoFit/>
          </a:bodyPr>
          <a:lstStyle/>
          <a:p>
            <a:pPr algn="ctr"/>
            <a:r>
              <a:rPr lang="sr-Latn-RS" i="1" dirty="0" smtClean="0">
                <a:latin typeface="Calibri" pitchFamily="34" charset="0"/>
              </a:rPr>
              <a:t>Čista crvena boja </a:t>
            </a:r>
            <a:r>
              <a:rPr lang="en-US" i="1" dirty="0" smtClean="0">
                <a:latin typeface="Calibri" pitchFamily="34" charset="0"/>
              </a:rPr>
              <a:t>(</a:t>
            </a:r>
            <a:r>
              <a:rPr lang="en-US" i="1" dirty="0" err="1" smtClean="0">
                <a:latin typeface="Calibri" pitchFamily="34" charset="0"/>
              </a:rPr>
              <a:t>Chistyi</a:t>
            </a:r>
            <a:r>
              <a:rPr lang="en-US" i="1" dirty="0" smtClean="0">
                <a:latin typeface="Calibri" pitchFamily="34" charset="0"/>
              </a:rPr>
              <a:t> </a:t>
            </a:r>
            <a:r>
              <a:rPr lang="en-US" i="1" dirty="0" err="1">
                <a:latin typeface="Calibri" pitchFamily="34" charset="0"/>
              </a:rPr>
              <a:t>krasnyi</a:t>
            </a:r>
            <a:r>
              <a:rPr lang="en-US" i="1" dirty="0">
                <a:latin typeface="Calibri" pitchFamily="34" charset="0"/>
              </a:rPr>
              <a:t> </a:t>
            </a:r>
            <a:r>
              <a:rPr lang="en-US" i="1" dirty="0" err="1">
                <a:latin typeface="Calibri" pitchFamily="34" charset="0"/>
              </a:rPr>
              <a:t>tsvet</a:t>
            </a:r>
            <a:r>
              <a:rPr lang="en-US" i="1" dirty="0">
                <a:latin typeface="Calibri" pitchFamily="34" charset="0"/>
              </a:rPr>
              <a:t>), </a:t>
            </a:r>
            <a:r>
              <a:rPr lang="sr-Latn-RS" i="1" dirty="0" smtClean="0">
                <a:latin typeface="Calibri" pitchFamily="34" charset="0"/>
              </a:rPr>
              <a:t>Čista žuta boja</a:t>
            </a:r>
            <a:r>
              <a:rPr lang="en-US" i="1" dirty="0" smtClean="0">
                <a:latin typeface="Calibri" pitchFamily="34" charset="0"/>
              </a:rPr>
              <a:t> </a:t>
            </a:r>
            <a:r>
              <a:rPr lang="en-US" i="1" dirty="0">
                <a:latin typeface="Calibri" pitchFamily="34" charset="0"/>
              </a:rPr>
              <a:t>(</a:t>
            </a:r>
            <a:r>
              <a:rPr lang="en-US" i="1" dirty="0" err="1">
                <a:latin typeface="Calibri" pitchFamily="34" charset="0"/>
              </a:rPr>
              <a:t>Chistyi</a:t>
            </a:r>
            <a:r>
              <a:rPr lang="en-US" i="1" dirty="0">
                <a:latin typeface="Calibri" pitchFamily="34" charset="0"/>
              </a:rPr>
              <a:t/>
            </a:r>
            <a:br>
              <a:rPr lang="en-US" i="1" dirty="0">
                <a:latin typeface="Calibri" pitchFamily="34" charset="0"/>
              </a:rPr>
            </a:br>
            <a:r>
              <a:rPr lang="en-US" i="1" dirty="0" err="1">
                <a:latin typeface="Calibri" pitchFamily="34" charset="0"/>
              </a:rPr>
              <a:t>zheltyi</a:t>
            </a:r>
            <a:r>
              <a:rPr lang="en-US" i="1" dirty="0">
                <a:latin typeface="Calibri" pitchFamily="34" charset="0"/>
              </a:rPr>
              <a:t> </a:t>
            </a:r>
            <a:r>
              <a:rPr lang="en-US" i="1" dirty="0" err="1">
                <a:latin typeface="Calibri" pitchFamily="34" charset="0"/>
              </a:rPr>
              <a:t>tsvet</a:t>
            </a:r>
            <a:r>
              <a:rPr lang="en-US" i="1" dirty="0">
                <a:latin typeface="Calibri" pitchFamily="34" charset="0"/>
              </a:rPr>
              <a:t>), </a:t>
            </a:r>
            <a:r>
              <a:rPr lang="sr-Latn-RS" i="1" dirty="0" smtClean="0">
                <a:latin typeface="Calibri" pitchFamily="34" charset="0"/>
              </a:rPr>
              <a:t>Čista plava boja</a:t>
            </a:r>
            <a:r>
              <a:rPr lang="en-US" i="1" dirty="0" smtClean="0">
                <a:latin typeface="Calibri" pitchFamily="34" charset="0"/>
              </a:rPr>
              <a:t> </a:t>
            </a:r>
            <a:r>
              <a:rPr lang="en-US" i="1" dirty="0">
                <a:latin typeface="Calibri" pitchFamily="34" charset="0"/>
              </a:rPr>
              <a:t>(</a:t>
            </a:r>
            <a:r>
              <a:rPr lang="en-US" i="1" dirty="0" err="1">
                <a:latin typeface="Calibri" pitchFamily="34" charset="0"/>
              </a:rPr>
              <a:t>Chistyi</a:t>
            </a:r>
            <a:r>
              <a:rPr lang="en-US" i="1" dirty="0">
                <a:latin typeface="Calibri" pitchFamily="34" charset="0"/>
              </a:rPr>
              <a:t> </a:t>
            </a:r>
            <a:r>
              <a:rPr lang="en-US" i="1" dirty="0" err="1">
                <a:latin typeface="Calibri" pitchFamily="34" charset="0"/>
              </a:rPr>
              <a:t>sinii</a:t>
            </a:r>
            <a:r>
              <a:rPr lang="en-US" i="1" dirty="0">
                <a:latin typeface="Calibri" pitchFamily="34" charset="0"/>
              </a:rPr>
              <a:t> </a:t>
            </a:r>
            <a:r>
              <a:rPr lang="en-US" i="1" dirty="0" err="1">
                <a:latin typeface="Calibri" pitchFamily="34" charset="0"/>
              </a:rPr>
              <a:t>tsvet</a:t>
            </a:r>
            <a:r>
              <a:rPr lang="en-US" i="1" dirty="0">
                <a:latin typeface="Calibri" pitchFamily="34" charset="0"/>
              </a:rPr>
              <a:t>)</a:t>
            </a:r>
            <a:r>
              <a:rPr lang="en-US" dirty="0">
                <a:latin typeface="Calibri" pitchFamily="34" charset="0"/>
              </a:rPr>
              <a:t>, 1921, </a:t>
            </a:r>
            <a:r>
              <a:rPr lang="sr-Latn-CS" dirty="0" smtClean="0">
                <a:latin typeface="Calibri" pitchFamily="34" charset="0"/>
              </a:rPr>
              <a:t>62,</a:t>
            </a:r>
            <a:r>
              <a:rPr lang="en-US" dirty="0">
                <a:latin typeface="Calibri" pitchFamily="34" charset="0"/>
              </a:rPr>
              <a:t>5 x </a:t>
            </a:r>
            <a:r>
              <a:rPr lang="sr-Latn-CS" dirty="0">
                <a:latin typeface="Calibri" pitchFamily="34" charset="0"/>
              </a:rPr>
              <a:t>52,5</a:t>
            </a:r>
            <a:r>
              <a:rPr lang="en-US" dirty="0">
                <a:latin typeface="Calibri" pitchFamily="34" charset="0"/>
              </a:rPr>
              <a:t> </a:t>
            </a:r>
            <a:r>
              <a:rPr lang="sr-Latn-RS" dirty="0" smtClean="0">
                <a:latin typeface="Calibri" pitchFamily="34" charset="0"/>
              </a:rPr>
              <a:t>cm svaka slika</a:t>
            </a:r>
            <a:endParaRPr lang="en-US" dirty="0">
              <a:latin typeface="Calibri" pitchFamily="34" charset="0"/>
            </a:endParaRPr>
          </a:p>
        </p:txBody>
      </p:sp>
      <p:sp>
        <p:nvSpPr>
          <p:cNvPr id="126980" name="Rectangle 3"/>
          <p:cNvSpPr>
            <a:spLocks noChangeArrowheads="1"/>
          </p:cNvSpPr>
          <p:nvPr/>
        </p:nvSpPr>
        <p:spPr bwMode="auto">
          <a:xfrm>
            <a:off x="152400" y="152400"/>
            <a:ext cx="6019800" cy="923330"/>
          </a:xfrm>
          <a:prstGeom prst="rect">
            <a:avLst/>
          </a:prstGeom>
          <a:noFill/>
          <a:ln w="9525">
            <a:noFill/>
            <a:miter lim="800000"/>
            <a:headEnd/>
            <a:tailEnd/>
          </a:ln>
        </p:spPr>
        <p:txBody>
          <a:bodyPr wrap="square">
            <a:spAutoFit/>
          </a:bodyPr>
          <a:lstStyle/>
          <a:p>
            <a:r>
              <a:rPr lang="sr-Latn-CS" dirty="0">
                <a:latin typeface="Calibri" pitchFamily="34" charset="0"/>
              </a:rPr>
              <a:t>Sledeći </a:t>
            </a:r>
            <a:r>
              <a:rPr lang="sr-Latn-CS" dirty="0" smtClean="0">
                <a:latin typeface="Calibri" pitchFamily="34" charset="0"/>
              </a:rPr>
              <a:t>stepenik u istraživanju i realizovanju slike kao (izraza) materijalne stvarnosti  predstavljaju tri slike: crveni</a:t>
            </a:r>
            <a:r>
              <a:rPr lang="sr-Latn-CS" dirty="0">
                <a:latin typeface="Calibri" pitchFamily="34" charset="0"/>
              </a:rPr>
              <a:t>, žuti i plavi monohrom (septembar 1921.)</a:t>
            </a:r>
            <a:endParaRPr lang="en-US" dirty="0">
              <a:latin typeface="Calibri"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Alexander Rodchenko Pure Blue Colour 1921"/>
          <p:cNvPicPr>
            <a:picLocks noChangeAspect="1" noChangeArrowheads="1"/>
          </p:cNvPicPr>
          <p:nvPr/>
        </p:nvPicPr>
        <p:blipFill>
          <a:blip r:embed="rId2"/>
          <a:srcRect/>
          <a:stretch>
            <a:fillRect/>
          </a:stretch>
        </p:blipFill>
        <p:spPr bwMode="auto">
          <a:xfrm>
            <a:off x="3962400" y="685800"/>
            <a:ext cx="4867275" cy="5715000"/>
          </a:xfrm>
          <a:prstGeom prst="rect">
            <a:avLst/>
          </a:prstGeom>
          <a:noFill/>
          <a:ln w="9525">
            <a:noFill/>
            <a:miter lim="800000"/>
            <a:headEnd/>
            <a:tailEnd/>
          </a:ln>
        </p:spPr>
      </p:pic>
      <p:sp>
        <p:nvSpPr>
          <p:cNvPr id="128003" name="Rectangle 2"/>
          <p:cNvSpPr>
            <a:spLocks noChangeArrowheads="1"/>
          </p:cNvSpPr>
          <p:nvPr/>
        </p:nvSpPr>
        <p:spPr bwMode="auto">
          <a:xfrm>
            <a:off x="0" y="685800"/>
            <a:ext cx="3657600" cy="923330"/>
          </a:xfrm>
          <a:prstGeom prst="rect">
            <a:avLst/>
          </a:prstGeom>
          <a:noFill/>
          <a:ln w="9525">
            <a:noFill/>
            <a:miter lim="800000"/>
            <a:headEnd/>
            <a:tailEnd/>
          </a:ln>
        </p:spPr>
        <p:txBody>
          <a:bodyPr>
            <a:spAutoFit/>
          </a:bodyPr>
          <a:lstStyle/>
          <a:p>
            <a:pPr algn="r"/>
            <a:r>
              <a:rPr lang="en-US" dirty="0" smtClean="0">
                <a:latin typeface="Calibri" pitchFamily="34" charset="0"/>
              </a:rPr>
              <a:t>Ale</a:t>
            </a:r>
            <a:r>
              <a:rPr lang="sr-Latn-RS" dirty="0" smtClean="0">
                <a:latin typeface="Calibri" pitchFamily="34" charset="0"/>
              </a:rPr>
              <a:t>ks</a:t>
            </a:r>
            <a:r>
              <a:rPr lang="en-US" dirty="0" smtClean="0">
                <a:latin typeface="Calibri" pitchFamily="34" charset="0"/>
              </a:rPr>
              <a:t>and</a:t>
            </a:r>
            <a:r>
              <a:rPr lang="sr-Latn-RS" dirty="0" smtClean="0">
                <a:latin typeface="Calibri" pitchFamily="34" charset="0"/>
              </a:rPr>
              <a:t>a</a:t>
            </a:r>
            <a:r>
              <a:rPr lang="en-US" dirty="0" smtClean="0">
                <a:latin typeface="Calibri" pitchFamily="34" charset="0"/>
              </a:rPr>
              <a:t>r Rod</a:t>
            </a:r>
            <a:r>
              <a:rPr lang="sr-Latn-RS" dirty="0" smtClean="0">
                <a:latin typeface="Calibri" pitchFamily="34" charset="0"/>
              </a:rPr>
              <a:t>č</a:t>
            </a:r>
            <a:r>
              <a:rPr lang="en-US" dirty="0" err="1" smtClean="0">
                <a:latin typeface="Calibri" pitchFamily="34" charset="0"/>
              </a:rPr>
              <a:t>enko</a:t>
            </a:r>
            <a:r>
              <a:rPr lang="en-US" dirty="0">
                <a:latin typeface="Calibri" pitchFamily="34" charset="0"/>
              </a:rPr>
              <a:t/>
            </a:r>
            <a:br>
              <a:rPr lang="en-US" dirty="0">
                <a:latin typeface="Calibri" pitchFamily="34" charset="0"/>
              </a:rPr>
            </a:br>
            <a:r>
              <a:rPr lang="sr-Latn-RS" dirty="0" smtClean="0">
                <a:latin typeface="Calibri" pitchFamily="34" charset="0"/>
              </a:rPr>
              <a:t>Čista plava boja,</a:t>
            </a:r>
            <a:r>
              <a:rPr lang="en-US" dirty="0">
                <a:latin typeface="Calibri" pitchFamily="34" charset="0"/>
              </a:rPr>
              <a:t> </a:t>
            </a:r>
            <a:r>
              <a:rPr lang="en-US" dirty="0" smtClean="0">
                <a:latin typeface="Calibri" pitchFamily="34" charset="0"/>
              </a:rPr>
              <a:t>1921</a:t>
            </a:r>
            <a:r>
              <a:rPr lang="sr-Latn-RS" dirty="0" smtClean="0">
                <a:latin typeface="Calibri" pitchFamily="34" charset="0"/>
              </a:rPr>
              <a:t>, </a:t>
            </a:r>
            <a:r>
              <a:rPr lang="en-US" dirty="0" smtClean="0">
                <a:latin typeface="Calibri" pitchFamily="34" charset="0"/>
              </a:rPr>
              <a:t>Ivanovo </a:t>
            </a:r>
            <a:r>
              <a:rPr lang="en-US" dirty="0">
                <a:latin typeface="Calibri" pitchFamily="34" charset="0"/>
              </a:rPr>
              <a:t>Regional Art Museum</a:t>
            </a:r>
          </a:p>
        </p:txBody>
      </p:sp>
      <p:sp>
        <p:nvSpPr>
          <p:cNvPr id="128004" name="Rectangle 4"/>
          <p:cNvSpPr>
            <a:spLocks noChangeArrowheads="1"/>
          </p:cNvSpPr>
          <p:nvPr/>
        </p:nvSpPr>
        <p:spPr bwMode="auto">
          <a:xfrm>
            <a:off x="228600" y="3810000"/>
            <a:ext cx="3505200" cy="2862322"/>
          </a:xfrm>
          <a:prstGeom prst="rect">
            <a:avLst/>
          </a:prstGeom>
          <a:noFill/>
          <a:ln w="9525">
            <a:noFill/>
            <a:miter lim="800000"/>
            <a:headEnd/>
            <a:tailEnd/>
          </a:ln>
        </p:spPr>
        <p:txBody>
          <a:bodyPr>
            <a:spAutoFit/>
          </a:bodyPr>
          <a:lstStyle/>
          <a:p>
            <a:r>
              <a:rPr lang="en-US" i="1" dirty="0">
                <a:latin typeface="Calibri" pitchFamily="34" charset="0"/>
              </a:rPr>
              <a:t>“</a:t>
            </a:r>
            <a:r>
              <a:rPr lang="sr-Latn-CS" dirty="0">
                <a:latin typeface="Calibri" pitchFamily="34" charset="0"/>
              </a:rPr>
              <a:t>Redukovao sam slikarstvo na logičan zaključak i izložio tri platna: crveno, plavo i žuto. Potvrđujem: sve je gotovo. Osnovne boje. Sama ravna površina postaje forma i nema više predstavljanja</a:t>
            </a:r>
            <a:r>
              <a:rPr lang="sr-Latn-CS" i="1" dirty="0">
                <a:latin typeface="Calibri" pitchFamily="34" charset="0"/>
              </a:rPr>
              <a:t>”</a:t>
            </a:r>
            <a:endParaRPr lang="en-US" dirty="0">
              <a:latin typeface="Calibri" pitchFamily="34" charset="0"/>
            </a:endParaRPr>
          </a:p>
          <a:p>
            <a:r>
              <a:rPr lang="en-US" dirty="0" err="1" smtClean="0">
                <a:latin typeface="Calibri" pitchFamily="34" charset="0"/>
              </a:rPr>
              <a:t>Aleksand</a:t>
            </a:r>
            <a:r>
              <a:rPr lang="sr-Latn-RS" dirty="0" smtClean="0">
                <a:latin typeface="Calibri" pitchFamily="34" charset="0"/>
              </a:rPr>
              <a:t>a</a:t>
            </a:r>
            <a:r>
              <a:rPr lang="en-US" dirty="0" smtClean="0">
                <a:latin typeface="Calibri" pitchFamily="34" charset="0"/>
              </a:rPr>
              <a:t>r Rod</a:t>
            </a:r>
            <a:r>
              <a:rPr lang="sr-Latn-RS" dirty="0" smtClean="0">
                <a:latin typeface="Calibri" pitchFamily="34" charset="0"/>
              </a:rPr>
              <a:t>č</a:t>
            </a:r>
            <a:r>
              <a:rPr lang="en-US" dirty="0" err="1" smtClean="0">
                <a:latin typeface="Calibri" pitchFamily="34" charset="0"/>
              </a:rPr>
              <a:t>enko</a:t>
            </a:r>
            <a:r>
              <a:rPr lang="sr-Latn-RS" dirty="0" smtClean="0">
                <a:latin typeface="Calibri" pitchFamily="34" charset="0"/>
              </a:rPr>
              <a:t>,</a:t>
            </a:r>
            <a:r>
              <a:rPr lang="en-US" dirty="0">
                <a:latin typeface="Calibri" pitchFamily="34" charset="0"/>
              </a:rPr>
              <a:t> </a:t>
            </a:r>
            <a:r>
              <a:rPr lang="sr-Latn-RS" i="1" dirty="0" smtClean="0">
                <a:latin typeface="Calibri" pitchFamily="34" charset="0"/>
              </a:rPr>
              <a:t>Rad sa Majakovskim (</a:t>
            </a:r>
            <a:r>
              <a:rPr lang="en-US" i="1" dirty="0" err="1" smtClean="0"/>
              <a:t>Rabota</a:t>
            </a:r>
            <a:r>
              <a:rPr lang="en-US" i="1" dirty="0" smtClean="0"/>
              <a:t> s </a:t>
            </a:r>
            <a:r>
              <a:rPr lang="en-US" i="1" dirty="0" err="1" smtClean="0"/>
              <a:t>Maiakovskim</a:t>
            </a:r>
            <a:r>
              <a:rPr lang="en-US" i="1" dirty="0" smtClean="0"/>
              <a:t> </a:t>
            </a:r>
            <a:r>
              <a:rPr lang="sr-Latn-RS" i="1" dirty="0" smtClean="0"/>
              <a:t>),</a:t>
            </a:r>
            <a:r>
              <a:rPr lang="en-US" i="1" dirty="0" smtClean="0">
                <a:latin typeface="Calibri" pitchFamily="34" charset="0"/>
              </a:rPr>
              <a:t> </a:t>
            </a:r>
            <a:r>
              <a:rPr lang="en-US" dirty="0" smtClean="0">
                <a:latin typeface="Calibri" pitchFamily="34" charset="0"/>
              </a:rPr>
              <a:t>1939</a:t>
            </a:r>
            <a:r>
              <a:rPr lang="sr-Latn-RS" dirty="0" smtClean="0">
                <a:latin typeface="Calibri" pitchFamily="34" charset="0"/>
              </a:rPr>
              <a:t>, objavljeno u: </a:t>
            </a:r>
            <a:r>
              <a:rPr lang="en-US" i="1" dirty="0" err="1" smtClean="0"/>
              <a:t>Smena</a:t>
            </a:r>
            <a:r>
              <a:rPr lang="en-US" dirty="0" smtClean="0"/>
              <a:t> no. 3</a:t>
            </a:r>
            <a:r>
              <a:rPr lang="sr-Latn-RS" dirty="0" smtClean="0"/>
              <a:t>,</a:t>
            </a:r>
            <a:r>
              <a:rPr lang="en-US" dirty="0" smtClean="0"/>
              <a:t> 1940.</a:t>
            </a:r>
            <a:endParaRPr lang="en-US" dirty="0">
              <a:latin typeface="Calibri"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Alexander Rodchenko Pure Red Colour 1921"/>
          <p:cNvPicPr>
            <a:picLocks noChangeAspect="1" noChangeArrowheads="1"/>
          </p:cNvPicPr>
          <p:nvPr/>
        </p:nvPicPr>
        <p:blipFill>
          <a:blip r:embed="rId2"/>
          <a:srcRect/>
          <a:stretch>
            <a:fillRect/>
          </a:stretch>
        </p:blipFill>
        <p:spPr bwMode="auto">
          <a:xfrm>
            <a:off x="3962400" y="533400"/>
            <a:ext cx="4819650" cy="5715000"/>
          </a:xfrm>
          <a:prstGeom prst="rect">
            <a:avLst/>
          </a:prstGeom>
          <a:noFill/>
          <a:ln w="9525">
            <a:noFill/>
            <a:miter lim="800000"/>
            <a:headEnd/>
            <a:tailEnd/>
          </a:ln>
        </p:spPr>
      </p:pic>
      <p:sp>
        <p:nvSpPr>
          <p:cNvPr id="129027" name="Rectangle 2"/>
          <p:cNvSpPr>
            <a:spLocks noChangeArrowheads="1"/>
          </p:cNvSpPr>
          <p:nvPr/>
        </p:nvSpPr>
        <p:spPr bwMode="auto">
          <a:xfrm>
            <a:off x="838200" y="609600"/>
            <a:ext cx="2362200" cy="646113"/>
          </a:xfrm>
          <a:prstGeom prst="rect">
            <a:avLst/>
          </a:prstGeom>
          <a:noFill/>
          <a:ln w="9525">
            <a:noFill/>
            <a:miter lim="800000"/>
            <a:headEnd/>
            <a:tailEnd/>
          </a:ln>
        </p:spPr>
        <p:txBody>
          <a:bodyPr>
            <a:spAutoFit/>
          </a:bodyPr>
          <a:lstStyle/>
          <a:p>
            <a:pPr algn="r"/>
            <a:r>
              <a:rPr lang="en-US" dirty="0" smtClean="0">
                <a:latin typeface="Calibri" pitchFamily="34" charset="0"/>
              </a:rPr>
              <a:t>Ale</a:t>
            </a:r>
            <a:r>
              <a:rPr lang="sr-Latn-RS" dirty="0" smtClean="0">
                <a:latin typeface="Calibri" pitchFamily="34" charset="0"/>
              </a:rPr>
              <a:t>ks</a:t>
            </a:r>
            <a:r>
              <a:rPr lang="en-US" dirty="0" smtClean="0">
                <a:latin typeface="Calibri" pitchFamily="34" charset="0"/>
              </a:rPr>
              <a:t>and</a:t>
            </a:r>
            <a:r>
              <a:rPr lang="sr-Latn-RS" dirty="0" smtClean="0">
                <a:latin typeface="Calibri" pitchFamily="34" charset="0"/>
              </a:rPr>
              <a:t>a</a:t>
            </a:r>
            <a:r>
              <a:rPr lang="en-US" dirty="0" smtClean="0">
                <a:latin typeface="Calibri" pitchFamily="34" charset="0"/>
              </a:rPr>
              <a:t>r Rod</a:t>
            </a:r>
            <a:r>
              <a:rPr lang="sr-Latn-RS" dirty="0" smtClean="0">
                <a:latin typeface="Calibri" pitchFamily="34" charset="0"/>
              </a:rPr>
              <a:t>č</a:t>
            </a:r>
            <a:r>
              <a:rPr lang="en-US" dirty="0" err="1" smtClean="0">
                <a:latin typeface="Calibri" pitchFamily="34" charset="0"/>
              </a:rPr>
              <a:t>enko</a:t>
            </a:r>
            <a:r>
              <a:rPr lang="en-US" dirty="0">
                <a:latin typeface="Calibri" pitchFamily="34" charset="0"/>
              </a:rPr>
              <a:t/>
            </a:r>
            <a:br>
              <a:rPr lang="en-US" dirty="0">
                <a:latin typeface="Calibri" pitchFamily="34" charset="0"/>
              </a:rPr>
            </a:br>
            <a:r>
              <a:rPr lang="sr-Latn-RS" i="1" dirty="0" smtClean="0">
                <a:latin typeface="Calibri" pitchFamily="34" charset="0"/>
              </a:rPr>
              <a:t>Čista crvena boja,</a:t>
            </a:r>
            <a:r>
              <a:rPr lang="en-US" i="1" dirty="0">
                <a:latin typeface="Calibri" pitchFamily="34" charset="0"/>
              </a:rPr>
              <a:t> </a:t>
            </a:r>
            <a:r>
              <a:rPr lang="en-US" dirty="0">
                <a:latin typeface="Calibri" pitchFamily="34" charset="0"/>
              </a:rPr>
              <a:t>1921</a:t>
            </a:r>
          </a:p>
        </p:txBody>
      </p:sp>
      <p:sp>
        <p:nvSpPr>
          <p:cNvPr id="129028" name="Rectangle 3"/>
          <p:cNvSpPr>
            <a:spLocks noChangeArrowheads="1"/>
          </p:cNvSpPr>
          <p:nvPr/>
        </p:nvSpPr>
        <p:spPr bwMode="auto">
          <a:xfrm>
            <a:off x="304800" y="3657600"/>
            <a:ext cx="3276600" cy="2862322"/>
          </a:xfrm>
          <a:prstGeom prst="rect">
            <a:avLst/>
          </a:prstGeom>
          <a:noFill/>
          <a:ln w="9525">
            <a:noFill/>
            <a:miter lim="800000"/>
            <a:headEnd/>
            <a:tailEnd/>
          </a:ln>
        </p:spPr>
        <p:txBody>
          <a:bodyPr>
            <a:spAutoFit/>
          </a:bodyPr>
          <a:lstStyle/>
          <a:p>
            <a:r>
              <a:rPr lang="sr-Latn-CS" dirty="0">
                <a:latin typeface="Calibri" pitchFamily="34" charset="0"/>
              </a:rPr>
              <a:t>Tarabukin </a:t>
            </a:r>
            <a:r>
              <a:rPr lang="sr-Latn-CS" dirty="0" smtClean="0">
                <a:latin typeface="Calibri" pitchFamily="34" charset="0"/>
              </a:rPr>
              <a:t>(“Od </a:t>
            </a:r>
            <a:r>
              <a:rPr lang="sr-Latn-CS" dirty="0">
                <a:latin typeface="Calibri" pitchFamily="34" charset="0"/>
              </a:rPr>
              <a:t>štafelaja do </a:t>
            </a:r>
            <a:r>
              <a:rPr lang="sr-Latn-CS" dirty="0" smtClean="0">
                <a:latin typeface="Calibri" pitchFamily="34" charset="0"/>
              </a:rPr>
              <a:t>mašine”, </a:t>
            </a:r>
            <a:r>
              <a:rPr lang="sr-Latn-CS" dirty="0">
                <a:latin typeface="Calibri" pitchFamily="34" charset="0"/>
              </a:rPr>
              <a:t>1923) je Rodčenkovom monohromnom slikarstvu </a:t>
            </a:r>
            <a:r>
              <a:rPr lang="sr-Latn-CS" dirty="0" smtClean="0">
                <a:latin typeface="Calibri" pitchFamily="34" charset="0"/>
              </a:rPr>
              <a:t>pridao veliku važnost </a:t>
            </a:r>
            <a:r>
              <a:rPr lang="sr-Latn-CS" dirty="0">
                <a:latin typeface="Calibri" pitchFamily="34" charset="0"/>
              </a:rPr>
              <a:t>istorijskom smislu: odsustvo predstavljanja značilo je UKIDANJE </a:t>
            </a:r>
            <a:r>
              <a:rPr lang="sr-Latn-CS" dirty="0" smtClean="0">
                <a:latin typeface="Calibri" pitchFamily="34" charset="0"/>
              </a:rPr>
              <a:t>SLIKARSTVA, odnosno rekavši da je “naslikana poslednja slika” Tarabukin formuliše i iznosi  tezu </a:t>
            </a:r>
            <a:r>
              <a:rPr lang="sr-Latn-CS" dirty="0">
                <a:latin typeface="Calibri" pitchFamily="34" charset="0"/>
              </a:rPr>
              <a:t>o poslednjoj </a:t>
            </a:r>
            <a:r>
              <a:rPr lang="sr-Latn-CS" dirty="0" smtClean="0">
                <a:latin typeface="Calibri" pitchFamily="34" charset="0"/>
              </a:rPr>
              <a:t>slici</a:t>
            </a:r>
            <a:endParaRPr lang="sr-Latn-CS" dirty="0">
              <a:latin typeface="Calibri"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Alexander Rodchenko Pure Yellow Colour 1921"/>
          <p:cNvPicPr>
            <a:picLocks noChangeAspect="1" noChangeArrowheads="1"/>
          </p:cNvPicPr>
          <p:nvPr/>
        </p:nvPicPr>
        <p:blipFill>
          <a:blip r:embed="rId2"/>
          <a:srcRect/>
          <a:stretch>
            <a:fillRect/>
          </a:stretch>
        </p:blipFill>
        <p:spPr bwMode="auto">
          <a:xfrm>
            <a:off x="3886200" y="609600"/>
            <a:ext cx="4791075" cy="5715000"/>
          </a:xfrm>
          <a:prstGeom prst="rect">
            <a:avLst/>
          </a:prstGeom>
          <a:noFill/>
          <a:ln w="9525">
            <a:noFill/>
            <a:miter lim="800000"/>
            <a:headEnd/>
            <a:tailEnd/>
          </a:ln>
        </p:spPr>
      </p:pic>
      <p:sp>
        <p:nvSpPr>
          <p:cNvPr id="130051" name="Rectangle 2"/>
          <p:cNvSpPr>
            <a:spLocks noChangeArrowheads="1"/>
          </p:cNvSpPr>
          <p:nvPr/>
        </p:nvSpPr>
        <p:spPr bwMode="auto">
          <a:xfrm>
            <a:off x="685800" y="609600"/>
            <a:ext cx="2743200" cy="646113"/>
          </a:xfrm>
          <a:prstGeom prst="rect">
            <a:avLst/>
          </a:prstGeom>
          <a:noFill/>
          <a:ln w="9525">
            <a:noFill/>
            <a:miter lim="800000"/>
            <a:headEnd/>
            <a:tailEnd/>
          </a:ln>
        </p:spPr>
        <p:txBody>
          <a:bodyPr>
            <a:spAutoFit/>
          </a:bodyPr>
          <a:lstStyle/>
          <a:p>
            <a:pPr algn="r"/>
            <a:r>
              <a:rPr lang="en-US">
                <a:latin typeface="Calibri" pitchFamily="34" charset="0"/>
              </a:rPr>
              <a:t>Alexander Rodchenko</a:t>
            </a:r>
            <a:br>
              <a:rPr lang="en-US">
                <a:latin typeface="Calibri" pitchFamily="34" charset="0"/>
              </a:rPr>
            </a:br>
            <a:r>
              <a:rPr lang="en-US" i="1">
                <a:latin typeface="Calibri" pitchFamily="34" charset="0"/>
              </a:rPr>
              <a:t>Pure Yellow Colour</a:t>
            </a:r>
            <a:r>
              <a:rPr lang="en-US">
                <a:latin typeface="Calibri" pitchFamily="34" charset="0"/>
              </a:rPr>
              <a:t> 1921</a:t>
            </a:r>
          </a:p>
        </p:txBody>
      </p:sp>
      <p:sp>
        <p:nvSpPr>
          <p:cNvPr id="130052" name="Rectangle 3"/>
          <p:cNvSpPr>
            <a:spLocks noChangeArrowheads="1"/>
          </p:cNvSpPr>
          <p:nvPr/>
        </p:nvSpPr>
        <p:spPr bwMode="auto">
          <a:xfrm>
            <a:off x="228600" y="3959225"/>
            <a:ext cx="3505200" cy="2289175"/>
          </a:xfrm>
          <a:prstGeom prst="rect">
            <a:avLst/>
          </a:prstGeom>
          <a:noFill/>
          <a:ln w="9525">
            <a:noFill/>
            <a:miter lim="800000"/>
            <a:headEnd/>
            <a:tailEnd/>
          </a:ln>
        </p:spPr>
        <p:txBody>
          <a:bodyPr>
            <a:spAutoFit/>
          </a:bodyPr>
          <a:lstStyle/>
          <a:p>
            <a:r>
              <a:rPr lang="sr-Latn-CS">
                <a:latin typeface="Calibri" pitchFamily="34" charset="0"/>
              </a:rPr>
              <a:t>Čisti monohromi, izvedeni su samo u tri primarne boje, potpuno su ukinuli odnos figura-pozadina, kao i sve druge modalitete plastičkih odnosa: hromatskih, tonskih, formalnih, linearnih, prostornih, fakturnih – uklonjena u potpunosti kompozicija</a:t>
            </a:r>
            <a:endParaRPr lang="en-US">
              <a:latin typeface="Calibri"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a:srcRect/>
          <a:stretch>
            <a:fillRect/>
          </a:stretch>
        </p:blipFill>
        <p:spPr bwMode="auto">
          <a:xfrm>
            <a:off x="4243388" y="0"/>
            <a:ext cx="4900612" cy="6858000"/>
          </a:xfrm>
          <a:prstGeom prst="rect">
            <a:avLst/>
          </a:prstGeom>
          <a:noFill/>
          <a:ln w="9525">
            <a:noFill/>
            <a:miter lim="800000"/>
            <a:headEnd/>
            <a:tailEnd/>
          </a:ln>
        </p:spPr>
      </p:pic>
      <p:sp>
        <p:nvSpPr>
          <p:cNvPr id="131075" name="Rectangle 2"/>
          <p:cNvSpPr>
            <a:spLocks noChangeArrowheads="1"/>
          </p:cNvSpPr>
          <p:nvPr/>
        </p:nvSpPr>
        <p:spPr bwMode="auto">
          <a:xfrm>
            <a:off x="228600" y="381000"/>
            <a:ext cx="3810000" cy="5909310"/>
          </a:xfrm>
          <a:prstGeom prst="rect">
            <a:avLst/>
          </a:prstGeom>
          <a:noFill/>
          <a:ln w="9525">
            <a:noFill/>
            <a:miter lim="800000"/>
            <a:headEnd/>
            <a:tailEnd/>
          </a:ln>
        </p:spPr>
        <p:txBody>
          <a:bodyPr>
            <a:spAutoFit/>
          </a:bodyPr>
          <a:lstStyle/>
          <a:p>
            <a:r>
              <a:rPr lang="sr-Latn-CS" dirty="0">
                <a:latin typeface="Calibri" pitchFamily="34" charset="0"/>
              </a:rPr>
              <a:t>Ekster, Popova, Vesnin, Rodčenko i Stepanova, </a:t>
            </a:r>
            <a:r>
              <a:rPr lang="sr-Latn-CS" dirty="0" smtClean="0">
                <a:latin typeface="Calibri" pitchFamily="34" charset="0"/>
              </a:rPr>
              <a:t>septembar-oktobar </a:t>
            </a:r>
            <a:r>
              <a:rPr lang="sr-Latn-CS" dirty="0">
                <a:latin typeface="Calibri" pitchFamily="34" charset="0"/>
              </a:rPr>
              <a:t>1921, Moskva, Klub sveruskih </a:t>
            </a:r>
            <a:r>
              <a:rPr lang="sr-Latn-CS" dirty="0" smtClean="0">
                <a:latin typeface="Calibri" pitchFamily="34" charset="0"/>
              </a:rPr>
              <a:t>pesnika, organizuju izložbu pod nazivom 5x5=25</a:t>
            </a:r>
            <a:endParaRPr lang="sr-Latn-CS" dirty="0">
              <a:latin typeface="Calibri" pitchFamily="34" charset="0"/>
            </a:endParaRPr>
          </a:p>
          <a:p>
            <a:r>
              <a:rPr lang="sr-Latn-CS" dirty="0">
                <a:latin typeface="Calibri" pitchFamily="34" charset="0"/>
              </a:rPr>
              <a:t>- </a:t>
            </a:r>
            <a:r>
              <a:rPr lang="sr-Latn-CS" dirty="0" smtClean="0">
                <a:latin typeface="Calibri" pitchFamily="34" charset="0"/>
              </a:rPr>
              <a:t>to je bila poslednja </a:t>
            </a:r>
            <a:r>
              <a:rPr lang="sr-Latn-CS" dirty="0">
                <a:latin typeface="Calibri" pitchFamily="34" charset="0"/>
              </a:rPr>
              <a:t>izložba bespredmetnog slikarstva u Rusiji, čin simbolizovan Rodčenkovim </a:t>
            </a:r>
            <a:r>
              <a:rPr lang="sr-Latn-CS" dirty="0" smtClean="0">
                <a:latin typeface="Calibri" pitchFamily="34" charset="0"/>
              </a:rPr>
              <a:t> monohromima/‘poslednjim </a:t>
            </a:r>
            <a:r>
              <a:rPr lang="sr-Latn-CS" dirty="0">
                <a:latin typeface="Calibri" pitchFamily="34" charset="0"/>
              </a:rPr>
              <a:t>slikama’ </a:t>
            </a:r>
            <a:r>
              <a:rPr lang="sr-Latn-CS" dirty="0" smtClean="0">
                <a:latin typeface="Calibri" pitchFamily="34" charset="0"/>
              </a:rPr>
              <a:t>– (pored triptiha, izložio je dve linearističke slike) </a:t>
            </a:r>
            <a:endParaRPr lang="sr-Latn-CS" dirty="0">
              <a:latin typeface="Calibri" pitchFamily="34" charset="0"/>
            </a:endParaRPr>
          </a:p>
          <a:p>
            <a:pPr>
              <a:buFontTx/>
              <a:buChar char="-"/>
            </a:pPr>
            <a:r>
              <a:rPr lang="sr-Latn-CS" dirty="0" smtClean="0">
                <a:latin typeface="Calibri" pitchFamily="34" charset="0"/>
              </a:rPr>
              <a:t> izložba aktuelizuje ideju o ‘kraju’ </a:t>
            </a:r>
            <a:r>
              <a:rPr lang="sr-Latn-CS" dirty="0">
                <a:latin typeface="Calibri" pitchFamily="34" charset="0"/>
              </a:rPr>
              <a:t>ili ‘</a:t>
            </a:r>
            <a:r>
              <a:rPr lang="sr-Latn-CS" dirty="0" smtClean="0">
                <a:latin typeface="Calibri" pitchFamily="34" charset="0"/>
              </a:rPr>
              <a:t>smrti’ slikarstva: </a:t>
            </a:r>
            <a:r>
              <a:rPr lang="sr-Latn-CS" dirty="0">
                <a:latin typeface="Calibri" pitchFamily="34" charset="0"/>
              </a:rPr>
              <a:t>“slikarstvo iz ateljea...izumrlo, a naša aktivnost kao </a:t>
            </a:r>
            <a:r>
              <a:rPr lang="sr-Latn-CS" dirty="0" smtClean="0">
                <a:latin typeface="Calibri" pitchFamily="34" charset="0"/>
              </a:rPr>
              <a:t>pukih slikara je </a:t>
            </a:r>
            <a:r>
              <a:rPr lang="sr-Latn-CS" dirty="0">
                <a:latin typeface="Calibri" pitchFamily="34" charset="0"/>
              </a:rPr>
              <a:t>beskorisna</a:t>
            </a:r>
            <a:r>
              <a:rPr lang="sr-Latn-CS" dirty="0" smtClean="0">
                <a:latin typeface="Calibri" pitchFamily="34" charset="0"/>
              </a:rPr>
              <a:t>”, kao što afirmiše </a:t>
            </a:r>
            <a:r>
              <a:rPr lang="sr-Latn-CS" dirty="0">
                <a:latin typeface="Calibri" pitchFamily="34" charset="0"/>
              </a:rPr>
              <a:t>“apsolutnost industrijske umetnosti i konstruktivizma kao jedine forme njenog izraza</a:t>
            </a:r>
            <a:r>
              <a:rPr lang="sr-Latn-CS" dirty="0" smtClean="0">
                <a:latin typeface="Calibri" pitchFamily="34" charset="0"/>
              </a:rPr>
              <a:t>”</a:t>
            </a:r>
          </a:p>
          <a:p>
            <a:pPr>
              <a:buFontTx/>
              <a:buChar char="-"/>
            </a:pPr>
            <a:r>
              <a:rPr lang="sr-Latn-CS" dirty="0" smtClean="0">
                <a:latin typeface="Calibri" pitchFamily="34" charset="0"/>
              </a:rPr>
              <a:t>Popova tvrdi da su njeni radovi “pripremni eksperimenti za konkretne konstrukcije”</a:t>
            </a:r>
            <a:endParaRPr lang="en-US" dirty="0">
              <a:latin typeface="Calibri"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Kazimir Malevich. "/>
          <p:cNvPicPr>
            <a:picLocks noChangeAspect="1" noChangeArrowheads="1"/>
          </p:cNvPicPr>
          <p:nvPr/>
        </p:nvPicPr>
        <p:blipFill>
          <a:blip r:embed="rId2"/>
          <a:srcRect/>
          <a:stretch>
            <a:fillRect/>
          </a:stretch>
        </p:blipFill>
        <p:spPr bwMode="auto">
          <a:xfrm>
            <a:off x="1676400" y="1524000"/>
            <a:ext cx="5715000" cy="3876675"/>
          </a:xfrm>
          <a:prstGeom prst="rect">
            <a:avLst/>
          </a:prstGeom>
          <a:noFill/>
          <a:ln w="9525">
            <a:noFill/>
            <a:miter lim="800000"/>
            <a:headEnd/>
            <a:tailEnd/>
          </a:ln>
        </p:spPr>
      </p:pic>
      <p:sp>
        <p:nvSpPr>
          <p:cNvPr id="138243" name="Rectangle 2"/>
          <p:cNvSpPr>
            <a:spLocks noChangeArrowheads="1"/>
          </p:cNvSpPr>
          <p:nvPr/>
        </p:nvSpPr>
        <p:spPr bwMode="auto">
          <a:xfrm>
            <a:off x="2209800" y="381000"/>
            <a:ext cx="4572000" cy="646331"/>
          </a:xfrm>
          <a:prstGeom prst="rect">
            <a:avLst/>
          </a:prstGeom>
          <a:noFill/>
          <a:ln w="9525">
            <a:noFill/>
            <a:miter lim="800000"/>
            <a:headEnd/>
            <a:tailEnd/>
          </a:ln>
        </p:spPr>
        <p:txBody>
          <a:bodyPr>
            <a:spAutoFit/>
          </a:bodyPr>
          <a:lstStyle/>
          <a:p>
            <a:pPr algn="ctr"/>
            <a:r>
              <a:rPr lang="en-US" dirty="0" smtClean="0">
                <a:latin typeface="Calibri" pitchFamily="34" charset="0"/>
              </a:rPr>
              <a:t>M</a:t>
            </a:r>
            <a:r>
              <a:rPr lang="sr-Latn-RS" dirty="0" smtClean="0">
                <a:latin typeface="Calibri" pitchFamily="34" charset="0"/>
              </a:rPr>
              <a:t>aljevič, </a:t>
            </a:r>
            <a:r>
              <a:rPr lang="sr-Latn-RS" i="1" dirty="0" smtClean="0">
                <a:latin typeface="Calibri" pitchFamily="34" charset="0"/>
              </a:rPr>
              <a:t>suprematističke šolje</a:t>
            </a:r>
            <a:r>
              <a:rPr lang="sr-Latn-RS" dirty="0" smtClean="0">
                <a:latin typeface="Calibri" pitchFamily="34" charset="0"/>
              </a:rPr>
              <a:t>, porcelan</a:t>
            </a:r>
            <a:r>
              <a:rPr lang="sr-Latn-RS" b="1" i="1" dirty="0" smtClean="0">
                <a:latin typeface="Calibri" pitchFamily="34" charset="0"/>
              </a:rPr>
              <a:t>,</a:t>
            </a:r>
            <a:r>
              <a:rPr lang="en-US" dirty="0" smtClean="0">
                <a:latin typeface="Calibri" pitchFamily="34" charset="0"/>
              </a:rPr>
              <a:t>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Kazimir Malevich. Textile Pattern."/>
          <p:cNvPicPr>
            <a:picLocks noChangeAspect="1" noChangeArrowheads="1"/>
          </p:cNvPicPr>
          <p:nvPr/>
        </p:nvPicPr>
        <p:blipFill>
          <a:blip r:embed="rId2"/>
          <a:srcRect/>
          <a:stretch>
            <a:fillRect/>
          </a:stretch>
        </p:blipFill>
        <p:spPr bwMode="auto">
          <a:xfrm>
            <a:off x="4724400" y="600075"/>
            <a:ext cx="4267200" cy="6257925"/>
          </a:xfrm>
          <a:prstGeom prst="rect">
            <a:avLst/>
          </a:prstGeom>
          <a:noFill/>
          <a:ln w="9525">
            <a:noFill/>
            <a:miter lim="800000"/>
            <a:headEnd/>
            <a:tailEnd/>
          </a:ln>
        </p:spPr>
      </p:pic>
      <p:sp>
        <p:nvSpPr>
          <p:cNvPr id="139267" name="Rectangle 2"/>
          <p:cNvSpPr>
            <a:spLocks noChangeArrowheads="1"/>
          </p:cNvSpPr>
          <p:nvPr/>
        </p:nvSpPr>
        <p:spPr bwMode="auto">
          <a:xfrm>
            <a:off x="4724400" y="0"/>
            <a:ext cx="4419600" cy="584775"/>
          </a:xfrm>
          <a:prstGeom prst="rect">
            <a:avLst/>
          </a:prstGeom>
          <a:noFill/>
          <a:ln w="9525">
            <a:noFill/>
            <a:miter lim="800000"/>
            <a:headEnd/>
            <a:tailEnd/>
          </a:ln>
        </p:spPr>
        <p:txBody>
          <a:bodyPr>
            <a:spAutoFit/>
          </a:bodyPr>
          <a:lstStyle/>
          <a:p>
            <a:r>
              <a:rPr lang="en-US" sz="1600" dirty="0" smtClean="0">
                <a:latin typeface="Calibri" pitchFamily="34" charset="0"/>
              </a:rPr>
              <a:t>M</a:t>
            </a:r>
            <a:r>
              <a:rPr lang="sr-Latn-RS" sz="1600" dirty="0" smtClean="0">
                <a:latin typeface="Calibri" pitchFamily="34" charset="0"/>
              </a:rPr>
              <a:t>aljevič,</a:t>
            </a:r>
            <a:r>
              <a:rPr lang="sr-Latn-RS" sz="1600" i="1" dirty="0" smtClean="0">
                <a:latin typeface="Calibri" pitchFamily="34" charset="0"/>
              </a:rPr>
              <a:t> tekstilni dizajn </a:t>
            </a:r>
            <a:r>
              <a:rPr lang="en-US" sz="1600" dirty="0">
                <a:latin typeface="Calibri" pitchFamily="34" charset="0"/>
              </a:rPr>
              <a:t> 1919. </a:t>
            </a:r>
            <a:r>
              <a:rPr lang="sr-Latn-RS" sz="1600" dirty="0" smtClean="0">
                <a:latin typeface="Calibri" pitchFamily="34" charset="0"/>
              </a:rPr>
              <a:t>gvaš i tuš,</a:t>
            </a:r>
            <a:r>
              <a:rPr lang="en-US" sz="1600" dirty="0" smtClean="0">
                <a:latin typeface="Calibri" pitchFamily="34" charset="0"/>
              </a:rPr>
              <a:t> </a:t>
            </a:r>
            <a:r>
              <a:rPr lang="en-US" sz="1600" dirty="0">
                <a:latin typeface="Calibri" pitchFamily="34" charset="0"/>
              </a:rPr>
              <a:t>20 x 9.6 cm. </a:t>
            </a:r>
            <a:r>
              <a:rPr lang="sr-Latn-RS" sz="1600" dirty="0" smtClean="0">
                <a:latin typeface="Calibri" pitchFamily="34" charset="0"/>
              </a:rPr>
              <a:t>Državni ruski muzej</a:t>
            </a:r>
            <a:r>
              <a:rPr lang="en-GB" sz="1600" dirty="0" smtClean="0">
                <a:latin typeface="Calibri" pitchFamily="34" charset="0"/>
              </a:rPr>
              <a:t>, </a:t>
            </a:r>
            <a:r>
              <a:rPr lang="sr-Latn-RS" sz="1600" dirty="0" smtClean="0">
                <a:latin typeface="Calibri" pitchFamily="34" charset="0"/>
              </a:rPr>
              <a:t>Sankt Peterburg</a:t>
            </a:r>
            <a:endParaRPr lang="en-US" sz="1600" dirty="0">
              <a:latin typeface="Calibri" pitchFamily="34" charset="0"/>
            </a:endParaRPr>
          </a:p>
        </p:txBody>
      </p:sp>
      <p:pic>
        <p:nvPicPr>
          <p:cNvPr id="139268" name="Picture 4" descr="Kazimir Malevich. Textile Pattern."/>
          <p:cNvPicPr>
            <a:picLocks noChangeAspect="1" noChangeArrowheads="1"/>
          </p:cNvPicPr>
          <p:nvPr/>
        </p:nvPicPr>
        <p:blipFill>
          <a:blip r:embed="rId3"/>
          <a:srcRect/>
          <a:stretch>
            <a:fillRect/>
          </a:stretch>
        </p:blipFill>
        <p:spPr bwMode="auto">
          <a:xfrm>
            <a:off x="0" y="584200"/>
            <a:ext cx="4343400" cy="6273800"/>
          </a:xfrm>
          <a:prstGeom prst="rect">
            <a:avLst/>
          </a:prstGeom>
          <a:noFill/>
          <a:ln w="9525">
            <a:noFill/>
            <a:miter lim="800000"/>
            <a:headEnd/>
            <a:tailEnd/>
          </a:ln>
        </p:spPr>
      </p:pic>
      <p:sp>
        <p:nvSpPr>
          <p:cNvPr id="139269" name="Rectangle 4"/>
          <p:cNvSpPr>
            <a:spLocks noChangeArrowheads="1"/>
          </p:cNvSpPr>
          <p:nvPr/>
        </p:nvSpPr>
        <p:spPr bwMode="auto">
          <a:xfrm>
            <a:off x="0" y="0"/>
            <a:ext cx="4343400" cy="584775"/>
          </a:xfrm>
          <a:prstGeom prst="rect">
            <a:avLst/>
          </a:prstGeom>
          <a:noFill/>
          <a:ln w="9525">
            <a:noFill/>
            <a:miter lim="800000"/>
            <a:headEnd/>
            <a:tailEnd/>
          </a:ln>
        </p:spPr>
        <p:txBody>
          <a:bodyPr>
            <a:spAutoFit/>
          </a:bodyPr>
          <a:lstStyle/>
          <a:p>
            <a:r>
              <a:rPr lang="en-US" sz="1600" dirty="0" smtClean="0">
                <a:latin typeface="Calibri" pitchFamily="34" charset="0"/>
              </a:rPr>
              <a:t>M</a:t>
            </a:r>
            <a:r>
              <a:rPr lang="sr-Latn-RS" sz="1600" dirty="0" smtClean="0">
                <a:latin typeface="Calibri" pitchFamily="34" charset="0"/>
              </a:rPr>
              <a:t>aljevič,</a:t>
            </a:r>
            <a:r>
              <a:rPr lang="sr-Latn-RS" sz="1600" i="1" dirty="0" smtClean="0">
                <a:latin typeface="Calibri" pitchFamily="34" charset="0"/>
              </a:rPr>
              <a:t> tekstilni dizajn,</a:t>
            </a:r>
            <a:r>
              <a:rPr lang="en-US" sz="1600" dirty="0">
                <a:latin typeface="Calibri" pitchFamily="34" charset="0"/>
              </a:rPr>
              <a:t> 1919. </a:t>
            </a:r>
            <a:r>
              <a:rPr lang="sr-Latn-RS" sz="1600" dirty="0" smtClean="0">
                <a:latin typeface="Calibri" pitchFamily="34" charset="0"/>
              </a:rPr>
              <a:t>akvarel, </a:t>
            </a:r>
            <a:r>
              <a:rPr lang="en-US" sz="1600" dirty="0" smtClean="0">
                <a:latin typeface="Calibri" pitchFamily="34" charset="0"/>
              </a:rPr>
              <a:t>35.8 </a:t>
            </a:r>
            <a:r>
              <a:rPr lang="en-US" sz="1600" dirty="0">
                <a:latin typeface="Calibri" pitchFamily="34" charset="0"/>
              </a:rPr>
              <a:t>x 27.1 cm. </a:t>
            </a:r>
            <a:r>
              <a:rPr lang="sr-Latn-RS" sz="1600" dirty="0" smtClean="0">
                <a:latin typeface="Calibri" pitchFamily="34" charset="0"/>
              </a:rPr>
              <a:t>Državni ruski muzej</a:t>
            </a:r>
            <a:r>
              <a:rPr lang="en-GB" sz="1600" dirty="0" smtClean="0">
                <a:latin typeface="Calibri" pitchFamily="34" charset="0"/>
              </a:rPr>
              <a:t>, </a:t>
            </a:r>
            <a:r>
              <a:rPr lang="sr-Latn-RS" sz="1600" dirty="0" smtClean="0">
                <a:latin typeface="Calibri" pitchFamily="34" charset="0"/>
              </a:rPr>
              <a:t>Sankt Peterburg</a:t>
            </a:r>
            <a:endParaRPr lang="en-US" sz="1600" dirty="0">
              <a:latin typeface="Calibri"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Kazimir Malevich. Textile Pattern."/>
          <p:cNvPicPr>
            <a:picLocks noChangeAspect="1" noChangeArrowheads="1"/>
          </p:cNvPicPr>
          <p:nvPr/>
        </p:nvPicPr>
        <p:blipFill>
          <a:blip r:embed="rId2"/>
          <a:srcRect/>
          <a:stretch>
            <a:fillRect/>
          </a:stretch>
        </p:blipFill>
        <p:spPr bwMode="auto">
          <a:xfrm>
            <a:off x="4953000" y="736600"/>
            <a:ext cx="4191000" cy="6121400"/>
          </a:xfrm>
          <a:prstGeom prst="rect">
            <a:avLst/>
          </a:prstGeom>
          <a:noFill/>
          <a:ln w="9525">
            <a:noFill/>
            <a:miter lim="800000"/>
            <a:headEnd/>
            <a:tailEnd/>
          </a:ln>
        </p:spPr>
      </p:pic>
      <p:sp>
        <p:nvSpPr>
          <p:cNvPr id="140291" name="Rectangle 2"/>
          <p:cNvSpPr>
            <a:spLocks noChangeArrowheads="1"/>
          </p:cNvSpPr>
          <p:nvPr/>
        </p:nvSpPr>
        <p:spPr bwMode="auto">
          <a:xfrm>
            <a:off x="4876800" y="0"/>
            <a:ext cx="4267200" cy="584775"/>
          </a:xfrm>
          <a:prstGeom prst="rect">
            <a:avLst/>
          </a:prstGeom>
          <a:noFill/>
          <a:ln w="9525">
            <a:noFill/>
            <a:miter lim="800000"/>
            <a:headEnd/>
            <a:tailEnd/>
          </a:ln>
        </p:spPr>
        <p:txBody>
          <a:bodyPr>
            <a:spAutoFit/>
          </a:bodyPr>
          <a:lstStyle/>
          <a:p>
            <a:r>
              <a:rPr lang="en-US" sz="1600" dirty="0" smtClean="0">
                <a:latin typeface="Calibri" pitchFamily="34" charset="0"/>
              </a:rPr>
              <a:t>M</a:t>
            </a:r>
            <a:r>
              <a:rPr lang="sr-Latn-RS" sz="1600" dirty="0" smtClean="0">
                <a:latin typeface="Calibri" pitchFamily="34" charset="0"/>
              </a:rPr>
              <a:t>aljevič, </a:t>
            </a:r>
            <a:r>
              <a:rPr lang="sr-Latn-RS" sz="1600" i="1" dirty="0" smtClean="0">
                <a:latin typeface="Calibri" pitchFamily="34" charset="0"/>
              </a:rPr>
              <a:t>tekstilni dizajn</a:t>
            </a:r>
            <a:r>
              <a:rPr lang="en-US" sz="1600" b="1" i="1" dirty="0" smtClean="0">
                <a:latin typeface="Calibri" pitchFamily="34" charset="0"/>
              </a:rPr>
              <a:t>.</a:t>
            </a:r>
            <a:r>
              <a:rPr lang="en-US" sz="1600" dirty="0">
                <a:latin typeface="Calibri" pitchFamily="34" charset="0"/>
              </a:rPr>
              <a:t> 1919. </a:t>
            </a:r>
            <a:r>
              <a:rPr lang="sr-Latn-RS" sz="1600" dirty="0" smtClean="0">
                <a:latin typeface="Calibri" pitchFamily="34" charset="0"/>
              </a:rPr>
              <a:t>akvarel,</a:t>
            </a:r>
            <a:r>
              <a:rPr lang="en-US" sz="1600" dirty="0" smtClean="0">
                <a:latin typeface="Calibri" pitchFamily="34" charset="0"/>
              </a:rPr>
              <a:t> </a:t>
            </a:r>
            <a:r>
              <a:rPr lang="en-US" sz="1600" dirty="0">
                <a:latin typeface="Calibri" pitchFamily="34" charset="0"/>
              </a:rPr>
              <a:t>35.8 x 27.1 cm. </a:t>
            </a:r>
            <a:r>
              <a:rPr lang="sr-Latn-RS" sz="1600" dirty="0" smtClean="0">
                <a:latin typeface="Calibri" pitchFamily="34" charset="0"/>
              </a:rPr>
              <a:t>Državni ruski muzej</a:t>
            </a:r>
            <a:r>
              <a:rPr lang="en-GB" sz="1600" dirty="0" smtClean="0">
                <a:latin typeface="Calibri" pitchFamily="34" charset="0"/>
              </a:rPr>
              <a:t>, </a:t>
            </a:r>
            <a:r>
              <a:rPr lang="sr-Latn-RS" sz="1600" dirty="0" smtClean="0">
                <a:latin typeface="Calibri" pitchFamily="34" charset="0"/>
              </a:rPr>
              <a:t>Sankt Peterburg</a:t>
            </a:r>
            <a:endParaRPr lang="en-US" dirty="0">
              <a:latin typeface="Calibri" pitchFamily="34" charset="0"/>
            </a:endParaRPr>
          </a:p>
        </p:txBody>
      </p:sp>
      <p:pic>
        <p:nvPicPr>
          <p:cNvPr id="140292" name="Picture 4" descr="Kazimir Malevich. Textile Pattern."/>
          <p:cNvPicPr>
            <a:picLocks noChangeAspect="1" noChangeArrowheads="1"/>
          </p:cNvPicPr>
          <p:nvPr/>
        </p:nvPicPr>
        <p:blipFill>
          <a:blip r:embed="rId3"/>
          <a:srcRect/>
          <a:stretch>
            <a:fillRect/>
          </a:stretch>
        </p:blipFill>
        <p:spPr bwMode="auto">
          <a:xfrm>
            <a:off x="0" y="762000"/>
            <a:ext cx="4203700" cy="6096000"/>
          </a:xfrm>
          <a:prstGeom prst="rect">
            <a:avLst/>
          </a:prstGeom>
          <a:noFill/>
          <a:ln w="9525">
            <a:noFill/>
            <a:miter lim="800000"/>
            <a:headEnd/>
            <a:tailEnd/>
          </a:ln>
        </p:spPr>
      </p:pic>
      <p:sp>
        <p:nvSpPr>
          <p:cNvPr id="140293" name="Rectangle 4"/>
          <p:cNvSpPr>
            <a:spLocks noChangeArrowheads="1"/>
          </p:cNvSpPr>
          <p:nvPr/>
        </p:nvSpPr>
        <p:spPr bwMode="auto">
          <a:xfrm>
            <a:off x="0" y="0"/>
            <a:ext cx="4343400" cy="584775"/>
          </a:xfrm>
          <a:prstGeom prst="rect">
            <a:avLst/>
          </a:prstGeom>
          <a:noFill/>
          <a:ln w="9525">
            <a:noFill/>
            <a:miter lim="800000"/>
            <a:headEnd/>
            <a:tailEnd/>
          </a:ln>
        </p:spPr>
        <p:txBody>
          <a:bodyPr>
            <a:spAutoFit/>
          </a:bodyPr>
          <a:lstStyle/>
          <a:p>
            <a:r>
              <a:rPr lang="en-US" sz="1600" dirty="0" smtClean="0">
                <a:latin typeface="Calibri" pitchFamily="34" charset="0"/>
              </a:rPr>
              <a:t>M</a:t>
            </a:r>
            <a:r>
              <a:rPr lang="sr-Latn-RS" sz="1600" dirty="0" smtClean="0">
                <a:latin typeface="Calibri" pitchFamily="34" charset="0"/>
              </a:rPr>
              <a:t>aljevič, </a:t>
            </a:r>
            <a:r>
              <a:rPr lang="sr-Latn-RS" sz="1600" i="1" dirty="0" smtClean="0">
                <a:latin typeface="Calibri" pitchFamily="34" charset="0"/>
              </a:rPr>
              <a:t>tekstilni dizajn</a:t>
            </a:r>
            <a:r>
              <a:rPr lang="en-US" sz="1600" b="1" i="1" dirty="0" smtClean="0">
                <a:latin typeface="Calibri" pitchFamily="34" charset="0"/>
              </a:rPr>
              <a:t>.</a:t>
            </a:r>
            <a:r>
              <a:rPr lang="en-US" sz="1600" dirty="0">
                <a:latin typeface="Calibri" pitchFamily="34" charset="0"/>
              </a:rPr>
              <a:t> 1919. </a:t>
            </a:r>
            <a:r>
              <a:rPr lang="sr-Latn-RS" sz="1600" dirty="0" smtClean="0">
                <a:latin typeface="Calibri" pitchFamily="34" charset="0"/>
              </a:rPr>
              <a:t>akvarel,</a:t>
            </a:r>
            <a:r>
              <a:rPr lang="en-US" sz="1600" dirty="0" smtClean="0">
                <a:latin typeface="Calibri" pitchFamily="34" charset="0"/>
              </a:rPr>
              <a:t> </a:t>
            </a:r>
            <a:r>
              <a:rPr lang="en-US" sz="1600" dirty="0">
                <a:latin typeface="Calibri" pitchFamily="34" charset="0"/>
              </a:rPr>
              <a:t>36.2 x 27.1 cm. </a:t>
            </a:r>
            <a:r>
              <a:rPr lang="sr-Latn-RS" sz="1600" dirty="0" smtClean="0">
                <a:latin typeface="Calibri" pitchFamily="34" charset="0"/>
              </a:rPr>
              <a:t>Državni ruski muzej</a:t>
            </a:r>
            <a:r>
              <a:rPr lang="en-GB" sz="1600" dirty="0" smtClean="0">
                <a:latin typeface="Calibri" pitchFamily="34" charset="0"/>
              </a:rPr>
              <a:t>, </a:t>
            </a:r>
            <a:r>
              <a:rPr lang="sr-Latn-RS" sz="1600" dirty="0" smtClean="0">
                <a:latin typeface="Calibri" pitchFamily="34" charset="0"/>
              </a:rPr>
              <a:t>Sankt Peterburg</a:t>
            </a:r>
            <a:endParaRPr lang="en-US" dirty="0">
              <a:latin typeface="Calibri"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grblinausst1927"/>
          <p:cNvPicPr>
            <a:picLocks noChangeAspect="1" noChangeArrowheads="1"/>
          </p:cNvPicPr>
          <p:nvPr/>
        </p:nvPicPr>
        <p:blipFill>
          <a:blip r:embed="rId2"/>
          <a:srcRect/>
          <a:stretch>
            <a:fillRect/>
          </a:stretch>
        </p:blipFill>
        <p:spPr bwMode="auto">
          <a:xfrm>
            <a:off x="1752600" y="2743200"/>
            <a:ext cx="5638800" cy="3127327"/>
          </a:xfrm>
          <a:prstGeom prst="rect">
            <a:avLst/>
          </a:prstGeom>
          <a:noFill/>
        </p:spPr>
      </p:pic>
      <p:sp>
        <p:nvSpPr>
          <p:cNvPr id="141315" name="AutoShape 3" descr="Image result for berlin 1927 malevich"/>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141316" name="Rectangle 4"/>
          <p:cNvSpPr>
            <a:spLocks noChangeArrowheads="1"/>
          </p:cNvSpPr>
          <p:nvPr/>
        </p:nvSpPr>
        <p:spPr bwMode="auto">
          <a:xfrm>
            <a:off x="228600" y="152400"/>
            <a:ext cx="8458200" cy="2062103"/>
          </a:xfrm>
          <a:prstGeom prst="rect">
            <a:avLst/>
          </a:prstGeom>
          <a:noFill/>
          <a:ln w="9525">
            <a:noFill/>
            <a:miter lim="800000"/>
            <a:headEnd/>
            <a:tailEnd/>
          </a:ln>
          <a:effectLst/>
        </p:spPr>
        <p:txBody>
          <a:bodyPr>
            <a:spAutoFit/>
          </a:bodyPr>
          <a:lstStyle/>
          <a:p>
            <a:r>
              <a:rPr lang="sr-Latn-CS" sz="1600" dirty="0">
                <a:latin typeface="Calibri" pitchFamily="34" charset="0"/>
              </a:rPr>
              <a:t>Berlin </a:t>
            </a:r>
            <a:r>
              <a:rPr lang="sr-Latn-CS" sz="1600" dirty="0" smtClean="0">
                <a:latin typeface="Calibri" pitchFamily="34" charset="0"/>
              </a:rPr>
              <a:t>1927, na Velikoj berlinskoj umetničkoj izložbi </a:t>
            </a:r>
            <a:r>
              <a:rPr lang="sr-Latn-RS" sz="1600" dirty="0" smtClean="0">
                <a:latin typeface="Calibri" pitchFamily="34" charset="0"/>
              </a:rPr>
              <a:t>(</a:t>
            </a:r>
            <a:r>
              <a:rPr lang="en-US" sz="1600" dirty="0" smtClean="0">
                <a:latin typeface="Calibri" pitchFamily="34" charset="0"/>
              </a:rPr>
              <a:t>Grosse Berliner </a:t>
            </a:r>
            <a:r>
              <a:rPr lang="en-US" sz="1600" dirty="0" err="1" smtClean="0">
                <a:latin typeface="Calibri" pitchFamily="34" charset="0"/>
              </a:rPr>
              <a:t>Kunstausstellung</a:t>
            </a:r>
            <a:r>
              <a:rPr lang="sr-Latn-RS" sz="1600" dirty="0" smtClean="0">
                <a:latin typeface="Calibri" pitchFamily="34" charset="0"/>
              </a:rPr>
              <a:t>) izlaže 70 radova koje će nakon njegovog iznenadnog povratka u SSSR ostaviti svojim domaćinima uz napomenu da slike ne vraćaju u Rusiju (većina tih sika će završiti u kolekciji Stedelijka u Amsterdamu), kao i rukopise, uključujući i ‘Suprematizam-Bespredmetni svet’ koji će konačno biti objavljen kao Bauhaus izdanje 1929. godine</a:t>
            </a:r>
            <a:endParaRPr lang="sr-Latn-CS" sz="1600" dirty="0">
              <a:latin typeface="Calibri" pitchFamily="34" charset="0"/>
            </a:endParaRPr>
          </a:p>
          <a:p>
            <a:r>
              <a:rPr lang="sr-Latn-CS" sz="1600" dirty="0" smtClean="0">
                <a:latin typeface="Calibri" pitchFamily="34" charset="0"/>
              </a:rPr>
              <a:t>(kao urednik izdanja Moholj </a:t>
            </a:r>
            <a:r>
              <a:rPr lang="sr-Latn-CS" sz="1600" dirty="0">
                <a:latin typeface="Calibri" pitchFamily="34" charset="0"/>
              </a:rPr>
              <a:t>Nađi (</a:t>
            </a:r>
            <a:r>
              <a:rPr lang="sr-Latn-CS" sz="1600" dirty="0" smtClean="0">
                <a:latin typeface="Calibri" pitchFamily="34" charset="0"/>
              </a:rPr>
              <a:t>Bauhaus) će napisati </a:t>
            </a:r>
            <a:r>
              <a:rPr lang="vi-VN" sz="1600" dirty="0" smtClean="0">
                <a:latin typeface="Calibri" pitchFamily="34" charset="0"/>
              </a:rPr>
              <a:t>"Drago nam je ... što možemo da objavimo ovo delo važnog ruskog slikara Maleviča, mada </a:t>
            </a:r>
            <a:r>
              <a:rPr lang="sr-Latn-RS" sz="1600" dirty="0" smtClean="0">
                <a:latin typeface="Calibri" pitchFamily="34" charset="0"/>
              </a:rPr>
              <a:t>se ono u nekim temeljnim tačkama razlizazi od našeg”</a:t>
            </a:r>
            <a:endParaRPr lang="en-US" sz="1600" dirty="0">
              <a:latin typeface="Calibri"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1219200" y="5181600"/>
            <a:ext cx="3048000" cy="1477963"/>
          </a:xfrm>
          <a:prstGeom prst="rect">
            <a:avLst/>
          </a:prstGeom>
          <a:noFill/>
          <a:ln w="9525">
            <a:noFill/>
            <a:miter lim="800000"/>
            <a:headEnd/>
            <a:tailEnd/>
          </a:ln>
        </p:spPr>
        <p:txBody>
          <a:bodyPr>
            <a:spAutoFit/>
          </a:bodyPr>
          <a:lstStyle/>
          <a:p>
            <a:pPr algn="r"/>
            <a:r>
              <a:rPr lang="sr-Latn-RS" dirty="0" smtClean="0">
                <a:latin typeface="Calibri" pitchFamily="34" charset="0"/>
              </a:rPr>
              <a:t>Maljevič, </a:t>
            </a:r>
            <a:r>
              <a:rPr lang="sr-Latn-RS" i="1" dirty="0" smtClean="0">
                <a:latin typeface="Calibri" pitchFamily="34" charset="0"/>
              </a:rPr>
              <a:t>Dečak</a:t>
            </a:r>
            <a:r>
              <a:rPr lang="sr-Latn-CS" dirty="0" smtClean="0">
                <a:latin typeface="Calibri" pitchFamily="34" charset="0"/>
              </a:rPr>
              <a:t>, </a:t>
            </a:r>
            <a:endParaRPr lang="sr-Latn-CS" dirty="0">
              <a:latin typeface="Calibri" pitchFamily="34" charset="0"/>
            </a:endParaRPr>
          </a:p>
          <a:p>
            <a:pPr algn="r"/>
            <a:r>
              <a:rPr lang="en-US" dirty="0">
                <a:latin typeface="Calibri" pitchFamily="34" charset="0"/>
              </a:rPr>
              <a:t>1928-1932</a:t>
            </a:r>
            <a:r>
              <a:rPr lang="sr-Latn-CS" dirty="0">
                <a:latin typeface="Calibri" pitchFamily="34" charset="0"/>
              </a:rPr>
              <a:t>, </a:t>
            </a:r>
            <a:r>
              <a:rPr lang="sr-Latn-RS" dirty="0" smtClean="0">
                <a:latin typeface="Calibri" pitchFamily="34" charset="0"/>
              </a:rPr>
              <a:t>ulje na šperploči, </a:t>
            </a:r>
            <a:r>
              <a:rPr lang="en-US" dirty="0" smtClean="0">
                <a:latin typeface="Calibri" pitchFamily="34" charset="0"/>
              </a:rPr>
              <a:t>72 </a:t>
            </a:r>
            <a:r>
              <a:rPr lang="en-US" dirty="0">
                <a:latin typeface="Calibri" pitchFamily="34" charset="0"/>
              </a:rPr>
              <a:t>× 51.5 cm </a:t>
            </a:r>
            <a:endParaRPr lang="sr-Latn-CS" dirty="0">
              <a:latin typeface="Calibri" pitchFamily="34" charset="0"/>
            </a:endParaRPr>
          </a:p>
          <a:p>
            <a:pPr algn="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pic>
        <p:nvPicPr>
          <p:cNvPr id="142339" name="Picture 4" descr="Kazimir Malevich. Boy."/>
          <p:cNvPicPr>
            <a:picLocks noChangeAspect="1" noChangeArrowheads="1"/>
          </p:cNvPicPr>
          <p:nvPr/>
        </p:nvPicPr>
        <p:blipFill>
          <a:blip r:embed="rId2"/>
          <a:srcRect/>
          <a:stretch>
            <a:fillRect/>
          </a:stretch>
        </p:blipFill>
        <p:spPr bwMode="auto">
          <a:xfrm>
            <a:off x="4514850" y="19050"/>
            <a:ext cx="4629150" cy="6838950"/>
          </a:xfrm>
          <a:prstGeom prst="rect">
            <a:avLst/>
          </a:prstGeom>
          <a:noFill/>
          <a:ln w="9525">
            <a:noFill/>
            <a:miter lim="800000"/>
            <a:headEnd/>
            <a:tailEnd/>
          </a:ln>
        </p:spPr>
      </p:pic>
      <p:sp>
        <p:nvSpPr>
          <p:cNvPr id="142340" name="Rectangle 3"/>
          <p:cNvSpPr>
            <a:spLocks noChangeArrowheads="1"/>
          </p:cNvSpPr>
          <p:nvPr/>
        </p:nvSpPr>
        <p:spPr bwMode="auto">
          <a:xfrm>
            <a:off x="457200" y="152400"/>
            <a:ext cx="3810000" cy="923330"/>
          </a:xfrm>
          <a:prstGeom prst="rect">
            <a:avLst/>
          </a:prstGeom>
          <a:noFill/>
          <a:ln w="9525">
            <a:noFill/>
            <a:miter lim="800000"/>
            <a:headEnd/>
            <a:tailEnd/>
          </a:ln>
        </p:spPr>
        <p:txBody>
          <a:bodyPr>
            <a:spAutoFit/>
          </a:bodyPr>
          <a:lstStyle/>
          <a:p>
            <a:r>
              <a:rPr lang="en-US" b="1" dirty="0">
                <a:latin typeface="Calibri" pitchFamily="34" charset="0"/>
              </a:rPr>
              <a:t>1928-1932</a:t>
            </a:r>
            <a:r>
              <a:rPr lang="sr-Latn-CS" b="1" dirty="0">
                <a:latin typeface="Calibri" pitchFamily="34" charset="0"/>
              </a:rPr>
              <a:t>, DRUGI SELJAČKI CIKLUS:</a:t>
            </a:r>
          </a:p>
          <a:p>
            <a:r>
              <a:rPr lang="sr-Latn-CS" dirty="0">
                <a:latin typeface="Calibri" pitchFamily="34" charset="0"/>
              </a:rPr>
              <a:t>spoj između suprematizma i tema njegovog </a:t>
            </a:r>
            <a:r>
              <a:rPr lang="sr-Latn-CS" dirty="0" smtClean="0">
                <a:latin typeface="Calibri" pitchFamily="34" charset="0"/>
              </a:rPr>
              <a:t>neoprimitivizma</a:t>
            </a:r>
            <a:endParaRPr lang="sr-Latn-CS" dirty="0">
              <a:latin typeface="Calibri"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www.greekstatemuseum.com/kmst/cache/image/06eca0b37ce6ec87/101157.w.1280.jpg"/>
          <p:cNvPicPr>
            <a:picLocks noChangeAspect="1" noChangeArrowheads="1"/>
          </p:cNvPicPr>
          <p:nvPr/>
        </p:nvPicPr>
        <p:blipFill>
          <a:blip r:embed="rId2"/>
          <a:srcRect/>
          <a:stretch>
            <a:fillRect/>
          </a:stretch>
        </p:blipFill>
        <p:spPr bwMode="auto">
          <a:xfrm>
            <a:off x="4097338" y="0"/>
            <a:ext cx="5046662" cy="6858000"/>
          </a:xfrm>
          <a:prstGeom prst="rect">
            <a:avLst/>
          </a:prstGeom>
          <a:noFill/>
          <a:ln w="9525">
            <a:noFill/>
            <a:miter lim="800000"/>
            <a:headEnd/>
            <a:tailEnd/>
          </a:ln>
        </p:spPr>
      </p:pic>
      <p:sp>
        <p:nvSpPr>
          <p:cNvPr id="107523" name="Rectangle 4"/>
          <p:cNvSpPr>
            <a:spLocks noChangeArrowheads="1"/>
          </p:cNvSpPr>
          <p:nvPr/>
        </p:nvSpPr>
        <p:spPr bwMode="auto">
          <a:xfrm>
            <a:off x="304800" y="381000"/>
            <a:ext cx="3208251" cy="369332"/>
          </a:xfrm>
          <a:prstGeom prst="rect">
            <a:avLst/>
          </a:prstGeom>
          <a:noFill/>
          <a:ln w="9525">
            <a:noFill/>
            <a:miter lim="800000"/>
            <a:headEnd/>
            <a:tailEnd/>
          </a:ln>
        </p:spPr>
        <p:txBody>
          <a:bodyPr wrap="none">
            <a:spAutoFit/>
          </a:bodyPr>
          <a:lstStyle/>
          <a:p>
            <a:r>
              <a:rPr lang="sr-Latn-CS" dirty="0">
                <a:latin typeface="Calibri" pitchFamily="34" charset="0"/>
              </a:rPr>
              <a:t>Ljubov Popova, </a:t>
            </a:r>
            <a:r>
              <a:rPr lang="sr-Latn-CS" i="1" dirty="0" smtClean="0">
                <a:latin typeface="Calibri" pitchFamily="34" charset="0"/>
              </a:rPr>
              <a:t>Bez naziva</a:t>
            </a:r>
            <a:r>
              <a:rPr lang="sr-Latn-CS" dirty="0" smtClean="0">
                <a:latin typeface="Calibri" pitchFamily="34" charset="0"/>
              </a:rPr>
              <a:t>, </a:t>
            </a:r>
            <a:r>
              <a:rPr lang="sr-Latn-CS" dirty="0">
                <a:latin typeface="Calibri" pitchFamily="34" charset="0"/>
              </a:rPr>
              <a:t>1919</a:t>
            </a:r>
            <a:endParaRPr lang="en-US" dirty="0">
              <a:latin typeface="Calibri" pitchFamily="34" charset="0"/>
            </a:endParaRPr>
          </a:p>
        </p:txBody>
      </p:sp>
      <p:sp>
        <p:nvSpPr>
          <p:cNvPr id="107524" name="Rectangle 3"/>
          <p:cNvSpPr>
            <a:spLocks noChangeArrowheads="1"/>
          </p:cNvSpPr>
          <p:nvPr/>
        </p:nvSpPr>
        <p:spPr bwMode="auto">
          <a:xfrm>
            <a:off x="457200" y="4800600"/>
            <a:ext cx="3048000" cy="1754188"/>
          </a:xfrm>
          <a:prstGeom prst="rect">
            <a:avLst/>
          </a:prstGeom>
          <a:noFill/>
          <a:ln w="9525">
            <a:noFill/>
            <a:miter lim="800000"/>
            <a:headEnd/>
            <a:tailEnd/>
          </a:ln>
        </p:spPr>
        <p:txBody>
          <a:bodyPr>
            <a:spAutoFit/>
          </a:bodyPr>
          <a:lstStyle/>
          <a:p>
            <a:r>
              <a:rPr lang="sr-Latn-CS" dirty="0">
                <a:latin typeface="Calibri" pitchFamily="34" charset="0"/>
              </a:rPr>
              <a:t>Čak i u krugu suprematizma, Popova je bila više zainteresovana za slikarstvo kao </a:t>
            </a:r>
            <a:r>
              <a:rPr lang="sr-Latn-CS" u="sng" dirty="0">
                <a:latin typeface="Calibri" pitchFamily="34" charset="0"/>
              </a:rPr>
              <a:t>projekciju materijalne stvarnosti </a:t>
            </a:r>
            <a:r>
              <a:rPr lang="sr-Latn-CS" dirty="0">
                <a:latin typeface="Calibri" pitchFamily="34" charset="0"/>
              </a:rPr>
              <a:t>nego kao izraz metafizičke realnosti;</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Kazimir Malevich. Harvest (Marpha and Van'ka)."/>
          <p:cNvPicPr>
            <a:picLocks noChangeAspect="1" noChangeArrowheads="1"/>
          </p:cNvPicPr>
          <p:nvPr/>
        </p:nvPicPr>
        <p:blipFill>
          <a:blip r:embed="rId2"/>
          <a:srcRect/>
          <a:stretch>
            <a:fillRect/>
          </a:stretch>
        </p:blipFill>
        <p:spPr bwMode="auto">
          <a:xfrm>
            <a:off x="4365625" y="0"/>
            <a:ext cx="4778375" cy="6858000"/>
          </a:xfrm>
          <a:prstGeom prst="rect">
            <a:avLst/>
          </a:prstGeom>
          <a:noFill/>
          <a:ln w="9525">
            <a:noFill/>
            <a:miter lim="800000"/>
            <a:headEnd/>
            <a:tailEnd/>
          </a:ln>
        </p:spPr>
      </p:pic>
      <p:sp>
        <p:nvSpPr>
          <p:cNvPr id="143363" name="Rectangle 2"/>
          <p:cNvSpPr>
            <a:spLocks noChangeArrowheads="1"/>
          </p:cNvSpPr>
          <p:nvPr/>
        </p:nvSpPr>
        <p:spPr bwMode="auto">
          <a:xfrm>
            <a:off x="990600" y="152400"/>
            <a:ext cx="3124200" cy="1200329"/>
          </a:xfrm>
          <a:prstGeom prst="rect">
            <a:avLst/>
          </a:prstGeom>
          <a:noFill/>
          <a:ln w="9525">
            <a:noFill/>
            <a:miter lim="800000"/>
            <a:headEnd/>
            <a:tailEnd/>
          </a:ln>
        </p:spPr>
        <p:txBody>
          <a:bodyPr>
            <a:spAutoFit/>
          </a:bodyPr>
          <a:lstStyle/>
          <a:p>
            <a:pPr algn="r"/>
            <a:r>
              <a:rPr lang="en-US" dirty="0">
                <a:latin typeface="Calibri" pitchFamily="34" charset="0"/>
              </a:rPr>
              <a:t> </a:t>
            </a:r>
            <a:r>
              <a:rPr lang="sr-Latn-RS" dirty="0" smtClean="0">
                <a:latin typeface="Calibri" pitchFamily="34" charset="0"/>
              </a:rPr>
              <a:t>Maljevič, </a:t>
            </a:r>
            <a:r>
              <a:rPr lang="sr-Latn-RS" i="1" dirty="0" smtClean="0">
                <a:latin typeface="Calibri" pitchFamily="34" charset="0"/>
              </a:rPr>
              <a:t>Žetva (Marfa i Vanka</a:t>
            </a:r>
            <a:r>
              <a:rPr lang="en-US" i="1" dirty="0" smtClean="0">
                <a:latin typeface="Calibri" pitchFamily="34" charset="0"/>
              </a:rPr>
              <a:t>)</a:t>
            </a:r>
            <a:r>
              <a:rPr lang="sr-Latn-RS" dirty="0" smtClean="0">
                <a:latin typeface="Calibri" pitchFamily="34" charset="0"/>
              </a:rPr>
              <a:t>, 1928-1929, ulje na platnu,</a:t>
            </a:r>
            <a:r>
              <a:rPr lang="en-US" dirty="0" smtClean="0">
                <a:latin typeface="Calibri" pitchFamily="34" charset="0"/>
              </a:rPr>
              <a:t> </a:t>
            </a:r>
            <a:r>
              <a:rPr lang="en-US" dirty="0">
                <a:latin typeface="Calibri" pitchFamily="34" charset="0"/>
              </a:rPr>
              <a:t>82 x 61 </a:t>
            </a:r>
            <a:r>
              <a:rPr lang="en-US" dirty="0" smtClean="0">
                <a:latin typeface="Calibri" pitchFamily="34" charset="0"/>
              </a:rPr>
              <a:t>cm</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
        <p:nvSpPr>
          <p:cNvPr id="143364" name="Rectangle 3"/>
          <p:cNvSpPr>
            <a:spLocks noChangeArrowheads="1"/>
          </p:cNvSpPr>
          <p:nvPr/>
        </p:nvSpPr>
        <p:spPr bwMode="auto">
          <a:xfrm>
            <a:off x="228600" y="3810000"/>
            <a:ext cx="3886200" cy="2862322"/>
          </a:xfrm>
          <a:prstGeom prst="rect">
            <a:avLst/>
          </a:prstGeom>
          <a:noFill/>
          <a:ln w="9525">
            <a:noFill/>
            <a:miter lim="800000"/>
            <a:headEnd/>
            <a:tailEnd/>
          </a:ln>
        </p:spPr>
        <p:txBody>
          <a:bodyPr wrap="square">
            <a:spAutoFit/>
          </a:bodyPr>
          <a:lstStyle/>
          <a:p>
            <a:r>
              <a:rPr lang="sr-Latn-CS" dirty="0">
                <a:latin typeface="Calibri" pitchFamily="34" charset="0"/>
              </a:rPr>
              <a:t>Ne zna se tačan razlog </a:t>
            </a:r>
            <a:r>
              <a:rPr lang="sr-Latn-CS" dirty="0" smtClean="0">
                <a:latin typeface="Calibri" pitchFamily="34" charset="0"/>
              </a:rPr>
              <a:t>Maljevičevog povratka na uslovno rečeno figuralno slikartsvo – </a:t>
            </a:r>
            <a:r>
              <a:rPr lang="sr-Latn-CS" dirty="0">
                <a:latin typeface="Calibri" pitchFamily="34" charset="0"/>
              </a:rPr>
              <a:t>verovatno ih ima mnogo i da su međusobno različiti </a:t>
            </a:r>
            <a:r>
              <a:rPr lang="sr-Latn-CS" dirty="0" smtClean="0">
                <a:latin typeface="Calibri" pitchFamily="34" charset="0"/>
              </a:rPr>
              <a:t>ali i da su gavni među njima povezani sa promenom umentičke paradigme. No, svakako, da taj povratak </a:t>
            </a:r>
            <a:r>
              <a:rPr lang="sr-Latn-CS" dirty="0">
                <a:latin typeface="Calibri" pitchFamily="34" charset="0"/>
              </a:rPr>
              <a:t>ne predstavlja kompletnu preformulaciju njegove umetničke ideologije već prenamenu njegovih suprematističkih ideala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upload.wikimedia.org/wikipedia/commons/0/0b/Malevich142.jpg"/>
          <p:cNvPicPr>
            <a:picLocks noChangeAspect="1" noChangeArrowheads="1"/>
          </p:cNvPicPr>
          <p:nvPr/>
        </p:nvPicPr>
        <p:blipFill>
          <a:blip r:embed="rId2"/>
          <a:srcRect/>
          <a:stretch>
            <a:fillRect/>
          </a:stretch>
        </p:blipFill>
        <p:spPr bwMode="auto">
          <a:xfrm>
            <a:off x="4157663" y="0"/>
            <a:ext cx="4986337" cy="6858000"/>
          </a:xfrm>
          <a:prstGeom prst="rect">
            <a:avLst/>
          </a:prstGeom>
          <a:noFill/>
          <a:ln w="9525">
            <a:noFill/>
            <a:miter lim="800000"/>
            <a:headEnd/>
            <a:tailEnd/>
          </a:ln>
        </p:spPr>
      </p:pic>
      <p:sp>
        <p:nvSpPr>
          <p:cNvPr id="144387" name="Rectangle 2"/>
          <p:cNvSpPr>
            <a:spLocks noChangeArrowheads="1"/>
          </p:cNvSpPr>
          <p:nvPr/>
        </p:nvSpPr>
        <p:spPr bwMode="auto">
          <a:xfrm>
            <a:off x="381000" y="228600"/>
            <a:ext cx="3505200" cy="1754326"/>
          </a:xfrm>
          <a:prstGeom prst="rect">
            <a:avLst/>
          </a:prstGeom>
          <a:noFill/>
          <a:ln w="9525">
            <a:noFill/>
            <a:miter lim="800000"/>
            <a:headEnd/>
            <a:tailEnd/>
          </a:ln>
        </p:spPr>
        <p:txBody>
          <a:bodyPr>
            <a:spAutoFit/>
          </a:bodyPr>
          <a:lstStyle/>
          <a:p>
            <a:pPr algn="r"/>
            <a:r>
              <a:rPr lang="sr-Latn-RS" dirty="0" smtClean="0">
                <a:latin typeface="Calibri" pitchFamily="34" charset="0"/>
              </a:rPr>
              <a:t>Maljevič, </a:t>
            </a:r>
            <a:r>
              <a:rPr lang="sr-Latn-RS" i="1" dirty="0" smtClean="0">
                <a:latin typeface="Calibri" pitchFamily="34" charset="0"/>
              </a:rPr>
              <a:t>Kosidba,</a:t>
            </a:r>
            <a:r>
              <a:rPr lang="en-US" dirty="0">
                <a:latin typeface="Calibri" pitchFamily="34" charset="0"/>
              </a:rPr>
              <a:t> </a:t>
            </a:r>
            <a:r>
              <a:rPr lang="en-US" dirty="0" smtClean="0">
                <a:latin typeface="Calibri" pitchFamily="34" charset="0"/>
              </a:rPr>
              <a:t>1930</a:t>
            </a:r>
            <a:r>
              <a:rPr lang="sr-Latn-RS" dirty="0" smtClean="0">
                <a:latin typeface="Calibri" pitchFamily="34" charset="0"/>
              </a:rPr>
              <a:t>, ulje na platnu,</a:t>
            </a:r>
            <a:r>
              <a:rPr lang="en-US" dirty="0" smtClean="0">
                <a:latin typeface="Calibri" pitchFamily="34" charset="0"/>
              </a:rPr>
              <a:t> </a:t>
            </a:r>
            <a:r>
              <a:rPr lang="en-US" dirty="0">
                <a:latin typeface="Calibri" pitchFamily="34" charset="0"/>
              </a:rPr>
              <a:t>85.8 x 65.6. </a:t>
            </a:r>
            <a:r>
              <a:rPr lang="en-US" dirty="0" err="1" smtClean="0"/>
              <a:t>Tretjakovska</a:t>
            </a:r>
            <a:r>
              <a:rPr lang="en-US" dirty="0" smtClean="0"/>
              <a:t> </a:t>
            </a:r>
            <a:r>
              <a:rPr lang="en-US" dirty="0" err="1" smtClean="0"/>
              <a:t>galerija</a:t>
            </a:r>
            <a:r>
              <a:rPr lang="sr-Latn-RS" dirty="0" smtClean="0"/>
              <a:t>, Moskva</a:t>
            </a:r>
          </a:p>
          <a:p>
            <a:pPr algn="r"/>
            <a:r>
              <a:rPr lang="sr-Latn-RS" dirty="0" smtClean="0">
                <a:latin typeface="Calibri" pitchFamily="34" charset="0"/>
              </a:rPr>
              <a:t>(U knjizi Kamile Grej ova slika datovana je pod nazivom Žetelac i datovana je u 1911) </a:t>
            </a:r>
            <a:endParaRPr lang="en-US" dirty="0">
              <a:latin typeface="Calibri" pitchFamily="34" charset="0"/>
            </a:endParaRPr>
          </a:p>
        </p:txBody>
      </p:sp>
      <p:sp>
        <p:nvSpPr>
          <p:cNvPr id="144388" name="Rectangle 3"/>
          <p:cNvSpPr>
            <a:spLocks noChangeArrowheads="1"/>
          </p:cNvSpPr>
          <p:nvPr/>
        </p:nvSpPr>
        <p:spPr bwMode="auto">
          <a:xfrm>
            <a:off x="304800" y="4343400"/>
            <a:ext cx="3581400" cy="2308324"/>
          </a:xfrm>
          <a:prstGeom prst="rect">
            <a:avLst/>
          </a:prstGeom>
          <a:noFill/>
          <a:ln w="9525">
            <a:noFill/>
            <a:miter lim="800000"/>
            <a:headEnd/>
            <a:tailEnd/>
          </a:ln>
        </p:spPr>
        <p:txBody>
          <a:bodyPr wrap="square">
            <a:spAutoFit/>
          </a:bodyPr>
          <a:lstStyle/>
          <a:p>
            <a:r>
              <a:rPr lang="sr-Latn-CS" dirty="0" smtClean="0">
                <a:latin typeface="Calibri" pitchFamily="34" charset="0"/>
              </a:rPr>
              <a:t>Na slikama Drugog seljačkog ciklusa maljevič je primenio </a:t>
            </a:r>
            <a:r>
              <a:rPr lang="sr-Latn-CS" dirty="0">
                <a:latin typeface="Calibri" pitchFamily="34" charset="0"/>
              </a:rPr>
              <a:t>vizuelni jezik suprematizma</a:t>
            </a:r>
          </a:p>
          <a:p>
            <a:endParaRPr lang="sr-Latn-CS" dirty="0">
              <a:latin typeface="Calibri" pitchFamily="34" charset="0"/>
            </a:endParaRPr>
          </a:p>
          <a:p>
            <a:r>
              <a:rPr lang="sr-Latn-CS" dirty="0">
                <a:latin typeface="Calibri" pitchFamily="34" charset="0"/>
              </a:rPr>
              <a:t>Razočarenje nastupajućoj realnošću u SSSR-u – </a:t>
            </a:r>
            <a:r>
              <a:rPr lang="sr-Latn-CS" dirty="0" smtClean="0">
                <a:latin typeface="Calibri" pitchFamily="34" charset="0"/>
              </a:rPr>
              <a:t>prisilna </a:t>
            </a:r>
            <a:r>
              <a:rPr lang="sr-Latn-CS" dirty="0">
                <a:latin typeface="Calibri" pitchFamily="34" charset="0"/>
              </a:rPr>
              <a:t>kolektivizacija, širokorasprostranjena glad, državna kontrola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Kazimir Malevich. Peasant in the Fields."/>
          <p:cNvPicPr>
            <a:picLocks noChangeAspect="1" noChangeArrowheads="1"/>
          </p:cNvPicPr>
          <p:nvPr/>
        </p:nvPicPr>
        <p:blipFill>
          <a:blip r:embed="rId2"/>
          <a:srcRect/>
          <a:stretch>
            <a:fillRect/>
          </a:stretch>
        </p:blipFill>
        <p:spPr bwMode="auto">
          <a:xfrm>
            <a:off x="5238750" y="-28575"/>
            <a:ext cx="3905250" cy="6886575"/>
          </a:xfrm>
          <a:prstGeom prst="rect">
            <a:avLst/>
          </a:prstGeom>
          <a:noFill/>
          <a:ln w="9525">
            <a:noFill/>
            <a:miter lim="800000"/>
            <a:headEnd/>
            <a:tailEnd/>
          </a:ln>
        </p:spPr>
      </p:pic>
      <p:sp>
        <p:nvSpPr>
          <p:cNvPr id="145411" name="Rectangle 2"/>
          <p:cNvSpPr>
            <a:spLocks noChangeArrowheads="1"/>
          </p:cNvSpPr>
          <p:nvPr/>
        </p:nvSpPr>
        <p:spPr bwMode="auto">
          <a:xfrm>
            <a:off x="381000" y="304800"/>
            <a:ext cx="4572000" cy="923925"/>
          </a:xfrm>
          <a:prstGeom prst="rect">
            <a:avLst/>
          </a:prstGeom>
          <a:noFill/>
          <a:ln w="9525">
            <a:noFill/>
            <a:miter lim="800000"/>
            <a:headEnd/>
            <a:tailEnd/>
          </a:ln>
        </p:spPr>
        <p:txBody>
          <a:bodyPr>
            <a:spAutoFit/>
          </a:bodyPr>
          <a:lstStyle/>
          <a:p>
            <a:pPr algn="r"/>
            <a:r>
              <a:rPr lang="sr-Latn-RS" dirty="0" smtClean="0">
                <a:latin typeface="Calibri" pitchFamily="34" charset="0"/>
              </a:rPr>
              <a:t>Maljevič,</a:t>
            </a:r>
            <a:r>
              <a:rPr lang="sr-Latn-RS" i="1" dirty="0" smtClean="0">
                <a:latin typeface="Calibri" pitchFamily="34" charset="0"/>
              </a:rPr>
              <a:t> Seljak u polju</a:t>
            </a:r>
            <a:r>
              <a:rPr lang="sr-Latn-RS" dirty="0" smtClean="0">
                <a:latin typeface="Calibri" pitchFamily="34" charset="0"/>
              </a:rPr>
              <a:t>,</a:t>
            </a:r>
            <a:r>
              <a:rPr lang="en-US" i="1" dirty="0" smtClean="0">
                <a:latin typeface="Calibri" pitchFamily="34" charset="0"/>
              </a:rPr>
              <a:t> </a:t>
            </a:r>
            <a:r>
              <a:rPr lang="en-US" dirty="0" smtClean="0">
                <a:latin typeface="Calibri" pitchFamily="34" charset="0"/>
              </a:rPr>
              <a:t>1928-1932</a:t>
            </a:r>
            <a:r>
              <a:rPr lang="sr-Latn-RS" dirty="0" smtClean="0">
                <a:latin typeface="Calibri" pitchFamily="34" charset="0"/>
              </a:rPr>
              <a:t>, ulje na šperploči,</a:t>
            </a:r>
            <a:r>
              <a:rPr lang="en-US" dirty="0" smtClean="0">
                <a:latin typeface="Calibri" pitchFamily="34" charset="0"/>
              </a:rPr>
              <a:t> </a:t>
            </a:r>
            <a:r>
              <a:rPr lang="en-US" dirty="0">
                <a:latin typeface="Calibri" pitchFamily="34" charset="0"/>
              </a:rPr>
              <a:t>71.3 x 44.2 </a:t>
            </a:r>
            <a:r>
              <a:rPr lang="en-US" dirty="0" smtClean="0">
                <a:latin typeface="Calibri" pitchFamily="34" charset="0"/>
              </a:rPr>
              <a:t>cm</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Kazimir Malevich. Harvesting. Sketch."/>
          <p:cNvPicPr>
            <a:picLocks noChangeAspect="1" noChangeArrowheads="1"/>
          </p:cNvPicPr>
          <p:nvPr/>
        </p:nvPicPr>
        <p:blipFill>
          <a:blip r:embed="rId2"/>
          <a:srcRect/>
          <a:stretch>
            <a:fillRect/>
          </a:stretch>
        </p:blipFill>
        <p:spPr bwMode="auto">
          <a:xfrm>
            <a:off x="4533900" y="0"/>
            <a:ext cx="4610100" cy="6858000"/>
          </a:xfrm>
          <a:prstGeom prst="rect">
            <a:avLst/>
          </a:prstGeom>
          <a:noFill/>
          <a:ln w="9525">
            <a:noFill/>
            <a:miter lim="800000"/>
            <a:headEnd/>
            <a:tailEnd/>
          </a:ln>
        </p:spPr>
      </p:pic>
      <p:sp>
        <p:nvSpPr>
          <p:cNvPr id="146435" name="Rectangle 2"/>
          <p:cNvSpPr>
            <a:spLocks noChangeArrowheads="1"/>
          </p:cNvSpPr>
          <p:nvPr/>
        </p:nvSpPr>
        <p:spPr bwMode="auto">
          <a:xfrm>
            <a:off x="304800" y="152400"/>
            <a:ext cx="4038600" cy="923330"/>
          </a:xfrm>
          <a:prstGeom prst="rect">
            <a:avLst/>
          </a:prstGeom>
          <a:noFill/>
          <a:ln w="9525">
            <a:noFill/>
            <a:miter lim="800000"/>
            <a:headEnd/>
            <a:tailEnd/>
          </a:ln>
        </p:spPr>
        <p:txBody>
          <a:bodyPr>
            <a:spAutoFit/>
          </a:bodyPr>
          <a:lstStyle/>
          <a:p>
            <a:pPr algn="r"/>
            <a:r>
              <a:rPr lang="sr-Latn-RS" dirty="0" smtClean="0">
                <a:latin typeface="Calibri" pitchFamily="34" charset="0"/>
              </a:rPr>
              <a:t>Maljevič,</a:t>
            </a:r>
            <a:r>
              <a:rPr lang="sr-Latn-RS" i="1" dirty="0" smtClean="0">
                <a:latin typeface="Calibri" pitchFamily="34" charset="0"/>
              </a:rPr>
              <a:t> Žetva, skica</a:t>
            </a:r>
            <a:r>
              <a:rPr lang="sr-Latn-RS" dirty="0" smtClean="0">
                <a:latin typeface="Calibri" pitchFamily="34" charset="0"/>
              </a:rPr>
              <a:t>,</a:t>
            </a:r>
            <a:r>
              <a:rPr lang="en-US" dirty="0">
                <a:latin typeface="Calibri" pitchFamily="34" charset="0"/>
              </a:rPr>
              <a:t> 1928-1932. </a:t>
            </a:r>
            <a:r>
              <a:rPr lang="sr-Latn-RS" dirty="0" smtClean="0">
                <a:latin typeface="Calibri" pitchFamily="34" charset="0"/>
              </a:rPr>
              <a:t>ulje na šperploči,</a:t>
            </a:r>
            <a:r>
              <a:rPr lang="en-US" dirty="0" smtClean="0">
                <a:latin typeface="Calibri" pitchFamily="34" charset="0"/>
              </a:rPr>
              <a:t> </a:t>
            </a:r>
            <a:r>
              <a:rPr lang="en-US" dirty="0">
                <a:latin typeface="Calibri" pitchFamily="34" charset="0"/>
              </a:rPr>
              <a:t>72.8 x 52.8 cm.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Kazimir Malevich. Woman with Rake."/>
          <p:cNvPicPr>
            <a:picLocks noChangeAspect="1" noChangeArrowheads="1"/>
          </p:cNvPicPr>
          <p:nvPr/>
        </p:nvPicPr>
        <p:blipFill>
          <a:blip r:embed="rId2"/>
          <a:srcRect/>
          <a:stretch>
            <a:fillRect/>
          </a:stretch>
        </p:blipFill>
        <p:spPr bwMode="auto">
          <a:xfrm>
            <a:off x="4371975" y="0"/>
            <a:ext cx="4772025" cy="6810375"/>
          </a:xfrm>
          <a:prstGeom prst="rect">
            <a:avLst/>
          </a:prstGeom>
          <a:noFill/>
          <a:ln w="9525">
            <a:noFill/>
            <a:miter lim="800000"/>
            <a:headEnd/>
            <a:tailEnd/>
          </a:ln>
        </p:spPr>
      </p:pic>
      <p:sp>
        <p:nvSpPr>
          <p:cNvPr id="147459" name="Rectangle 2"/>
          <p:cNvSpPr>
            <a:spLocks noChangeArrowheads="1"/>
          </p:cNvSpPr>
          <p:nvPr/>
        </p:nvSpPr>
        <p:spPr bwMode="auto">
          <a:xfrm>
            <a:off x="990600" y="152400"/>
            <a:ext cx="3124200" cy="1200329"/>
          </a:xfrm>
          <a:prstGeom prst="rect">
            <a:avLst/>
          </a:prstGeom>
          <a:noFill/>
          <a:ln w="9525">
            <a:noFill/>
            <a:miter lim="800000"/>
            <a:headEnd/>
            <a:tailEnd/>
          </a:ln>
        </p:spPr>
        <p:txBody>
          <a:bodyPr>
            <a:spAutoFit/>
          </a:bodyPr>
          <a:lstStyle/>
          <a:p>
            <a:pPr algn="r"/>
            <a:r>
              <a:rPr lang="sr-Latn-RS" dirty="0" smtClean="0">
                <a:latin typeface="Calibri" pitchFamily="34" charset="0"/>
              </a:rPr>
              <a:t>Maljevič, </a:t>
            </a:r>
            <a:r>
              <a:rPr lang="sr-Latn-RS" i="1" dirty="0" smtClean="0">
                <a:latin typeface="Calibri" pitchFamily="34" charset="0"/>
              </a:rPr>
              <a:t>Žena sa grabuljama</a:t>
            </a:r>
            <a:r>
              <a:rPr lang="sr-Latn-RS" dirty="0" smtClean="0">
                <a:latin typeface="Calibri" pitchFamily="34" charset="0"/>
              </a:rPr>
              <a:t>,</a:t>
            </a:r>
            <a:r>
              <a:rPr lang="en-US" dirty="0">
                <a:latin typeface="Calibri" pitchFamily="34" charset="0"/>
              </a:rPr>
              <a:t> 1928-1932. </a:t>
            </a:r>
            <a:r>
              <a:rPr lang="sr-Latn-RS" dirty="0" smtClean="0">
                <a:latin typeface="Calibri" pitchFamily="34" charset="0"/>
              </a:rPr>
              <a:t>ulje na platnu,</a:t>
            </a:r>
            <a:r>
              <a:rPr lang="en-US" dirty="0" smtClean="0">
                <a:latin typeface="Calibri" pitchFamily="34" charset="0"/>
              </a:rPr>
              <a:t>100 </a:t>
            </a:r>
            <a:r>
              <a:rPr lang="en-US" dirty="0">
                <a:latin typeface="Calibri" pitchFamily="34" charset="0"/>
              </a:rPr>
              <a:t>x 75 </a:t>
            </a:r>
            <a:r>
              <a:rPr lang="en-US" dirty="0" smtClean="0">
                <a:latin typeface="Calibri" pitchFamily="34" charset="0"/>
              </a:rPr>
              <a:t>cm</a:t>
            </a:r>
            <a:r>
              <a:rPr lang="en-US" dirty="0" smtClean="0"/>
              <a:t> </a:t>
            </a:r>
            <a:r>
              <a:rPr lang="en-US" dirty="0" err="1" smtClean="0"/>
              <a:t>Tretjakovska</a:t>
            </a:r>
            <a:r>
              <a:rPr lang="en-US" dirty="0" smtClean="0"/>
              <a:t> </a:t>
            </a:r>
            <a:r>
              <a:rPr lang="en-US" dirty="0" err="1" smtClean="0"/>
              <a:t>galerija</a:t>
            </a:r>
            <a:r>
              <a:rPr lang="sr-Latn-RS" dirty="0" smtClean="0"/>
              <a:t>, Moskva</a:t>
            </a:r>
            <a:endParaRPr lang="en-US" dirty="0">
              <a:latin typeface="Calibri"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Kazimir Malevich. Female Torso."/>
          <p:cNvPicPr>
            <a:picLocks noChangeAspect="1" noChangeArrowheads="1"/>
          </p:cNvPicPr>
          <p:nvPr/>
        </p:nvPicPr>
        <p:blipFill>
          <a:blip r:embed="rId2"/>
          <a:srcRect/>
          <a:stretch>
            <a:fillRect/>
          </a:stretch>
        </p:blipFill>
        <p:spPr bwMode="auto">
          <a:xfrm>
            <a:off x="4457700" y="19050"/>
            <a:ext cx="4686300" cy="6838950"/>
          </a:xfrm>
          <a:prstGeom prst="rect">
            <a:avLst/>
          </a:prstGeom>
          <a:noFill/>
          <a:ln w="9525">
            <a:noFill/>
            <a:miter lim="800000"/>
            <a:headEnd/>
            <a:tailEnd/>
          </a:ln>
        </p:spPr>
      </p:pic>
      <p:sp>
        <p:nvSpPr>
          <p:cNvPr id="148483" name="Rectangle 2"/>
          <p:cNvSpPr>
            <a:spLocks noChangeArrowheads="1"/>
          </p:cNvSpPr>
          <p:nvPr/>
        </p:nvSpPr>
        <p:spPr bwMode="auto">
          <a:xfrm>
            <a:off x="914400" y="152400"/>
            <a:ext cx="3276600" cy="1200329"/>
          </a:xfrm>
          <a:prstGeom prst="rect">
            <a:avLst/>
          </a:prstGeom>
          <a:noFill/>
          <a:ln w="9525">
            <a:noFill/>
            <a:miter lim="800000"/>
            <a:headEnd/>
            <a:tailEnd/>
          </a:ln>
        </p:spPr>
        <p:txBody>
          <a:bodyPr>
            <a:spAutoFit/>
          </a:bodyPr>
          <a:lstStyle/>
          <a:p>
            <a:pPr algn="r"/>
            <a:r>
              <a:rPr lang="sr-Latn-RS" dirty="0" smtClean="0">
                <a:latin typeface="Calibri" pitchFamily="34" charset="0"/>
              </a:rPr>
              <a:t>Maljevič, </a:t>
            </a:r>
            <a:r>
              <a:rPr lang="sr-Latn-RS" i="1" dirty="0" smtClean="0">
                <a:latin typeface="Calibri" pitchFamily="34" charset="0"/>
              </a:rPr>
              <a:t>Ženski torzo</a:t>
            </a:r>
            <a:r>
              <a:rPr lang="sr-Latn-RS" dirty="0" smtClean="0">
                <a:latin typeface="Calibri" pitchFamily="34" charset="0"/>
              </a:rPr>
              <a:t>,</a:t>
            </a:r>
            <a:r>
              <a:rPr lang="en-US" dirty="0">
                <a:latin typeface="Calibri" pitchFamily="34" charset="0"/>
              </a:rPr>
              <a:t> </a:t>
            </a:r>
            <a:r>
              <a:rPr lang="en-US" dirty="0" smtClean="0">
                <a:latin typeface="Calibri" pitchFamily="34" charset="0"/>
              </a:rPr>
              <a:t>1928-1932</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ulje na šperploči, </a:t>
            </a:r>
            <a:r>
              <a:rPr lang="en-US" dirty="0" smtClean="0">
                <a:latin typeface="Calibri" pitchFamily="34" charset="0"/>
              </a:rPr>
              <a:t>73 </a:t>
            </a:r>
            <a:r>
              <a:rPr lang="en-US" dirty="0">
                <a:latin typeface="Calibri" pitchFamily="34" charset="0"/>
              </a:rPr>
              <a:t>x 52.8 cm.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Kazimir Malevich. Head of Peasant."/>
          <p:cNvPicPr>
            <a:picLocks noChangeAspect="1" noChangeArrowheads="1"/>
          </p:cNvPicPr>
          <p:nvPr/>
        </p:nvPicPr>
        <p:blipFill>
          <a:blip r:embed="rId2"/>
          <a:srcRect/>
          <a:stretch>
            <a:fillRect/>
          </a:stretch>
        </p:blipFill>
        <p:spPr bwMode="auto">
          <a:xfrm>
            <a:off x="3792538" y="0"/>
            <a:ext cx="5351462" cy="6858000"/>
          </a:xfrm>
          <a:prstGeom prst="rect">
            <a:avLst/>
          </a:prstGeom>
          <a:noFill/>
          <a:ln w="9525">
            <a:noFill/>
            <a:miter lim="800000"/>
            <a:headEnd/>
            <a:tailEnd/>
          </a:ln>
        </p:spPr>
      </p:pic>
      <p:sp>
        <p:nvSpPr>
          <p:cNvPr id="149507" name="Rectangle 2"/>
          <p:cNvSpPr>
            <a:spLocks noChangeArrowheads="1"/>
          </p:cNvSpPr>
          <p:nvPr/>
        </p:nvSpPr>
        <p:spPr bwMode="auto">
          <a:xfrm>
            <a:off x="381000" y="152400"/>
            <a:ext cx="3200400" cy="3139321"/>
          </a:xfrm>
          <a:prstGeom prst="rect">
            <a:avLst/>
          </a:prstGeom>
          <a:noFill/>
          <a:ln w="9525">
            <a:noFill/>
            <a:miter lim="800000"/>
            <a:headEnd/>
            <a:tailEnd/>
          </a:ln>
        </p:spPr>
        <p:txBody>
          <a:bodyPr>
            <a:spAutoFit/>
          </a:bodyPr>
          <a:lstStyle/>
          <a:p>
            <a:pPr algn="r"/>
            <a:r>
              <a:rPr lang="sr-Latn-RS" dirty="0" smtClean="0">
                <a:latin typeface="Calibri" pitchFamily="34" charset="0"/>
              </a:rPr>
              <a:t>Maljevič, </a:t>
            </a:r>
            <a:r>
              <a:rPr lang="sr-Latn-RS" i="1" dirty="0" smtClean="0">
                <a:latin typeface="Calibri" pitchFamily="34" charset="0"/>
              </a:rPr>
              <a:t>Glava seljaka</a:t>
            </a:r>
            <a:r>
              <a:rPr lang="sr-Latn-RS" dirty="0" smtClean="0">
                <a:latin typeface="Calibri" pitchFamily="34" charset="0"/>
              </a:rPr>
              <a:t>, </a:t>
            </a:r>
            <a:r>
              <a:rPr lang="en-US" dirty="0" smtClean="0">
                <a:latin typeface="Calibri" pitchFamily="34" charset="0"/>
              </a:rPr>
              <a:t>1928-1932</a:t>
            </a:r>
            <a:r>
              <a:rPr lang="sr-Latn-RS" dirty="0" smtClean="0">
                <a:latin typeface="Calibri" pitchFamily="34" charset="0"/>
              </a:rPr>
              <a:t>, ulje na šperploči,</a:t>
            </a:r>
            <a:r>
              <a:rPr lang="en-US" dirty="0" smtClean="0">
                <a:latin typeface="Calibri" pitchFamily="34" charset="0"/>
              </a:rPr>
              <a:t> </a:t>
            </a:r>
            <a:r>
              <a:rPr lang="en-US" dirty="0">
                <a:latin typeface="Calibri" pitchFamily="34" charset="0"/>
              </a:rPr>
              <a:t>72.869 x 55 </a:t>
            </a:r>
            <a:r>
              <a:rPr lang="en-US" dirty="0" smtClean="0">
                <a:latin typeface="Calibri" pitchFamily="34" charset="0"/>
              </a:rPr>
              <a:t>cm</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p>
          <a:p>
            <a:pPr algn="r"/>
            <a:endParaRPr lang="sr-Latn-RS" dirty="0" smtClean="0">
              <a:latin typeface="Calibri" pitchFamily="34" charset="0"/>
            </a:endParaRPr>
          </a:p>
          <a:p>
            <a:pPr algn="r"/>
            <a:r>
              <a:rPr lang="sr-Latn-RS" dirty="0" smtClean="0">
                <a:latin typeface="Calibri" pitchFamily="34" charset="0"/>
              </a:rPr>
              <a:t>(probem mimetičkog i antimimetničkog postavlja ponovo ali unekoliko drugačije, ne više po uzoru na kubističke propozicije već po uzoru na suprematističko iskustvo)</a:t>
            </a:r>
            <a:endParaRPr lang="en-US" dirty="0">
              <a:latin typeface="Calibri"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Kazimir Malevich. Three Girls."/>
          <p:cNvPicPr>
            <a:picLocks noChangeAspect="1" noChangeArrowheads="1"/>
          </p:cNvPicPr>
          <p:nvPr/>
        </p:nvPicPr>
        <p:blipFill>
          <a:blip r:embed="rId2"/>
          <a:srcRect/>
          <a:stretch>
            <a:fillRect/>
          </a:stretch>
        </p:blipFill>
        <p:spPr bwMode="auto">
          <a:xfrm>
            <a:off x="3687763" y="0"/>
            <a:ext cx="5456237" cy="6858000"/>
          </a:xfrm>
          <a:prstGeom prst="rect">
            <a:avLst/>
          </a:prstGeom>
          <a:noFill/>
          <a:ln w="9525">
            <a:noFill/>
            <a:miter lim="800000"/>
            <a:headEnd/>
            <a:tailEnd/>
          </a:ln>
        </p:spPr>
      </p:pic>
      <p:sp>
        <p:nvSpPr>
          <p:cNvPr id="150531" name="Rectangle 2"/>
          <p:cNvSpPr>
            <a:spLocks noChangeArrowheads="1"/>
          </p:cNvSpPr>
          <p:nvPr/>
        </p:nvSpPr>
        <p:spPr bwMode="auto">
          <a:xfrm>
            <a:off x="304800" y="152400"/>
            <a:ext cx="3200400" cy="1200150"/>
          </a:xfrm>
          <a:prstGeom prst="rect">
            <a:avLst/>
          </a:prstGeom>
          <a:noFill/>
          <a:ln w="9525">
            <a:noFill/>
            <a:miter lim="800000"/>
            <a:headEnd/>
            <a:tailEnd/>
          </a:ln>
        </p:spPr>
        <p:txBody>
          <a:bodyPr wrap="square">
            <a:spAutoFit/>
          </a:bodyPr>
          <a:lstStyle/>
          <a:p>
            <a:pPr algn="r"/>
            <a:r>
              <a:rPr lang="sr-Latn-RS" dirty="0" smtClean="0">
                <a:latin typeface="Calibri" pitchFamily="34" charset="0"/>
              </a:rPr>
              <a:t>Maljevič,</a:t>
            </a:r>
            <a:r>
              <a:rPr lang="sr-Latn-RS" i="1" dirty="0" smtClean="0">
                <a:latin typeface="Calibri" pitchFamily="34" charset="0"/>
              </a:rPr>
              <a:t> Tri devojke</a:t>
            </a:r>
            <a:r>
              <a:rPr lang="sr-Latn-RS" dirty="0" smtClean="0">
                <a:latin typeface="Calibri" pitchFamily="34" charset="0"/>
              </a:rPr>
              <a:t>,</a:t>
            </a:r>
            <a:r>
              <a:rPr lang="sr-Latn-RS" i="1" dirty="0" smtClean="0">
                <a:latin typeface="Calibri" pitchFamily="34" charset="0"/>
              </a:rPr>
              <a:t> </a:t>
            </a:r>
            <a:r>
              <a:rPr lang="en-US" dirty="0" smtClean="0">
                <a:latin typeface="Calibri" pitchFamily="34" charset="0"/>
              </a:rPr>
              <a:t>1928-1932</a:t>
            </a:r>
            <a:r>
              <a:rPr lang="sr-Latn-RS" dirty="0" smtClean="0">
                <a:latin typeface="Calibri" pitchFamily="34" charset="0"/>
              </a:rPr>
              <a:t>, ulje na platnu,</a:t>
            </a:r>
            <a:r>
              <a:rPr lang="en-US" dirty="0" smtClean="0">
                <a:latin typeface="Calibri" pitchFamily="34" charset="0"/>
              </a:rPr>
              <a:t> </a:t>
            </a:r>
            <a:r>
              <a:rPr lang="en-US" dirty="0">
                <a:latin typeface="Calibri" pitchFamily="34" charset="0"/>
              </a:rPr>
              <a:t>57 x 48 </a:t>
            </a:r>
            <a:r>
              <a:rPr lang="en-US" dirty="0" smtClean="0">
                <a:latin typeface="Calibri" pitchFamily="34" charset="0"/>
              </a:rPr>
              <a:t>cm</a:t>
            </a:r>
            <a:r>
              <a:rPr lang="sr-Latn-RS" dirty="0" smtClean="0">
                <a:latin typeface="Calibri" pitchFamily="34" charset="0"/>
              </a:rPr>
              <a:t>, 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Kazimir Malevich. Girls in the Fields."/>
          <p:cNvPicPr>
            <a:picLocks noChangeAspect="1" noChangeArrowheads="1"/>
          </p:cNvPicPr>
          <p:nvPr/>
        </p:nvPicPr>
        <p:blipFill>
          <a:blip r:embed="rId2"/>
          <a:srcRect/>
          <a:stretch>
            <a:fillRect/>
          </a:stretch>
        </p:blipFill>
        <p:spPr bwMode="auto">
          <a:xfrm>
            <a:off x="1295400" y="914400"/>
            <a:ext cx="6496050" cy="5781675"/>
          </a:xfrm>
          <a:prstGeom prst="rect">
            <a:avLst/>
          </a:prstGeom>
          <a:noFill/>
          <a:ln w="9525">
            <a:noFill/>
            <a:miter lim="800000"/>
            <a:headEnd/>
            <a:tailEnd/>
          </a:ln>
        </p:spPr>
      </p:pic>
      <p:sp>
        <p:nvSpPr>
          <p:cNvPr id="151555" name="Rectangle 2"/>
          <p:cNvSpPr>
            <a:spLocks noChangeArrowheads="1"/>
          </p:cNvSpPr>
          <p:nvPr/>
        </p:nvSpPr>
        <p:spPr bwMode="auto">
          <a:xfrm>
            <a:off x="0" y="152400"/>
            <a:ext cx="9144000" cy="646331"/>
          </a:xfrm>
          <a:prstGeom prst="rect">
            <a:avLst/>
          </a:prstGeom>
          <a:noFill/>
          <a:ln w="9525">
            <a:noFill/>
            <a:miter lim="800000"/>
            <a:headEnd/>
            <a:tailEnd/>
          </a:ln>
        </p:spPr>
        <p:txBody>
          <a:bodyPr>
            <a:spAutoFit/>
          </a:bodyPr>
          <a:lstStyle/>
          <a:p>
            <a:pPr algn="ctr"/>
            <a:r>
              <a:rPr lang="en-US" dirty="0" smtClean="0">
                <a:latin typeface="Calibri" pitchFamily="34" charset="0"/>
              </a:rPr>
              <a:t>M</a:t>
            </a:r>
            <a:r>
              <a:rPr lang="sr-Latn-RS" dirty="0" smtClean="0">
                <a:latin typeface="Calibri" pitchFamily="34" charset="0"/>
              </a:rPr>
              <a:t>aljevič, </a:t>
            </a:r>
            <a:r>
              <a:rPr lang="sr-Latn-RS" i="1" dirty="0" smtClean="0">
                <a:latin typeface="Calibri" pitchFamily="34" charset="0"/>
              </a:rPr>
              <a:t>Devojke u polju</a:t>
            </a:r>
            <a:r>
              <a:rPr lang="sr-Latn-RS" dirty="0" smtClean="0">
                <a:latin typeface="Calibri" pitchFamily="34" charset="0"/>
              </a:rPr>
              <a:t>, </a:t>
            </a:r>
            <a:r>
              <a:rPr lang="en-US" dirty="0" smtClean="0">
                <a:latin typeface="Calibri" pitchFamily="34" charset="0"/>
              </a:rPr>
              <a:t>1928-1932</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ulje na platnu,</a:t>
            </a:r>
            <a:r>
              <a:rPr lang="en-US" dirty="0" smtClean="0">
                <a:latin typeface="Calibri" pitchFamily="34" charset="0"/>
              </a:rPr>
              <a:t> </a:t>
            </a:r>
            <a:r>
              <a:rPr lang="en-US" dirty="0">
                <a:latin typeface="Calibri" pitchFamily="34" charset="0"/>
              </a:rPr>
              <a:t>106 x 125 </a:t>
            </a:r>
            <a:r>
              <a:rPr lang="en-US" dirty="0" smtClean="0">
                <a:latin typeface="Calibri" pitchFamily="34" charset="0"/>
              </a:rPr>
              <a:t>cm</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Kazimir Malevich. Torso."/>
          <p:cNvPicPr>
            <a:picLocks noChangeAspect="1" noChangeArrowheads="1"/>
          </p:cNvPicPr>
          <p:nvPr/>
        </p:nvPicPr>
        <p:blipFill>
          <a:blip r:embed="rId2"/>
          <a:srcRect/>
          <a:stretch>
            <a:fillRect/>
          </a:stretch>
        </p:blipFill>
        <p:spPr bwMode="auto">
          <a:xfrm>
            <a:off x="3886200" y="-15875"/>
            <a:ext cx="5257800" cy="6873875"/>
          </a:xfrm>
          <a:prstGeom prst="rect">
            <a:avLst/>
          </a:prstGeom>
          <a:noFill/>
          <a:ln w="9525">
            <a:noFill/>
            <a:miter lim="800000"/>
            <a:headEnd/>
            <a:tailEnd/>
          </a:ln>
        </p:spPr>
      </p:pic>
      <p:sp>
        <p:nvSpPr>
          <p:cNvPr id="152579" name="Rectangle 2"/>
          <p:cNvSpPr>
            <a:spLocks noChangeArrowheads="1"/>
          </p:cNvSpPr>
          <p:nvPr/>
        </p:nvSpPr>
        <p:spPr bwMode="auto">
          <a:xfrm>
            <a:off x="609600" y="152400"/>
            <a:ext cx="3124200" cy="923330"/>
          </a:xfrm>
          <a:prstGeom prst="rect">
            <a:avLst/>
          </a:prstGeom>
          <a:noFill/>
          <a:ln w="9525">
            <a:noFill/>
            <a:miter lim="800000"/>
            <a:headEnd/>
            <a:tailEnd/>
          </a:ln>
        </p:spPr>
        <p:txBody>
          <a:bodyPr>
            <a:spAutoFit/>
          </a:bodyPr>
          <a:lstStyle/>
          <a:p>
            <a:pPr algn="r"/>
            <a:r>
              <a:rPr lang="sr-Latn-RS" dirty="0" smtClean="0">
                <a:latin typeface="Calibri" pitchFamily="34" charset="0"/>
              </a:rPr>
              <a:t>Maljevič, </a:t>
            </a:r>
            <a:r>
              <a:rPr lang="en-US" i="1" dirty="0" smtClean="0">
                <a:latin typeface="Calibri" pitchFamily="34" charset="0"/>
              </a:rPr>
              <a:t>Torso</a:t>
            </a:r>
            <a:r>
              <a:rPr lang="sr-Latn-RS" dirty="0" smtClean="0">
                <a:latin typeface="Calibri" pitchFamily="34" charset="0"/>
              </a:rPr>
              <a:t>,</a:t>
            </a:r>
            <a:r>
              <a:rPr lang="en-US" dirty="0">
                <a:latin typeface="Calibri" pitchFamily="34" charset="0"/>
              </a:rPr>
              <a:t> </a:t>
            </a:r>
            <a:r>
              <a:rPr lang="en-US" dirty="0" smtClean="0">
                <a:latin typeface="Calibri" pitchFamily="34" charset="0"/>
              </a:rPr>
              <a:t>1928-1932</a:t>
            </a:r>
            <a:r>
              <a:rPr lang="sr-Latn-RS" dirty="0" smtClean="0">
                <a:latin typeface="Calibri" pitchFamily="34" charset="0"/>
              </a:rPr>
              <a:t>, ulje na platnu,</a:t>
            </a:r>
            <a:r>
              <a:rPr lang="en-US" dirty="0" smtClean="0">
                <a:latin typeface="Calibri" pitchFamily="34" charset="0"/>
              </a:rPr>
              <a:t> </a:t>
            </a:r>
            <a:r>
              <a:rPr lang="en-US" dirty="0">
                <a:latin typeface="Calibri" pitchFamily="34" charset="0"/>
              </a:rPr>
              <a:t>46 x 37 </a:t>
            </a:r>
            <a:r>
              <a:rPr lang="en-US" dirty="0" smtClean="0">
                <a:latin typeface="Calibri" pitchFamily="34" charset="0"/>
              </a:rPr>
              <a:t>cm</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http://upload.wikimedia.org/wikipedia/commons/5/53/1916_Popova_Die_bildliche_Architektonik_anagoria.JPG"/>
          <p:cNvPicPr>
            <a:picLocks noChangeAspect="1" noChangeArrowheads="1"/>
          </p:cNvPicPr>
          <p:nvPr/>
        </p:nvPicPr>
        <p:blipFill>
          <a:blip r:embed="rId2"/>
          <a:srcRect/>
          <a:stretch>
            <a:fillRect/>
          </a:stretch>
        </p:blipFill>
        <p:spPr bwMode="auto">
          <a:xfrm>
            <a:off x="3632200" y="0"/>
            <a:ext cx="5511800" cy="6858000"/>
          </a:xfrm>
          <a:prstGeom prst="rect">
            <a:avLst/>
          </a:prstGeom>
          <a:noFill/>
          <a:ln w="9525">
            <a:noFill/>
            <a:miter lim="800000"/>
            <a:headEnd/>
            <a:tailEnd/>
          </a:ln>
        </p:spPr>
      </p:pic>
      <p:sp>
        <p:nvSpPr>
          <p:cNvPr id="110595" name="Rectangle 2"/>
          <p:cNvSpPr>
            <a:spLocks noChangeArrowheads="1"/>
          </p:cNvSpPr>
          <p:nvPr/>
        </p:nvSpPr>
        <p:spPr bwMode="auto">
          <a:xfrm>
            <a:off x="304800" y="152400"/>
            <a:ext cx="3048000" cy="923330"/>
          </a:xfrm>
          <a:prstGeom prst="rect">
            <a:avLst/>
          </a:prstGeom>
          <a:noFill/>
          <a:ln w="9525">
            <a:noFill/>
            <a:miter lim="800000"/>
            <a:headEnd/>
            <a:tailEnd/>
          </a:ln>
        </p:spPr>
        <p:txBody>
          <a:bodyPr>
            <a:spAutoFit/>
          </a:bodyPr>
          <a:lstStyle/>
          <a:p>
            <a:pPr algn="r"/>
            <a:r>
              <a:rPr lang="sr-Latn-RS" dirty="0" smtClean="0">
                <a:latin typeface="Calibri" pitchFamily="34" charset="0"/>
              </a:rPr>
              <a:t>Ljubov </a:t>
            </a:r>
            <a:r>
              <a:rPr lang="en-US" dirty="0" err="1" smtClean="0">
                <a:latin typeface="Calibri" pitchFamily="34" charset="0"/>
              </a:rPr>
              <a:t>Popova</a:t>
            </a:r>
            <a:r>
              <a:rPr lang="sr-Latn-RS" dirty="0" smtClean="0">
                <a:latin typeface="Calibri" pitchFamily="34" charset="0"/>
              </a:rPr>
              <a:t>, </a:t>
            </a:r>
            <a:r>
              <a:rPr lang="sr-Latn-RS" i="1" dirty="0" smtClean="0">
                <a:latin typeface="Calibri" pitchFamily="34" charset="0"/>
              </a:rPr>
              <a:t>Slikarska arhitektonika</a:t>
            </a:r>
            <a:r>
              <a:rPr lang="sr-Latn-RS" dirty="0" smtClean="0">
                <a:latin typeface="Calibri" pitchFamily="34" charset="0"/>
              </a:rPr>
              <a:t>, </a:t>
            </a:r>
            <a:r>
              <a:rPr lang="en-US" dirty="0" smtClean="0">
                <a:latin typeface="Calibri" pitchFamily="34" charset="0"/>
              </a:rPr>
              <a:t>1916</a:t>
            </a:r>
            <a:r>
              <a:rPr lang="sr-Latn-CS" dirty="0">
                <a:latin typeface="Calibri" pitchFamily="34" charset="0"/>
              </a:rPr>
              <a:t>, </a:t>
            </a:r>
            <a:r>
              <a:rPr lang="en-US" dirty="0" err="1" smtClean="0"/>
              <a:t>Tretjakovska</a:t>
            </a:r>
            <a:r>
              <a:rPr lang="en-US" dirty="0" smtClean="0"/>
              <a:t> </a:t>
            </a:r>
            <a:r>
              <a:rPr lang="en-US" dirty="0" err="1" smtClean="0"/>
              <a:t>galerija</a:t>
            </a:r>
            <a:r>
              <a:rPr lang="sr-Latn-RS" dirty="0" smtClean="0"/>
              <a:t>, Moskva</a:t>
            </a:r>
            <a:endParaRPr lang="en-US" dirty="0">
              <a:latin typeface="Calibri" pitchFamily="34" charset="0"/>
            </a:endParaRPr>
          </a:p>
        </p:txBody>
      </p:sp>
      <p:sp>
        <p:nvSpPr>
          <p:cNvPr id="110596" name="Rectangle 3"/>
          <p:cNvSpPr>
            <a:spLocks noChangeArrowheads="1"/>
          </p:cNvSpPr>
          <p:nvPr/>
        </p:nvSpPr>
        <p:spPr bwMode="auto">
          <a:xfrm>
            <a:off x="304800" y="4419600"/>
            <a:ext cx="3124200" cy="2308324"/>
          </a:xfrm>
          <a:prstGeom prst="rect">
            <a:avLst/>
          </a:prstGeom>
          <a:noFill/>
          <a:ln w="9525">
            <a:noFill/>
            <a:miter lim="800000"/>
            <a:headEnd/>
            <a:tailEnd/>
          </a:ln>
        </p:spPr>
        <p:txBody>
          <a:bodyPr>
            <a:spAutoFit/>
          </a:bodyPr>
          <a:lstStyle/>
          <a:p>
            <a:r>
              <a:rPr lang="sr-Latn-CS" dirty="0">
                <a:latin typeface="Calibri" pitchFamily="34" charset="0"/>
              </a:rPr>
              <a:t>Preko koncepata arhitektonike i konstruktivnosti/konstrukcije stavlja u prvi plan elemenat FUNKCIONALNOG GRAĐENJA na bazi RACIONALNOG, objektivnog pristupa=</a:t>
            </a:r>
          </a:p>
          <a:p>
            <a:r>
              <a:rPr lang="sr-Latn-CS" dirty="0">
                <a:latin typeface="Calibri" pitchFamily="34" charset="0"/>
              </a:rPr>
              <a:t>Umetnik/ca sada </a:t>
            </a:r>
            <a:r>
              <a:rPr lang="sr-Latn-CS" dirty="0" smtClean="0">
                <a:latin typeface="Calibri" pitchFamily="34" charset="0"/>
              </a:rPr>
              <a:t>racionalno konstruiše </a:t>
            </a:r>
            <a:r>
              <a:rPr lang="sr-Latn-CS" dirty="0">
                <a:latin typeface="Calibri" pitchFamily="34" charset="0"/>
              </a:rPr>
              <a:t>svoju </a:t>
            </a:r>
            <a:r>
              <a:rPr lang="sr-Latn-CS" dirty="0" smtClean="0">
                <a:latin typeface="Calibri" pitchFamily="34" charset="0"/>
              </a:rPr>
              <a:t>umetnost </a:t>
            </a:r>
            <a:endParaRPr lang="sr-Latn-CS" dirty="0">
              <a:latin typeface="Calibri"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http://www.ibiblio.org/wm/paint/auth/malevich/malevich.half-figure.jpg"/>
          <p:cNvPicPr>
            <a:picLocks noChangeAspect="1" noChangeArrowheads="1"/>
          </p:cNvPicPr>
          <p:nvPr/>
        </p:nvPicPr>
        <p:blipFill>
          <a:blip r:embed="rId2"/>
          <a:srcRect/>
          <a:stretch>
            <a:fillRect/>
          </a:stretch>
        </p:blipFill>
        <p:spPr bwMode="auto">
          <a:xfrm>
            <a:off x="3732213" y="0"/>
            <a:ext cx="5411787" cy="6858000"/>
          </a:xfrm>
          <a:prstGeom prst="rect">
            <a:avLst/>
          </a:prstGeom>
          <a:noFill/>
          <a:ln w="9525">
            <a:noFill/>
            <a:miter lim="800000"/>
            <a:headEnd/>
            <a:tailEnd/>
          </a:ln>
        </p:spPr>
      </p:pic>
      <p:sp>
        <p:nvSpPr>
          <p:cNvPr id="153603" name="Rectangle 2"/>
          <p:cNvSpPr>
            <a:spLocks noChangeArrowheads="1"/>
          </p:cNvSpPr>
          <p:nvPr/>
        </p:nvSpPr>
        <p:spPr bwMode="auto">
          <a:xfrm>
            <a:off x="152400" y="152400"/>
            <a:ext cx="3352800" cy="1477328"/>
          </a:xfrm>
          <a:prstGeom prst="rect">
            <a:avLst/>
          </a:prstGeom>
          <a:noFill/>
          <a:ln w="9525">
            <a:noFill/>
            <a:miter lim="800000"/>
            <a:headEnd/>
            <a:tailEnd/>
          </a:ln>
        </p:spPr>
        <p:txBody>
          <a:bodyPr>
            <a:spAutoFit/>
          </a:bodyPr>
          <a:lstStyle/>
          <a:p>
            <a:pPr algn="r"/>
            <a:r>
              <a:rPr lang="sr-Latn-RS" dirty="0" smtClean="0">
                <a:latin typeface="Calibri" pitchFamily="34" charset="0"/>
              </a:rPr>
              <a:t>Maljevič, </a:t>
            </a:r>
            <a:r>
              <a:rPr lang="sr-Latn-RS" i="1" dirty="0" smtClean="0">
                <a:latin typeface="Calibri" pitchFamily="34" charset="0"/>
              </a:rPr>
              <a:t>Složeno predosećanje: dopojasna figura u žutoj košulji</a:t>
            </a:r>
            <a:r>
              <a:rPr lang="sr-Latn-RS" dirty="0" smtClean="0">
                <a:latin typeface="Calibri" pitchFamily="34" charset="0"/>
              </a:rPr>
              <a:t>, </a:t>
            </a:r>
            <a:r>
              <a:rPr lang="en-US" dirty="0" smtClean="0">
                <a:latin typeface="Calibri" pitchFamily="34" charset="0"/>
              </a:rPr>
              <a:t>1928-32</a:t>
            </a:r>
            <a:r>
              <a:rPr lang="sr-Latn-RS" dirty="0" smtClean="0">
                <a:latin typeface="Calibri" pitchFamily="34" charset="0"/>
              </a:rPr>
              <a:t>, ulje na platnu, </a:t>
            </a:r>
            <a:r>
              <a:rPr lang="en-US" dirty="0" smtClean="0">
                <a:latin typeface="Calibri" pitchFamily="34" charset="0"/>
              </a:rPr>
              <a:t>99 </a:t>
            </a:r>
            <a:r>
              <a:rPr lang="en-US" dirty="0">
                <a:latin typeface="Calibri" pitchFamily="34" charset="0"/>
              </a:rPr>
              <a:t>x 79 </a:t>
            </a:r>
            <a:r>
              <a:rPr lang="en-US" dirty="0" smtClean="0">
                <a:latin typeface="Calibri" pitchFamily="34" charset="0"/>
              </a:rPr>
              <a:t>cm</a:t>
            </a:r>
            <a:r>
              <a:rPr lang="sr-Latn-RS" dirty="0" smtClean="0">
                <a:latin typeface="Calibri" pitchFamily="34" charset="0"/>
              </a:rPr>
              <a:t>,  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Kazimir Malevich. Peasants."/>
          <p:cNvPicPr>
            <a:picLocks noChangeAspect="1" noChangeArrowheads="1"/>
          </p:cNvPicPr>
          <p:nvPr/>
        </p:nvPicPr>
        <p:blipFill>
          <a:blip r:embed="rId2"/>
          <a:srcRect/>
          <a:stretch>
            <a:fillRect/>
          </a:stretch>
        </p:blipFill>
        <p:spPr bwMode="auto">
          <a:xfrm>
            <a:off x="1295400" y="1066800"/>
            <a:ext cx="6448425" cy="4924425"/>
          </a:xfrm>
          <a:prstGeom prst="rect">
            <a:avLst/>
          </a:prstGeom>
          <a:noFill/>
          <a:ln w="9525">
            <a:noFill/>
            <a:miter lim="800000"/>
            <a:headEnd/>
            <a:tailEnd/>
          </a:ln>
        </p:spPr>
      </p:pic>
      <p:sp>
        <p:nvSpPr>
          <p:cNvPr id="154627" name="Rectangle 2"/>
          <p:cNvSpPr>
            <a:spLocks noChangeArrowheads="1"/>
          </p:cNvSpPr>
          <p:nvPr/>
        </p:nvSpPr>
        <p:spPr bwMode="auto">
          <a:xfrm>
            <a:off x="2133600" y="228600"/>
            <a:ext cx="4572000" cy="646331"/>
          </a:xfrm>
          <a:prstGeom prst="rect">
            <a:avLst/>
          </a:prstGeom>
          <a:noFill/>
          <a:ln w="9525">
            <a:noFill/>
            <a:miter lim="800000"/>
            <a:headEnd/>
            <a:tailEnd/>
          </a:ln>
        </p:spPr>
        <p:txBody>
          <a:bodyPr>
            <a:spAutoFit/>
          </a:bodyPr>
          <a:lstStyle/>
          <a:p>
            <a:pPr algn="ctr"/>
            <a:r>
              <a:rPr lang="sr-Latn-RS" dirty="0" smtClean="0">
                <a:latin typeface="Calibri" pitchFamily="34" charset="0"/>
              </a:rPr>
              <a:t>Maljevič, </a:t>
            </a:r>
            <a:r>
              <a:rPr lang="sr-Latn-RS" i="1" dirty="0" smtClean="0">
                <a:latin typeface="Calibri" pitchFamily="34" charset="0"/>
              </a:rPr>
              <a:t>Seljani</a:t>
            </a:r>
            <a:r>
              <a:rPr lang="sr-Latn-RS" dirty="0" smtClean="0">
                <a:latin typeface="Calibri" pitchFamily="34" charset="0"/>
              </a:rPr>
              <a:t>,</a:t>
            </a:r>
            <a:r>
              <a:rPr lang="en-US" dirty="0">
                <a:latin typeface="Calibri" pitchFamily="34" charset="0"/>
              </a:rPr>
              <a:t> </a:t>
            </a:r>
            <a:r>
              <a:rPr lang="en-US" dirty="0" smtClean="0">
                <a:latin typeface="Calibri" pitchFamily="34" charset="0"/>
              </a:rPr>
              <a:t>1928-1932</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ulje na platnu,</a:t>
            </a:r>
            <a:r>
              <a:rPr lang="en-US" dirty="0" smtClean="0">
                <a:latin typeface="Calibri" pitchFamily="34" charset="0"/>
              </a:rPr>
              <a:t> </a:t>
            </a:r>
            <a:r>
              <a:rPr lang="en-US" dirty="0">
                <a:latin typeface="Calibri" pitchFamily="34" charset="0"/>
              </a:rPr>
              <a:t>53 x 70 cm.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Kazimir Malevich. Three Woman Figures."/>
          <p:cNvPicPr>
            <a:picLocks noChangeAspect="1" noChangeArrowheads="1"/>
          </p:cNvPicPr>
          <p:nvPr/>
        </p:nvPicPr>
        <p:blipFill>
          <a:blip r:embed="rId2"/>
          <a:srcRect/>
          <a:stretch>
            <a:fillRect/>
          </a:stretch>
        </p:blipFill>
        <p:spPr bwMode="auto">
          <a:xfrm>
            <a:off x="1295400" y="1295400"/>
            <a:ext cx="6553200" cy="4981575"/>
          </a:xfrm>
          <a:prstGeom prst="rect">
            <a:avLst/>
          </a:prstGeom>
          <a:noFill/>
          <a:ln w="9525">
            <a:noFill/>
            <a:miter lim="800000"/>
            <a:headEnd/>
            <a:tailEnd/>
          </a:ln>
        </p:spPr>
      </p:pic>
      <p:sp>
        <p:nvSpPr>
          <p:cNvPr id="155651" name="Rectangle 2"/>
          <p:cNvSpPr>
            <a:spLocks noChangeArrowheads="1"/>
          </p:cNvSpPr>
          <p:nvPr/>
        </p:nvSpPr>
        <p:spPr bwMode="auto">
          <a:xfrm>
            <a:off x="2286000" y="152400"/>
            <a:ext cx="4572000" cy="923925"/>
          </a:xfrm>
          <a:prstGeom prst="rect">
            <a:avLst/>
          </a:prstGeom>
          <a:noFill/>
          <a:ln w="9525">
            <a:noFill/>
            <a:miter lim="800000"/>
            <a:headEnd/>
            <a:tailEnd/>
          </a:ln>
        </p:spPr>
        <p:txBody>
          <a:bodyPr>
            <a:spAutoFit/>
          </a:bodyPr>
          <a:lstStyle/>
          <a:p>
            <a:pPr algn="ctr"/>
            <a:r>
              <a:rPr lang="sr-Latn-CS" dirty="0" smtClean="0">
                <a:latin typeface="Calibri" pitchFamily="34" charset="0"/>
              </a:rPr>
              <a:t>Maljevič,</a:t>
            </a:r>
            <a:r>
              <a:rPr lang="sr-Latn-CS" i="1" dirty="0" smtClean="0">
                <a:latin typeface="Calibri" pitchFamily="34" charset="0"/>
              </a:rPr>
              <a:t> Tri ženske figure</a:t>
            </a:r>
            <a:r>
              <a:rPr lang="sr-Latn-CS" dirty="0" smtClean="0">
                <a:latin typeface="Calibri" pitchFamily="34" charset="0"/>
              </a:rPr>
              <a:t>,</a:t>
            </a:r>
            <a:r>
              <a:rPr lang="en-US" b="1" i="1" dirty="0" smtClean="0">
                <a:latin typeface="Calibri" pitchFamily="34" charset="0"/>
              </a:rPr>
              <a:t> </a:t>
            </a:r>
            <a:r>
              <a:rPr lang="en-US" dirty="0" smtClean="0">
                <a:latin typeface="Calibri" pitchFamily="34" charset="0"/>
              </a:rPr>
              <a:t>1928-1932</a:t>
            </a:r>
            <a:r>
              <a:rPr lang="sr-Latn-RS" dirty="0" smtClean="0">
                <a:latin typeface="Calibri" pitchFamily="34" charset="0"/>
              </a:rPr>
              <a:t>, ulje na platnu,</a:t>
            </a:r>
            <a:r>
              <a:rPr lang="en-US" dirty="0" smtClean="0">
                <a:latin typeface="Calibri" pitchFamily="34" charset="0"/>
              </a:rPr>
              <a:t> </a:t>
            </a:r>
            <a:r>
              <a:rPr lang="en-US" dirty="0">
                <a:latin typeface="Calibri" pitchFamily="34" charset="0"/>
              </a:rPr>
              <a:t>46 x 63.5 </a:t>
            </a:r>
            <a:r>
              <a:rPr lang="en-US" dirty="0" smtClean="0">
                <a:latin typeface="Calibri" pitchFamily="34" charset="0"/>
              </a:rPr>
              <a:t>cm</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Kazimir Malevich. Two Male Figures."/>
          <p:cNvPicPr>
            <a:picLocks noChangeAspect="1" noChangeArrowheads="1"/>
          </p:cNvPicPr>
          <p:nvPr/>
        </p:nvPicPr>
        <p:blipFill>
          <a:blip r:embed="rId2"/>
          <a:srcRect/>
          <a:stretch>
            <a:fillRect/>
          </a:stretch>
        </p:blipFill>
        <p:spPr bwMode="auto">
          <a:xfrm>
            <a:off x="3986213" y="0"/>
            <a:ext cx="5157787" cy="6858000"/>
          </a:xfrm>
          <a:prstGeom prst="rect">
            <a:avLst/>
          </a:prstGeom>
          <a:noFill/>
          <a:ln w="9525">
            <a:noFill/>
            <a:miter lim="800000"/>
            <a:headEnd/>
            <a:tailEnd/>
          </a:ln>
        </p:spPr>
      </p:pic>
      <p:sp>
        <p:nvSpPr>
          <p:cNvPr id="156675" name="Rectangle 2"/>
          <p:cNvSpPr>
            <a:spLocks noChangeArrowheads="1"/>
          </p:cNvSpPr>
          <p:nvPr/>
        </p:nvSpPr>
        <p:spPr bwMode="auto">
          <a:xfrm>
            <a:off x="685800" y="152400"/>
            <a:ext cx="3048000" cy="1200329"/>
          </a:xfrm>
          <a:prstGeom prst="rect">
            <a:avLst/>
          </a:prstGeom>
          <a:noFill/>
          <a:ln w="9525">
            <a:noFill/>
            <a:miter lim="800000"/>
            <a:headEnd/>
            <a:tailEnd/>
          </a:ln>
        </p:spPr>
        <p:txBody>
          <a:bodyPr>
            <a:spAutoFit/>
          </a:bodyPr>
          <a:lstStyle/>
          <a:p>
            <a:pPr algn="r"/>
            <a:r>
              <a:rPr lang="sr-Latn-RS" dirty="0" smtClean="0">
                <a:latin typeface="Calibri" pitchFamily="34" charset="0"/>
              </a:rPr>
              <a:t>Maljevič,</a:t>
            </a:r>
            <a:r>
              <a:rPr lang="sr-Latn-RS" i="1" dirty="0" smtClean="0">
                <a:latin typeface="Calibri" pitchFamily="34" charset="0"/>
              </a:rPr>
              <a:t> Dve muške figure,</a:t>
            </a:r>
            <a:r>
              <a:rPr lang="en-US" b="1" i="1" dirty="0" smtClean="0">
                <a:latin typeface="Calibri" pitchFamily="34" charset="0"/>
              </a:rPr>
              <a:t> </a:t>
            </a:r>
            <a:r>
              <a:rPr lang="en-US" dirty="0" smtClean="0">
                <a:latin typeface="Calibri" pitchFamily="34" charset="0"/>
              </a:rPr>
              <a:t>1928-1932</a:t>
            </a:r>
            <a:r>
              <a:rPr lang="sr-Latn-RS" dirty="0" smtClean="0">
                <a:latin typeface="Calibri" pitchFamily="34" charset="0"/>
              </a:rPr>
              <a:t>, uje na platnu,</a:t>
            </a:r>
            <a:r>
              <a:rPr lang="en-US" dirty="0" smtClean="0">
                <a:latin typeface="Calibri" pitchFamily="34" charset="0"/>
              </a:rPr>
              <a:t> </a:t>
            </a:r>
            <a:r>
              <a:rPr lang="en-US" dirty="0">
                <a:latin typeface="Calibri" pitchFamily="34" charset="0"/>
              </a:rPr>
              <a:t>99 x 79.5 </a:t>
            </a:r>
            <a:r>
              <a:rPr lang="en-US" dirty="0" smtClean="0">
                <a:latin typeface="Calibri" pitchFamily="34" charset="0"/>
              </a:rPr>
              <a:t>cm</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Kazimir Malevich. Peasant."/>
          <p:cNvPicPr>
            <a:picLocks noChangeAspect="1" noChangeArrowheads="1"/>
          </p:cNvPicPr>
          <p:nvPr/>
        </p:nvPicPr>
        <p:blipFill>
          <a:blip r:embed="rId2"/>
          <a:srcRect/>
          <a:stretch>
            <a:fillRect/>
          </a:stretch>
        </p:blipFill>
        <p:spPr bwMode="auto">
          <a:xfrm>
            <a:off x="4475163" y="0"/>
            <a:ext cx="4668837" cy="6858000"/>
          </a:xfrm>
          <a:prstGeom prst="rect">
            <a:avLst/>
          </a:prstGeom>
          <a:noFill/>
          <a:ln w="9525">
            <a:noFill/>
            <a:miter lim="800000"/>
            <a:headEnd/>
            <a:tailEnd/>
          </a:ln>
        </p:spPr>
      </p:pic>
      <p:sp>
        <p:nvSpPr>
          <p:cNvPr id="157699" name="Rectangle 2"/>
          <p:cNvSpPr>
            <a:spLocks noChangeArrowheads="1"/>
          </p:cNvSpPr>
          <p:nvPr/>
        </p:nvSpPr>
        <p:spPr bwMode="auto">
          <a:xfrm>
            <a:off x="457200" y="152400"/>
            <a:ext cx="3810000" cy="923925"/>
          </a:xfrm>
          <a:prstGeom prst="rect">
            <a:avLst/>
          </a:prstGeom>
          <a:noFill/>
          <a:ln w="9525">
            <a:noFill/>
            <a:miter lim="800000"/>
            <a:headEnd/>
            <a:tailEnd/>
          </a:ln>
        </p:spPr>
        <p:txBody>
          <a:bodyPr>
            <a:spAutoFit/>
          </a:bodyPr>
          <a:lstStyle/>
          <a:p>
            <a:pPr algn="r"/>
            <a:r>
              <a:rPr lang="sr-Latn-RS" dirty="0" smtClean="0">
                <a:latin typeface="Calibri" pitchFamily="34" charset="0"/>
              </a:rPr>
              <a:t>Maljevič, </a:t>
            </a:r>
            <a:r>
              <a:rPr lang="sr-Latn-RS" i="1" dirty="0" smtClean="0">
                <a:latin typeface="Calibri" pitchFamily="34" charset="0"/>
              </a:rPr>
              <a:t>Seljanin</a:t>
            </a:r>
            <a:r>
              <a:rPr lang="sr-Latn-RS" dirty="0" smtClean="0">
                <a:latin typeface="Calibri" pitchFamily="34" charset="0"/>
              </a:rPr>
              <a:t>,</a:t>
            </a:r>
            <a:r>
              <a:rPr lang="en-US" dirty="0">
                <a:latin typeface="Calibri" pitchFamily="34" charset="0"/>
              </a:rPr>
              <a:t> </a:t>
            </a:r>
            <a:r>
              <a:rPr lang="en-US" dirty="0" smtClean="0">
                <a:latin typeface="Calibri" pitchFamily="34" charset="0"/>
              </a:rPr>
              <a:t>1928-1932</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ulje na platnu,</a:t>
            </a:r>
            <a:r>
              <a:rPr lang="en-US" dirty="0" smtClean="0">
                <a:latin typeface="Calibri" pitchFamily="34" charset="0"/>
              </a:rPr>
              <a:t> </a:t>
            </a:r>
            <a:r>
              <a:rPr lang="en-US" dirty="0">
                <a:latin typeface="Calibri" pitchFamily="34" charset="0"/>
              </a:rPr>
              <a:t>120 x 100 </a:t>
            </a:r>
            <a:r>
              <a:rPr lang="en-US" dirty="0" smtClean="0">
                <a:latin typeface="Calibri" pitchFamily="34" charset="0"/>
              </a:rPr>
              <a:t>cm</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http://test.allbrighty.com/stories/uyvh775_313.%20Two%20Figures%20in%20a%20Landscape.png"/>
          <p:cNvPicPr>
            <a:picLocks noChangeAspect="1" noChangeArrowheads="1"/>
          </p:cNvPicPr>
          <p:nvPr/>
        </p:nvPicPr>
        <p:blipFill>
          <a:blip r:embed="rId2"/>
          <a:srcRect/>
          <a:stretch>
            <a:fillRect/>
          </a:stretch>
        </p:blipFill>
        <p:spPr bwMode="auto">
          <a:xfrm>
            <a:off x="7938" y="838200"/>
            <a:ext cx="9136062" cy="5562600"/>
          </a:xfrm>
          <a:prstGeom prst="rect">
            <a:avLst/>
          </a:prstGeom>
          <a:noFill/>
          <a:ln w="9525">
            <a:noFill/>
            <a:miter lim="800000"/>
            <a:headEnd/>
            <a:tailEnd/>
          </a:ln>
        </p:spPr>
      </p:pic>
      <p:sp>
        <p:nvSpPr>
          <p:cNvPr id="158723" name="Rectangle 2"/>
          <p:cNvSpPr>
            <a:spLocks noChangeArrowheads="1"/>
          </p:cNvSpPr>
          <p:nvPr/>
        </p:nvSpPr>
        <p:spPr bwMode="auto">
          <a:xfrm>
            <a:off x="1524000" y="381000"/>
            <a:ext cx="6019800" cy="369332"/>
          </a:xfrm>
          <a:prstGeom prst="rect">
            <a:avLst/>
          </a:prstGeom>
          <a:noFill/>
          <a:ln w="9525">
            <a:noFill/>
            <a:miter lim="800000"/>
            <a:headEnd/>
            <a:tailEnd/>
          </a:ln>
        </p:spPr>
        <p:txBody>
          <a:bodyPr wrap="square">
            <a:spAutoFit/>
          </a:bodyPr>
          <a:lstStyle/>
          <a:p>
            <a:r>
              <a:rPr lang="sr-Latn-RS" dirty="0" smtClean="0">
                <a:latin typeface="Calibri" pitchFamily="34" charset="0"/>
              </a:rPr>
              <a:t>Maljevič, </a:t>
            </a:r>
            <a:r>
              <a:rPr lang="sr-Latn-RS" i="1" dirty="0" smtClean="0">
                <a:latin typeface="Calibri" pitchFamily="34" charset="0"/>
              </a:rPr>
              <a:t>Dve figure u pejzažu</a:t>
            </a:r>
            <a:r>
              <a:rPr lang="sr-Latn-RS" dirty="0" smtClean="0">
                <a:latin typeface="Calibri" pitchFamily="34" charset="0"/>
              </a:rPr>
              <a:t>, </a:t>
            </a:r>
            <a:r>
              <a:rPr lang="en-US" dirty="0" smtClean="0">
                <a:latin typeface="Calibri" pitchFamily="34" charset="0"/>
              </a:rPr>
              <a:t>1932</a:t>
            </a:r>
            <a:r>
              <a:rPr lang="sr-Latn-RS" dirty="0" smtClean="0">
                <a:latin typeface="Calibri" pitchFamily="34" charset="0"/>
              </a:rPr>
              <a:t>, ulje na platnu, </a:t>
            </a:r>
            <a:r>
              <a:rPr lang="en-US" dirty="0" smtClean="0">
                <a:latin typeface="Calibri" pitchFamily="34" charset="0"/>
              </a:rPr>
              <a:t>48 </a:t>
            </a:r>
            <a:r>
              <a:rPr lang="en-US" dirty="0">
                <a:latin typeface="Calibri" pitchFamily="34" charset="0"/>
              </a:rPr>
              <a:t>x 59 </a:t>
            </a:r>
            <a:r>
              <a:rPr lang="en-US" dirty="0" smtClean="0">
                <a:latin typeface="Calibri" pitchFamily="34" charset="0"/>
              </a:rPr>
              <a:t>cm</a:t>
            </a:r>
            <a:endParaRPr lang="en-US" dirty="0">
              <a:latin typeface="Calibri"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381000" y="228600"/>
            <a:ext cx="8328306" cy="369332"/>
          </a:xfrm>
          <a:prstGeom prst="rect">
            <a:avLst/>
          </a:prstGeom>
          <a:noFill/>
          <a:ln w="9525">
            <a:noFill/>
            <a:miter lim="800000"/>
            <a:headEnd/>
            <a:tailEnd/>
          </a:ln>
        </p:spPr>
        <p:txBody>
          <a:bodyPr wrap="none">
            <a:spAutoFit/>
          </a:bodyPr>
          <a:lstStyle/>
          <a:p>
            <a:r>
              <a:rPr lang="sr-Latn-RS" dirty="0" smtClean="0">
                <a:latin typeface="Calibri" pitchFamily="34" charset="0"/>
              </a:rPr>
              <a:t>Maljevič, </a:t>
            </a:r>
            <a:r>
              <a:rPr lang="sr-Latn-RS" i="1" dirty="0" smtClean="0">
                <a:latin typeface="Calibri" pitchFamily="34" charset="0"/>
              </a:rPr>
              <a:t>Crvena konjica</a:t>
            </a:r>
            <a:r>
              <a:rPr lang="sr-Latn-RS" dirty="0" smtClean="0">
                <a:latin typeface="Calibri" pitchFamily="34" charset="0"/>
              </a:rPr>
              <a:t>, </a:t>
            </a:r>
            <a:r>
              <a:rPr lang="en-US" dirty="0" smtClean="0">
                <a:latin typeface="Calibri" pitchFamily="34" charset="0"/>
              </a:rPr>
              <a:t>1930-1931</a:t>
            </a:r>
            <a:r>
              <a:rPr lang="sr-Latn-CS" dirty="0">
                <a:latin typeface="Calibri" pitchFamily="34" charset="0"/>
              </a:rPr>
              <a:t>, </a:t>
            </a:r>
            <a:r>
              <a:rPr lang="en-US" dirty="0">
                <a:latin typeface="Calibri" pitchFamily="34" charset="0"/>
              </a:rPr>
              <a:t>91 x 140 cm</a:t>
            </a:r>
            <a:r>
              <a:rPr lang="sr-Latn-CS" dirty="0">
                <a:latin typeface="Calibri" pitchFamily="34" charset="0"/>
              </a:rPr>
              <a:t>,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pic>
        <p:nvPicPr>
          <p:cNvPr id="159747" name="Picture 4" descr="http://test.allbrighty.com/stories/ohdi373_315.%20Red%20Cavalry.png"/>
          <p:cNvPicPr>
            <a:picLocks noChangeAspect="1" noChangeArrowheads="1"/>
          </p:cNvPicPr>
          <p:nvPr/>
        </p:nvPicPr>
        <p:blipFill>
          <a:blip r:embed="rId2"/>
          <a:srcRect/>
          <a:stretch>
            <a:fillRect/>
          </a:stretch>
        </p:blipFill>
        <p:spPr bwMode="auto">
          <a:xfrm>
            <a:off x="0" y="838200"/>
            <a:ext cx="9144000" cy="5567363"/>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Kazimir Malevich. Composition."/>
          <p:cNvPicPr>
            <a:picLocks noChangeAspect="1" noChangeArrowheads="1"/>
          </p:cNvPicPr>
          <p:nvPr/>
        </p:nvPicPr>
        <p:blipFill>
          <a:blip r:embed="rId2"/>
          <a:srcRect/>
          <a:stretch>
            <a:fillRect/>
          </a:stretch>
        </p:blipFill>
        <p:spPr bwMode="auto">
          <a:xfrm>
            <a:off x="1219200" y="1295400"/>
            <a:ext cx="6524625" cy="4829175"/>
          </a:xfrm>
          <a:prstGeom prst="rect">
            <a:avLst/>
          </a:prstGeom>
          <a:noFill/>
          <a:ln w="9525">
            <a:noFill/>
            <a:miter lim="800000"/>
            <a:headEnd/>
            <a:tailEnd/>
          </a:ln>
        </p:spPr>
      </p:pic>
      <p:sp>
        <p:nvSpPr>
          <p:cNvPr id="160771" name="Rectangle 2"/>
          <p:cNvSpPr>
            <a:spLocks noChangeArrowheads="1"/>
          </p:cNvSpPr>
          <p:nvPr/>
        </p:nvSpPr>
        <p:spPr bwMode="auto">
          <a:xfrm>
            <a:off x="2209800" y="228600"/>
            <a:ext cx="4572000" cy="923330"/>
          </a:xfrm>
          <a:prstGeom prst="rect">
            <a:avLst/>
          </a:prstGeom>
          <a:noFill/>
          <a:ln w="9525">
            <a:noFill/>
            <a:miter lim="800000"/>
            <a:headEnd/>
            <a:tailEnd/>
          </a:ln>
        </p:spPr>
        <p:txBody>
          <a:bodyPr>
            <a:spAutoFit/>
          </a:bodyPr>
          <a:lstStyle/>
          <a:p>
            <a:pPr algn="ctr"/>
            <a:r>
              <a:rPr lang="sr-Latn-RS" dirty="0" smtClean="0">
                <a:latin typeface="Calibri" pitchFamily="34" charset="0"/>
              </a:rPr>
              <a:t>Maljevič, </a:t>
            </a:r>
            <a:r>
              <a:rPr lang="sr-Latn-RS" i="1" dirty="0" smtClean="0">
                <a:latin typeface="Calibri" pitchFamily="34" charset="0"/>
              </a:rPr>
              <a:t>Ko</a:t>
            </a:r>
            <a:r>
              <a:rPr lang="en-US" i="1" dirty="0" err="1" smtClean="0">
                <a:latin typeface="Calibri" pitchFamily="34" charset="0"/>
              </a:rPr>
              <a:t>mpo</a:t>
            </a:r>
            <a:r>
              <a:rPr lang="sr-Latn-RS" i="1" dirty="0" smtClean="0">
                <a:latin typeface="Calibri" pitchFamily="34" charset="0"/>
              </a:rPr>
              <a:t>zicija</a:t>
            </a:r>
            <a:r>
              <a:rPr lang="sr-Latn-RS" dirty="0" smtClean="0">
                <a:latin typeface="Calibri" pitchFamily="34" charset="0"/>
              </a:rPr>
              <a:t>,</a:t>
            </a:r>
            <a:r>
              <a:rPr lang="en-US" dirty="0">
                <a:latin typeface="Calibri" pitchFamily="34" charset="0"/>
              </a:rPr>
              <a:t> </a:t>
            </a:r>
            <a:r>
              <a:rPr lang="en-US" dirty="0" smtClean="0">
                <a:latin typeface="Calibri" pitchFamily="34" charset="0"/>
              </a:rPr>
              <a:t>1928-1932</a:t>
            </a:r>
            <a:r>
              <a:rPr lang="sr-Latn-RS" dirty="0" smtClean="0">
                <a:latin typeface="Calibri" pitchFamily="34" charset="0"/>
              </a:rPr>
              <a:t>, ulje na platnu,</a:t>
            </a:r>
            <a:r>
              <a:rPr lang="en-US" dirty="0" smtClean="0">
                <a:latin typeface="Calibri" pitchFamily="34" charset="0"/>
              </a:rPr>
              <a:t> </a:t>
            </a:r>
            <a:r>
              <a:rPr lang="en-US" dirty="0">
                <a:latin typeface="Calibri" pitchFamily="34" charset="0"/>
              </a:rPr>
              <a:t>40 x 56 </a:t>
            </a:r>
            <a:r>
              <a:rPr lang="en-US" dirty="0" smtClean="0">
                <a:latin typeface="Calibri" pitchFamily="34" charset="0"/>
              </a:rPr>
              <a:t>cm</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Kazimir Malevich. Red House."/>
          <p:cNvPicPr>
            <a:picLocks noChangeAspect="1" noChangeArrowheads="1"/>
          </p:cNvPicPr>
          <p:nvPr/>
        </p:nvPicPr>
        <p:blipFill>
          <a:blip r:embed="rId2"/>
          <a:srcRect/>
          <a:stretch>
            <a:fillRect/>
          </a:stretch>
        </p:blipFill>
        <p:spPr bwMode="auto">
          <a:xfrm>
            <a:off x="3624263" y="0"/>
            <a:ext cx="5519737" cy="6858000"/>
          </a:xfrm>
          <a:prstGeom prst="rect">
            <a:avLst/>
          </a:prstGeom>
          <a:noFill/>
          <a:ln w="9525">
            <a:noFill/>
            <a:miter lim="800000"/>
            <a:headEnd/>
            <a:tailEnd/>
          </a:ln>
        </p:spPr>
      </p:pic>
      <p:sp>
        <p:nvSpPr>
          <p:cNvPr id="161795" name="Rectangle 2"/>
          <p:cNvSpPr>
            <a:spLocks noChangeArrowheads="1"/>
          </p:cNvSpPr>
          <p:nvPr/>
        </p:nvSpPr>
        <p:spPr bwMode="auto">
          <a:xfrm>
            <a:off x="228600" y="152400"/>
            <a:ext cx="3200400" cy="1200329"/>
          </a:xfrm>
          <a:prstGeom prst="rect">
            <a:avLst/>
          </a:prstGeom>
          <a:noFill/>
          <a:ln w="9525">
            <a:noFill/>
            <a:miter lim="800000"/>
            <a:headEnd/>
            <a:tailEnd/>
          </a:ln>
        </p:spPr>
        <p:txBody>
          <a:bodyPr>
            <a:spAutoFit/>
          </a:bodyPr>
          <a:lstStyle/>
          <a:p>
            <a:pPr algn="r"/>
            <a:r>
              <a:rPr lang="sr-Latn-RS" dirty="0" smtClean="0">
                <a:latin typeface="Calibri" pitchFamily="34" charset="0"/>
              </a:rPr>
              <a:t>Maljevič, </a:t>
            </a:r>
            <a:r>
              <a:rPr lang="sr-Latn-RS" i="1" dirty="0" smtClean="0">
                <a:latin typeface="Calibri" pitchFamily="34" charset="0"/>
              </a:rPr>
              <a:t>Crvena kuća</a:t>
            </a:r>
            <a:r>
              <a:rPr lang="sr-Latn-RS" dirty="0" smtClean="0">
                <a:latin typeface="Calibri" pitchFamily="34" charset="0"/>
              </a:rPr>
              <a:t>,</a:t>
            </a:r>
            <a:r>
              <a:rPr lang="en-US" dirty="0">
                <a:latin typeface="Calibri" pitchFamily="34" charset="0"/>
              </a:rPr>
              <a:t> </a:t>
            </a:r>
            <a:r>
              <a:rPr lang="en-US" dirty="0" smtClean="0">
                <a:latin typeface="Calibri" pitchFamily="34" charset="0"/>
              </a:rPr>
              <a:t>1932</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ulje na platnu,</a:t>
            </a:r>
            <a:r>
              <a:rPr lang="en-US" dirty="0" smtClean="0">
                <a:latin typeface="Calibri" pitchFamily="34" charset="0"/>
              </a:rPr>
              <a:t> </a:t>
            </a:r>
            <a:r>
              <a:rPr lang="en-US" dirty="0">
                <a:latin typeface="Calibri" pitchFamily="34" charset="0"/>
              </a:rPr>
              <a:t>63 x 55 </a:t>
            </a:r>
            <a:r>
              <a:rPr lang="en-US" dirty="0" smtClean="0">
                <a:latin typeface="Calibri" pitchFamily="34" charset="0"/>
              </a:rPr>
              <a:t>cm</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Kazimir Malevich. Landscape with White&#10; House."/>
          <p:cNvPicPr>
            <a:picLocks noChangeAspect="1" noChangeArrowheads="1"/>
          </p:cNvPicPr>
          <p:nvPr/>
        </p:nvPicPr>
        <p:blipFill>
          <a:blip r:embed="rId2"/>
          <a:srcRect/>
          <a:stretch>
            <a:fillRect/>
          </a:stretch>
        </p:blipFill>
        <p:spPr bwMode="auto">
          <a:xfrm>
            <a:off x="2541588" y="0"/>
            <a:ext cx="6602412" cy="6858000"/>
          </a:xfrm>
          <a:prstGeom prst="rect">
            <a:avLst/>
          </a:prstGeom>
          <a:noFill/>
          <a:ln w="9525">
            <a:noFill/>
            <a:miter lim="800000"/>
            <a:headEnd/>
            <a:tailEnd/>
          </a:ln>
        </p:spPr>
      </p:pic>
      <p:sp>
        <p:nvSpPr>
          <p:cNvPr id="162819" name="Rectangle 2"/>
          <p:cNvSpPr>
            <a:spLocks noChangeArrowheads="1"/>
          </p:cNvSpPr>
          <p:nvPr/>
        </p:nvSpPr>
        <p:spPr bwMode="auto">
          <a:xfrm>
            <a:off x="152400" y="152400"/>
            <a:ext cx="2286000" cy="1754326"/>
          </a:xfrm>
          <a:prstGeom prst="rect">
            <a:avLst/>
          </a:prstGeom>
          <a:noFill/>
          <a:ln w="9525">
            <a:noFill/>
            <a:miter lim="800000"/>
            <a:headEnd/>
            <a:tailEnd/>
          </a:ln>
        </p:spPr>
        <p:txBody>
          <a:bodyPr wrap="square">
            <a:spAutoFit/>
          </a:bodyPr>
          <a:lstStyle/>
          <a:p>
            <a:pPr algn="r"/>
            <a:r>
              <a:rPr lang="sr-Latn-RS" dirty="0" smtClean="0">
                <a:latin typeface="Calibri" pitchFamily="34" charset="0"/>
              </a:rPr>
              <a:t>Maljevič, </a:t>
            </a:r>
            <a:r>
              <a:rPr lang="sr-Latn-RS" i="1" dirty="0" smtClean="0">
                <a:latin typeface="Calibri" pitchFamily="34" charset="0"/>
              </a:rPr>
              <a:t>Pejzaž sa belom kućom</a:t>
            </a:r>
            <a:r>
              <a:rPr lang="sr-Latn-RS" dirty="0" smtClean="0">
                <a:latin typeface="Calibri" pitchFamily="34" charset="0"/>
              </a:rPr>
              <a:t>,</a:t>
            </a:r>
            <a:r>
              <a:rPr lang="en-US" dirty="0">
                <a:latin typeface="Calibri" pitchFamily="34" charset="0"/>
              </a:rPr>
              <a:t> </a:t>
            </a:r>
            <a:r>
              <a:rPr lang="en-US" dirty="0" smtClean="0">
                <a:latin typeface="Calibri" pitchFamily="34" charset="0"/>
              </a:rPr>
              <a:t>1930</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ulje na platnu,</a:t>
            </a:r>
            <a:r>
              <a:rPr lang="en-US" dirty="0" smtClean="0">
                <a:latin typeface="Calibri" pitchFamily="34" charset="0"/>
              </a:rPr>
              <a:t> </a:t>
            </a:r>
            <a:r>
              <a:rPr lang="en-US" dirty="0">
                <a:latin typeface="Calibri" pitchFamily="34" charset="0"/>
              </a:rPr>
              <a:t>59 x 59 </a:t>
            </a:r>
            <a:r>
              <a:rPr lang="en-US" dirty="0" smtClean="0">
                <a:latin typeface="Calibri" pitchFamily="34" charset="0"/>
              </a:rPr>
              <a:t>cm</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monoskop.org/images/0/02/Bespredmetnoe_tvorchestvo_i_suprematizm_1919.jpg"/>
          <p:cNvPicPr>
            <a:picLocks noChangeAspect="1" noChangeArrowheads="1"/>
          </p:cNvPicPr>
          <p:nvPr/>
        </p:nvPicPr>
        <p:blipFill>
          <a:blip r:embed="rId2"/>
          <a:srcRect/>
          <a:stretch>
            <a:fillRect/>
          </a:stretch>
        </p:blipFill>
        <p:spPr bwMode="auto">
          <a:xfrm>
            <a:off x="5867400" y="1143000"/>
            <a:ext cx="3065060" cy="4572000"/>
          </a:xfrm>
          <a:prstGeom prst="rect">
            <a:avLst/>
          </a:prstGeom>
          <a:noFill/>
        </p:spPr>
      </p:pic>
      <p:sp>
        <p:nvSpPr>
          <p:cNvPr id="3" name="Rectangle 2"/>
          <p:cNvSpPr/>
          <p:nvPr/>
        </p:nvSpPr>
        <p:spPr>
          <a:xfrm>
            <a:off x="3352800" y="76200"/>
            <a:ext cx="4572000" cy="646331"/>
          </a:xfrm>
          <a:prstGeom prst="rect">
            <a:avLst/>
          </a:prstGeom>
        </p:spPr>
        <p:txBody>
          <a:bodyPr>
            <a:spAutoFit/>
          </a:bodyPr>
          <a:lstStyle/>
          <a:p>
            <a:r>
              <a:rPr lang="sr-Latn-CS" b="1" dirty="0" smtClean="0"/>
              <a:t>od belog suprematizma do crnog/bojenog monohroma (Maljevič/Rodčenko)</a:t>
            </a:r>
            <a:endParaRPr lang="en-US" b="1" dirty="0"/>
          </a:p>
        </p:txBody>
      </p:sp>
      <p:sp>
        <p:nvSpPr>
          <p:cNvPr id="4" name="Rectangle 3"/>
          <p:cNvSpPr/>
          <p:nvPr/>
        </p:nvSpPr>
        <p:spPr>
          <a:xfrm>
            <a:off x="152400" y="762000"/>
            <a:ext cx="5562600" cy="5881610"/>
          </a:xfrm>
          <a:prstGeom prst="rect">
            <a:avLst/>
          </a:prstGeom>
        </p:spPr>
        <p:txBody>
          <a:bodyPr wrap="square">
            <a:spAutoFit/>
          </a:bodyPr>
          <a:lstStyle/>
          <a:p>
            <a:pPr>
              <a:lnSpc>
                <a:spcPct val="110000"/>
              </a:lnSpc>
            </a:pPr>
            <a:r>
              <a:rPr lang="sr-Latn-CS" b="1" dirty="0" smtClean="0">
                <a:latin typeface="Calibri" pitchFamily="34" charset="0"/>
              </a:rPr>
              <a:t>X Državna izložba “Bespredmetno stvaralaštvo i suprematizam” 1919. u Moskvi </a:t>
            </a:r>
            <a:r>
              <a:rPr lang="sr-Latn-CS" dirty="0" smtClean="0">
                <a:latin typeface="Calibri" pitchFamily="34" charset="0"/>
              </a:rPr>
              <a:t>– 220 dela; 9 umetnika: Maljevič, Stepanova, Kljun, Rodčenko, Rozanova, Popova, Vesnjin, Manjkov, Davidov</a:t>
            </a:r>
          </a:p>
          <a:p>
            <a:pPr>
              <a:lnSpc>
                <a:spcPct val="110000"/>
              </a:lnSpc>
            </a:pPr>
            <a:r>
              <a:rPr lang="sr-Latn-CS" dirty="0" smtClean="0">
                <a:latin typeface="Calibri" pitchFamily="34" charset="0"/>
              </a:rPr>
              <a:t>Maljevič izlaže svoje ‘bele slike’ i promoviše suprematizam u “filozofski bojeni sistem” – čisto filozofsko kretanje koje se može spoznati pomoću boje (boja prestaje da bude materijalni, fakturni elemenat, postaje kategorija filozofskog mišljenja); suprematistički sistem “pokreće filozofska misao”</a:t>
            </a:r>
          </a:p>
          <a:p>
            <a:pPr>
              <a:lnSpc>
                <a:spcPct val="110000"/>
              </a:lnSpc>
            </a:pPr>
            <a:r>
              <a:rPr lang="sr-Latn-CS" dirty="0" smtClean="0">
                <a:latin typeface="Calibri" pitchFamily="34" charset="0"/>
              </a:rPr>
              <a:t>Rodčenko se suprotstavlja: “Slikarstvo je telo, stvaralaštvo je duh. Moja obaveza je da od slikarstva stvaram nešto novo, i zato moj rad posmatrajte na delu. LITERATURA I FILOZOFIJA SU ZA SPECIJALISTE TOG POSLA, </a:t>
            </a:r>
            <a:r>
              <a:rPr lang="sr-Latn-CS" b="1" dirty="0" smtClean="0">
                <a:latin typeface="Calibri" pitchFamily="34" charset="0"/>
              </a:rPr>
              <a:t>a ja sam izumitelj novih otkrića u slikarstvu</a:t>
            </a:r>
            <a:r>
              <a:rPr lang="sr-Latn-CS" dirty="0" smtClean="0">
                <a:latin typeface="Calibri" pitchFamily="34" charset="0"/>
              </a:rPr>
              <a:t>” (X Državna izložba “Bespredmetno stvaralaštvo i suprematizam” 1919. u Moskvi ); polazi od saznja o istrošenosti koncepta bojenog slikarstva: “Boje nestaju – sve se gubi u crnom” (citira Kručoniha)</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http://www.ibiblio.org/wm/paint/auth/malevich/malevich.running-man.jpg"/>
          <p:cNvPicPr>
            <a:picLocks noChangeAspect="1" noChangeArrowheads="1"/>
          </p:cNvPicPr>
          <p:nvPr/>
        </p:nvPicPr>
        <p:blipFill>
          <a:blip r:embed="rId2"/>
          <a:srcRect/>
          <a:stretch>
            <a:fillRect/>
          </a:stretch>
        </p:blipFill>
        <p:spPr bwMode="auto">
          <a:xfrm>
            <a:off x="3705225" y="0"/>
            <a:ext cx="5438775" cy="6858000"/>
          </a:xfrm>
          <a:prstGeom prst="rect">
            <a:avLst/>
          </a:prstGeom>
          <a:noFill/>
          <a:ln w="9525">
            <a:noFill/>
            <a:miter lim="800000"/>
            <a:headEnd/>
            <a:tailEnd/>
          </a:ln>
        </p:spPr>
      </p:pic>
      <p:sp>
        <p:nvSpPr>
          <p:cNvPr id="163843" name="Rectangle 2"/>
          <p:cNvSpPr>
            <a:spLocks noChangeArrowheads="1"/>
          </p:cNvSpPr>
          <p:nvPr/>
        </p:nvSpPr>
        <p:spPr bwMode="auto">
          <a:xfrm>
            <a:off x="228600" y="152400"/>
            <a:ext cx="3276600" cy="1200329"/>
          </a:xfrm>
          <a:prstGeom prst="rect">
            <a:avLst/>
          </a:prstGeom>
          <a:noFill/>
          <a:ln w="9525">
            <a:noFill/>
            <a:miter lim="800000"/>
            <a:headEnd/>
            <a:tailEnd/>
          </a:ln>
        </p:spPr>
        <p:txBody>
          <a:bodyPr wrap="square">
            <a:spAutoFit/>
          </a:bodyPr>
          <a:lstStyle/>
          <a:p>
            <a:pPr algn="r"/>
            <a:r>
              <a:rPr lang="sr-Latn-RS" dirty="0" smtClean="0">
                <a:latin typeface="Calibri" pitchFamily="34" charset="0"/>
              </a:rPr>
              <a:t>Maljevič, </a:t>
            </a:r>
            <a:r>
              <a:rPr lang="sr-Latn-RS" i="1" dirty="0" smtClean="0">
                <a:latin typeface="Calibri" pitchFamily="34" charset="0"/>
              </a:rPr>
              <a:t>Čovek koji trči</a:t>
            </a:r>
            <a:r>
              <a:rPr lang="sr-Latn-RS" dirty="0" smtClean="0">
                <a:latin typeface="Calibri" pitchFamily="34" charset="0"/>
              </a:rPr>
              <a:t>,</a:t>
            </a:r>
            <a:r>
              <a:rPr lang="en-US" dirty="0">
                <a:latin typeface="Calibri" pitchFamily="34" charset="0"/>
              </a:rPr>
              <a:t/>
            </a:r>
            <a:br>
              <a:rPr lang="en-US" dirty="0">
                <a:latin typeface="Calibri" pitchFamily="34" charset="0"/>
              </a:rPr>
            </a:br>
            <a:r>
              <a:rPr lang="en-US" dirty="0" smtClean="0">
                <a:latin typeface="Calibri" pitchFamily="34" charset="0"/>
              </a:rPr>
              <a:t>1932-34</a:t>
            </a:r>
            <a:r>
              <a:rPr lang="sr-Latn-RS" dirty="0" smtClean="0">
                <a:latin typeface="Calibri" pitchFamily="34" charset="0"/>
              </a:rPr>
              <a:t>, ulje na platnu, </a:t>
            </a:r>
            <a:r>
              <a:rPr lang="en-US" dirty="0" smtClean="0">
                <a:latin typeface="Calibri" pitchFamily="34" charset="0"/>
              </a:rPr>
              <a:t>79 </a:t>
            </a:r>
            <a:r>
              <a:rPr lang="en-US" dirty="0">
                <a:latin typeface="Calibri" pitchFamily="34" charset="0"/>
              </a:rPr>
              <a:t>x 65 </a:t>
            </a:r>
            <a:r>
              <a:rPr lang="en-US" dirty="0" smtClean="0">
                <a:latin typeface="Calibri" pitchFamily="34" charset="0"/>
              </a:rPr>
              <a:t>cm</a:t>
            </a:r>
            <a:r>
              <a:rPr lang="sr-Latn-RS" dirty="0" smtClean="0">
                <a:latin typeface="Calibri" pitchFamily="34" charset="0"/>
              </a:rPr>
              <a:t>, </a:t>
            </a:r>
            <a:r>
              <a:rPr lang="en-US" dirty="0" err="1" smtClean="0">
                <a:latin typeface="Calibri" pitchFamily="34" charset="0"/>
              </a:rPr>
              <a:t>Musee</a:t>
            </a:r>
            <a:r>
              <a:rPr lang="en-US" dirty="0" smtClean="0">
                <a:latin typeface="Calibri" pitchFamily="34" charset="0"/>
              </a:rPr>
              <a:t> </a:t>
            </a:r>
            <a:r>
              <a:rPr lang="en-US" dirty="0">
                <a:latin typeface="Calibri" pitchFamily="34" charset="0"/>
              </a:rPr>
              <a:t>National </a:t>
            </a:r>
            <a:r>
              <a:rPr lang="en-US" dirty="0" err="1">
                <a:latin typeface="Calibri" pitchFamily="34" charset="0"/>
              </a:rPr>
              <a:t>d'Art</a:t>
            </a:r>
            <a:r>
              <a:rPr lang="en-US" dirty="0">
                <a:latin typeface="Calibri" pitchFamily="34" charset="0"/>
              </a:rPr>
              <a:t> </a:t>
            </a:r>
            <a:r>
              <a:rPr lang="en-US" dirty="0" err="1">
                <a:latin typeface="Calibri" pitchFamily="34" charset="0"/>
              </a:rPr>
              <a:t>Moderne</a:t>
            </a:r>
            <a:r>
              <a:rPr lang="en-US" dirty="0">
                <a:latin typeface="Calibri" pitchFamily="34" charset="0"/>
              </a:rPr>
              <a:t>, Paris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4"/>
          <p:cNvSpPr>
            <a:spLocks noChangeArrowheads="1"/>
          </p:cNvSpPr>
          <p:nvPr/>
        </p:nvSpPr>
        <p:spPr bwMode="auto">
          <a:xfrm>
            <a:off x="228600" y="152400"/>
            <a:ext cx="3352800" cy="1477963"/>
          </a:xfrm>
          <a:prstGeom prst="rect">
            <a:avLst/>
          </a:prstGeom>
          <a:noFill/>
          <a:ln w="9525">
            <a:noFill/>
            <a:miter lim="800000"/>
            <a:headEnd/>
            <a:tailEnd/>
          </a:ln>
        </p:spPr>
        <p:txBody>
          <a:bodyPr>
            <a:spAutoFit/>
          </a:bodyPr>
          <a:lstStyle/>
          <a:p>
            <a:r>
              <a:rPr lang="en-US" b="1" dirty="0">
                <a:latin typeface="Calibri" pitchFamily="34" charset="0"/>
              </a:rPr>
              <a:t>Girl with a Comb in her Hair</a:t>
            </a:r>
            <a:endParaRPr lang="en-US" dirty="0">
              <a:latin typeface="Calibri" pitchFamily="34" charset="0"/>
            </a:endParaRPr>
          </a:p>
          <a:p>
            <a:r>
              <a:rPr lang="en-US" dirty="0">
                <a:latin typeface="Calibri" pitchFamily="34" charset="0"/>
              </a:rPr>
              <a:t>1932</a:t>
            </a:r>
            <a:br>
              <a:rPr lang="en-US" dirty="0">
                <a:latin typeface="Calibri" pitchFamily="34" charset="0"/>
              </a:rPr>
            </a:br>
            <a:r>
              <a:rPr lang="en-US" dirty="0">
                <a:latin typeface="Calibri" pitchFamily="34" charset="0"/>
              </a:rPr>
              <a:t>oil on canvas</a:t>
            </a:r>
            <a:br>
              <a:rPr lang="en-US" dirty="0">
                <a:latin typeface="Calibri" pitchFamily="34" charset="0"/>
              </a:rPr>
            </a:br>
            <a:r>
              <a:rPr lang="en-US" dirty="0">
                <a:latin typeface="Calibri" pitchFamily="34" charset="0"/>
              </a:rPr>
              <a:t>35,5 х 31</a:t>
            </a:r>
            <a:endParaRPr lang="sr-Latn-CS" dirty="0">
              <a:latin typeface="Calibri" pitchFamily="34" charset="0"/>
            </a:endParaRPr>
          </a:p>
          <a:p>
            <a:r>
              <a:rPr lang="en-US" dirty="0" err="1" smtClean="0"/>
              <a:t>Tretjakovska</a:t>
            </a:r>
            <a:r>
              <a:rPr lang="en-US" dirty="0" smtClean="0"/>
              <a:t> </a:t>
            </a:r>
            <a:r>
              <a:rPr lang="en-US" dirty="0" err="1" smtClean="0"/>
              <a:t>galerija</a:t>
            </a:r>
            <a:r>
              <a:rPr lang="sr-Latn-RS" dirty="0" smtClean="0"/>
              <a:t>, Moskva</a:t>
            </a:r>
            <a:endParaRPr lang="en-US" dirty="0">
              <a:latin typeface="Calibri" pitchFamily="34" charset="0"/>
            </a:endParaRPr>
          </a:p>
        </p:txBody>
      </p:sp>
      <p:pic>
        <p:nvPicPr>
          <p:cNvPr id="164867" name="Picture 6" descr="Kazimir Malevich. Girl with a Comb&#10; in Her Hair."/>
          <p:cNvPicPr>
            <a:picLocks noChangeAspect="1" noChangeArrowheads="1"/>
          </p:cNvPicPr>
          <p:nvPr/>
        </p:nvPicPr>
        <p:blipFill>
          <a:blip r:embed="rId2"/>
          <a:srcRect/>
          <a:stretch>
            <a:fillRect/>
          </a:stretch>
        </p:blipFill>
        <p:spPr bwMode="auto">
          <a:xfrm>
            <a:off x="3711575" y="0"/>
            <a:ext cx="5432425" cy="68580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Kazimir Malevich. Girl."/>
          <p:cNvPicPr>
            <a:picLocks noChangeAspect="1" noChangeArrowheads="1"/>
          </p:cNvPicPr>
          <p:nvPr/>
        </p:nvPicPr>
        <p:blipFill>
          <a:blip r:embed="rId2"/>
          <a:srcRect/>
          <a:stretch>
            <a:fillRect/>
          </a:stretch>
        </p:blipFill>
        <p:spPr bwMode="auto">
          <a:xfrm>
            <a:off x="4010025" y="0"/>
            <a:ext cx="5133975" cy="6848475"/>
          </a:xfrm>
          <a:prstGeom prst="rect">
            <a:avLst/>
          </a:prstGeom>
          <a:noFill/>
          <a:ln w="9525">
            <a:noFill/>
            <a:miter lim="800000"/>
            <a:headEnd/>
            <a:tailEnd/>
          </a:ln>
        </p:spPr>
      </p:pic>
      <p:sp>
        <p:nvSpPr>
          <p:cNvPr id="166915" name="Rectangle 2"/>
          <p:cNvSpPr>
            <a:spLocks noChangeArrowheads="1"/>
          </p:cNvSpPr>
          <p:nvPr/>
        </p:nvSpPr>
        <p:spPr bwMode="auto">
          <a:xfrm>
            <a:off x="533400" y="152400"/>
            <a:ext cx="3276600" cy="923330"/>
          </a:xfrm>
          <a:prstGeom prst="rect">
            <a:avLst/>
          </a:prstGeom>
          <a:noFill/>
          <a:ln w="9525">
            <a:noFill/>
            <a:miter lim="800000"/>
            <a:headEnd/>
            <a:tailEnd/>
          </a:ln>
        </p:spPr>
        <p:txBody>
          <a:bodyPr>
            <a:spAutoFit/>
          </a:bodyPr>
          <a:lstStyle/>
          <a:p>
            <a:pPr algn="r"/>
            <a:r>
              <a:rPr lang="sr-Latn-RS" dirty="0" smtClean="0">
                <a:latin typeface="Calibri" pitchFamily="34" charset="0"/>
              </a:rPr>
              <a:t>Maljevič,</a:t>
            </a:r>
            <a:r>
              <a:rPr lang="sr-Latn-RS" b="1" i="1" dirty="0" smtClean="0">
                <a:latin typeface="Calibri" pitchFamily="34" charset="0"/>
              </a:rPr>
              <a:t> </a:t>
            </a:r>
            <a:r>
              <a:rPr lang="sr-Latn-RS" i="1" dirty="0" smtClean="0">
                <a:latin typeface="Calibri" pitchFamily="34" charset="0"/>
              </a:rPr>
              <a:t>Devojka</a:t>
            </a:r>
            <a:r>
              <a:rPr lang="sr-Latn-RS" dirty="0" smtClean="0">
                <a:latin typeface="Calibri" pitchFamily="34" charset="0"/>
              </a:rPr>
              <a:t>,</a:t>
            </a:r>
            <a:r>
              <a:rPr lang="en-US" dirty="0">
                <a:latin typeface="Calibri" pitchFamily="34" charset="0"/>
              </a:rPr>
              <a:t> </a:t>
            </a:r>
            <a:r>
              <a:rPr lang="en-US" dirty="0" smtClean="0">
                <a:latin typeface="Calibri" pitchFamily="34" charset="0"/>
              </a:rPr>
              <a:t>1932</a:t>
            </a:r>
            <a:r>
              <a:rPr lang="sr-Latn-RS" dirty="0" smtClean="0">
                <a:latin typeface="Calibri" pitchFamily="34" charset="0"/>
              </a:rPr>
              <a:t>, ulje na platnu,</a:t>
            </a:r>
            <a:r>
              <a:rPr lang="en-US" dirty="0" smtClean="0">
                <a:latin typeface="Calibri" pitchFamily="34" charset="0"/>
              </a:rPr>
              <a:t> </a:t>
            </a:r>
            <a:r>
              <a:rPr lang="en-US" dirty="0">
                <a:latin typeface="Calibri" pitchFamily="34" charset="0"/>
              </a:rPr>
              <a:t>43.5 x 34 </a:t>
            </a:r>
            <a:r>
              <a:rPr lang="en-US" dirty="0" smtClean="0">
                <a:latin typeface="Calibri" pitchFamily="34" charset="0"/>
              </a:rPr>
              <a:t>cm</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Kazimir Malevich. Portrait."/>
          <p:cNvPicPr>
            <a:picLocks noChangeAspect="1" noChangeArrowheads="1"/>
          </p:cNvPicPr>
          <p:nvPr/>
        </p:nvPicPr>
        <p:blipFill>
          <a:blip r:embed="rId2"/>
          <a:srcRect/>
          <a:stretch>
            <a:fillRect/>
          </a:stretch>
        </p:blipFill>
        <p:spPr bwMode="auto">
          <a:xfrm>
            <a:off x="4264025" y="0"/>
            <a:ext cx="4879975" cy="6858000"/>
          </a:xfrm>
          <a:prstGeom prst="rect">
            <a:avLst/>
          </a:prstGeom>
          <a:noFill/>
          <a:ln w="9525">
            <a:noFill/>
            <a:miter lim="800000"/>
            <a:headEnd/>
            <a:tailEnd/>
          </a:ln>
        </p:spPr>
      </p:pic>
      <p:sp>
        <p:nvSpPr>
          <p:cNvPr id="167939" name="Rectangle 2"/>
          <p:cNvSpPr>
            <a:spLocks noChangeArrowheads="1"/>
          </p:cNvSpPr>
          <p:nvPr/>
        </p:nvSpPr>
        <p:spPr bwMode="auto">
          <a:xfrm>
            <a:off x="533400" y="228600"/>
            <a:ext cx="3581400" cy="923925"/>
          </a:xfrm>
          <a:prstGeom prst="rect">
            <a:avLst/>
          </a:prstGeom>
          <a:noFill/>
          <a:ln w="9525">
            <a:noFill/>
            <a:miter lim="800000"/>
            <a:headEnd/>
            <a:tailEnd/>
          </a:ln>
        </p:spPr>
        <p:txBody>
          <a:bodyPr>
            <a:spAutoFit/>
          </a:bodyPr>
          <a:lstStyle/>
          <a:p>
            <a:pPr algn="r"/>
            <a:r>
              <a:rPr lang="sr-Latn-RS" dirty="0" smtClean="0">
                <a:latin typeface="Calibri" pitchFamily="34" charset="0"/>
              </a:rPr>
              <a:t>Maljevič, </a:t>
            </a:r>
            <a:r>
              <a:rPr lang="en-US" i="1" dirty="0" err="1" smtClean="0">
                <a:latin typeface="Calibri" pitchFamily="34" charset="0"/>
              </a:rPr>
              <a:t>Portr</a:t>
            </a:r>
            <a:r>
              <a:rPr lang="sr-Latn-RS" i="1" dirty="0" smtClean="0">
                <a:latin typeface="Calibri" pitchFamily="34" charset="0"/>
              </a:rPr>
              <a:t>e</a:t>
            </a:r>
            <a:r>
              <a:rPr lang="en-US" i="1" dirty="0" smtClean="0">
                <a:latin typeface="Calibri" pitchFamily="34" charset="0"/>
              </a:rPr>
              <a:t>t</a:t>
            </a:r>
            <a:r>
              <a:rPr lang="sr-Latn-RS" dirty="0" smtClean="0">
                <a:latin typeface="Calibri" pitchFamily="34" charset="0"/>
              </a:rPr>
              <a:t>,</a:t>
            </a:r>
            <a:r>
              <a:rPr lang="en-US" dirty="0">
                <a:latin typeface="Calibri" pitchFamily="34" charset="0"/>
              </a:rPr>
              <a:t> </a:t>
            </a:r>
            <a:r>
              <a:rPr lang="en-US" dirty="0" smtClean="0">
                <a:latin typeface="Calibri" pitchFamily="34" charset="0"/>
              </a:rPr>
              <a:t>1932</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uje na platnu,</a:t>
            </a:r>
            <a:r>
              <a:rPr lang="en-US" dirty="0" smtClean="0">
                <a:latin typeface="Calibri" pitchFamily="34" charset="0"/>
              </a:rPr>
              <a:t> </a:t>
            </a:r>
            <a:r>
              <a:rPr lang="en-US" dirty="0">
                <a:latin typeface="Calibri" pitchFamily="34" charset="0"/>
              </a:rPr>
              <a:t>34 x 25 cm.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Kazimir Malevich. Portrait of Woman  in Yellow Hat."/>
          <p:cNvPicPr>
            <a:picLocks noChangeAspect="1" noChangeArrowheads="1"/>
          </p:cNvPicPr>
          <p:nvPr/>
        </p:nvPicPr>
        <p:blipFill>
          <a:blip r:embed="rId2"/>
          <a:srcRect/>
          <a:stretch>
            <a:fillRect/>
          </a:stretch>
        </p:blipFill>
        <p:spPr bwMode="auto">
          <a:xfrm>
            <a:off x="3833813" y="0"/>
            <a:ext cx="5310187" cy="6858000"/>
          </a:xfrm>
          <a:prstGeom prst="rect">
            <a:avLst/>
          </a:prstGeom>
          <a:noFill/>
          <a:ln w="9525">
            <a:noFill/>
            <a:miter lim="800000"/>
            <a:headEnd/>
            <a:tailEnd/>
          </a:ln>
        </p:spPr>
      </p:pic>
      <p:sp>
        <p:nvSpPr>
          <p:cNvPr id="168963" name="Rectangle 2"/>
          <p:cNvSpPr>
            <a:spLocks noChangeArrowheads="1"/>
          </p:cNvSpPr>
          <p:nvPr/>
        </p:nvSpPr>
        <p:spPr bwMode="auto">
          <a:xfrm>
            <a:off x="304800" y="228600"/>
            <a:ext cx="3429000" cy="1477328"/>
          </a:xfrm>
          <a:prstGeom prst="rect">
            <a:avLst/>
          </a:prstGeom>
          <a:noFill/>
          <a:ln w="9525">
            <a:noFill/>
            <a:miter lim="800000"/>
            <a:headEnd/>
            <a:tailEnd/>
          </a:ln>
        </p:spPr>
        <p:txBody>
          <a:bodyPr>
            <a:spAutoFit/>
          </a:bodyPr>
          <a:lstStyle/>
          <a:p>
            <a:pPr algn="r"/>
            <a:r>
              <a:rPr lang="sr-Latn-CS" dirty="0" smtClean="0">
                <a:latin typeface="Calibri" pitchFamily="34" charset="0"/>
              </a:rPr>
              <a:t>Maljevič, Portret žene sa žutim šeširom,</a:t>
            </a:r>
            <a:r>
              <a:rPr lang="en-US" dirty="0">
                <a:latin typeface="Calibri" pitchFamily="34" charset="0"/>
              </a:rPr>
              <a:t> </a:t>
            </a:r>
            <a:r>
              <a:rPr lang="sr-Latn-RS" dirty="0" smtClean="0">
                <a:latin typeface="Calibri" pitchFamily="34" charset="0"/>
              </a:rPr>
              <a:t>prva polovina tridesetih godina 20. veka, </a:t>
            </a:r>
            <a:r>
              <a:rPr lang="en-US" dirty="0" smtClean="0">
                <a:latin typeface="Calibri" pitchFamily="34" charset="0"/>
              </a:rPr>
              <a:t>Oil </a:t>
            </a:r>
            <a:r>
              <a:rPr lang="en-US" dirty="0">
                <a:latin typeface="Calibri" pitchFamily="34" charset="0"/>
              </a:rPr>
              <a:t>on canvas. 48 x 38.5 cm.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Kazimir Malevich. Portrait of a Man (N.N. Punin?)."/>
          <p:cNvPicPr>
            <a:picLocks noChangeAspect="1" noChangeArrowheads="1"/>
          </p:cNvPicPr>
          <p:nvPr/>
        </p:nvPicPr>
        <p:blipFill>
          <a:blip r:embed="rId2"/>
          <a:srcRect/>
          <a:stretch>
            <a:fillRect/>
          </a:stretch>
        </p:blipFill>
        <p:spPr bwMode="auto">
          <a:xfrm>
            <a:off x="4144963" y="0"/>
            <a:ext cx="4999037" cy="6858000"/>
          </a:xfrm>
          <a:prstGeom prst="rect">
            <a:avLst/>
          </a:prstGeom>
          <a:noFill/>
          <a:ln w="9525">
            <a:noFill/>
            <a:miter lim="800000"/>
            <a:headEnd/>
            <a:tailEnd/>
          </a:ln>
        </p:spPr>
      </p:pic>
      <p:sp>
        <p:nvSpPr>
          <p:cNvPr id="169987" name="Rectangle 2"/>
          <p:cNvSpPr>
            <a:spLocks noChangeArrowheads="1"/>
          </p:cNvSpPr>
          <p:nvPr/>
        </p:nvSpPr>
        <p:spPr bwMode="auto">
          <a:xfrm>
            <a:off x="381000" y="152400"/>
            <a:ext cx="3429000" cy="1200150"/>
          </a:xfrm>
          <a:prstGeom prst="rect">
            <a:avLst/>
          </a:prstGeom>
          <a:noFill/>
          <a:ln w="9525">
            <a:noFill/>
            <a:miter lim="800000"/>
            <a:headEnd/>
            <a:tailEnd/>
          </a:ln>
        </p:spPr>
        <p:txBody>
          <a:bodyPr>
            <a:spAutoFit/>
          </a:bodyPr>
          <a:lstStyle/>
          <a:p>
            <a:pPr algn="r"/>
            <a:r>
              <a:rPr lang="sr-Latn-RS" dirty="0" smtClean="0">
                <a:latin typeface="Calibri" pitchFamily="34" charset="0"/>
              </a:rPr>
              <a:t>Malevič, </a:t>
            </a:r>
            <a:r>
              <a:rPr lang="sr-Latn-RS" i="1" dirty="0" smtClean="0">
                <a:latin typeface="Calibri" pitchFamily="34" charset="0"/>
              </a:rPr>
              <a:t>Portret muškarca </a:t>
            </a:r>
            <a:r>
              <a:rPr lang="en-US" i="1" dirty="0" smtClean="0">
                <a:latin typeface="Calibri" pitchFamily="34" charset="0"/>
              </a:rPr>
              <a:t>(</a:t>
            </a:r>
            <a:r>
              <a:rPr lang="en-US" i="1" dirty="0">
                <a:latin typeface="Calibri" pitchFamily="34" charset="0"/>
              </a:rPr>
              <a:t>N.N. </a:t>
            </a:r>
            <a:r>
              <a:rPr lang="en-US" i="1" dirty="0" err="1">
                <a:latin typeface="Calibri" pitchFamily="34" charset="0"/>
              </a:rPr>
              <a:t>Punin</a:t>
            </a:r>
            <a:r>
              <a:rPr lang="en-US" i="1" dirty="0" smtClean="0">
                <a:latin typeface="Calibri" pitchFamily="34" charset="0"/>
              </a:rPr>
              <a:t>?)</a:t>
            </a:r>
            <a:r>
              <a:rPr lang="sr-Latn-RS" dirty="0" smtClean="0">
                <a:latin typeface="Calibri" pitchFamily="34" charset="0"/>
              </a:rPr>
              <a:t>, </a:t>
            </a:r>
            <a:r>
              <a:rPr lang="en-US" dirty="0" smtClean="0">
                <a:latin typeface="Calibri" pitchFamily="34" charset="0"/>
              </a:rPr>
              <a:t>1933</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ulje na platnu,</a:t>
            </a:r>
            <a:r>
              <a:rPr lang="en-US" dirty="0" smtClean="0">
                <a:latin typeface="Calibri" pitchFamily="34" charset="0"/>
              </a:rPr>
              <a:t> </a:t>
            </a:r>
            <a:r>
              <a:rPr lang="en-US" dirty="0">
                <a:latin typeface="Calibri" pitchFamily="34" charset="0"/>
              </a:rPr>
              <a:t>70 x 57 cm.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Kazimir Malevich. Portrait of Artist's&#10; Wife N.A. Malevich."/>
          <p:cNvPicPr>
            <a:picLocks noChangeAspect="1" noChangeArrowheads="1"/>
          </p:cNvPicPr>
          <p:nvPr/>
        </p:nvPicPr>
        <p:blipFill>
          <a:blip r:embed="rId2"/>
          <a:srcRect/>
          <a:stretch>
            <a:fillRect/>
          </a:stretch>
        </p:blipFill>
        <p:spPr bwMode="auto">
          <a:xfrm>
            <a:off x="3733800" y="0"/>
            <a:ext cx="5410200" cy="6886575"/>
          </a:xfrm>
          <a:prstGeom prst="rect">
            <a:avLst/>
          </a:prstGeom>
          <a:noFill/>
          <a:ln w="9525">
            <a:noFill/>
            <a:miter lim="800000"/>
            <a:headEnd/>
            <a:tailEnd/>
          </a:ln>
        </p:spPr>
      </p:pic>
      <p:sp>
        <p:nvSpPr>
          <p:cNvPr id="171011" name="Rectangle 2"/>
          <p:cNvSpPr>
            <a:spLocks noChangeArrowheads="1"/>
          </p:cNvSpPr>
          <p:nvPr/>
        </p:nvSpPr>
        <p:spPr bwMode="auto">
          <a:xfrm>
            <a:off x="381000" y="228600"/>
            <a:ext cx="3124200" cy="1477328"/>
          </a:xfrm>
          <a:prstGeom prst="rect">
            <a:avLst/>
          </a:prstGeom>
          <a:noFill/>
          <a:ln w="9525">
            <a:noFill/>
            <a:miter lim="800000"/>
            <a:headEnd/>
            <a:tailEnd/>
          </a:ln>
        </p:spPr>
        <p:txBody>
          <a:bodyPr>
            <a:spAutoFit/>
          </a:bodyPr>
          <a:lstStyle/>
          <a:p>
            <a:pPr algn="r"/>
            <a:r>
              <a:rPr lang="sr-Latn-RS" dirty="0" smtClean="0">
                <a:latin typeface="Calibri" pitchFamily="34" charset="0"/>
              </a:rPr>
              <a:t>Maljevič, </a:t>
            </a:r>
            <a:r>
              <a:rPr lang="sr-Latn-RS" i="1" dirty="0" smtClean="0">
                <a:latin typeface="Calibri" pitchFamily="34" charset="0"/>
              </a:rPr>
              <a:t>Portret umetnikove žene </a:t>
            </a:r>
            <a:r>
              <a:rPr lang="en-US" i="1" dirty="0" smtClean="0">
                <a:latin typeface="Calibri" pitchFamily="34" charset="0"/>
              </a:rPr>
              <a:t>N.A</a:t>
            </a:r>
            <a:r>
              <a:rPr lang="en-US" i="1" dirty="0">
                <a:latin typeface="Calibri" pitchFamily="34" charset="0"/>
              </a:rPr>
              <a:t>. </a:t>
            </a:r>
            <a:r>
              <a:rPr lang="en-US" i="1" dirty="0" err="1" smtClean="0">
                <a:latin typeface="Calibri" pitchFamily="34" charset="0"/>
              </a:rPr>
              <a:t>Malevi</a:t>
            </a:r>
            <a:r>
              <a:rPr lang="sr-Latn-RS" i="1" dirty="0" smtClean="0">
                <a:latin typeface="Calibri" pitchFamily="34" charset="0"/>
              </a:rPr>
              <a:t>č</a:t>
            </a:r>
            <a:r>
              <a:rPr lang="sr-Latn-RS" dirty="0" smtClean="0">
                <a:latin typeface="Calibri" pitchFamily="34" charset="0"/>
              </a:rPr>
              <a:t>,</a:t>
            </a:r>
            <a:r>
              <a:rPr lang="en-US" dirty="0">
                <a:latin typeface="Calibri" pitchFamily="34" charset="0"/>
              </a:rPr>
              <a:t> </a:t>
            </a:r>
            <a:r>
              <a:rPr lang="en-US" dirty="0" smtClean="0">
                <a:latin typeface="Calibri" pitchFamily="34" charset="0"/>
              </a:rPr>
              <a:t>1933</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ulje na platnu,</a:t>
            </a:r>
            <a:r>
              <a:rPr lang="en-US" dirty="0" smtClean="0">
                <a:latin typeface="Calibri" pitchFamily="34" charset="0"/>
              </a:rPr>
              <a:t> </a:t>
            </a:r>
            <a:r>
              <a:rPr lang="en-US" dirty="0">
                <a:latin typeface="Calibri" pitchFamily="34" charset="0"/>
              </a:rPr>
              <a:t>67.5 x 56 cm.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Kazimir Malevich. Portrait of Artist's&#10; Daughter."/>
          <p:cNvPicPr>
            <a:picLocks noChangeAspect="1" noChangeArrowheads="1"/>
          </p:cNvPicPr>
          <p:nvPr/>
        </p:nvPicPr>
        <p:blipFill>
          <a:blip r:embed="rId2"/>
          <a:srcRect/>
          <a:stretch>
            <a:fillRect/>
          </a:stretch>
        </p:blipFill>
        <p:spPr bwMode="auto">
          <a:xfrm>
            <a:off x="4418013" y="0"/>
            <a:ext cx="4725987" cy="6858000"/>
          </a:xfrm>
          <a:prstGeom prst="rect">
            <a:avLst/>
          </a:prstGeom>
          <a:noFill/>
          <a:ln w="9525">
            <a:noFill/>
            <a:miter lim="800000"/>
            <a:headEnd/>
            <a:tailEnd/>
          </a:ln>
        </p:spPr>
      </p:pic>
      <p:sp>
        <p:nvSpPr>
          <p:cNvPr id="172035" name="Rectangle 2"/>
          <p:cNvSpPr>
            <a:spLocks noChangeArrowheads="1"/>
          </p:cNvSpPr>
          <p:nvPr/>
        </p:nvSpPr>
        <p:spPr bwMode="auto">
          <a:xfrm>
            <a:off x="762000" y="152400"/>
            <a:ext cx="3505200" cy="1200329"/>
          </a:xfrm>
          <a:prstGeom prst="rect">
            <a:avLst/>
          </a:prstGeom>
          <a:noFill/>
          <a:ln w="9525">
            <a:noFill/>
            <a:miter lim="800000"/>
            <a:headEnd/>
            <a:tailEnd/>
          </a:ln>
        </p:spPr>
        <p:txBody>
          <a:bodyPr>
            <a:spAutoFit/>
          </a:bodyPr>
          <a:lstStyle/>
          <a:p>
            <a:pPr algn="r"/>
            <a:r>
              <a:rPr lang="sr-Latn-RS" dirty="0" smtClean="0">
                <a:latin typeface="Calibri" pitchFamily="34" charset="0"/>
              </a:rPr>
              <a:t>Maljevič, </a:t>
            </a:r>
            <a:r>
              <a:rPr lang="en-US" i="1" dirty="0" smtClean="0">
                <a:latin typeface="Calibri" pitchFamily="34" charset="0"/>
              </a:rPr>
              <a:t>Portrait </a:t>
            </a:r>
            <a:r>
              <a:rPr lang="en-US" i="1" dirty="0">
                <a:latin typeface="Calibri" pitchFamily="34" charset="0"/>
              </a:rPr>
              <a:t>of Artist's </a:t>
            </a:r>
            <a:r>
              <a:rPr lang="en-US" i="1" dirty="0" smtClean="0">
                <a:latin typeface="Calibri" pitchFamily="34" charset="0"/>
              </a:rPr>
              <a:t>Daughter</a:t>
            </a:r>
            <a:r>
              <a:rPr lang="sr-Latn-RS" dirty="0" smtClean="0">
                <a:latin typeface="Calibri" pitchFamily="34" charset="0"/>
              </a:rPr>
              <a:t>,</a:t>
            </a:r>
            <a:r>
              <a:rPr lang="en-US" dirty="0">
                <a:latin typeface="Calibri" pitchFamily="34" charset="0"/>
              </a:rPr>
              <a:t> </a:t>
            </a:r>
            <a:r>
              <a:rPr lang="en-US" dirty="0" smtClean="0">
                <a:latin typeface="Calibri" pitchFamily="34" charset="0"/>
              </a:rPr>
              <a:t>1934</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ulje na platnu,</a:t>
            </a:r>
            <a:r>
              <a:rPr lang="en-US" dirty="0" smtClean="0">
                <a:latin typeface="Calibri" pitchFamily="34" charset="0"/>
              </a:rPr>
              <a:t> </a:t>
            </a:r>
            <a:r>
              <a:rPr lang="en-US" dirty="0">
                <a:latin typeface="Calibri" pitchFamily="34" charset="0"/>
              </a:rPr>
              <a:t>85 x 61.8 cm. </a:t>
            </a: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381000" y="228600"/>
            <a:ext cx="3200400" cy="1200329"/>
          </a:xfrm>
          <a:prstGeom prst="rect">
            <a:avLst/>
          </a:prstGeom>
          <a:noFill/>
          <a:ln w="9525">
            <a:noFill/>
            <a:miter lim="800000"/>
            <a:headEnd/>
            <a:tailEnd/>
          </a:ln>
        </p:spPr>
        <p:txBody>
          <a:bodyPr>
            <a:spAutoFit/>
          </a:bodyPr>
          <a:lstStyle/>
          <a:p>
            <a:pPr algn="r"/>
            <a:r>
              <a:rPr lang="sr-Latn-RS" dirty="0" smtClean="0">
                <a:latin typeface="Calibri" pitchFamily="34" charset="0"/>
              </a:rPr>
              <a:t>Maljevič, </a:t>
            </a:r>
            <a:r>
              <a:rPr lang="sr-Latn-RS" i="1" dirty="0" smtClean="0">
                <a:latin typeface="Calibri" pitchFamily="34" charset="0"/>
              </a:rPr>
              <a:t>Radnica</a:t>
            </a:r>
            <a:r>
              <a:rPr lang="en-US" i="1" dirty="0" smtClean="0">
                <a:latin typeface="Calibri" pitchFamily="34" charset="0"/>
              </a:rPr>
              <a:t>, </a:t>
            </a:r>
            <a:r>
              <a:rPr lang="en-US" dirty="0" smtClean="0">
                <a:latin typeface="Calibri" pitchFamily="34" charset="0"/>
              </a:rPr>
              <a:t>1933</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ulje na platnu</a:t>
            </a:r>
            <a:r>
              <a:rPr lang="en-US" dirty="0" smtClean="0">
                <a:latin typeface="Calibri" pitchFamily="34" charset="0"/>
              </a:rPr>
              <a:t>, </a:t>
            </a:r>
            <a:r>
              <a:rPr lang="en-US" dirty="0">
                <a:latin typeface="Calibri" pitchFamily="34" charset="0"/>
              </a:rPr>
              <a:t>71.2 x 59.8 cm</a:t>
            </a:r>
            <a:endParaRPr lang="sr-Latn-CS" dirty="0">
              <a:latin typeface="Calibri" pitchFamily="34" charset="0"/>
            </a:endParaRPr>
          </a:p>
          <a:p>
            <a:pPr algn="r"/>
            <a:r>
              <a:rPr lang="sr-Latn-RS" dirty="0" smtClean="0">
                <a:latin typeface="Calibri" pitchFamily="34" charset="0"/>
              </a:rPr>
              <a:t>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pic>
        <p:nvPicPr>
          <p:cNvPr id="173059" name="Picture 4" descr="Kazimir Malevich. Worker."/>
          <p:cNvPicPr>
            <a:picLocks noChangeAspect="1" noChangeArrowheads="1"/>
          </p:cNvPicPr>
          <p:nvPr/>
        </p:nvPicPr>
        <p:blipFill>
          <a:blip r:embed="rId2"/>
          <a:srcRect/>
          <a:stretch>
            <a:fillRect/>
          </a:stretch>
        </p:blipFill>
        <p:spPr bwMode="auto">
          <a:xfrm>
            <a:off x="3817938" y="0"/>
            <a:ext cx="5326062" cy="68580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http://www.ibiblio.org/wm/paint/auth/malevich/malevich.self-portrait.jpg"/>
          <p:cNvPicPr>
            <a:picLocks noChangeAspect="1" noChangeArrowheads="1"/>
          </p:cNvPicPr>
          <p:nvPr/>
        </p:nvPicPr>
        <p:blipFill>
          <a:blip r:embed="rId2"/>
          <a:srcRect/>
          <a:stretch>
            <a:fillRect/>
          </a:stretch>
        </p:blipFill>
        <p:spPr bwMode="auto">
          <a:xfrm>
            <a:off x="3062288" y="0"/>
            <a:ext cx="6081712" cy="6858000"/>
          </a:xfrm>
          <a:prstGeom prst="rect">
            <a:avLst/>
          </a:prstGeom>
          <a:noFill/>
          <a:ln w="9525">
            <a:noFill/>
            <a:miter lim="800000"/>
            <a:headEnd/>
            <a:tailEnd/>
          </a:ln>
        </p:spPr>
      </p:pic>
      <p:sp>
        <p:nvSpPr>
          <p:cNvPr id="174083" name="Rectangle 2"/>
          <p:cNvSpPr>
            <a:spLocks noChangeArrowheads="1"/>
          </p:cNvSpPr>
          <p:nvPr/>
        </p:nvSpPr>
        <p:spPr bwMode="auto">
          <a:xfrm>
            <a:off x="152400" y="152400"/>
            <a:ext cx="2743200" cy="1200329"/>
          </a:xfrm>
          <a:prstGeom prst="rect">
            <a:avLst/>
          </a:prstGeom>
          <a:noFill/>
          <a:ln w="9525">
            <a:noFill/>
            <a:miter lim="800000"/>
            <a:headEnd/>
            <a:tailEnd/>
          </a:ln>
        </p:spPr>
        <p:txBody>
          <a:bodyPr>
            <a:spAutoFit/>
          </a:bodyPr>
          <a:lstStyle/>
          <a:p>
            <a:pPr algn="r"/>
            <a:r>
              <a:rPr lang="sr-Latn-RS" dirty="0" smtClean="0">
                <a:latin typeface="Calibri" pitchFamily="34" charset="0"/>
              </a:rPr>
              <a:t>Maljevič, Autoportret, </a:t>
            </a:r>
            <a:r>
              <a:rPr lang="en-US" dirty="0" smtClean="0">
                <a:latin typeface="Calibri" pitchFamily="34" charset="0"/>
              </a:rPr>
              <a:t>1933</a:t>
            </a:r>
            <a:r>
              <a:rPr lang="sr-Latn-RS" dirty="0" smtClean="0">
                <a:latin typeface="Calibri" pitchFamily="34" charset="0"/>
              </a:rPr>
              <a:t>, ulje na platnu,</a:t>
            </a:r>
            <a:r>
              <a:rPr lang="sr-Latn-RS" dirty="0">
                <a:latin typeface="Calibri" pitchFamily="34" charset="0"/>
              </a:rPr>
              <a:t> </a:t>
            </a:r>
            <a:r>
              <a:rPr lang="en-US" dirty="0" smtClean="0">
                <a:latin typeface="Calibri" pitchFamily="34" charset="0"/>
              </a:rPr>
              <a:t>73 </a:t>
            </a:r>
            <a:r>
              <a:rPr lang="en-US" dirty="0">
                <a:latin typeface="Calibri" pitchFamily="34" charset="0"/>
              </a:rPr>
              <a:t>x 66 </a:t>
            </a:r>
            <a:r>
              <a:rPr lang="en-US" dirty="0" smtClean="0">
                <a:latin typeface="Calibri" pitchFamily="34" charset="0"/>
              </a:rPr>
              <a:t>cm</a:t>
            </a:r>
            <a:r>
              <a:rPr lang="sr-Latn-RS" dirty="0" smtClean="0">
                <a:latin typeface="Calibri" pitchFamily="34" charset="0"/>
              </a:rPr>
              <a:t>, Državni ruski muzej</a:t>
            </a:r>
            <a:r>
              <a:rPr lang="en-GB" dirty="0" smtClean="0">
                <a:latin typeface="Calibri" pitchFamily="34" charset="0"/>
              </a:rPr>
              <a:t>, </a:t>
            </a:r>
            <a:r>
              <a:rPr lang="sr-Latn-RS" dirty="0" smtClean="0">
                <a:latin typeface="Calibri" pitchFamily="34" charset="0"/>
              </a:rPr>
              <a:t>Sankt Peterburg</a:t>
            </a:r>
            <a:endParaRPr lang="en-US" dirty="0">
              <a:latin typeface="Calibri"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a:srcRect/>
          <a:stretch>
            <a:fillRect/>
          </a:stretch>
        </p:blipFill>
        <p:spPr bwMode="auto">
          <a:xfrm>
            <a:off x="3406775" y="381000"/>
            <a:ext cx="5737225" cy="5943600"/>
          </a:xfrm>
          <a:prstGeom prst="rect">
            <a:avLst/>
          </a:prstGeom>
          <a:noFill/>
          <a:ln w="9525">
            <a:noFill/>
            <a:miter lim="800000"/>
            <a:headEnd/>
            <a:tailEnd/>
          </a:ln>
        </p:spPr>
      </p:pic>
      <p:sp>
        <p:nvSpPr>
          <p:cNvPr id="112643" name="Rectangle 4"/>
          <p:cNvSpPr>
            <a:spLocks noChangeArrowheads="1"/>
          </p:cNvSpPr>
          <p:nvPr/>
        </p:nvSpPr>
        <p:spPr bwMode="auto">
          <a:xfrm>
            <a:off x="152400" y="89118"/>
            <a:ext cx="3048000" cy="2893100"/>
          </a:xfrm>
          <a:prstGeom prst="rect">
            <a:avLst/>
          </a:prstGeom>
          <a:noFill/>
          <a:ln w="9525">
            <a:noFill/>
            <a:miter lim="800000"/>
            <a:headEnd/>
            <a:tailEnd/>
          </a:ln>
        </p:spPr>
        <p:txBody>
          <a:bodyPr>
            <a:spAutoFit/>
          </a:bodyPr>
          <a:lstStyle/>
          <a:p>
            <a:pPr algn="r"/>
            <a:r>
              <a:rPr lang="sr-Latn-CS" sz="1600" dirty="0">
                <a:latin typeface="Calibri" pitchFamily="34" charset="0"/>
              </a:rPr>
              <a:t>Aleksandar Rodčenko (1891-1956) </a:t>
            </a:r>
            <a:r>
              <a:rPr lang="sr-Latn-RS" sz="1600" i="1" dirty="0" smtClean="0">
                <a:latin typeface="Calibri" pitchFamily="34" charset="0"/>
              </a:rPr>
              <a:t>Bespredmetna slika br</a:t>
            </a:r>
            <a:r>
              <a:rPr lang="en-US" sz="1600" i="1" dirty="0" smtClean="0">
                <a:latin typeface="Calibri" pitchFamily="34" charset="0"/>
              </a:rPr>
              <a:t>. </a:t>
            </a:r>
            <a:r>
              <a:rPr lang="en-US" sz="1600" i="1" dirty="0">
                <a:latin typeface="Calibri" pitchFamily="34" charset="0"/>
              </a:rPr>
              <a:t>80 </a:t>
            </a:r>
            <a:r>
              <a:rPr lang="en-US" sz="1600" i="1" dirty="0" smtClean="0">
                <a:latin typeface="Calibri" pitchFamily="34" charset="0"/>
              </a:rPr>
              <a:t>(</a:t>
            </a:r>
            <a:r>
              <a:rPr lang="sr-Latn-RS" sz="1600" i="1" dirty="0" smtClean="0">
                <a:latin typeface="Calibri" pitchFamily="34" charset="0"/>
              </a:rPr>
              <a:t>Crno na crnom</a:t>
            </a:r>
            <a:r>
              <a:rPr lang="en-US" sz="1600" i="1" dirty="0" smtClean="0">
                <a:latin typeface="Calibri" pitchFamily="34" charset="0"/>
              </a:rPr>
              <a:t>)</a:t>
            </a:r>
            <a:r>
              <a:rPr lang="sr-Latn-CS" sz="1600" i="1" dirty="0">
                <a:latin typeface="Calibri" pitchFamily="34" charset="0"/>
              </a:rPr>
              <a:t>, </a:t>
            </a:r>
            <a:r>
              <a:rPr lang="en-US" sz="1600" dirty="0">
                <a:latin typeface="Calibri" pitchFamily="34" charset="0"/>
              </a:rPr>
              <a:t>1918</a:t>
            </a:r>
            <a:r>
              <a:rPr lang="sr-Latn-CS" sz="1600" dirty="0">
                <a:latin typeface="Calibri" pitchFamily="34" charset="0"/>
              </a:rPr>
              <a:t>, </a:t>
            </a:r>
            <a:r>
              <a:rPr lang="sr-Latn-CS" sz="1600" dirty="0" smtClean="0">
                <a:latin typeface="Calibri" pitchFamily="34" charset="0"/>
              </a:rPr>
              <a:t>ulje na platnu, </a:t>
            </a:r>
            <a:r>
              <a:rPr lang="en-US" sz="1600" dirty="0">
                <a:latin typeface="Calibri" pitchFamily="34" charset="0"/>
              </a:rPr>
              <a:t>81.9 x 79.4 cm</a:t>
            </a:r>
            <a:r>
              <a:rPr lang="sr-Latn-CS" sz="1600" dirty="0">
                <a:latin typeface="Calibri" pitchFamily="34" charset="0"/>
              </a:rPr>
              <a:t>, </a:t>
            </a:r>
            <a:r>
              <a:rPr lang="sr-Latn-CS" sz="1600" dirty="0" smtClean="0">
                <a:latin typeface="Calibri" pitchFamily="34" charset="0"/>
              </a:rPr>
              <a:t>MoMA</a:t>
            </a:r>
          </a:p>
          <a:p>
            <a:pPr algn="r"/>
            <a:r>
              <a:rPr lang="sr-Latn-CS" sz="1600" dirty="0" smtClean="0">
                <a:latin typeface="Calibri" pitchFamily="34" charset="0"/>
              </a:rPr>
              <a:t>Videti na: </a:t>
            </a:r>
            <a:r>
              <a:rPr lang="en-US" sz="1600" dirty="0" smtClean="0">
                <a:hlinkClick r:id="rId3"/>
              </a:rPr>
              <a:t>https://www.moma.org/collection/works/78848</a:t>
            </a:r>
            <a:endParaRPr lang="sr-Latn-RS" sz="1600" dirty="0" smtClean="0"/>
          </a:p>
          <a:p>
            <a:pPr algn="r"/>
            <a:r>
              <a:rPr lang="en-US" sz="1600" dirty="0" smtClean="0">
                <a:latin typeface="Calibri" pitchFamily="34" charset="0"/>
              </a:rPr>
              <a:t>I</a:t>
            </a:r>
            <a:r>
              <a:rPr lang="sr-Latn-RS" sz="1600" dirty="0" smtClean="0">
                <a:latin typeface="Calibri" pitchFamily="34" charset="0"/>
              </a:rPr>
              <a:t> </a:t>
            </a:r>
            <a:r>
              <a:rPr lang="en-US" sz="1600" dirty="0" smtClean="0">
                <a:hlinkClick r:id="rId4"/>
              </a:rPr>
              <a:t>https://www.moma.org/interactives/exhibitions/2012/inventingabstraction/?work=191</a:t>
            </a:r>
            <a:endParaRPr lang="en-US" sz="1600" dirty="0">
              <a:latin typeface="Calibri" pitchFamily="34" charset="0"/>
            </a:endParaRPr>
          </a:p>
        </p:txBody>
      </p:sp>
      <p:sp>
        <p:nvSpPr>
          <p:cNvPr id="4" name="Rectangle 3"/>
          <p:cNvSpPr/>
          <p:nvPr/>
        </p:nvSpPr>
        <p:spPr>
          <a:xfrm>
            <a:off x="152400" y="3276600"/>
            <a:ext cx="2971800" cy="3322704"/>
          </a:xfrm>
          <a:prstGeom prst="rect">
            <a:avLst/>
          </a:prstGeom>
        </p:spPr>
        <p:txBody>
          <a:bodyPr wrap="square">
            <a:spAutoFit/>
          </a:bodyPr>
          <a:lstStyle/>
          <a:p>
            <a:pPr>
              <a:lnSpc>
                <a:spcPct val="120000"/>
              </a:lnSpc>
            </a:pPr>
            <a:r>
              <a:rPr lang="sr-Latn-CS" sz="1600" b="1" dirty="0">
                <a:latin typeface="Calibri" pitchFamily="34" charset="0"/>
              </a:rPr>
              <a:t>crne slike</a:t>
            </a:r>
            <a:r>
              <a:rPr lang="sr-Latn-CS" sz="1600" dirty="0">
                <a:latin typeface="Calibri" pitchFamily="34" charset="0"/>
              </a:rPr>
              <a:t>:</a:t>
            </a:r>
          </a:p>
          <a:p>
            <a:pPr>
              <a:lnSpc>
                <a:spcPct val="120000"/>
              </a:lnSpc>
              <a:buFontTx/>
              <a:buAutoNum type="arabicPeriod"/>
            </a:pPr>
            <a:r>
              <a:rPr lang="sr-Latn-CS" sz="1600" dirty="0">
                <a:latin typeface="Calibri" pitchFamily="34" charset="0"/>
              </a:rPr>
              <a:t>Stroga, nepokretna konstrukcija bojenih ploha</a:t>
            </a:r>
          </a:p>
          <a:p>
            <a:pPr>
              <a:lnSpc>
                <a:spcPct val="120000"/>
              </a:lnSpc>
              <a:buFontTx/>
              <a:buAutoNum type="arabicPeriod"/>
            </a:pPr>
            <a:r>
              <a:rPr lang="sr-Latn-CS" sz="1600" dirty="0">
                <a:latin typeface="Calibri" pitchFamily="34" charset="0"/>
              </a:rPr>
              <a:t>Faktura </a:t>
            </a:r>
            <a:r>
              <a:rPr lang="sr-Latn-CS" sz="1600" dirty="0" smtClean="0">
                <a:latin typeface="Calibri" pitchFamily="34" charset="0"/>
              </a:rPr>
              <a:t>je samo tehničko </a:t>
            </a:r>
            <a:r>
              <a:rPr lang="sr-Latn-CS" sz="1600" dirty="0">
                <a:latin typeface="Calibri" pitchFamily="34" charset="0"/>
              </a:rPr>
              <a:t>sredstvo, MATERIJALNA </a:t>
            </a:r>
            <a:r>
              <a:rPr lang="sr-Latn-CS" sz="1600" dirty="0" smtClean="0">
                <a:latin typeface="Calibri" pitchFamily="34" charset="0"/>
              </a:rPr>
              <a:t>GRAĐA i </a:t>
            </a:r>
            <a:r>
              <a:rPr lang="sr-Latn-CS" sz="1600" dirty="0">
                <a:latin typeface="Calibri" pitchFamily="34" charset="0"/>
              </a:rPr>
              <a:t>nikako nosilac duhovnih, metafizičkih </a:t>
            </a:r>
            <a:r>
              <a:rPr lang="sr-Latn-CS" sz="1600" dirty="0" smtClean="0">
                <a:latin typeface="Calibri" pitchFamily="34" charset="0"/>
              </a:rPr>
              <a:t>sadržaja</a:t>
            </a:r>
            <a:endParaRPr lang="sr-Latn-CS" sz="1600" dirty="0">
              <a:latin typeface="Calibri" pitchFamily="34" charset="0"/>
            </a:endParaRPr>
          </a:p>
          <a:p>
            <a:pPr>
              <a:lnSpc>
                <a:spcPct val="120000"/>
              </a:lnSpc>
              <a:buFontTx/>
              <a:buAutoNum type="arabicPeriod"/>
            </a:pPr>
            <a:r>
              <a:rPr lang="sr-Latn-CS" sz="1600" dirty="0">
                <a:latin typeface="Calibri" pitchFamily="34" charset="0"/>
              </a:rPr>
              <a:t>Raznolikost fakture i boje na istim plohama</a:t>
            </a:r>
          </a:p>
          <a:p>
            <a:pPr>
              <a:lnSpc>
                <a:spcPct val="120000"/>
              </a:lnSpc>
              <a:buFontTx/>
              <a:buAutoNum type="arabicPeriod"/>
            </a:pPr>
            <a:r>
              <a:rPr lang="sr-Latn-CS" sz="1600" dirty="0" smtClean="0">
                <a:latin typeface="Calibri" pitchFamily="34" charset="0"/>
              </a:rPr>
              <a:t> Apstrakcija </a:t>
            </a:r>
            <a:r>
              <a:rPr lang="sr-Latn-CS" sz="1600" dirty="0">
                <a:latin typeface="Calibri" pitchFamily="34" charset="0"/>
              </a:rPr>
              <a:t>boje</a:t>
            </a:r>
          </a:p>
          <a:p>
            <a:pPr>
              <a:lnSpc>
                <a:spcPct val="120000"/>
              </a:lnSpc>
              <a:buFontTx/>
              <a:buAutoNum type="arabicPeriod"/>
            </a:pPr>
            <a:r>
              <a:rPr lang="sr-Latn-CS" sz="1600" dirty="0" smtClean="0">
                <a:latin typeface="Calibri" pitchFamily="34" charset="0"/>
              </a:rPr>
              <a:t> Koncentarcija </a:t>
            </a:r>
            <a:r>
              <a:rPr lang="sr-Latn-CS" sz="1600" dirty="0">
                <a:latin typeface="Calibri" pitchFamily="34" charset="0"/>
              </a:rPr>
              <a:t>boje – ‘bojopis’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http://cdn.shopify.com/s/files/1/0113/5732/files/Kazimir_Malevich_funeral.jpg?843"/>
          <p:cNvPicPr>
            <a:picLocks noChangeAspect="1" noChangeArrowheads="1"/>
          </p:cNvPicPr>
          <p:nvPr/>
        </p:nvPicPr>
        <p:blipFill>
          <a:blip r:embed="rId2"/>
          <a:srcRect/>
          <a:stretch>
            <a:fillRect/>
          </a:stretch>
        </p:blipFill>
        <p:spPr bwMode="auto">
          <a:xfrm>
            <a:off x="1447800" y="990600"/>
            <a:ext cx="6134100" cy="4295775"/>
          </a:xfrm>
          <a:prstGeom prst="rect">
            <a:avLst/>
          </a:prstGeom>
          <a:noFill/>
          <a:ln w="9525">
            <a:noFill/>
            <a:miter lim="800000"/>
            <a:headEnd/>
            <a:tailEnd/>
          </a:ln>
        </p:spPr>
      </p:pic>
      <p:sp>
        <p:nvSpPr>
          <p:cNvPr id="175107" name="Rectangle 2"/>
          <p:cNvSpPr>
            <a:spLocks noChangeArrowheads="1"/>
          </p:cNvSpPr>
          <p:nvPr/>
        </p:nvSpPr>
        <p:spPr bwMode="auto">
          <a:xfrm>
            <a:off x="3124200" y="5943600"/>
            <a:ext cx="3570657" cy="369332"/>
          </a:xfrm>
          <a:prstGeom prst="rect">
            <a:avLst/>
          </a:prstGeom>
          <a:noFill/>
          <a:ln w="9525">
            <a:noFill/>
            <a:miter lim="800000"/>
            <a:headEnd/>
            <a:tailEnd/>
          </a:ln>
        </p:spPr>
        <p:txBody>
          <a:bodyPr wrap="none">
            <a:spAutoFit/>
          </a:bodyPr>
          <a:lstStyle/>
          <a:p>
            <a:r>
              <a:rPr lang="sr-Latn-RS" dirty="0" smtClean="0">
                <a:latin typeface="Calibri" pitchFamily="34" charset="0"/>
              </a:rPr>
              <a:t>Maljevič na posmrtnom odru (1935)</a:t>
            </a:r>
            <a:endParaRPr lang="en-US" dirty="0">
              <a:latin typeface="Calibri"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http://rosswolfe.files.wordpress.com/2013/05/malevich-in-his-deathbed-surrounded-by-his-works-1935.jpg?w=1000&amp;h="/>
          <p:cNvPicPr>
            <a:picLocks noChangeAspect="1" noChangeArrowheads="1"/>
          </p:cNvPicPr>
          <p:nvPr/>
        </p:nvPicPr>
        <p:blipFill>
          <a:blip r:embed="rId2"/>
          <a:srcRect/>
          <a:stretch>
            <a:fillRect/>
          </a:stretch>
        </p:blipFill>
        <p:spPr bwMode="auto">
          <a:xfrm>
            <a:off x="228600" y="381000"/>
            <a:ext cx="8740775" cy="59436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http://rosswolfe.files.wordpress.com/2013/05/suetins-arkhitekton-coffin-for-malevich-1935-side.jpeg?w=1000&amp;h="/>
          <p:cNvPicPr>
            <a:picLocks noChangeAspect="1" noChangeArrowheads="1"/>
          </p:cNvPicPr>
          <p:nvPr/>
        </p:nvPicPr>
        <p:blipFill>
          <a:blip r:embed="rId2"/>
          <a:srcRect/>
          <a:stretch>
            <a:fillRect/>
          </a:stretch>
        </p:blipFill>
        <p:spPr bwMode="auto">
          <a:xfrm>
            <a:off x="609600" y="838200"/>
            <a:ext cx="7966075" cy="5448300"/>
          </a:xfrm>
          <a:prstGeom prst="rect">
            <a:avLst/>
          </a:prstGeom>
          <a:noFill/>
          <a:ln w="9525">
            <a:noFill/>
            <a:miter lim="800000"/>
            <a:headEnd/>
            <a:tailEnd/>
          </a:ln>
        </p:spPr>
      </p:pic>
      <p:sp>
        <p:nvSpPr>
          <p:cNvPr id="177155" name="Rectangle 2"/>
          <p:cNvSpPr>
            <a:spLocks noChangeArrowheads="1"/>
          </p:cNvSpPr>
          <p:nvPr/>
        </p:nvSpPr>
        <p:spPr bwMode="auto">
          <a:xfrm>
            <a:off x="1219200" y="152400"/>
            <a:ext cx="6400800" cy="646331"/>
          </a:xfrm>
          <a:prstGeom prst="rect">
            <a:avLst/>
          </a:prstGeom>
          <a:noFill/>
          <a:ln w="9525">
            <a:noFill/>
            <a:miter lim="800000"/>
            <a:headEnd/>
            <a:tailEnd/>
          </a:ln>
        </p:spPr>
        <p:txBody>
          <a:bodyPr>
            <a:spAutoFit/>
          </a:bodyPr>
          <a:lstStyle/>
          <a:p>
            <a:pPr algn="ctr"/>
            <a:r>
              <a:rPr lang="sr-Latn-CS" dirty="0" smtClean="0">
                <a:latin typeface="Calibri" pitchFamily="34" charset="0"/>
              </a:rPr>
              <a:t>Maljevičev suprematistički posmrtni sanduk napravljen prema zamisli Nikolaja </a:t>
            </a:r>
            <a:r>
              <a:rPr lang="en-US" dirty="0" err="1" smtClean="0">
                <a:latin typeface="Calibri" pitchFamily="34" charset="0"/>
              </a:rPr>
              <a:t>Suetin</a:t>
            </a:r>
            <a:r>
              <a:rPr lang="sr-Latn-RS" dirty="0" smtClean="0">
                <a:latin typeface="Calibri" pitchFamily="34" charset="0"/>
              </a:rPr>
              <a:t>a</a:t>
            </a:r>
            <a:endParaRPr lang="en-US" dirty="0">
              <a:latin typeface="Calibri"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http://rosswolfe.files.wordpress.com/2013/05/malevich_v_grobu.jpg?w=1000&amp;h="/>
          <p:cNvPicPr>
            <a:picLocks noChangeAspect="1" noChangeArrowheads="1"/>
          </p:cNvPicPr>
          <p:nvPr/>
        </p:nvPicPr>
        <p:blipFill>
          <a:blip r:embed="rId2"/>
          <a:srcRect/>
          <a:stretch>
            <a:fillRect/>
          </a:stretch>
        </p:blipFill>
        <p:spPr bwMode="auto">
          <a:xfrm>
            <a:off x="685800" y="914400"/>
            <a:ext cx="7620000" cy="550545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http://rosswolfe.files.wordpress.com/2013/05/malevichs-funeral-procession-his-coffin-carried-forward-by-suetin-and-others11.jpg?w=1000&amp;h="/>
          <p:cNvPicPr>
            <a:picLocks noChangeAspect="1" noChangeArrowheads="1"/>
          </p:cNvPicPr>
          <p:nvPr/>
        </p:nvPicPr>
        <p:blipFill>
          <a:blip r:embed="rId2"/>
          <a:srcRect/>
          <a:stretch>
            <a:fillRect/>
          </a:stretch>
        </p:blipFill>
        <p:spPr bwMode="auto">
          <a:xfrm>
            <a:off x="914400" y="1143000"/>
            <a:ext cx="7192963" cy="5013325"/>
          </a:xfrm>
          <a:prstGeom prst="rect">
            <a:avLst/>
          </a:prstGeom>
          <a:noFill/>
          <a:ln w="9525">
            <a:noFill/>
            <a:miter lim="800000"/>
            <a:headEnd/>
            <a:tailEnd/>
          </a:ln>
        </p:spPr>
      </p:pic>
      <p:sp>
        <p:nvSpPr>
          <p:cNvPr id="179203" name="Rectangle 2"/>
          <p:cNvSpPr>
            <a:spLocks noChangeArrowheads="1"/>
          </p:cNvSpPr>
          <p:nvPr/>
        </p:nvSpPr>
        <p:spPr bwMode="auto">
          <a:xfrm>
            <a:off x="2667000" y="381000"/>
            <a:ext cx="2895600" cy="369332"/>
          </a:xfrm>
          <a:prstGeom prst="rect">
            <a:avLst/>
          </a:prstGeom>
          <a:noFill/>
          <a:ln w="9525">
            <a:noFill/>
            <a:miter lim="800000"/>
            <a:headEnd/>
            <a:tailEnd/>
          </a:ln>
        </p:spPr>
        <p:txBody>
          <a:bodyPr wrap="square">
            <a:spAutoFit/>
          </a:bodyPr>
          <a:lstStyle/>
          <a:p>
            <a:r>
              <a:rPr lang="sr-Latn-RS" dirty="0" smtClean="0">
                <a:latin typeface="Calibri" pitchFamily="34" charset="0"/>
              </a:rPr>
              <a:t>Sahrana Maljeviča 1935</a:t>
            </a:r>
            <a:endParaRPr lang="en-US" dirty="0">
              <a:latin typeface="Calibri"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http://rosswolfe.files.wordpress.com/2013/05/malevich_poxorony.jpg?w=1000&amp;h="/>
          <p:cNvPicPr>
            <a:picLocks noChangeAspect="1" noChangeArrowheads="1"/>
          </p:cNvPicPr>
          <p:nvPr/>
        </p:nvPicPr>
        <p:blipFill>
          <a:blip r:embed="rId2"/>
          <a:srcRect/>
          <a:stretch>
            <a:fillRect/>
          </a:stretch>
        </p:blipFill>
        <p:spPr bwMode="auto">
          <a:xfrm>
            <a:off x="762000" y="914400"/>
            <a:ext cx="7458075" cy="5715000"/>
          </a:xfrm>
          <a:prstGeom prst="rect">
            <a:avLst/>
          </a:prstGeom>
          <a:noFill/>
          <a:ln w="9525">
            <a:noFill/>
            <a:miter lim="800000"/>
            <a:headEnd/>
            <a:tailEnd/>
          </a:ln>
        </p:spPr>
      </p:pic>
      <p:sp>
        <p:nvSpPr>
          <p:cNvPr id="180227" name="Rectangle 2"/>
          <p:cNvSpPr>
            <a:spLocks noChangeArrowheads="1"/>
          </p:cNvSpPr>
          <p:nvPr/>
        </p:nvSpPr>
        <p:spPr bwMode="auto">
          <a:xfrm>
            <a:off x="1981200" y="115669"/>
            <a:ext cx="5257800" cy="646331"/>
          </a:xfrm>
          <a:prstGeom prst="rect">
            <a:avLst/>
          </a:prstGeom>
          <a:noFill/>
          <a:ln w="9525">
            <a:noFill/>
            <a:miter lim="800000"/>
            <a:headEnd/>
            <a:tailEnd/>
          </a:ln>
        </p:spPr>
        <p:txBody>
          <a:bodyPr>
            <a:spAutoFit/>
          </a:bodyPr>
          <a:lstStyle/>
          <a:p>
            <a:r>
              <a:rPr lang="sr-Latn-RS" dirty="0" smtClean="0">
                <a:latin typeface="Calibri" pitchFamily="34" charset="0"/>
              </a:rPr>
              <a:t>Posmrtna povorka sa crnim kvadratom na kolima koja su prevozila kovčeg sa Maljevičevim ostacma</a:t>
            </a:r>
            <a:r>
              <a:rPr lang="en-US" dirty="0" smtClean="0">
                <a:latin typeface="Calibri" pitchFamily="34" charset="0"/>
              </a:rPr>
              <a:t> </a:t>
            </a:r>
            <a:r>
              <a:rPr lang="en-US" dirty="0">
                <a:latin typeface="Calibri" pitchFamily="34" charset="0"/>
              </a:rPr>
              <a:t>(1935)</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http://rosswolfe.files.wordpress.com/2013/05/mogila_1.jpg?w=700&amp;h="/>
          <p:cNvPicPr>
            <a:picLocks noChangeAspect="1" noChangeArrowheads="1"/>
          </p:cNvPicPr>
          <p:nvPr/>
        </p:nvPicPr>
        <p:blipFill>
          <a:blip r:embed="rId2"/>
          <a:srcRect/>
          <a:stretch>
            <a:fillRect/>
          </a:stretch>
        </p:blipFill>
        <p:spPr bwMode="auto">
          <a:xfrm>
            <a:off x="4191000" y="152400"/>
            <a:ext cx="4762500" cy="6553200"/>
          </a:xfrm>
          <a:prstGeom prst="rect">
            <a:avLst/>
          </a:prstGeom>
          <a:noFill/>
          <a:ln w="9525">
            <a:noFill/>
            <a:miter lim="800000"/>
            <a:headEnd/>
            <a:tailEnd/>
          </a:ln>
        </p:spPr>
      </p:pic>
      <p:sp>
        <p:nvSpPr>
          <p:cNvPr id="181251" name="Rectangle 2"/>
          <p:cNvSpPr>
            <a:spLocks noChangeArrowheads="1"/>
          </p:cNvSpPr>
          <p:nvPr/>
        </p:nvSpPr>
        <p:spPr bwMode="auto">
          <a:xfrm>
            <a:off x="304800" y="228600"/>
            <a:ext cx="3657600" cy="5909310"/>
          </a:xfrm>
          <a:prstGeom prst="rect">
            <a:avLst/>
          </a:prstGeom>
          <a:noFill/>
          <a:ln w="9525">
            <a:noFill/>
            <a:miter lim="800000"/>
            <a:headEnd/>
            <a:tailEnd/>
          </a:ln>
        </p:spPr>
        <p:txBody>
          <a:bodyPr>
            <a:spAutoFit/>
          </a:bodyPr>
          <a:lstStyle/>
          <a:p>
            <a:pPr algn="r"/>
            <a:r>
              <a:rPr lang="sr-Latn-RS" dirty="0" smtClean="0">
                <a:latin typeface="Calibri" pitchFamily="34" charset="0"/>
              </a:rPr>
              <a:t>Fotografija Maljevičevog groba u Nemčinovki ispod starog hrasta iz 1935. godine čije je obeležje sa crnim kvadratom uništeno u Drugom svetskom ratu, te se tako sve do pre nekoliko godina kada je prilikom građevinskih radova bilo otkriveno, nije znalo gde se tačno nalazi mesto na kojem je bila položena urna sa njegovim pepelom</a:t>
            </a:r>
          </a:p>
          <a:p>
            <a:pPr algn="r"/>
            <a:endParaRPr lang="sr-Latn-RS" dirty="0" smtClean="0">
              <a:latin typeface="Calibri" pitchFamily="34" charset="0"/>
            </a:endParaRPr>
          </a:p>
          <a:p>
            <a:pPr algn="r"/>
            <a:r>
              <a:rPr lang="en-US" dirty="0" smtClean="0">
                <a:latin typeface="Calibri" pitchFamily="34" charset="0"/>
              </a:rPr>
              <a:t>V</a:t>
            </a:r>
            <a:r>
              <a:rPr lang="sr-Latn-RS" dirty="0" smtClean="0">
                <a:latin typeface="Calibri" pitchFamily="34" charset="0"/>
              </a:rPr>
              <a:t>ideti na:</a:t>
            </a:r>
          </a:p>
          <a:p>
            <a:pPr algn="r"/>
            <a:r>
              <a:rPr lang="en-US" dirty="0" smtClean="0">
                <a:hlinkClick r:id="rId3"/>
              </a:rPr>
              <a:t>http://www.russianamericanculture.com/lazar-khidekel-society/lazar-khidekel-exhibits/in-footsteps-of-malevich/</a:t>
            </a:r>
            <a:endParaRPr lang="sr-Latn-RS" dirty="0" smtClean="0">
              <a:latin typeface="Calibri" pitchFamily="34" charset="0"/>
            </a:endParaRPr>
          </a:p>
          <a:p>
            <a:pPr algn="r"/>
            <a:endParaRPr lang="sr-Latn-RS" dirty="0" smtClean="0">
              <a:latin typeface="Calibri" pitchFamily="34" charset="0"/>
            </a:endParaRPr>
          </a:p>
          <a:p>
            <a:pPr algn="r"/>
            <a:r>
              <a:rPr lang="en-US" dirty="0" smtClean="0">
                <a:hlinkClick r:id="rId4"/>
              </a:rPr>
              <a:t>https://artdaily.cc/news/64661/Luxury-housing-built-on-Russian-painter-Kazimir-Malevich-s-grave-outside-Moscow-#.Xp8I1_0zYdU</a:t>
            </a:r>
            <a:endParaRPr lang="sr-Latn-RS" dirty="0" smtClean="0">
              <a:latin typeface="Calibri"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639762"/>
          </a:xfrm>
        </p:spPr>
        <p:txBody>
          <a:bodyPr>
            <a:normAutofit fontScale="90000"/>
          </a:bodyPr>
          <a:lstStyle/>
          <a:p>
            <a:r>
              <a:rPr lang="sr-Latn-CS" sz="4000"/>
              <a:t>belo vs. crno</a:t>
            </a:r>
            <a:endParaRPr lang="en-US" sz="4000"/>
          </a:p>
        </p:txBody>
      </p:sp>
      <p:sp>
        <p:nvSpPr>
          <p:cNvPr id="3" name="Content Placeholder 2"/>
          <p:cNvSpPr>
            <a:spLocks noGrp="1"/>
          </p:cNvSpPr>
          <p:nvPr>
            <p:ph idx="4294967295"/>
          </p:nvPr>
        </p:nvSpPr>
        <p:spPr>
          <a:xfrm>
            <a:off x="457200" y="1371600"/>
            <a:ext cx="8229600" cy="4953000"/>
          </a:xfrm>
        </p:spPr>
        <p:txBody>
          <a:bodyPr>
            <a:normAutofit/>
          </a:bodyPr>
          <a:lstStyle/>
          <a:p>
            <a:r>
              <a:rPr lang="sr-Latn-CS" sz="2200" dirty="0"/>
              <a:t>oko BELOG SUPREMATIZMA gradi se filozofsko-metafizička konstrukcija, jedan spekulativni sistem koji ambiciozno pretenduje na univerzalnost, na uspostavljanje jedne konačne i sveobuhvatne istine – pretvorivši slikarstvo u bezbojnu (belu) energiju, Maljevič se okrenuo nematerijalnom i zaputio u ‘belu beskonačnost’</a:t>
            </a:r>
          </a:p>
          <a:p>
            <a:endParaRPr lang="sr-Latn-CS" sz="2200" dirty="0"/>
          </a:p>
          <a:p>
            <a:r>
              <a:rPr lang="sr-Latn-CS" sz="2200" dirty="0"/>
              <a:t>RODČENKO – svoje pozicije gradi u </a:t>
            </a:r>
            <a:r>
              <a:rPr lang="sr-Latn-CS" sz="2200" dirty="0" smtClean="0"/>
              <a:t>materijalnom ili iz dosledne materijalnosti fakture; </a:t>
            </a:r>
            <a:r>
              <a:rPr lang="sr-Latn-CS" sz="2200" dirty="0"/>
              <a:t>crne slike nisu monohromi (kao što to nisu ni Maljevičeve bele slike), ali </a:t>
            </a:r>
            <a:r>
              <a:rPr lang="sr-Latn-CS" sz="2200" dirty="0" smtClean="0"/>
              <a:t>odvajanje ploha na njima </a:t>
            </a:r>
            <a:r>
              <a:rPr lang="sr-Latn-CS" sz="2200" dirty="0"/>
              <a:t>ne proizlazi iz pomaka u tonskim </a:t>
            </a:r>
            <a:r>
              <a:rPr lang="sr-Latn-CS" sz="2200" dirty="0" smtClean="0"/>
              <a:t>kvalitetima crne boje, </a:t>
            </a:r>
            <a:r>
              <a:rPr lang="sr-Latn-CS" sz="2200" dirty="0"/>
              <a:t>već iz RAZLIČITIH FAKTURA (svojom materijalnošću) koje, apsorbujući ili reflektujući spoljašnju svetlost, zapravo stvaraju </a:t>
            </a:r>
            <a:r>
              <a:rPr lang="sr-Latn-CS" sz="2200" dirty="0" smtClean="0"/>
              <a:t>forme. Rodčenko </a:t>
            </a:r>
            <a:r>
              <a:rPr lang="sr-Latn-CS" sz="2200" dirty="0"/>
              <a:t>ističe tehnička svojstva, materijalnost i anonimnost slikarskog postupka</a:t>
            </a:r>
          </a:p>
          <a:p>
            <a:endParaRPr lang="en-US" sz="2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a:srcRect/>
          <a:stretch>
            <a:fillRect/>
          </a:stretch>
        </p:blipFill>
        <p:spPr bwMode="auto">
          <a:xfrm>
            <a:off x="3455988" y="0"/>
            <a:ext cx="5688012" cy="6858000"/>
          </a:xfrm>
          <a:prstGeom prst="rect">
            <a:avLst/>
          </a:prstGeom>
          <a:noFill/>
          <a:ln w="9525">
            <a:noFill/>
            <a:miter lim="800000"/>
            <a:headEnd/>
            <a:tailEnd/>
          </a:ln>
        </p:spPr>
      </p:pic>
      <p:sp>
        <p:nvSpPr>
          <p:cNvPr id="114691" name="Rectangle 2"/>
          <p:cNvSpPr>
            <a:spLocks noChangeArrowheads="1"/>
          </p:cNvSpPr>
          <p:nvPr/>
        </p:nvSpPr>
        <p:spPr bwMode="auto">
          <a:xfrm>
            <a:off x="228600" y="152400"/>
            <a:ext cx="3178434" cy="369332"/>
          </a:xfrm>
          <a:prstGeom prst="rect">
            <a:avLst/>
          </a:prstGeom>
          <a:noFill/>
          <a:ln w="9525">
            <a:noFill/>
            <a:miter lim="800000"/>
            <a:headEnd/>
            <a:tailEnd/>
          </a:ln>
        </p:spPr>
        <p:txBody>
          <a:bodyPr wrap="none">
            <a:spAutoFit/>
          </a:bodyPr>
          <a:lstStyle/>
          <a:p>
            <a:r>
              <a:rPr lang="sr-Latn-RS" dirty="0" smtClean="0">
                <a:latin typeface="Calibri" pitchFamily="34" charset="0"/>
              </a:rPr>
              <a:t>Rodčenko, </a:t>
            </a:r>
            <a:r>
              <a:rPr lang="sr-Latn-RS" i="1" dirty="0" smtClean="0">
                <a:latin typeface="Calibri" pitchFamily="34" charset="0"/>
              </a:rPr>
              <a:t>C</a:t>
            </a:r>
            <a:r>
              <a:rPr lang="en-US" i="1" dirty="0" err="1" smtClean="0">
                <a:latin typeface="Calibri" pitchFamily="34" charset="0"/>
              </a:rPr>
              <a:t>rno</a:t>
            </a:r>
            <a:r>
              <a:rPr lang="en-US" i="1" dirty="0" smtClean="0">
                <a:latin typeface="Calibri" pitchFamily="34" charset="0"/>
              </a:rPr>
              <a:t> </a:t>
            </a:r>
            <a:r>
              <a:rPr lang="en-US" i="1" dirty="0" err="1">
                <a:latin typeface="Calibri" pitchFamily="34" charset="0"/>
              </a:rPr>
              <a:t>na</a:t>
            </a:r>
            <a:r>
              <a:rPr lang="en-US" i="1" dirty="0">
                <a:latin typeface="Calibri" pitchFamily="34" charset="0"/>
              </a:rPr>
              <a:t> </a:t>
            </a:r>
            <a:r>
              <a:rPr lang="en-US" i="1" dirty="0" err="1" smtClean="0">
                <a:latin typeface="Calibri" pitchFamily="34" charset="0"/>
              </a:rPr>
              <a:t>crnom</a:t>
            </a:r>
            <a:r>
              <a:rPr lang="sr-Latn-RS" dirty="0" smtClean="0">
                <a:latin typeface="Calibri" pitchFamily="34" charset="0"/>
              </a:rPr>
              <a:t>,</a:t>
            </a:r>
            <a:r>
              <a:rPr lang="en-US" dirty="0" smtClean="0">
                <a:latin typeface="Calibri" pitchFamily="34" charset="0"/>
              </a:rPr>
              <a:t> </a:t>
            </a:r>
            <a:r>
              <a:rPr lang="en-US" dirty="0">
                <a:latin typeface="Calibri" pitchFamily="34" charset="0"/>
              </a:rPr>
              <a:t>1918</a:t>
            </a:r>
          </a:p>
        </p:txBody>
      </p:sp>
      <p:sp>
        <p:nvSpPr>
          <p:cNvPr id="114692" name="Rectangle 4"/>
          <p:cNvSpPr>
            <a:spLocks noChangeArrowheads="1"/>
          </p:cNvSpPr>
          <p:nvPr/>
        </p:nvSpPr>
        <p:spPr bwMode="auto">
          <a:xfrm>
            <a:off x="152400" y="2667000"/>
            <a:ext cx="3200400" cy="4081463"/>
          </a:xfrm>
          <a:prstGeom prst="rect">
            <a:avLst/>
          </a:prstGeom>
          <a:noFill/>
          <a:ln w="9525">
            <a:noFill/>
            <a:miter lim="800000"/>
            <a:headEnd/>
            <a:tailEnd/>
          </a:ln>
        </p:spPr>
        <p:txBody>
          <a:bodyPr>
            <a:spAutoFit/>
          </a:bodyPr>
          <a:lstStyle/>
          <a:p>
            <a:pPr>
              <a:lnSpc>
                <a:spcPct val="120000"/>
              </a:lnSpc>
            </a:pPr>
            <a:r>
              <a:rPr lang="sr-Latn-CS">
                <a:latin typeface="Calibri" pitchFamily="34" charset="0"/>
              </a:rPr>
              <a:t>KONCEPT FAKTURE – u drugačijoj interpretaciji od Maljevičeve postaće tokom 20-ih godina jedna od glavnih premisa KONSTRUKTIVISTIČKE IDEOLOGIJE MATERIJALA:</a:t>
            </a:r>
          </a:p>
          <a:p>
            <a:pPr>
              <a:lnSpc>
                <a:spcPct val="120000"/>
              </a:lnSpc>
            </a:pPr>
            <a:r>
              <a:rPr lang="sr-Latn-CS">
                <a:latin typeface="Calibri" pitchFamily="34" charset="0"/>
              </a:rPr>
              <a:t>1. Tatljinova ‘kultura materijala’</a:t>
            </a:r>
          </a:p>
          <a:p>
            <a:pPr>
              <a:lnSpc>
                <a:spcPct val="120000"/>
              </a:lnSpc>
            </a:pPr>
            <a:r>
              <a:rPr lang="sr-Latn-CS">
                <a:latin typeface="Calibri" pitchFamily="34" charset="0"/>
              </a:rPr>
              <a:t>2. Određeni modeli bespredmetnog slikarstva (Rodčenko ‘Crne slike i Popova “Faktura je sadržaj slikarskih površina”)</a:t>
            </a:r>
            <a:endParaRPr lang="en-US">
              <a:latin typeface="Calibri"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ChangeArrowheads="1"/>
          </p:cNvSpPr>
          <p:nvPr/>
        </p:nvSpPr>
        <p:spPr bwMode="auto">
          <a:xfrm>
            <a:off x="381000" y="304800"/>
            <a:ext cx="3276600" cy="1200329"/>
          </a:xfrm>
          <a:prstGeom prst="rect">
            <a:avLst/>
          </a:prstGeom>
          <a:noFill/>
          <a:ln w="9525">
            <a:noFill/>
            <a:miter lim="800000"/>
            <a:headEnd/>
            <a:tailEnd/>
          </a:ln>
        </p:spPr>
        <p:txBody>
          <a:bodyPr>
            <a:spAutoFit/>
          </a:bodyPr>
          <a:lstStyle/>
          <a:p>
            <a:pPr algn="r"/>
            <a:r>
              <a:rPr lang="en-US" dirty="0" smtClean="0">
                <a:latin typeface="Calibri" pitchFamily="34" charset="0"/>
              </a:rPr>
              <a:t>Ale</a:t>
            </a:r>
            <a:r>
              <a:rPr lang="sr-Latn-RS" dirty="0" smtClean="0">
                <a:latin typeface="Calibri" pitchFamily="34" charset="0"/>
              </a:rPr>
              <a:t>ks</a:t>
            </a:r>
            <a:r>
              <a:rPr lang="en-US" dirty="0" smtClean="0">
                <a:latin typeface="Calibri" pitchFamily="34" charset="0"/>
              </a:rPr>
              <a:t>and</a:t>
            </a:r>
            <a:r>
              <a:rPr lang="sr-Latn-RS" dirty="0" smtClean="0">
                <a:latin typeface="Calibri" pitchFamily="34" charset="0"/>
              </a:rPr>
              <a:t>a</a:t>
            </a:r>
            <a:r>
              <a:rPr lang="en-US" dirty="0" smtClean="0">
                <a:latin typeface="Calibri" pitchFamily="34" charset="0"/>
              </a:rPr>
              <a:t>r Rod</a:t>
            </a:r>
            <a:r>
              <a:rPr lang="sr-Latn-RS" dirty="0" smtClean="0">
                <a:latin typeface="Calibri" pitchFamily="34" charset="0"/>
              </a:rPr>
              <a:t>če</a:t>
            </a:r>
            <a:r>
              <a:rPr lang="en-US" dirty="0" err="1" smtClean="0">
                <a:latin typeface="Calibri" pitchFamily="34" charset="0"/>
              </a:rPr>
              <a:t>nko</a:t>
            </a:r>
            <a:r>
              <a:rPr lang="sr-Latn-RS" dirty="0" smtClean="0">
                <a:latin typeface="Calibri" pitchFamily="34" charset="0"/>
              </a:rPr>
              <a:t>, </a:t>
            </a:r>
            <a:r>
              <a:rPr lang="sr-Latn-RS" i="1" dirty="0" smtClean="0">
                <a:latin typeface="Calibri" pitchFamily="34" charset="0"/>
              </a:rPr>
              <a:t>Crno na crnom</a:t>
            </a:r>
            <a:r>
              <a:rPr lang="sr-Latn-RS" dirty="0" smtClean="0">
                <a:latin typeface="Calibri" pitchFamily="34" charset="0"/>
              </a:rPr>
              <a:t>,</a:t>
            </a:r>
            <a:r>
              <a:rPr lang="en-US" dirty="0" smtClean="0">
                <a:latin typeface="Calibri" pitchFamily="34" charset="0"/>
              </a:rPr>
              <a:t> </a:t>
            </a:r>
            <a:r>
              <a:rPr lang="en-US" dirty="0">
                <a:latin typeface="Calibri" pitchFamily="34" charset="0"/>
              </a:rPr>
              <a:t>1918</a:t>
            </a:r>
          </a:p>
          <a:p>
            <a:pPr algn="r"/>
            <a:r>
              <a:rPr lang="sr-Latn-RS" dirty="0" smtClean="0">
                <a:latin typeface="Calibri" pitchFamily="34" charset="0"/>
              </a:rPr>
              <a:t>Regionalni umentički muzej </a:t>
            </a:r>
            <a:r>
              <a:rPr lang="en-US" dirty="0" err="1" smtClean="0">
                <a:latin typeface="Calibri" pitchFamily="34" charset="0"/>
              </a:rPr>
              <a:t>Va</a:t>
            </a:r>
            <a:r>
              <a:rPr lang="sr-Latn-RS" dirty="0" smtClean="0">
                <a:latin typeface="Calibri" pitchFamily="34" charset="0"/>
              </a:rPr>
              <a:t>z</a:t>
            </a:r>
            <a:r>
              <a:rPr lang="en-US" dirty="0" smtClean="0">
                <a:latin typeface="Calibri" pitchFamily="34" charset="0"/>
              </a:rPr>
              <a:t>ne</a:t>
            </a:r>
            <a:r>
              <a:rPr lang="sr-Latn-RS" dirty="0" smtClean="0">
                <a:latin typeface="Calibri" pitchFamily="34" charset="0"/>
              </a:rPr>
              <a:t>c</a:t>
            </a:r>
            <a:r>
              <a:rPr lang="en-US" dirty="0" err="1" smtClean="0">
                <a:latin typeface="Calibri" pitchFamily="34" charset="0"/>
              </a:rPr>
              <a:t>ov</a:t>
            </a:r>
            <a:r>
              <a:rPr lang="en-US" dirty="0" smtClean="0">
                <a:latin typeface="Calibri" pitchFamily="34" charset="0"/>
              </a:rPr>
              <a:t>, </a:t>
            </a:r>
            <a:r>
              <a:rPr lang="en-US" dirty="0">
                <a:latin typeface="Calibri" pitchFamily="34" charset="0"/>
              </a:rPr>
              <a:t>Kirov </a:t>
            </a:r>
          </a:p>
        </p:txBody>
      </p:sp>
      <p:pic>
        <p:nvPicPr>
          <p:cNvPr id="115715" name="Picture 4" descr="Alexander Rodchenko Black on Black from the series 'Black on Black' 1918"/>
          <p:cNvPicPr>
            <a:picLocks noChangeAspect="1" noChangeArrowheads="1"/>
          </p:cNvPicPr>
          <p:nvPr/>
        </p:nvPicPr>
        <p:blipFill>
          <a:blip r:embed="rId2"/>
          <a:srcRect/>
          <a:stretch>
            <a:fillRect/>
          </a:stretch>
        </p:blipFill>
        <p:spPr bwMode="auto">
          <a:xfrm>
            <a:off x="4267200" y="381000"/>
            <a:ext cx="4457700" cy="5124450"/>
          </a:xfrm>
          <a:prstGeom prst="rect">
            <a:avLst/>
          </a:prstGeom>
          <a:noFill/>
          <a:ln w="9525">
            <a:noFill/>
            <a:miter lim="800000"/>
            <a:headEnd/>
            <a:tailEnd/>
          </a:ln>
        </p:spPr>
      </p:pic>
      <p:sp>
        <p:nvSpPr>
          <p:cNvPr id="115716" name="Rectangle 5"/>
          <p:cNvSpPr>
            <a:spLocks noChangeArrowheads="1"/>
          </p:cNvSpPr>
          <p:nvPr/>
        </p:nvSpPr>
        <p:spPr bwMode="auto">
          <a:xfrm>
            <a:off x="381000" y="3352800"/>
            <a:ext cx="3581400" cy="3139321"/>
          </a:xfrm>
          <a:prstGeom prst="rect">
            <a:avLst/>
          </a:prstGeom>
          <a:noFill/>
          <a:ln w="9525">
            <a:noFill/>
            <a:miter lim="800000"/>
            <a:headEnd/>
            <a:tailEnd/>
          </a:ln>
        </p:spPr>
        <p:txBody>
          <a:bodyPr wrap="square">
            <a:spAutoFit/>
          </a:bodyPr>
          <a:lstStyle/>
          <a:p>
            <a:r>
              <a:rPr lang="sr-Latn-CS" dirty="0">
                <a:latin typeface="Calibri" pitchFamily="34" charset="0"/>
              </a:rPr>
              <a:t>Despiritualizacija i demistifikacija u temelju Rodčenkove reduktivističke strategije ne odnose se samo na pojam i status umetničkog dela, već isto tako na stvaralački proces i sam lik </a:t>
            </a:r>
            <a:r>
              <a:rPr lang="sr-Latn-CS" dirty="0" smtClean="0">
                <a:latin typeface="Calibri" pitchFamily="34" charset="0"/>
              </a:rPr>
              <a:t>umetnika</a:t>
            </a:r>
          </a:p>
          <a:p>
            <a:r>
              <a:rPr lang="sr-Latn-CS" dirty="0" smtClean="0">
                <a:latin typeface="Calibri" pitchFamily="34" charset="0"/>
              </a:rPr>
              <a:t>Sa crnim slikama ‘boja je umrla’ ali su te crne slike predstavljale samo prvi korak ka uklanjanju ‘poslednjih uporišta slikarstva’ što je bio njegov cilj</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2340</Words>
  <Application>Microsoft Office PowerPoint</Application>
  <PresentationFormat>On-screen Show (4:3)</PresentationFormat>
  <Paragraphs>149</Paragraphs>
  <Slides>66</Slides>
  <Notes>0</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od kubizma i futurizma (kubo-futurizma) ka suprematizmu</vt:lpstr>
      <vt:lpstr>osporavanja</vt:lpstr>
      <vt:lpstr>Slide 3</vt:lpstr>
      <vt:lpstr>Slide 4</vt:lpstr>
      <vt:lpstr>Slide 5</vt:lpstr>
      <vt:lpstr>Slide 6</vt:lpstr>
      <vt:lpstr>belo vs. crno</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od kubizma i futurizma (kubo-futurizma) ka suprematizmu</dc:title>
  <dc:creator>User</dc:creator>
  <cp:lastModifiedBy>User</cp:lastModifiedBy>
  <cp:revision>1</cp:revision>
  <dcterms:created xsi:type="dcterms:W3CDTF">2020-04-22T12:29:52Z</dcterms:created>
  <dcterms:modified xsi:type="dcterms:W3CDTF">2020-04-22T12:32:10Z</dcterms:modified>
</cp:coreProperties>
</file>