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96" r:id="rId3"/>
    <p:sldId id="297" r:id="rId4"/>
    <p:sldId id="298" r:id="rId5"/>
    <p:sldId id="316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3" r:id="rId17"/>
    <p:sldId id="314" r:id="rId18"/>
    <p:sldId id="318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5F80-946C-45F7-8BBC-D7180AD8B0C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7B25-F26F-4143-9FB4-B525CB271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5F80-946C-45F7-8BBC-D7180AD8B0C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7B25-F26F-4143-9FB4-B525CB271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5F80-946C-45F7-8BBC-D7180AD8B0C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7B25-F26F-4143-9FB4-B525CB271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4C1878-43BB-4BE7-9838-B00EA1245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5F80-946C-45F7-8BBC-D7180AD8B0C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7B25-F26F-4143-9FB4-B525CB271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5F80-946C-45F7-8BBC-D7180AD8B0C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7B25-F26F-4143-9FB4-B525CB271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5F80-946C-45F7-8BBC-D7180AD8B0C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7B25-F26F-4143-9FB4-B525CB271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5F80-946C-45F7-8BBC-D7180AD8B0C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7B25-F26F-4143-9FB4-B525CB271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5F80-946C-45F7-8BBC-D7180AD8B0C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7B25-F26F-4143-9FB4-B525CB271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5F80-946C-45F7-8BBC-D7180AD8B0C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7B25-F26F-4143-9FB4-B525CB271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5F80-946C-45F7-8BBC-D7180AD8B0C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7B25-F26F-4143-9FB4-B525CB271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5F80-946C-45F7-8BBC-D7180AD8B0C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7B25-F26F-4143-9FB4-B525CB271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5F80-946C-45F7-8BBC-D7180AD8B0C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7B25-F26F-4143-9FB4-B525CB271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naadamovic.com/treshold-of-the-golden-age-2010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anaadamovic.com/the-choir-2014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2000p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anaadamovic.com/fiery-greetings-2015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cargocollective.com/fionnmeade/David-Maljkovic-Abundant-Motives" TargetMode="External"/><Relationship Id="rId4" Type="http://schemas.openxmlformats.org/officeDocument/2006/relationships/hyperlink" Target="https://artreview.com/october-feature-david-maljkovic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marijancrtalic.blogspot.com/2011/04/marijan-crtalic-nevidljivi-sisak.html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ulus.rs/blog/bez-predloga-konkretnog-resenja-sinisa-ilic/?lang=en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sinisailic.blogspot.com/2016/11/without-proposition-for-concrete.html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Istočnoevropski i balkanski umetnički prostor – neki problemi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kernbauer1-8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68875" cy="6858000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638800" y="4953000"/>
            <a:ext cx="2606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/>
              <a:t>Tanja Ostojic</a:t>
            </a:r>
            <a:r>
              <a:rPr lang="en-US"/>
              <a:t/>
            </a:r>
            <a:br>
              <a:rPr lang="en-US"/>
            </a:br>
            <a:r>
              <a:rPr lang="en-US" i="1"/>
              <a:t>Looking for a Husband with EU Passport</a:t>
            </a:r>
            <a:r>
              <a:rPr lang="en-US"/>
              <a:t/>
            </a:r>
            <a:br>
              <a:rPr lang="en-US"/>
            </a:br>
            <a:r>
              <a:rPr lang="en-US"/>
              <a:t>2000-2002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kernbauer1-8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7391400" cy="4886325"/>
          </a:xfrm>
          <a:prstGeom prst="rect">
            <a:avLst/>
          </a:prstGeom>
          <a:noFill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334000" y="5638800"/>
            <a:ext cx="2990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Ivan Moudov</a:t>
            </a:r>
            <a:r>
              <a:rPr lang="en-US"/>
              <a:t/>
            </a:r>
            <a:br>
              <a:rPr lang="en-US"/>
            </a:br>
            <a:r>
              <a:rPr lang="en-US" i="1"/>
              <a:t>Traffic Control Performance</a:t>
            </a:r>
            <a:r>
              <a:rPr lang="en-US"/>
              <a:t/>
            </a:r>
            <a:br>
              <a:rPr lang="en-US"/>
            </a:br>
            <a:r>
              <a:rPr lang="en-US"/>
              <a:t>2001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kernbauer1-8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0" cy="4937125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7086600" y="5486400"/>
            <a:ext cx="1174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Sala Anri</a:t>
            </a:r>
            <a:r>
              <a:rPr lang="en-US"/>
              <a:t/>
            </a:r>
            <a:br>
              <a:rPr lang="en-US"/>
            </a:br>
            <a:r>
              <a:rPr lang="en-US" i="1"/>
              <a:t>Byrek</a:t>
            </a:r>
            <a:r>
              <a:rPr lang="en-US"/>
              <a:t/>
            </a:r>
            <a:br>
              <a:rPr lang="en-US"/>
            </a:br>
            <a:r>
              <a:rPr lang="en-US"/>
              <a:t>2000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Blut &amp; Honig, Zukunft ist am Balkan </a:t>
            </a:r>
            <a:r>
              <a:rPr lang="sr-Latn-CS" sz="4000"/>
              <a:t/>
            </a:r>
            <a:br>
              <a:rPr lang="sr-Latn-CS" sz="4000"/>
            </a:br>
            <a:r>
              <a:rPr lang="sr-Latn-CS" sz="4000"/>
              <a:t>2003, </a:t>
            </a:r>
            <a:r>
              <a:rPr lang="en-US" sz="4000"/>
              <a:t>Klosterneuburg / Österreich </a:t>
            </a:r>
          </a:p>
        </p:txBody>
      </p:sp>
      <p:pic>
        <p:nvPicPr>
          <p:cNvPr id="65539" name="Picture 3" descr="Balkankar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8129588" cy="448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00058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3533775" cy="5029200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172200" y="5410200"/>
            <a:ext cx="235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/>
              <a:t>Kustor Harald Zeman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5791200" cy="1905000"/>
          </a:xfrm>
        </p:spPr>
        <p:txBody>
          <a:bodyPr>
            <a:normAutofit/>
          </a:bodyPr>
          <a:lstStyle/>
          <a:p>
            <a:r>
              <a:rPr lang="en-US" sz="1800" b="1" dirty="0"/>
              <a:t>August 30 – November 23, 2003: </a:t>
            </a:r>
            <a:r>
              <a:rPr lang="en-US" sz="1800" b="1" i="1" dirty="0"/>
              <a:t>In den </a:t>
            </a:r>
            <a:r>
              <a:rPr lang="en-US" sz="1800" b="1" i="1" dirty="0" err="1"/>
              <a:t>Schluchten</a:t>
            </a:r>
            <a:r>
              <a:rPr lang="en-US" sz="1800" b="1" i="1" dirty="0"/>
              <a:t> des Balkans</a:t>
            </a:r>
            <a:r>
              <a:rPr lang="sr-Latn-CS" sz="1800" b="1" dirty="0"/>
              <a:t/>
            </a:r>
            <a:br>
              <a:rPr lang="sr-Latn-CS" sz="1800" b="1" dirty="0"/>
            </a:br>
            <a:r>
              <a:rPr lang="sr-Latn-CS" sz="1800" b="1" dirty="0"/>
              <a:t>u gudurama balkana,</a:t>
            </a:r>
            <a:br>
              <a:rPr lang="sr-Latn-CS" sz="1800" b="1" dirty="0"/>
            </a:br>
            <a:r>
              <a:rPr lang="en-US" sz="1800" b="1" dirty="0"/>
              <a:t>Kassel, </a:t>
            </a:r>
            <a:r>
              <a:rPr lang="en-US" sz="1800" b="1" dirty="0" err="1"/>
              <a:t>Kunsthalle</a:t>
            </a:r>
            <a:r>
              <a:rPr lang="en-US" sz="1800" b="1" dirty="0"/>
              <a:t> </a:t>
            </a:r>
            <a:r>
              <a:rPr lang="en-US" sz="1800" b="1" dirty="0" err="1"/>
              <a:t>Fridericianum</a:t>
            </a:r>
            <a:r>
              <a:rPr lang="en-US" sz="1800" b="1" dirty="0"/>
              <a:t> </a:t>
            </a:r>
          </a:p>
        </p:txBody>
      </p:sp>
      <p:pic>
        <p:nvPicPr>
          <p:cNvPr id="3262" name="Picture 190" descr="murtezaogl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6324600" cy="4229100"/>
          </a:xfrm>
          <a:prstGeom prst="rect">
            <a:avLst/>
          </a:prstGeom>
          <a:noFill/>
        </p:spPr>
      </p:pic>
      <p:sp>
        <p:nvSpPr>
          <p:cNvPr id="3263" name="Rectangle 191"/>
          <p:cNvSpPr>
            <a:spLocks noChangeArrowheads="1"/>
          </p:cNvSpPr>
          <p:nvPr/>
        </p:nvSpPr>
        <p:spPr bwMode="auto">
          <a:xfrm>
            <a:off x="457200" y="6216650"/>
            <a:ext cx="237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err="1"/>
              <a:t>Aydan</a:t>
            </a:r>
            <a:r>
              <a:rPr lang="en-US" dirty="0"/>
              <a:t> </a:t>
            </a:r>
            <a:r>
              <a:rPr lang="en-US" dirty="0" err="1"/>
              <a:t>Murtezaoğlu</a:t>
            </a:r>
            <a:r>
              <a:rPr lang="en-US" dirty="0"/>
              <a:t>, Untitled 2001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7000" y="1981200"/>
            <a:ext cx="2667000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r-Latn-CS" dirty="0" smtClean="0"/>
              <a:t>U tom trenutku </a:t>
            </a:r>
            <a:r>
              <a:rPr lang="en-US" dirty="0" smtClean="0"/>
              <a:t>“In Search of </a:t>
            </a:r>
            <a:r>
              <a:rPr lang="en-US" dirty="0" err="1" smtClean="0"/>
              <a:t>Balkania</a:t>
            </a:r>
            <a:r>
              <a:rPr lang="en-US" dirty="0" smtClean="0"/>
              <a:t>” (Graz, 2002) and “Blood and Honey. The Future is in the Balkans” (</a:t>
            </a:r>
            <a:r>
              <a:rPr lang="en-US" dirty="0" err="1" smtClean="0"/>
              <a:t>Klosterneuburg</a:t>
            </a:r>
            <a:r>
              <a:rPr lang="en-US" dirty="0" smtClean="0"/>
              <a:t>, Vienna,  </a:t>
            </a:r>
            <a:r>
              <a:rPr lang="sr-Latn-CS" dirty="0" smtClean="0"/>
              <a:t>do septembra</a:t>
            </a:r>
            <a:r>
              <a:rPr lang="en-US" dirty="0" smtClean="0"/>
              <a:t> 2003</a:t>
            </a:r>
            <a:endParaRPr lang="sr-Latn-CS" b="1" dirty="0" smtClean="0"/>
          </a:p>
          <a:p>
            <a:pPr>
              <a:lnSpc>
                <a:spcPct val="90000"/>
              </a:lnSpc>
            </a:pPr>
            <a:r>
              <a:rPr lang="sr-Latn-CS" b="1" dirty="0" smtClean="0"/>
              <a:t>88 umetnika iz 12 zemalja i regija: </a:t>
            </a:r>
            <a:r>
              <a:rPr lang="en-US" b="1" dirty="0" err="1" smtClean="0"/>
              <a:t>Albani</a:t>
            </a:r>
            <a:r>
              <a:rPr lang="sr-Latn-CS" b="1" dirty="0" smtClean="0"/>
              <a:t>j</a:t>
            </a:r>
            <a:r>
              <a:rPr lang="en-US" b="1" dirty="0" smtClean="0"/>
              <a:t>a, </a:t>
            </a:r>
            <a:r>
              <a:rPr lang="en-US" b="1" dirty="0" err="1" smtClean="0"/>
              <a:t>Bosna</a:t>
            </a:r>
            <a:r>
              <a:rPr lang="en-US" b="1" dirty="0" smtClean="0"/>
              <a:t> </a:t>
            </a:r>
            <a:r>
              <a:rPr lang="sr-Latn-CS" b="1" dirty="0" smtClean="0"/>
              <a:t>i</a:t>
            </a:r>
            <a:r>
              <a:rPr lang="en-US" b="1" dirty="0" smtClean="0"/>
              <a:t> Her</a:t>
            </a:r>
            <a:r>
              <a:rPr lang="sr-Latn-CS" b="1" dirty="0" smtClean="0"/>
              <a:t>c</a:t>
            </a:r>
            <a:r>
              <a:rPr lang="en-US" b="1" dirty="0" err="1" smtClean="0"/>
              <a:t>egovina</a:t>
            </a:r>
            <a:r>
              <a:rPr lang="en-US" b="1" dirty="0" smtClean="0"/>
              <a:t>, </a:t>
            </a:r>
            <a:r>
              <a:rPr lang="en-US" b="1" dirty="0" err="1" smtClean="0"/>
              <a:t>Bugar</a:t>
            </a:r>
            <a:r>
              <a:rPr lang="sr-Latn-CS" b="1" dirty="0" smtClean="0"/>
              <a:t>sk</a:t>
            </a:r>
            <a:r>
              <a:rPr lang="en-US" b="1" dirty="0" smtClean="0"/>
              <a:t>a, </a:t>
            </a:r>
            <a:r>
              <a:rPr lang="sr-Latn-CS" b="1" dirty="0" smtClean="0"/>
              <a:t>Hrvatska</a:t>
            </a:r>
            <a:r>
              <a:rPr lang="en-US" b="1" dirty="0" smtClean="0"/>
              <a:t>, </a:t>
            </a:r>
            <a:r>
              <a:rPr lang="en-US" b="1" dirty="0" err="1" smtClean="0"/>
              <a:t>Gr</a:t>
            </a:r>
            <a:r>
              <a:rPr lang="sr-Latn-CS" b="1" dirty="0" smtClean="0"/>
              <a:t>čka</a:t>
            </a:r>
            <a:r>
              <a:rPr lang="en-US" b="1" dirty="0" smtClean="0"/>
              <a:t>, </a:t>
            </a:r>
            <a:r>
              <a:rPr lang="en-US" b="1" dirty="0" err="1" smtClean="0"/>
              <a:t>Kosov</a:t>
            </a:r>
            <a:r>
              <a:rPr lang="sr-Latn-CS" b="1" dirty="0" smtClean="0"/>
              <a:t>o</a:t>
            </a:r>
            <a:r>
              <a:rPr lang="en-US" b="1" dirty="0" smtClean="0"/>
              <a:t>, Ma</a:t>
            </a:r>
            <a:r>
              <a:rPr lang="sr-Latn-CS" b="1" dirty="0" smtClean="0"/>
              <a:t>k</a:t>
            </a:r>
            <a:r>
              <a:rPr lang="en-US" b="1" dirty="0" err="1" smtClean="0"/>
              <a:t>edoni</a:t>
            </a:r>
            <a:r>
              <a:rPr lang="sr-Latn-CS" b="1" dirty="0" smtClean="0"/>
              <a:t>j</a:t>
            </a:r>
            <a:r>
              <a:rPr lang="en-US" b="1" dirty="0" smtClean="0"/>
              <a:t>a, </a:t>
            </a:r>
            <a:r>
              <a:rPr lang="sr-Latn-CS" b="1" dirty="0" smtClean="0"/>
              <a:t>Crna Gora</a:t>
            </a:r>
            <a:r>
              <a:rPr lang="en-US" b="1" dirty="0" smtClean="0"/>
              <a:t>, R</a:t>
            </a:r>
            <a:r>
              <a:rPr lang="sr-Latn-CS" b="1" dirty="0" smtClean="0"/>
              <a:t>u</a:t>
            </a:r>
            <a:r>
              <a:rPr lang="en-US" b="1" dirty="0" smtClean="0"/>
              <a:t>m</a:t>
            </a:r>
            <a:r>
              <a:rPr lang="sr-Latn-CS" b="1" dirty="0" smtClean="0"/>
              <a:t>u</a:t>
            </a:r>
            <a:r>
              <a:rPr lang="en-US" b="1" dirty="0" err="1" smtClean="0"/>
              <a:t>ni</a:t>
            </a:r>
            <a:r>
              <a:rPr lang="sr-Latn-CS" b="1" dirty="0" smtClean="0"/>
              <a:t>j</a:t>
            </a:r>
            <a:r>
              <a:rPr lang="en-US" b="1" dirty="0" smtClean="0"/>
              <a:t>a, </a:t>
            </a:r>
            <a:r>
              <a:rPr lang="en-US" b="1" dirty="0" err="1" smtClean="0"/>
              <a:t>Srbi</a:t>
            </a:r>
            <a:r>
              <a:rPr lang="sr-Latn-CS" b="1" dirty="0" smtClean="0"/>
              <a:t>j</a:t>
            </a:r>
            <a:r>
              <a:rPr lang="en-US" b="1" dirty="0" smtClean="0"/>
              <a:t>a, </a:t>
            </a:r>
            <a:r>
              <a:rPr lang="en-US" b="1" dirty="0" err="1" smtClean="0"/>
              <a:t>Sloveni</a:t>
            </a:r>
            <a:r>
              <a:rPr lang="sr-Latn-CS" b="1" dirty="0" smtClean="0"/>
              <a:t>j</a:t>
            </a:r>
            <a:r>
              <a:rPr lang="en-US" b="1" dirty="0" smtClean="0"/>
              <a:t>a, </a:t>
            </a:r>
            <a:r>
              <a:rPr lang="en-US" b="1" dirty="0" err="1" smtClean="0"/>
              <a:t>Tur</a:t>
            </a:r>
            <a:r>
              <a:rPr lang="sr-Latn-CS" b="1" dirty="0" smtClean="0"/>
              <a:t>s</a:t>
            </a:r>
            <a:r>
              <a:rPr lang="en-US" b="1" dirty="0" smtClean="0"/>
              <a:t>k</a:t>
            </a:r>
            <a:r>
              <a:rPr lang="sr-Latn-CS" b="1" dirty="0" smtClean="0"/>
              <a:t>a</a:t>
            </a:r>
          </a:p>
          <a:p>
            <a:pPr>
              <a:lnSpc>
                <a:spcPct val="90000"/>
              </a:lnSpc>
            </a:pPr>
            <a:r>
              <a:rPr lang="sr-Latn-CS" b="1" dirty="0" smtClean="0"/>
              <a:t>Izložba sastavni deo </a:t>
            </a:r>
            <a:r>
              <a:rPr lang="en-US" dirty="0" smtClean="0"/>
              <a:t>Die Balkans </a:t>
            </a:r>
            <a:r>
              <a:rPr lang="en-US" dirty="0" err="1" smtClean="0"/>
              <a:t>Trillogy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2003 – 2004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Die Balkans Trillogy</a:t>
            </a:r>
            <a:br>
              <a:rPr lang="en-US" sz="3200"/>
            </a:br>
            <a:r>
              <a:rPr lang="en-US" sz="3200"/>
              <a:t>2003 – 2004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1800"/>
              <a:t>IN THE GORGES OF THE BALKANS. A REPORT</a:t>
            </a:r>
            <a:br>
              <a:rPr lang="en-US" sz="1800"/>
            </a:br>
            <a:r>
              <a:rPr lang="en-US" sz="1800"/>
              <a:t>Kunsthalle Fridericianum Kassel, Germany</a:t>
            </a:r>
            <a:br>
              <a:rPr lang="en-US" sz="1800"/>
            </a:br>
            <a:r>
              <a:rPr lang="sr-Latn-CS" sz="1800"/>
              <a:t>Kurator</a:t>
            </a:r>
            <a:r>
              <a:rPr lang="en-US" sz="1800"/>
              <a:t> René Block</a:t>
            </a:r>
            <a:br>
              <a:rPr lang="en-US" sz="1800"/>
            </a:br>
            <a:r>
              <a:rPr lang="sr-Latn-CS" sz="1800"/>
              <a:t>Savremena umetnost iz 12 zemaljai regija </a:t>
            </a:r>
            <a:r>
              <a:rPr lang="en-US" sz="1800"/>
              <a:t>August 30 – November 23, 2003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     </a:t>
            </a:r>
            <a:r>
              <a:rPr lang="en-US" sz="1800"/>
              <a:t>THE REINVENTION OF THE BALKANS. GEOPOLITICS, ART AND CULTURE IN SOUTH-EASTERN EUROPE</a:t>
            </a:r>
            <a:br>
              <a:rPr lang="en-US" sz="1800"/>
            </a:br>
            <a:r>
              <a:rPr lang="en-US" sz="1800"/>
              <a:t>Kunsthalle Fridericianum Kassel, Germany</a:t>
            </a:r>
            <a:br>
              <a:rPr lang="en-US" sz="1800"/>
            </a:br>
            <a:r>
              <a:rPr lang="en-US" sz="1800"/>
              <a:t>S</a:t>
            </a:r>
            <a:r>
              <a:rPr lang="sr-Latn-CS" sz="1800"/>
              <a:t>impozijum organizovala</a:t>
            </a:r>
            <a:r>
              <a:rPr lang="en-US" sz="1800"/>
              <a:t> Bojana Pejić </a:t>
            </a:r>
            <a:r>
              <a:rPr lang="sr-Latn-CS" sz="1800"/>
              <a:t>i</a:t>
            </a:r>
            <a:r>
              <a:rPr lang="en-US" sz="1800"/>
              <a:t> Marius Babias </a:t>
            </a:r>
            <a:r>
              <a:rPr lang="sr-Latn-CS" sz="1800"/>
              <a:t>u saradnji sa</a:t>
            </a:r>
            <a:r>
              <a:rPr lang="en-US" sz="1800"/>
              <a:t> ifa / Institut für Auslandsbeziehungen</a:t>
            </a:r>
            <a:br>
              <a:rPr lang="en-US" sz="1800"/>
            </a:br>
            <a:r>
              <a:rPr lang="en-US" sz="1800"/>
              <a:t>October 24 – 26, 2003 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sr-Latn-CS" sz="1800"/>
              <a:t>2. </a:t>
            </a:r>
            <a:r>
              <a:rPr lang="en-US" sz="1800"/>
              <a:t>IN THE CITIES OF THE BALKANS</a:t>
            </a:r>
            <a:br>
              <a:rPr lang="en-US" sz="1800"/>
            </a:br>
            <a:r>
              <a:rPr lang="sr-Latn-CS" sz="1800"/>
              <a:t>Izloćžbe, publikacije, diskusije, organizovane u saradnji sa partnerima u Beogradu, Bukureštu, Cetinju, Istanbulu, Ljubljani, Prištini, Sarajevu, Skoplju, Sofiji, Tirani i Zagrebu </a:t>
            </a:r>
            <a:r>
              <a:rPr lang="en-US" sz="1800"/>
              <a:t>November 2003 – May 2004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3</a:t>
            </a:r>
            <a:r>
              <a:rPr lang="sr-Latn-CS" sz="1800"/>
              <a:t> </a:t>
            </a:r>
            <a:r>
              <a:rPr lang="en-US" sz="1800"/>
              <a:t>BEYOND THE BALKANS</a:t>
            </a:r>
            <a:br>
              <a:rPr lang="en-US" sz="1800"/>
            </a:br>
            <a:r>
              <a:rPr lang="en-US" sz="1800"/>
              <a:t>Kunsthalle Fridericianum Kassel, Germany</a:t>
            </a:r>
            <a:br>
              <a:rPr lang="en-US" sz="1800"/>
            </a:br>
            <a:r>
              <a:rPr lang="en-US" sz="1800"/>
              <a:t>i</a:t>
            </a:r>
            <a:r>
              <a:rPr lang="en-US" sz="1800" b="1"/>
              <a:t>Mangelos Nº 1-9 ½</a:t>
            </a:r>
            <a:br>
              <a:rPr lang="en-US" sz="1800" b="1"/>
            </a:br>
            <a:r>
              <a:rPr lang="sr-Latn-CS" sz="1800" b="1"/>
              <a:t>Kurator</a:t>
            </a:r>
            <a:r>
              <a:rPr lang="en-US" sz="1800"/>
              <a:t> Branka Stipančić</a:t>
            </a:r>
            <a:br>
              <a:rPr lang="en-US" sz="1800"/>
            </a:br>
            <a:r>
              <a:rPr lang="en-US" sz="1800" b="1"/>
              <a:t>Marjetica Potrč:</a:t>
            </a:r>
            <a:r>
              <a:rPr lang="en-US" sz="1800"/>
              <a:t> Kassel Project</a:t>
            </a:r>
            <a:br>
              <a:rPr lang="en-US" sz="1800"/>
            </a:br>
            <a:r>
              <a:rPr lang="en-US" sz="1800"/>
              <a:t>June – September 2004 </a:t>
            </a: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endParaRPr lang="sr-Latn-CS" sz="1800"/>
          </a:p>
          <a:p>
            <a:pPr>
              <a:lnSpc>
                <a:spcPct val="80000"/>
              </a:lnSpc>
              <a:buFontTx/>
              <a:buNone/>
            </a:pPr>
            <a:endParaRPr lang="en-US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sz="2800"/>
              <a:t>Gržinić – nakon pada Berlinskog zida Istočna Evropa se preobrazila u nedeljivi ostatak koji je progutao sav potencijal koji ga je proizveo u prethodnom postojanju.</a:t>
            </a:r>
          </a:p>
          <a:p>
            <a:pPr>
              <a:lnSpc>
                <a:spcPct val="90000"/>
              </a:lnSpc>
            </a:pPr>
            <a:r>
              <a:rPr lang="sr-Latn-CS" sz="2800"/>
              <a:t>Istočna Evropa je višak Evrope (kao što je bila pre pada Berlinskog zida: premalo evropska – ili nikad dovoljno evropska) i istovremeno nije Evropa. Istočna Evropa je samo uslovno Evropa i istovremeno čudovišna stvar</a:t>
            </a:r>
          </a:p>
          <a:p>
            <a:pPr>
              <a:lnSpc>
                <a:spcPct val="90000"/>
              </a:lnSpc>
            </a:pPr>
            <a:r>
              <a:rPr lang="sr-Latn-CS" sz="2800"/>
              <a:t>Istočna je Evropa prisiljena da zauzme položaj izlučenog ostatka (Dokumenta X)</a:t>
            </a:r>
            <a:endParaRPr 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772400" cy="1470025"/>
          </a:xfrm>
        </p:spPr>
        <p:txBody>
          <a:bodyPr/>
          <a:lstStyle/>
          <a:p>
            <a:r>
              <a:rPr lang="sr-Latn-RS" dirty="0"/>
              <a:t>p</a:t>
            </a:r>
            <a:r>
              <a:rPr lang="en-US" dirty="0" err="1" smtClean="0"/>
              <a:t>ost</a:t>
            </a:r>
            <a:r>
              <a:rPr lang="sr-Latn-RS" dirty="0" smtClean="0"/>
              <a:t>jugoslovenska savremena umetnost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sr-Latn-CS" dirty="0"/>
              <a:t>značenja i efekti upotrebe nasleđa socijalističke Jugoslavije u postjugoslovenskoj savremenoj </a:t>
            </a:r>
            <a:r>
              <a:rPr lang="sr-Latn-CS" dirty="0" smtClean="0"/>
              <a:t>umetnosti i kulturi</a:t>
            </a:r>
          </a:p>
          <a:p>
            <a:r>
              <a:rPr lang="sr-Latn-CS" dirty="0" smtClean="0"/>
              <a:t>(Literatura:</a:t>
            </a:r>
          </a:p>
          <a:p>
            <a:r>
              <a:rPr lang="sr-Latn-RS" dirty="0" smtClean="0"/>
              <a:t>Tanja Petrović, Yuropa, Beograd, 2012.</a:t>
            </a:r>
          </a:p>
          <a:p>
            <a:r>
              <a:rPr lang="sr-Latn-RS" dirty="0" smtClean="0"/>
              <a:t>Boris Buden, </a:t>
            </a:r>
            <a:r>
              <a:rPr lang="pl-PL" i="1" dirty="0" smtClean="0"/>
              <a:t>Zona prelaska – o kraju postkomunizma</a:t>
            </a:r>
            <a:r>
              <a:rPr lang="pl-PL" dirty="0" smtClean="0"/>
              <a:t>, Beograd, 2012)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r-Latn-CS" sz="1900" dirty="0"/>
              <a:t>Na prostorima nekadašnje Jugoslavije u poslednje dve decenije pojavio se </a:t>
            </a:r>
            <a:r>
              <a:rPr lang="sr-Latn-CS" sz="1900" dirty="0" smtClean="0"/>
              <a:t>niz primera u umetnosti koji </a:t>
            </a:r>
            <a:r>
              <a:rPr lang="sr-Latn-CS" sz="1900" dirty="0"/>
              <a:t>uspostavljaju promišljen odnos prema jugoslovenskoj i socijalističkoj prošlosti</a:t>
            </a:r>
            <a:r>
              <a:rPr lang="sr-Latn-CS" sz="1900" dirty="0" smtClean="0"/>
              <a:t>, preispituju vreme pre socijalizma, </a:t>
            </a:r>
            <a:r>
              <a:rPr lang="sr-Latn-CS" sz="1900" dirty="0"/>
              <a:t>revidiraju ’kraj komunizma’, </a:t>
            </a:r>
            <a:r>
              <a:rPr lang="sr-Latn-CS" sz="1900" dirty="0" smtClean="0"/>
              <a:t>odnos te dve prošlosti, kritički </a:t>
            </a:r>
            <a:r>
              <a:rPr lang="sr-Latn-CS" sz="1900" dirty="0"/>
              <a:t>preispituju autentične i prerađene ’ideje komunizma’ koje su strukturirale svakodnevicu socijalističke Jugoslavije</a:t>
            </a:r>
            <a:r>
              <a:rPr lang="sr-Latn-CS" sz="1900" dirty="0" smtClean="0"/>
              <a:t>.</a:t>
            </a:r>
          </a:p>
          <a:p>
            <a:pPr>
              <a:lnSpc>
                <a:spcPct val="120000"/>
              </a:lnSpc>
            </a:pPr>
            <a:endParaRPr lang="sr-Latn-CS" sz="1900" dirty="0" smtClean="0"/>
          </a:p>
          <a:p>
            <a:pPr>
              <a:lnSpc>
                <a:spcPct val="120000"/>
              </a:lnSpc>
            </a:pPr>
            <a:r>
              <a:rPr lang="sr-Latn-CS" sz="1900" dirty="0" smtClean="0"/>
              <a:t>Prošlost </a:t>
            </a:r>
            <a:r>
              <a:rPr lang="sr-Latn-CS" sz="1900" dirty="0"/>
              <a:t>postaje dijaloški posrednik u artikulacijama i reartikulacijama savremenosti - ona se problematizuje, preispituje ili osporava </a:t>
            </a:r>
            <a:r>
              <a:rPr lang="sr-Latn-CS" sz="1900" dirty="0" smtClean="0"/>
              <a:t>tako da ovi primeri </a:t>
            </a:r>
            <a:r>
              <a:rPr lang="sr-Latn-CS" sz="1900" dirty="0"/>
              <a:t>postjugoslovenske savremene umetnosti </a:t>
            </a:r>
            <a:r>
              <a:rPr lang="sr-Latn-CS" sz="1900" dirty="0" smtClean="0"/>
              <a:t>postaju </a:t>
            </a:r>
            <a:r>
              <a:rPr lang="sr-Latn-CS" sz="1900" dirty="0"/>
              <a:t>ujedno i primeri mehanizma društvenog prenošenja, oblikovanja, održavanja i prerade prošlosti. </a:t>
            </a:r>
            <a:endParaRPr lang="sr-Latn-CS" sz="1900" dirty="0" smtClean="0"/>
          </a:p>
          <a:p>
            <a:pPr>
              <a:lnSpc>
                <a:spcPct val="120000"/>
              </a:lnSpc>
            </a:pPr>
            <a:endParaRPr lang="sr-Latn-CS" sz="1900" dirty="0" smtClean="0"/>
          </a:p>
          <a:p>
            <a:pPr>
              <a:lnSpc>
                <a:spcPct val="120000"/>
              </a:lnSpc>
            </a:pPr>
            <a:r>
              <a:rPr lang="sr-Latn-CS" sz="1900" dirty="0" smtClean="0"/>
              <a:t>različiti formalno-morfološki, medijski </a:t>
            </a:r>
            <a:r>
              <a:rPr lang="sr-Latn-CS" sz="1900" dirty="0"/>
              <a:t>i </a:t>
            </a:r>
            <a:r>
              <a:rPr lang="sr-Latn-CS" sz="1900" dirty="0" smtClean="0"/>
              <a:t>metodološki pristupi </a:t>
            </a:r>
            <a:r>
              <a:rPr lang="sr-Latn-CS" sz="1900" dirty="0"/>
              <a:t>u okviru kojih umetnici u savremenoj postjugoslovenskoj umetnosti referišu i interpretiraju jugoslovensko </a:t>
            </a:r>
            <a:r>
              <a:rPr lang="sr-Latn-CS" sz="1900" dirty="0" smtClean="0"/>
              <a:t>nasleđe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sr-Latn-CS" sz="2800"/>
              <a:t>geopolitička podela vs</a:t>
            </a:r>
            <a:br>
              <a:rPr lang="sr-Latn-CS" sz="2800"/>
            </a:br>
            <a:r>
              <a:rPr lang="sr-Latn-CS" sz="2800"/>
              <a:t>kulturalni prostori</a:t>
            </a:r>
            <a:endParaRPr lang="en-US" sz="28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7545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sr-Latn-CS" sz="2200"/>
              <a:t>Istočna Evropa, (‘Istočni blok’, ‘Sovjetski blok’)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sr-Latn-CS" sz="2200"/>
              <a:t>Srednja Evropa (Mitteleuropa), pre svega kulturalni prostor; sugeriše  nešto što odjekuje istorijskom tajnom, kulturalna ideja koja se ne može svesti na geopolitičke dimenzije; ukazuje na kompleksne odnose kultura, nacionalnih kultura, zajednica i država koje zauzimaju centar evropskog kontinent: Austrija, mađarska, Republika Češka, Slovačka, ali i Poljska, Slovenija, severna Italija, Hrvatska, Vojvodina (zemlje pod uticajem Austro-Ugarske)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sr-Latn-CS" sz="2200"/>
              <a:t>Balkan (kompromitovana kategorija) i/ili Jugoistočna Evropa (neutralna kategorija kja se javlja u međuratnom periodu u SAD) – sinonimno ili je Balkan uži pojam od Jugositočne Evrope – granice  Balkana kao kulturalnog prostora, geografskog prostora stricto sensu i geopolitičkog se ne podudaraju</a:t>
            </a:r>
            <a:endParaRPr lang="en-US"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/>
              <a:t>la condition post-communiste </a:t>
            </a:r>
            <a:r>
              <a:rPr lang="sr-Latn-CS" sz="3200" dirty="0" smtClean="0"/>
              <a:t>ili la </a:t>
            </a:r>
            <a:r>
              <a:rPr lang="sr-Latn-CS" sz="3200" dirty="0"/>
              <a:t>condition post-socialiste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pl-PL" sz="2400" dirty="0"/>
              <a:t>Termini postkomunizam i postsocijalizam se kao nazivi za tranzitni period ili prelaznu fazu ili proces preobražaja u kome iz realnog ili samoupravnog socijalističkog društva nastaje kapitalističko demokratsko društvo, u literaturi koriste sinonimno</a:t>
            </a:r>
            <a:r>
              <a:rPr lang="pl-PL" sz="2400" dirty="0" smtClean="0"/>
              <a:t>.</a:t>
            </a:r>
          </a:p>
          <a:p>
            <a:pPr>
              <a:buNone/>
            </a:pPr>
            <a:endParaRPr lang="pl-PL" sz="2400" dirty="0" smtClean="0"/>
          </a:p>
          <a:p>
            <a:r>
              <a:rPr lang="pl-PL" sz="2400" dirty="0" smtClean="0"/>
              <a:t>Glavni </a:t>
            </a:r>
            <a:r>
              <a:rPr lang="pl-PL" sz="2400" dirty="0"/>
              <a:t>uzrok terminološkog ‘rascepa’ leži u tome koja se činjenica uzima kao relevantna – ideologija na kojoj su počivale zemlje sa socijalističkim društveno-političkim i ekonomskim uređenjem i nikada realizovan politički projekat komunističkog poretka ka kojem su težile ili njihovi realizovani socijalistički državni modaliteti</a:t>
            </a:r>
            <a:r>
              <a:rPr lang="pl-PL" sz="2400" dirty="0" smtClean="0"/>
              <a:t>.</a:t>
            </a:r>
          </a:p>
          <a:p>
            <a:endParaRPr lang="pl-PL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Grojs: ’kretanje unazad’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Autofit/>
          </a:bodyPr>
          <a:lstStyle/>
          <a:p>
            <a:r>
              <a:rPr lang="sr-Latn-CS" sz="2000" dirty="0" smtClean="0"/>
              <a:t>nije obuhvatalo samo vraćanje istorije nekoliko decenija unazad radi uspostavljanja kontinuiteta sa kapitalističkom prošlošću (od društva bez ka društvu sa privatnom svojinom), već, kako Grojs ukazuje i „otk</a:t>
            </a:r>
            <a:r>
              <a:rPr lang="en-US" sz="2000" dirty="0" smtClean="0"/>
              <a:t>r</a:t>
            </a:r>
            <a:r>
              <a:rPr lang="sr-Latn-CS" sz="2000" dirty="0" smtClean="0"/>
              <a:t>ivanje, redefinisanje i pokazivanje pretpostavljenog kulturnog identiteta“ (od nadnacionalnog klasnog opet ka korenima, specifičnim, pojedinačnim nacionalnim identitetima)</a:t>
            </a:r>
            <a:endParaRPr lang="en-US" sz="2000" dirty="0" smtClean="0"/>
          </a:p>
          <a:p>
            <a:r>
              <a:rPr lang="sr-Latn-CS" sz="2000" dirty="0" smtClean="0"/>
              <a:t>‘kretanje unazad’ motivisano je </a:t>
            </a:r>
            <a:r>
              <a:rPr lang="sr-Latn-CS" sz="2000" dirty="0"/>
              <a:t>političkim ciljem transformacije socijalističkog društva radi ulaska u globalno-kapitalistički sistem zapadne </a:t>
            </a:r>
            <a:r>
              <a:rPr lang="sr-Latn-CS" sz="2000" dirty="0" smtClean="0"/>
              <a:t>neoliberalne </a:t>
            </a:r>
            <a:r>
              <a:rPr lang="sr-Latn-CS" sz="2000" dirty="0"/>
              <a:t>demokratije i </a:t>
            </a:r>
            <a:r>
              <a:rPr lang="sr-Latn-CS" sz="2000" dirty="0" smtClean="0"/>
              <a:t>proizvedeno je ktoz istorijski revizionizam</a:t>
            </a:r>
          </a:p>
          <a:p>
            <a:r>
              <a:rPr lang="sr-Latn-CS" sz="2000" dirty="0" smtClean="0"/>
              <a:t>Ovo ’putovanje unazad’ je u praksi između ostalog obuhvatalo i procese redefinisanja načelnog socijalističkog nadnacionalnog/anacionalnog identiteta u partikularne nacionalne/etničke i verske, pa čak i u neke nove identitete koji će na pragmatičan i racionalan način pacifikovati raskole, a koji su (procesi) bili favorizovani konceptima o građanskom društvu, političkom korektnošću i podsticanjima i afirmisanjima identitetskih politika tipičnih </a:t>
            </a:r>
            <a:r>
              <a:rPr lang="sr-Latn-CS" sz="2000" dirty="0"/>
              <a:t>za 19. i 20. vek. </a:t>
            </a: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ex-yu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>
            <a:noAutofit/>
          </a:bodyPr>
          <a:lstStyle/>
          <a:p>
            <a:r>
              <a:rPr lang="sr-Latn-CS" sz="2000" dirty="0"/>
              <a:t>U slučaju tranzicije na teritoriji bivše Jugoslavije ovo vraćanje na istorijsko vreme o kojem Grojs piše, kretanje od socijalističkog ka nacionalnim i verskim identitetima i njima pripadajućim kulturama, odvijalo se u brutalnim okolnostima ratova i raspada Jugoslavije, njenog nasilnog geopolitičkog prekomponovanja i stvaranja novih, nezavisnih država u teritorijalnim granicama bivših federativnih socijalističkih republika</a:t>
            </a:r>
            <a:r>
              <a:rPr lang="sr-Latn-CS" sz="2000" dirty="0" smtClean="0"/>
              <a:t>.</a:t>
            </a:r>
          </a:p>
          <a:p>
            <a:endParaRPr lang="sr-Latn-CS" sz="2000" dirty="0" smtClean="0"/>
          </a:p>
          <a:p>
            <a:r>
              <a:rPr lang="sr-Latn-CS" sz="2000" dirty="0" smtClean="0"/>
              <a:t>Afirmisanje</a:t>
            </a:r>
            <a:r>
              <a:rPr lang="sr-Latn-CS" sz="2000" dirty="0"/>
              <a:t>, instaliranje </a:t>
            </a:r>
            <a:r>
              <a:rPr lang="sr-Latn-CS" sz="2000" dirty="0" smtClean="0"/>
              <a:t>ili izvođenje starih, a </a:t>
            </a:r>
            <a:r>
              <a:rPr lang="sr-Latn-CS" sz="2000" dirty="0"/>
              <a:t>u socijalizmu manje ili više potisnutih nacionalnih identiteta, ili pak, novih (npr. bošnjački) zajedno sa ili u okviru procesa transformacije u kapitalističko demokratsko društvo </a:t>
            </a:r>
            <a:r>
              <a:rPr lang="sr-Latn-CS" sz="2000" dirty="0" smtClean="0"/>
              <a:t>dovel</a:t>
            </a:r>
            <a:r>
              <a:rPr lang="en-US" sz="2000" dirty="0" err="1" smtClean="0"/>
              <a:t>i</a:t>
            </a:r>
            <a:r>
              <a:rPr lang="sr-Latn-CS" sz="2000" dirty="0" smtClean="0"/>
              <a:t> </a:t>
            </a:r>
            <a:r>
              <a:rPr lang="en-US" sz="2000" dirty="0" err="1" smtClean="0"/>
              <a:t>su</a:t>
            </a:r>
            <a:r>
              <a:rPr lang="sr-Latn-CS" sz="2000" dirty="0" smtClean="0"/>
              <a:t> </a:t>
            </a:r>
            <a:r>
              <a:rPr lang="sr-Latn-CS" sz="2000" dirty="0"/>
              <a:t>do stvaranja slike o socijalističkoj jugoslovenskoj prošlosti kao problematičnog segmenta nacionalnih istorija ponaosob koju ako je već nemoguće izbrisati iz nacionalnih narativa onda je treba ’kritički’ presložiti tako da se pozitivni aspekti te </a:t>
            </a:r>
            <a:r>
              <a:rPr lang="sr-Latn-CS" sz="2000" dirty="0" smtClean="0"/>
              <a:t>socijalističke prošlosti </a:t>
            </a:r>
            <a:r>
              <a:rPr lang="sr-Latn-CS" sz="2000" dirty="0"/>
              <a:t>i njenog </a:t>
            </a:r>
            <a:r>
              <a:rPr lang="sr-Latn-CS" sz="2000" dirty="0" smtClean="0"/>
              <a:t>nasleđa </a:t>
            </a:r>
            <a:r>
              <a:rPr lang="sr-Latn-CS" sz="2000" dirty="0"/>
              <a:t>a koji su u koliziji s političkim, društvenim i ekonomskim postavkama neoliberalnog kapitalizma isključe iz prošlosti i budućnosti na prostoru bivše države, odnosno nekako nestanu u </a:t>
            </a:r>
            <a:r>
              <a:rPr lang="sr-Latn-CS" sz="2000" dirty="0" smtClean="0"/>
              <a:t>lavirintima </a:t>
            </a:r>
            <a:r>
              <a:rPr lang="sr-Latn-CS" sz="2000" dirty="0"/>
              <a:t>revizionističkih čitanja i narativizacije te prošlosti. </a:t>
            </a:r>
            <a:endParaRPr lang="sr-Latn-CS" sz="2000" dirty="0" smtClean="0"/>
          </a:p>
          <a:p>
            <a:endParaRPr lang="sr-Latn-CS" sz="18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sr-Latn-RS" sz="2800" dirty="0" smtClean="0"/>
              <a:t>jugonostalgija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15000"/>
          </a:xfrm>
        </p:spPr>
        <p:txBody>
          <a:bodyPr>
            <a:normAutofit fontScale="70000" lnSpcReduction="20000"/>
          </a:bodyPr>
          <a:lstStyle/>
          <a:p>
            <a:r>
              <a:rPr lang="sr-Latn-CS" dirty="0" smtClean="0"/>
              <a:t>U zameni imena Jugoslavija drugim terminima poput eufemizma Zapadni Balkan ili racionalizujućeg pojma Jugosfera uočava se zanemarivanje emocija, afiniteta i odgovornosti građana na prostorima bivše Jugoslavije radi pragmatične racionalnosti i neometanog sprovođenja neoloberalnih ideja o tržištu, niskim cenama i visokom profitu.</a:t>
            </a:r>
          </a:p>
          <a:p>
            <a:endParaRPr lang="sr-Latn-RS" dirty="0"/>
          </a:p>
          <a:p>
            <a:r>
              <a:rPr lang="sr-Latn-CS" dirty="0" smtClean="0"/>
              <a:t>Jugonostalgija: skup praksi konceptualizovanih u </a:t>
            </a:r>
            <a:r>
              <a:rPr lang="sr-Latn-CS" dirty="0"/>
              <a:t>popularnim diskursima </a:t>
            </a:r>
            <a:r>
              <a:rPr lang="sr-Latn-CS" dirty="0" smtClean="0"/>
              <a:t>kojima </a:t>
            </a:r>
            <a:r>
              <a:rPr lang="sr-Latn-CS" dirty="0"/>
              <a:t>se odražava lično, sentimentalno, idealizovano ili trivijalizovano sećanje na socijalističku </a:t>
            </a:r>
            <a:r>
              <a:rPr lang="sr-Latn-CS" dirty="0" smtClean="0"/>
              <a:t>Jugoslaviju; ili proizvedene </a:t>
            </a:r>
            <a:r>
              <a:rPr lang="sr-Latn-CS" dirty="0"/>
              <a:t>od </a:t>
            </a:r>
            <a:r>
              <a:rPr lang="sr-Latn-CS" dirty="0" smtClean="0"/>
              <a:t>strane marketinških </a:t>
            </a:r>
            <a:r>
              <a:rPr lang="sr-Latn-CS" dirty="0"/>
              <a:t>strategija kojima se ovaj pozitivni odnos prema vremenu jugoslovenskog socijalizma komodifikuje tj. pretvara u objekte </a:t>
            </a:r>
            <a:r>
              <a:rPr lang="sr-Latn-CS" dirty="0" smtClean="0"/>
              <a:t>konzumerizma; 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(sociološka istraživanja pokazuju </a:t>
            </a:r>
            <a:r>
              <a:rPr lang="sr-Latn-CS" dirty="0"/>
              <a:t>da sećanja na SFRJ sadrže ’višak’, idealizujuću crtu selektivnog pamćenja, koje zadržava samo ono što je bilo </a:t>
            </a:r>
            <a:r>
              <a:rPr lang="sr-Latn-CS" dirty="0" smtClean="0"/>
              <a:t>dobro: Jugoslavija iz jugonostalgičnog pristupa nikada nije postojala i da je ta Jugoslavija zapravo utopijska simulacija, Jugoslavija kakva je trebalo bude, očišćena od svih stvarnih slabosti i grešaka)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62500" lnSpcReduction="20000"/>
          </a:bodyPr>
          <a:lstStyle/>
          <a:p>
            <a:r>
              <a:rPr lang="sr-Latn-CS" dirty="0" smtClean="0"/>
              <a:t>Nasuprot trivijalizaciji emocija (jugonostalgija) koja oduzima politički potencijal građanima sa prostora bivše YU, </a:t>
            </a:r>
            <a:r>
              <a:rPr lang="sr-Latn-CS" dirty="0"/>
              <a:t>u postjugoslovenskim prostorima sve je prisutnija potreba za prepoznavanjem politike u pozitivnom i emocionalnom odnosu prema životu u socijalističkoj Jugoslaviji, dakle za </a:t>
            </a:r>
            <a:r>
              <a:rPr lang="sr-Latn-CS" dirty="0" smtClean="0"/>
              <a:t>politizaciju jugonostalgije</a:t>
            </a:r>
          </a:p>
          <a:p>
            <a:endParaRPr lang="sr-Latn-CS" dirty="0" smtClean="0"/>
          </a:p>
          <a:p>
            <a:r>
              <a:rPr lang="sr-Latn-CS" dirty="0" smtClean="0"/>
              <a:t>sadržaji sećanja na socijalističku Jugoslaviju koji nisu sentimentalne retrospekcije i romantizujuće idealizacije, već poseduju političku dimenziju – tako, početno postsocijalističko </a:t>
            </a:r>
            <a:r>
              <a:rPr lang="sr-Latn-CS" i="1" dirty="0" smtClean="0"/>
              <a:t>mainstream</a:t>
            </a:r>
            <a:r>
              <a:rPr lang="sr-Latn-CS" dirty="0" smtClean="0"/>
              <a:t> revizionističko putovanje u smeru predimenzionirano idealizovanog vremena koje je prethodilo socijalizmu, postaje predmetom kritike autonomnog i promišljenog odnosa prema jugoslovenskoj (socijalističkoj) prošlosti</a:t>
            </a:r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Dakle, dve </a:t>
            </a:r>
            <a:r>
              <a:rPr lang="sr-Latn-CS" dirty="0"/>
              <a:t>disparatne prošlosti, dva disparatna nasleđa, predsocijalističko i socijalističko, putem suprotstavljenih mehanizama sećanja i organizovanog, institucionalizovanog, istorijskog pamćenja artikulišu postsocijalističku, tranzicijsku kulturu i tranzicijsko </a:t>
            </a:r>
            <a:r>
              <a:rPr lang="sr-Latn-CS" dirty="0" smtClean="0"/>
              <a:t>društvo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Image result for yugomuz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762000"/>
            <a:ext cx="5772150" cy="477439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38400" y="152400"/>
            <a:ext cx="119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i="1" dirty="0" smtClean="0"/>
              <a:t>Yugomuzej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9800" y="228600"/>
            <a:ext cx="2971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Projekat Mrđana Bajića pod nazivom </a:t>
            </a:r>
            <a:r>
              <a:rPr lang="sr-Latn-CS" i="1" dirty="0" smtClean="0"/>
              <a:t>Yugomuzej</a:t>
            </a:r>
            <a:r>
              <a:rPr lang="sr-Latn-CS" dirty="0" smtClean="0"/>
              <a:t> koncipiran 1998. godine, prvi put predstavljen u Beogradu, u Centru za kulturnu dekontaminaciju 2001. godine. </a:t>
            </a:r>
            <a:r>
              <a:rPr lang="sr-Latn-CS" i="1" dirty="0" smtClean="0"/>
              <a:t>Yugomuzej</a:t>
            </a:r>
            <a:r>
              <a:rPr lang="sr-Latn-CS" dirty="0" smtClean="0"/>
              <a:t> je višemedijska instalacija čiji elementi obuhvataju skulpture, asamblaže i digitalne fotomontaže od istorijsko-političkih prizora i onih, preuzetih iz sopstvenog ili foto-albuma prijatelja i porodice a u funkciji reprezentovanja ključnih istorijskih etapa države Jugoslavije: Kraljevine (1918-1941), socijalističke (1945-1992), i pronacionalne, postsocijalističke (posle 1992).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179134" cy="5486400"/>
          </a:xfrm>
          <a:prstGeom prst="rect">
            <a:avLst/>
          </a:prstGeom>
          <a:noFill/>
        </p:spPr>
      </p:pic>
      <p:sp>
        <p:nvSpPr>
          <p:cNvPr id="1028" name="AutoShape 4" descr="Image result for mrÄan bajiÄ JUGOMUZEJ JOVAN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mrÄan bajiÄ JUGOMUZEJ JOVAN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4270035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9600" y="36576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dirty="0"/>
              <a:t>projekat počiva na sledećim hipotezama</a:t>
            </a:r>
            <a:r>
              <a:rPr lang="sr-Latn-CS" dirty="0" smtClean="0"/>
              <a:t>:</a:t>
            </a:r>
          </a:p>
          <a:p>
            <a:pPr marL="342900" indent="-342900">
              <a:buAutoNum type="arabicPeriod"/>
            </a:pPr>
            <a:r>
              <a:rPr lang="sr-Latn-CS" dirty="0" smtClean="0"/>
              <a:t>slojevit/palimpsestnI karakter </a:t>
            </a:r>
            <a:r>
              <a:rPr lang="sr-Latn-CS" dirty="0"/>
              <a:t>jugoslovenskog istorijskog, ideološko-političkog i kulturnog nasleđa</a:t>
            </a:r>
            <a:r>
              <a:rPr lang="sr-Latn-CS" dirty="0" smtClean="0"/>
              <a:t>;</a:t>
            </a:r>
          </a:p>
          <a:p>
            <a:pPr marL="342900" indent="-342900">
              <a:buAutoNum type="arabicPeriod"/>
            </a:pPr>
            <a:r>
              <a:rPr lang="sr-Latn-CS" dirty="0" smtClean="0"/>
              <a:t>umetnički rad </a:t>
            </a:r>
            <a:r>
              <a:rPr lang="sr-Latn-CS" dirty="0"/>
              <a:t>u proširenom polju kulture i u sociološkom i u antropološkom smislu (muzej, arhiv,  konstrukciji muzeja i/ili arhiva kao umetničkog </a:t>
            </a:r>
            <a:r>
              <a:rPr lang="sr-Latn-CS" dirty="0" smtClean="0"/>
              <a:t>rada);</a:t>
            </a:r>
          </a:p>
          <a:p>
            <a:pPr marL="342900" indent="-342900">
              <a:buAutoNum type="arabicPeriod"/>
            </a:pPr>
            <a:r>
              <a:rPr lang="sr-Latn-CS" dirty="0" smtClean="0"/>
              <a:t>alegorijski </a:t>
            </a:r>
            <a:r>
              <a:rPr lang="sr-Latn-CS" dirty="0"/>
              <a:t>govor materijala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erber.iwarp.com/museum/musimg/str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600"/>
            <a:ext cx="6000750" cy="39719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600" y="4876800"/>
            <a:ext cx="632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000009:Strug</a:t>
            </a:r>
          </a:p>
          <a:p>
            <a:pPr algn="ctr"/>
            <a:r>
              <a:rPr lang="en-US" dirty="0" smtClean="0"/>
              <a:t>140x100x80cm,1999.</a:t>
            </a:r>
          </a:p>
          <a:p>
            <a:pPr algn="ctr"/>
            <a:r>
              <a:rPr lang="en-US" dirty="0" err="1" smtClean="0"/>
              <a:t>Mermer</a:t>
            </a:r>
            <a:r>
              <a:rPr lang="en-US" dirty="0" smtClean="0"/>
              <a:t> ,</a:t>
            </a:r>
            <a:r>
              <a:rPr lang="en-US" dirty="0" err="1" smtClean="0"/>
              <a:t>staklo</a:t>
            </a:r>
            <a:r>
              <a:rPr lang="en-US" dirty="0" smtClean="0"/>
              <a:t>, neon, </a:t>
            </a:r>
            <a:r>
              <a:rPr lang="en-US" dirty="0" err="1" smtClean="0"/>
              <a:t>strug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Briuna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kome</a:t>
            </a:r>
            <a:r>
              <a:rPr lang="en-US" dirty="0" smtClean="0"/>
              <a:t> je radio Drug Tito,</a:t>
            </a:r>
            <a:br>
              <a:rPr lang="en-US" dirty="0" smtClean="0"/>
            </a:br>
            <a:r>
              <a:rPr lang="en-US" dirty="0" err="1" smtClean="0"/>
              <a:t>osamnaest</a:t>
            </a:r>
            <a:r>
              <a:rPr lang="en-US" dirty="0" smtClean="0"/>
              <a:t> </a:t>
            </a:r>
            <a:r>
              <a:rPr lang="en-US" dirty="0" err="1" smtClean="0"/>
              <a:t>fotografija</a:t>
            </a:r>
            <a:r>
              <a:rPr lang="en-US" dirty="0" smtClean="0"/>
              <a:t> </a:t>
            </a:r>
            <a:r>
              <a:rPr lang="en-US" dirty="0" err="1" smtClean="0"/>
              <a:t>I.Eterovica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knjige</a:t>
            </a:r>
            <a:r>
              <a:rPr lang="en-US" dirty="0" smtClean="0"/>
              <a:t> "Tito's private life"</a:t>
            </a:r>
          </a:p>
          <a:p>
            <a:pPr algn="ctr"/>
            <a:r>
              <a:rPr lang="en-US" i="1" dirty="0" smtClean="0"/>
              <a:t>Donator</a:t>
            </a:r>
            <a:r>
              <a:rPr lang="en-US" dirty="0" smtClean="0"/>
              <a:t>: </a:t>
            </a:r>
            <a:r>
              <a:rPr lang="en-US" dirty="0" err="1" smtClean="0"/>
              <a:t>F.Tudjman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Ode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762000"/>
            <a:ext cx="6000750" cy="37052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4876800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000010:Odelo</a:t>
            </a:r>
          </a:p>
          <a:p>
            <a:pPr algn="ctr"/>
            <a:r>
              <a:rPr lang="en-US" dirty="0" smtClean="0"/>
              <a:t>240x120x80cm,1999.</a:t>
            </a:r>
          </a:p>
          <a:p>
            <a:pPr algn="ctr"/>
            <a:r>
              <a:rPr lang="en-US" dirty="0" err="1" smtClean="0"/>
              <a:t>Aluminijum,staklo</a:t>
            </a:r>
            <a:r>
              <a:rPr lang="en-US" dirty="0" smtClean="0"/>
              <a:t>, neon, </a:t>
            </a:r>
            <a:r>
              <a:rPr lang="en-US" dirty="0" err="1" smtClean="0"/>
              <a:t>odelo</a:t>
            </a:r>
            <a:r>
              <a:rPr lang="en-US" dirty="0" smtClean="0"/>
              <a:t> u </a:t>
            </a:r>
            <a:r>
              <a:rPr lang="en-US" dirty="0" err="1" smtClean="0"/>
              <a:t>kome</a:t>
            </a:r>
            <a:r>
              <a:rPr lang="en-US" dirty="0" smtClean="0"/>
              <a:t> je Slobodan Milosevic </a:t>
            </a:r>
            <a:r>
              <a:rPr lang="en-US" dirty="0" err="1" smtClean="0"/>
              <a:t>poslednji</a:t>
            </a:r>
            <a:r>
              <a:rPr lang="en-US" dirty="0" smtClean="0"/>
              <a:t> put video </a:t>
            </a:r>
            <a:r>
              <a:rPr lang="en-US" dirty="0" err="1" smtClean="0"/>
              <a:t>Kosovo,gvozdje,elektro</a:t>
            </a:r>
            <a:r>
              <a:rPr lang="en-US" dirty="0" smtClean="0"/>
              <a:t>-motor, </a:t>
            </a:r>
            <a:r>
              <a:rPr lang="en-US" dirty="0" err="1" smtClean="0"/>
              <a:t>keramika</a:t>
            </a:r>
            <a:r>
              <a:rPr lang="en-US" dirty="0" smtClean="0"/>
              <a:t>, </a:t>
            </a:r>
            <a:r>
              <a:rPr lang="en-US" dirty="0" err="1" smtClean="0"/>
              <a:t>slajd</a:t>
            </a:r>
            <a:r>
              <a:rPr lang="en-US" dirty="0" smtClean="0"/>
              <a:t>: Kosovo </a:t>
            </a:r>
            <a:r>
              <a:rPr lang="en-US" dirty="0" err="1" smtClean="0"/>
              <a:t>Polje</a:t>
            </a:r>
            <a:r>
              <a:rPr lang="en-US" dirty="0" smtClean="0"/>
              <a:t>/1987. </a:t>
            </a:r>
            <a:r>
              <a:rPr lang="en-US" dirty="0" err="1" smtClean="0"/>
              <a:t>godine</a:t>
            </a:r>
            <a:endParaRPr lang="en-US" dirty="0" smtClean="0"/>
          </a:p>
          <a:p>
            <a:pPr algn="ctr"/>
            <a:r>
              <a:rPr lang="en-US" i="1" dirty="0" smtClean="0"/>
              <a:t>Donator</a:t>
            </a:r>
            <a:r>
              <a:rPr lang="en-US" dirty="0" smtClean="0"/>
              <a:t>: </a:t>
            </a:r>
            <a:r>
              <a:rPr lang="en-US" dirty="0" err="1" smtClean="0"/>
              <a:t>Porodica</a:t>
            </a:r>
            <a:r>
              <a:rPr lang="en-US" dirty="0" smtClean="0"/>
              <a:t> Milosevic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7149"/>
            <a:ext cx="6000750" cy="37528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95400" y="3995678"/>
            <a:ext cx="670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*000011:CK</a:t>
            </a:r>
          </a:p>
          <a:p>
            <a:pPr algn="ctr"/>
            <a:r>
              <a:rPr lang="en-US" dirty="0" smtClean="0"/>
              <a:t>7000x2000x2500cm,1999.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eksponat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otvorenom</a:t>
            </a:r>
            <a:r>
              <a:rPr lang="en-US" dirty="0" smtClean="0"/>
              <a:t> </a:t>
            </a:r>
            <a:r>
              <a:rPr lang="en-US" dirty="0" err="1" smtClean="0"/>
              <a:t>prostoru</a:t>
            </a:r>
            <a:r>
              <a:rPr lang="en-US" dirty="0" smtClean="0"/>
              <a:t>)</a:t>
            </a:r>
          </a:p>
          <a:p>
            <a:pPr algn="ctr"/>
            <a:r>
              <a:rPr lang="en-US" dirty="0" err="1" smtClean="0"/>
              <a:t>Zgrada</a:t>
            </a:r>
            <a:r>
              <a:rPr lang="en-US" dirty="0" smtClean="0"/>
              <a:t> CK </a:t>
            </a:r>
            <a:r>
              <a:rPr lang="en-US" dirty="0" err="1" smtClean="0"/>
              <a:t>podignuta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kameni</a:t>
            </a:r>
            <a:r>
              <a:rPr lang="en-US" dirty="0" smtClean="0"/>
              <a:t> </a:t>
            </a:r>
            <a:r>
              <a:rPr lang="en-US" dirty="0" err="1" smtClean="0"/>
              <a:t>postament</a:t>
            </a:r>
            <a:r>
              <a:rPr lang="en-US" dirty="0" smtClean="0"/>
              <a:t> (</a:t>
            </a:r>
            <a:r>
              <a:rPr lang="en-US" dirty="0" err="1" smtClean="0"/>
              <a:t>postament</a:t>
            </a:r>
            <a:r>
              <a:rPr lang="en-US" dirty="0" smtClean="0"/>
              <a:t> </a:t>
            </a:r>
            <a:r>
              <a:rPr lang="en-US" dirty="0" err="1" smtClean="0"/>
              <a:t>izradjen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ostataka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razrusenih</a:t>
            </a:r>
            <a:r>
              <a:rPr lang="en-US" dirty="0" smtClean="0"/>
              <a:t> </a:t>
            </a:r>
            <a:r>
              <a:rPr lang="en-US" dirty="0" err="1" smtClean="0"/>
              <a:t>spomenika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memorijalnih</a:t>
            </a:r>
            <a:r>
              <a:rPr lang="en-US" dirty="0" smtClean="0"/>
              <a:t> </a:t>
            </a:r>
            <a:r>
              <a:rPr lang="en-US" dirty="0" err="1" smtClean="0"/>
              <a:t>kompleksa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teritoriji</a:t>
            </a:r>
            <a:r>
              <a:rPr lang="en-US" dirty="0" smtClean="0"/>
              <a:t> </a:t>
            </a:r>
            <a:r>
              <a:rPr lang="en-US" dirty="0" err="1" smtClean="0"/>
              <a:t>bivse</a:t>
            </a:r>
            <a:r>
              <a:rPr lang="en-US" dirty="0" smtClean="0"/>
              <a:t> SFRJ)</a:t>
            </a:r>
            <a:r>
              <a:rPr lang="en-US" dirty="0" err="1" smtClean="0"/>
              <a:t>vecita</a:t>
            </a:r>
            <a:r>
              <a:rPr lang="en-US" dirty="0" smtClean="0"/>
              <a:t> </a:t>
            </a:r>
            <a:r>
              <a:rPr lang="en-US" dirty="0" err="1" smtClean="0"/>
              <a:t>vatra</a:t>
            </a:r>
            <a:r>
              <a:rPr lang="en-US" dirty="0" smtClean="0"/>
              <a:t>: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frekvenciji</a:t>
            </a:r>
            <a:r>
              <a:rPr lang="en-US" dirty="0" smtClean="0"/>
              <a:t> 92,5,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antene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vrhu</a:t>
            </a:r>
            <a:r>
              <a:rPr lang="en-US" dirty="0" smtClean="0"/>
              <a:t> </a:t>
            </a:r>
            <a:r>
              <a:rPr lang="en-US" dirty="0" err="1" smtClean="0"/>
              <a:t>zgrade</a:t>
            </a:r>
            <a:r>
              <a:rPr lang="en-US" dirty="0" smtClean="0"/>
              <a:t>, radio </a:t>
            </a:r>
            <a:r>
              <a:rPr lang="en-US" dirty="0" err="1" smtClean="0"/>
              <a:t>talasima</a:t>
            </a:r>
            <a:r>
              <a:rPr lang="en-US" dirty="0" smtClean="0"/>
              <a:t>, </a:t>
            </a:r>
            <a:r>
              <a:rPr lang="en-US" dirty="0" err="1" smtClean="0"/>
              <a:t>emituje</a:t>
            </a:r>
            <a:r>
              <a:rPr lang="en-US" dirty="0" smtClean="0"/>
              <a:t> se </a:t>
            </a:r>
            <a:r>
              <a:rPr lang="en-US" dirty="0" err="1" smtClean="0"/>
              <a:t>pesma</a:t>
            </a:r>
            <a:r>
              <a:rPr lang="en-US" dirty="0" smtClean="0"/>
              <a:t> "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drukcije</a:t>
            </a:r>
            <a:r>
              <a:rPr lang="en-US" dirty="0" smtClean="0"/>
              <a:t> </a:t>
            </a:r>
            <a:r>
              <a:rPr lang="en-US" dirty="0" err="1" smtClean="0"/>
              <a:t>kaze</a:t>
            </a:r>
            <a:r>
              <a:rPr lang="en-US" dirty="0" smtClean="0"/>
              <a:t>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klevece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laze" (</a:t>
            </a:r>
            <a:r>
              <a:rPr lang="en-US" dirty="0" err="1" smtClean="0"/>
              <a:t>izvodjac</a:t>
            </a:r>
            <a:r>
              <a:rPr lang="en-US" dirty="0" smtClean="0"/>
              <a:t>: </a:t>
            </a:r>
            <a:r>
              <a:rPr lang="en-US" dirty="0" err="1" smtClean="0"/>
              <a:t>Colegim</a:t>
            </a:r>
            <a:r>
              <a:rPr lang="en-US" dirty="0" smtClean="0"/>
              <a:t> </a:t>
            </a:r>
            <a:r>
              <a:rPr lang="en-US" dirty="0" err="1" smtClean="0"/>
              <a:t>Musicum</a:t>
            </a:r>
            <a:r>
              <a:rPr lang="en-US" dirty="0" smtClean="0"/>
              <a:t>), </a:t>
            </a:r>
            <a:r>
              <a:rPr lang="en-US" dirty="0" err="1" smtClean="0"/>
              <a:t>neprekidno</a:t>
            </a:r>
            <a:r>
              <a:rPr lang="en-US" dirty="0" smtClean="0"/>
              <a:t>.</a:t>
            </a:r>
          </a:p>
          <a:p>
            <a:pPr algn="ctr"/>
            <a:r>
              <a:rPr lang="en-US" i="1" dirty="0" smtClean="0"/>
              <a:t>Donator</a:t>
            </a:r>
            <a:r>
              <a:rPr lang="en-US" dirty="0" smtClean="0"/>
              <a:t>: </a:t>
            </a:r>
            <a:r>
              <a:rPr lang="en-US" dirty="0" err="1" smtClean="0"/>
              <a:t>Direkcija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obnovu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izgradnju</a:t>
            </a:r>
            <a:r>
              <a:rPr lang="en-US" dirty="0" smtClean="0"/>
              <a:t> SRJ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Logo_2000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05013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28600" y="2271713"/>
            <a:ext cx="86868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200"/>
              <a:t>Moderna galerija </a:t>
            </a:r>
            <a:r>
              <a:rPr lang="sr-Latn-CS" sz="2200"/>
              <a:t>prva institucija u Evropi koja je početkom 90-ih godina 20. veka započela sistematično sakupljanje umetničnkih dela umetnika iz Istočne Evrope ulazeći tako i u reviziju istorije posleratne umetnosti</a:t>
            </a:r>
          </a:p>
          <a:p>
            <a:r>
              <a:rPr lang="sr-Latn-CS" sz="2200"/>
              <a:t>Kurator (ujedno i direktorka Moderne galerije) Zdenka Badovinac</a:t>
            </a:r>
          </a:p>
          <a:p>
            <a:r>
              <a:rPr lang="sr-Latn-CS" sz="2200"/>
              <a:t>Savetnici:</a:t>
            </a:r>
            <a:r>
              <a:rPr lang="en-US" sz="2200"/>
              <a:t>Viktor Misiano, Piotr Piotrowski, Harald Szeemann, </a:t>
            </a:r>
            <a:r>
              <a:rPr lang="sr-Latn-CS" sz="2200"/>
              <a:t>i</a:t>
            </a:r>
            <a:r>
              <a:rPr lang="en-US" sz="2200"/>
              <a:t> Igor Zabel.</a:t>
            </a:r>
            <a:endParaRPr lang="sr-Latn-CS" sz="2200"/>
          </a:p>
          <a:p>
            <a:r>
              <a:rPr lang="sr-Latn-CS" sz="2200"/>
              <a:t>Pre pokretanja formiranja ove kolekcije Moderna galerija je kolekcionirala dela slovenačkih umetnika ako modernih tako i savremenih, a kako kažu “nove društvene i političke okolnosti su stvorile potrebu za kolekcioniranjem dela internacionalnih umetnika, čime se rad institucije postao internacionalno orijentisan”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ambouil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6000750" cy="37909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09800" y="4724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000013:Rambouillet</a:t>
            </a:r>
          </a:p>
          <a:p>
            <a:pPr algn="ctr"/>
            <a:r>
              <a:rPr lang="en-US" dirty="0" smtClean="0"/>
              <a:t>380x220x340cm,1999.</a:t>
            </a:r>
          </a:p>
          <a:p>
            <a:pPr algn="ctr"/>
            <a:r>
              <a:rPr lang="en-US" dirty="0" err="1" smtClean="0"/>
              <a:t>Gvozdje</a:t>
            </a:r>
            <a:r>
              <a:rPr lang="en-US" dirty="0" smtClean="0"/>
              <a:t>, </a:t>
            </a:r>
            <a:r>
              <a:rPr lang="en-US" dirty="0" err="1" smtClean="0"/>
              <a:t>halogene</a:t>
            </a:r>
            <a:r>
              <a:rPr lang="en-US" dirty="0" smtClean="0"/>
              <a:t> </a:t>
            </a:r>
            <a:r>
              <a:rPr lang="en-US" dirty="0" err="1" smtClean="0"/>
              <a:t>sijalice,poliuretanske</a:t>
            </a:r>
            <a:r>
              <a:rPr lang="en-US" dirty="0" smtClean="0"/>
              <a:t> </a:t>
            </a:r>
            <a:r>
              <a:rPr lang="en-US" dirty="0" err="1" smtClean="0"/>
              <a:t>boje</a:t>
            </a:r>
            <a:r>
              <a:rPr lang="en-US" dirty="0" smtClean="0"/>
              <a:t>, </a:t>
            </a:r>
            <a:r>
              <a:rPr lang="en-US" dirty="0" err="1" smtClean="0"/>
              <a:t>elektro</a:t>
            </a:r>
            <a:r>
              <a:rPr lang="en-US" dirty="0" smtClean="0"/>
              <a:t>-motor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daljinskim</a:t>
            </a:r>
            <a:r>
              <a:rPr lang="en-US" dirty="0" smtClean="0"/>
              <a:t> </a:t>
            </a:r>
            <a:r>
              <a:rPr lang="en-US" dirty="0" err="1" smtClean="0"/>
              <a:t>upravljanjem</a:t>
            </a:r>
            <a:r>
              <a:rPr lang="en-US" dirty="0" smtClean="0"/>
              <a:t>, </a:t>
            </a:r>
            <a:r>
              <a:rPr lang="en-US" dirty="0" err="1" smtClean="0"/>
              <a:t>maketa</a:t>
            </a:r>
            <a:r>
              <a:rPr lang="en-US" dirty="0" smtClean="0"/>
              <a:t> </a:t>
            </a:r>
            <a:r>
              <a:rPr lang="en-US" dirty="0" err="1" smtClean="0"/>
              <a:t>dvorca</a:t>
            </a:r>
            <a:r>
              <a:rPr lang="en-US" dirty="0" smtClean="0"/>
              <a:t> </a:t>
            </a:r>
            <a:r>
              <a:rPr lang="en-US" dirty="0" err="1" smtClean="0"/>
              <a:t>Rambouillet</a:t>
            </a:r>
            <a:r>
              <a:rPr lang="en-US" dirty="0" smtClean="0"/>
              <a:t> (</a:t>
            </a:r>
            <a:r>
              <a:rPr lang="en-US" dirty="0" err="1" smtClean="0"/>
              <a:t>drvo</a:t>
            </a:r>
            <a:r>
              <a:rPr lang="en-US" dirty="0" smtClean="0"/>
              <a:t>, </a:t>
            </a:r>
            <a:r>
              <a:rPr lang="en-US" dirty="0" err="1" smtClean="0"/>
              <a:t>poliester</a:t>
            </a:r>
            <a:r>
              <a:rPr lang="en-US" dirty="0" smtClean="0"/>
              <a:t>, </a:t>
            </a:r>
            <a:r>
              <a:rPr lang="en-US" dirty="0" err="1" smtClean="0"/>
              <a:t>akril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emajl</a:t>
            </a:r>
            <a:r>
              <a:rPr lang="en-US" dirty="0" smtClean="0"/>
              <a:t> </a:t>
            </a:r>
            <a:r>
              <a:rPr lang="en-US" dirty="0" err="1" smtClean="0"/>
              <a:t>boje</a:t>
            </a:r>
            <a:r>
              <a:rPr lang="en-US" dirty="0" smtClean="0"/>
              <a:t>).</a:t>
            </a:r>
          </a:p>
          <a:p>
            <a:pPr algn="ctr"/>
            <a:r>
              <a:rPr lang="en-US" i="1" dirty="0" smtClean="0"/>
              <a:t>Donator</a:t>
            </a:r>
            <a:r>
              <a:rPr lang="en-US" dirty="0" smtClean="0"/>
              <a:t>: </a:t>
            </a:r>
            <a:r>
              <a:rPr lang="en-US" dirty="0" err="1" smtClean="0"/>
              <a:t>AFAA,France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4. Maj 198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6000750" cy="37528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4272677"/>
            <a:ext cx="624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000015</a:t>
            </a:r>
            <a:r>
              <a:rPr lang="fr-FR" sz="1600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:04.</a:t>
            </a:r>
            <a:r>
              <a:rPr lang="fr-FR" sz="1600" dirty="0" err="1" smtClean="0">
                <a:solidFill>
                  <a:srgbClr val="0000FF"/>
                </a:solidFill>
                <a:latin typeface="+mj-lt"/>
                <a:cs typeface="Arial" pitchFamily="34" charset="0"/>
              </a:rPr>
              <a:t>Maj</a:t>
            </a:r>
            <a:r>
              <a:rPr lang="fr-FR" sz="1600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 1980.</a:t>
            </a:r>
            <a:endParaRPr lang="fr-FR" sz="800" dirty="0" smtClean="0"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190x400x250cm,1999.</a:t>
            </a:r>
            <a:endParaRPr lang="fr-FR" dirty="0" smtClean="0"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Maketa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stadiona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"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Poljud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"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iz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Splita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;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trava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 na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kojoj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su 04.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maja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1980.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godine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 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poslednji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put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plakali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zajedno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igraci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i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navijaci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N.K."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Hajduka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" i F.K."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Crvene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 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Zvezde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";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balvani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preneseni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sa ceste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Obrovac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/ Knin;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izgorele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krovne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grede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sa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kuca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iz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Ulice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J.J.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Strosmajera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u </a:t>
            </a:r>
            <a:r>
              <a:rPr lang="fr-FR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Vukovaru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.</a:t>
            </a:r>
            <a:b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</a:b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 </a:t>
            </a:r>
            <a:r>
              <a:rPr lang="fr-FR" i="1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Donator</a:t>
            </a:r>
            <a:r>
              <a:rPr lang="fr-FR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: NSH i FSJ</a:t>
            </a:r>
            <a:endParaRPr lang="fr-FR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in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6000750" cy="37528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4343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000017:Dinar</a:t>
            </a:r>
          </a:p>
          <a:p>
            <a:pPr algn="ctr"/>
            <a:r>
              <a:rPr lang="en-US" dirty="0" smtClean="0"/>
              <a:t>320x30x18cm,1999.</a:t>
            </a:r>
          </a:p>
          <a:p>
            <a:pPr algn="ctr"/>
            <a:r>
              <a:rPr lang="en-US" dirty="0" err="1" smtClean="0"/>
              <a:t>Aluminium</a:t>
            </a:r>
            <a:r>
              <a:rPr lang="en-US" dirty="0" smtClean="0"/>
              <a:t>; </a:t>
            </a:r>
            <a:r>
              <a:rPr lang="en-US" dirty="0" err="1" smtClean="0"/>
              <a:t>gvozdje</a:t>
            </a:r>
            <a:r>
              <a:rPr lang="en-US" dirty="0" smtClean="0"/>
              <a:t>; </a:t>
            </a:r>
            <a:r>
              <a:rPr lang="en-US" dirty="0" err="1" smtClean="0"/>
              <a:t>novcanica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likom</a:t>
            </a:r>
            <a:r>
              <a:rPr lang="en-US" dirty="0" smtClean="0"/>
              <a:t> </a:t>
            </a:r>
            <a:r>
              <a:rPr lang="en-US" dirty="0" err="1" smtClean="0"/>
              <a:t>A.Sirotanovica</a:t>
            </a:r>
            <a:r>
              <a:rPr lang="en-US" dirty="0" smtClean="0"/>
              <a:t>, </a:t>
            </a:r>
            <a:r>
              <a:rPr lang="en-US" dirty="0" err="1" smtClean="0"/>
              <a:t>udarnika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nulom</a:t>
            </a:r>
            <a:r>
              <a:rPr lang="en-US" dirty="0" smtClean="0"/>
              <a:t>(0); </a:t>
            </a:r>
            <a:r>
              <a:rPr lang="en-US" dirty="0" err="1" smtClean="0"/>
              <a:t>novcanica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likom</a:t>
            </a:r>
            <a:r>
              <a:rPr lang="en-US" dirty="0" smtClean="0"/>
              <a:t> </a:t>
            </a:r>
            <a:r>
              <a:rPr lang="en-US" dirty="0" err="1" smtClean="0"/>
              <a:t>J.J.Zmaja</a:t>
            </a:r>
            <a:r>
              <a:rPr lang="en-US" dirty="0" smtClean="0"/>
              <a:t>, </a:t>
            </a:r>
            <a:r>
              <a:rPr lang="en-US" dirty="0" err="1" smtClean="0"/>
              <a:t>pesnika,sa</a:t>
            </a:r>
            <a:r>
              <a:rPr lang="en-US" dirty="0" smtClean="0"/>
              <a:t> 11 </a:t>
            </a:r>
            <a:r>
              <a:rPr lang="en-US" dirty="0" err="1" smtClean="0"/>
              <a:t>nula</a:t>
            </a:r>
            <a:r>
              <a:rPr lang="en-US" dirty="0" smtClean="0"/>
              <a:t> (00000000000); </a:t>
            </a:r>
            <a:r>
              <a:rPr lang="en-US" dirty="0" err="1" smtClean="0"/>
              <a:t>alarmni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; </a:t>
            </a:r>
            <a:r>
              <a:rPr lang="en-US" dirty="0" err="1" smtClean="0"/>
              <a:t>sistem</a:t>
            </a:r>
            <a:r>
              <a:rPr lang="en-US" dirty="0" smtClean="0"/>
              <a:t> video </a:t>
            </a:r>
            <a:r>
              <a:rPr lang="en-US" dirty="0" err="1" smtClean="0"/>
              <a:t>nadgledanja</a:t>
            </a:r>
            <a:r>
              <a:rPr lang="en-US" dirty="0" smtClean="0"/>
              <a:t>; 4 </a:t>
            </a:r>
            <a:r>
              <a:rPr lang="en-US" dirty="0" err="1" smtClean="0"/>
              <a:t>naoruzana</a:t>
            </a:r>
            <a:r>
              <a:rPr lang="en-US" dirty="0" smtClean="0"/>
              <a:t> </a:t>
            </a:r>
            <a:r>
              <a:rPr lang="en-US" dirty="0" err="1" smtClean="0"/>
              <a:t>cuvara</a:t>
            </a:r>
            <a:r>
              <a:rPr lang="en-US" dirty="0" smtClean="0"/>
              <a:t>.</a:t>
            </a:r>
          </a:p>
          <a:p>
            <a:pPr algn="ctr"/>
            <a:r>
              <a:rPr lang="en-US" i="1" dirty="0" smtClean="0"/>
              <a:t>Donator</a:t>
            </a:r>
            <a:r>
              <a:rPr lang="en-US" dirty="0" smtClean="0"/>
              <a:t>: MMF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3810000"/>
            <a:ext cx="861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/>
              <a:t>pojam </a:t>
            </a:r>
            <a:r>
              <a:rPr lang="sr-Latn-CS" b="1" dirty="0"/>
              <a:t>arhivske umetnosti </a:t>
            </a:r>
            <a:r>
              <a:rPr lang="sr-Latn-CS" b="1" dirty="0" smtClean="0"/>
              <a:t>: </a:t>
            </a:r>
            <a:r>
              <a:rPr lang="sr-Latn-CS" dirty="0" smtClean="0"/>
              <a:t>Foster ukazuje na nekoliko modaliteta: najopštiji je postupak umetnika kojim se neki izmešteni ili propušteni istorijski podatak (nađenu sliku, predmet ili tekst), najčešće u vidu instalacije, učini vidljivim; zatim, izdvaja umetnike koji u svom radu naginju aproprijaciji vizuelnih narativa (’time readymades’) iz arhiva masovne kulture, ali i one koji svojom aproprijacijom radikalno razrađuju postmodernističku temu o originalnosti i autorstvu</a:t>
            </a:r>
            <a:endParaRPr lang="sr-Latn-CS" b="1" dirty="0" smtClean="0"/>
          </a:p>
          <a:p>
            <a:endParaRPr lang="sr-Latn-CS" dirty="0" smtClean="0"/>
          </a:p>
          <a:p>
            <a:r>
              <a:rPr lang="sr-Latn-CS" dirty="0" smtClean="0"/>
              <a:t>Fosterovo objašnjenje tog pojma </a:t>
            </a:r>
            <a:r>
              <a:rPr lang="sr-Latn-CS" dirty="0"/>
              <a:t>u savremenoj umetnosti </a:t>
            </a:r>
            <a:r>
              <a:rPr lang="sr-Latn-CS" dirty="0" smtClean="0"/>
              <a:t>nalazi se </a:t>
            </a:r>
            <a:r>
              <a:rPr lang="sr-Latn-CS" dirty="0"/>
              <a:t>naspram ili paralelno sa Bourriaudovim implicitnim referencama na </a:t>
            </a:r>
            <a:r>
              <a:rPr lang="sr-Latn-CS" dirty="0" smtClean="0"/>
              <a:t>arhiviranje u oblasti IT (data-based art) </a:t>
            </a:r>
            <a:endParaRPr lang="en-US" dirty="0"/>
          </a:p>
        </p:txBody>
      </p:sp>
      <p:pic>
        <p:nvPicPr>
          <p:cNvPr id="25608" name="Picture 8" descr="Image result for mrÄan bajiÄ JUGOMUZEJ JOVAN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050008" cy="2524126"/>
          </a:xfrm>
          <a:prstGeom prst="rect">
            <a:avLst/>
          </a:prstGeom>
          <a:noFill/>
        </p:spPr>
      </p:pic>
      <p:pic>
        <p:nvPicPr>
          <p:cNvPr id="25610" name="Picture 10" descr="Image result for mrÄan bajiÄ JUGOMUZEJ JOVAN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"/>
            <a:ext cx="3657597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mrÄan bajiÄ JUGOMUZEJ JOVAN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315094" cy="6400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91200" y="381000"/>
            <a:ext cx="2878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Mrđan Bajić,</a:t>
            </a:r>
          </a:p>
          <a:p>
            <a:r>
              <a:rPr lang="pl-PL" i="1" dirty="0" smtClean="0"/>
              <a:t>Radnička </a:t>
            </a:r>
            <a:r>
              <a:rPr lang="pl-PL" i="1" dirty="0"/>
              <a:t>klasa ide u </a:t>
            </a:r>
            <a:r>
              <a:rPr lang="pl-PL" i="1" dirty="0" smtClean="0"/>
              <a:t>raj </a:t>
            </a:r>
            <a:r>
              <a:rPr lang="pl-PL" dirty="0" smtClean="0"/>
              <a:t>2008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31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anaadamovic.com/wp-content/uploads/2018/10/Treshold-in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143750" cy="4762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228600"/>
            <a:ext cx="5314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sr-Latn-RS" b="1" dirty="0" smtClean="0"/>
              <a:t>Ana Adamović, </a:t>
            </a:r>
            <a:r>
              <a:rPr lang="en-US" b="1" dirty="0" smtClean="0"/>
              <a:t>TRESHOLD OF THE GOLDEN AGE, 2010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59436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http://anaadamovic.com/treshold-of-the-golden-age-2010/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ana adamoviÄ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610350" cy="44100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0" y="5867400"/>
            <a:ext cx="4367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/>
              <a:t>Ana Adamović, “Hor”, 2014</a:t>
            </a:r>
            <a:r>
              <a:rPr lang="sr-Latn-RS" dirty="0" smtClean="0"/>
              <a:t>, video-instalacija</a:t>
            </a:r>
          </a:p>
          <a:p>
            <a:pPr algn="ctr"/>
            <a:r>
              <a:rPr lang="en-US" dirty="0" smtClean="0">
                <a:hlinkClick r:id="rId3"/>
              </a:rPr>
              <a:t>http://anaadamovic.com/the-choir-2014/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www.danubeogradu.rs/wp-content/uploads/2014/08/ana-adamovic-hor-video-instalac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620000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152400"/>
            <a:ext cx="436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/>
              <a:t>Ana Adamović, “Hor”, 2014</a:t>
            </a:r>
            <a:r>
              <a:rPr lang="sr-Latn-RS" dirty="0" smtClean="0"/>
              <a:t>, video-instalacija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anaadamovic.com/wp-content/uploads/2013/10/The_Choir_in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7143750" cy="4762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90800" y="6096000"/>
            <a:ext cx="436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/>
              <a:t>Ana Adamović, “Hor”, 2014</a:t>
            </a:r>
            <a:r>
              <a:rPr lang="sr-Latn-RS" dirty="0" smtClean="0"/>
              <a:t>, video-instalacija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sz="2400"/>
              <a:t>Suštinski kolekcija se temelji na neoavangardnim radovima ali uključuje i radove zapadnoevropskih umetnika do kojih je Moderna galerija dolazila na različite načine tokom 90-ih u procesu umrežavanja</a:t>
            </a:r>
          </a:p>
          <a:p>
            <a:pPr>
              <a:lnSpc>
                <a:spcPct val="90000"/>
              </a:lnSpc>
            </a:pPr>
            <a:endParaRPr lang="sr-Latn-CS" sz="2400"/>
          </a:p>
          <a:p>
            <a:pPr>
              <a:lnSpc>
                <a:spcPct val="90000"/>
              </a:lnSpc>
            </a:pPr>
            <a:r>
              <a:rPr lang="en-US" sz="2400">
                <a:hlinkClick r:id="rId2"/>
              </a:rPr>
              <a:t>"The Art of Eastern Europe in Dialogue with the West."</a:t>
            </a:r>
            <a:r>
              <a:rPr lang="en-US" sz="2400"/>
              <a:t> </a:t>
            </a:r>
            <a:r>
              <a:rPr lang="sr-Latn-CS" sz="2400"/>
              <a:t>prvo javno predtsvaljanje kolekcije 2000. godine, u Metelkovoj, u Ljubljani, u napuštenoj i nerenoviranoj vojnoj kasarni (te godine su se održavala i Manifesta u Ljubljani pod nazivom Borderline Syndrome, kustosi </a:t>
            </a:r>
            <a:r>
              <a:rPr lang="en-US" sz="2400" b="1"/>
              <a:t>FRANCESCO BONAMI</a:t>
            </a:r>
            <a:r>
              <a:rPr lang="en-US" sz="2400"/>
              <a:t>, </a:t>
            </a:r>
            <a:r>
              <a:rPr lang="en-US" sz="2400" b="1"/>
              <a:t>OLE BOUMAN</a:t>
            </a:r>
            <a:r>
              <a:rPr lang="sr-Latn-CS" sz="2400" b="1"/>
              <a:t>, </a:t>
            </a:r>
            <a:r>
              <a:rPr lang="en-US" sz="2400" b="1"/>
              <a:t>MARIA HLAVAJOVÁ,</a:t>
            </a:r>
            <a:r>
              <a:rPr lang="sr-Latn-CS" sz="2400" b="1"/>
              <a:t> </a:t>
            </a:r>
            <a:r>
              <a:rPr lang="en-US" sz="2400" b="1"/>
              <a:t>KATHRIN RHOMBERG</a:t>
            </a:r>
            <a:r>
              <a:rPr lang="sr-Latn-CS" sz="2400" b="1"/>
              <a:t>)</a:t>
            </a:r>
            <a:r>
              <a:rPr lang="en-US" sz="2400"/>
              <a:t>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3917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sr-Latn-RS" b="1" dirty="0" smtClean="0"/>
              <a:t>Ana Adamović, </a:t>
            </a:r>
            <a:r>
              <a:rPr lang="en-US" b="1" dirty="0" smtClean="0"/>
              <a:t>FIERY GREETINGS, 2015</a:t>
            </a:r>
            <a:endParaRPr lang="en-US" b="1" dirty="0"/>
          </a:p>
        </p:txBody>
      </p:sp>
      <p:pic>
        <p:nvPicPr>
          <p:cNvPr id="43010" name="Picture 2" descr="http://anaadamovic.com/wp-content/uploads/2018/10/Fiery_Greetings_Installation_in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143750" cy="4762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6172200"/>
            <a:ext cx="4599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http://anaadamovic.com/fiery-greetings-2015/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dematerijalizacijaumetnosti.com/wp-content/uploads/2014/12/pavlovic_djordjev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67700" cy="578910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59830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foto-ciklus Vesne Pavlović pod nazivom „Palata Federacije“, 2003, (gore).</a:t>
            </a:r>
            <a:endParaRPr lang="sr-Latn-RS" dirty="0" smtClean="0"/>
          </a:p>
          <a:p>
            <a:r>
              <a:rPr lang="vi-VN" dirty="0" smtClean="0"/>
              <a:t>Dušan Đorđević, „Vremenska kapsula“, 2013 – serija fotografija (dole</a:t>
            </a:r>
            <a:r>
              <a:rPr lang="sr-Latn-R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etrova Gora memorial in Croatia (Courtesy Srdjan Jovanovic Weis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581400"/>
          </a:xfrm>
          <a:prstGeom prst="rect">
            <a:avLst/>
          </a:prstGeom>
          <a:noFill/>
        </p:spPr>
      </p:pic>
      <p:pic>
        <p:nvPicPr>
          <p:cNvPr id="44036" name="Picture 4" descr="Petrova Gora memorial in Croatia (Armin Linke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09974"/>
            <a:ext cx="4762500" cy="3171826"/>
          </a:xfrm>
          <a:prstGeom prst="rect">
            <a:avLst/>
          </a:prstGeom>
          <a:noFill/>
        </p:spPr>
      </p:pic>
      <p:pic>
        <p:nvPicPr>
          <p:cNvPr id="44038" name="Picture 6" descr="Petrova Gora memorial in Croatia (Armin Linke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489301"/>
            <a:ext cx="4343400" cy="289270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81600" y="3048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Petrova</a:t>
            </a:r>
            <a:r>
              <a:rPr lang="en-US" dirty="0" smtClean="0"/>
              <a:t> Gora</a:t>
            </a:r>
            <a:r>
              <a:rPr lang="sr-Latn-RS" dirty="0" smtClean="0"/>
              <a:t>, Vojin Bakić, Branislav Šerbetić, </a:t>
            </a:r>
            <a:r>
              <a:rPr lang="en-US" dirty="0" smtClean="0"/>
              <a:t>12</a:t>
            </a:r>
            <a:r>
              <a:rPr lang="sr-Latn-RS" dirty="0" smtClean="0"/>
              <a:t> spratni memorijal</a:t>
            </a:r>
            <a:r>
              <a:rPr lang="en-US" dirty="0" smtClean="0"/>
              <a:t> </a:t>
            </a:r>
            <a:r>
              <a:rPr lang="sr-Latn-RS" dirty="0" smtClean="0"/>
              <a:t>na mestu partizanske poljske bolnice (1981-1989)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2.bp.blogspot.com/-IGgBWRgX0TM/V2lg2qiBUKI/AAAAAAAABgA/fytZoAHWkioE6vzJB64MnnpE1iPtMfnRACLcB/s1600/david-maljkovic-scene-for-new-heritag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038600" cy="3488881"/>
          </a:xfrm>
          <a:prstGeom prst="rect">
            <a:avLst/>
          </a:prstGeom>
          <a:noFill/>
        </p:spPr>
      </p:pic>
      <p:pic>
        <p:nvPicPr>
          <p:cNvPr id="45060" name="Picture 4" descr="Still from Scene for a New Heritage (2004-2006). Â© David MaljkoviÄ. Image courtesy Metro Pictures, New York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"/>
            <a:ext cx="4470400" cy="3352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59436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Still from Scene for a New Heritage (2004-2006). © David </a:t>
            </a:r>
            <a:r>
              <a:rPr lang="en-US" sz="1600" dirty="0" err="1" smtClean="0"/>
              <a:t>Maljković</a:t>
            </a:r>
            <a:r>
              <a:rPr lang="en-US" sz="1600" dirty="0" smtClean="0"/>
              <a:t>.</a:t>
            </a:r>
            <a:endParaRPr lang="sr-Latn-RS" sz="1600" dirty="0" smtClean="0"/>
          </a:p>
          <a:p>
            <a:pPr algn="r"/>
            <a:r>
              <a:rPr lang="en-US" sz="1600" dirty="0" smtClean="0">
                <a:hlinkClick r:id="rId4"/>
              </a:rPr>
              <a:t>https://artreview.com/october-feature-david-maljkovic/</a:t>
            </a:r>
            <a:endParaRPr lang="sr-Latn-RS" sz="1600" dirty="0" smtClean="0"/>
          </a:p>
          <a:p>
            <a:pPr algn="r"/>
            <a:r>
              <a:rPr lang="en-US" sz="1600" dirty="0" smtClean="0">
                <a:hlinkClick r:id="rId5"/>
              </a:rPr>
              <a:t>http://cargocollective.com/fionnmeade/David-Maljkovic-Abundant-Motives</a:t>
            </a:r>
            <a:endParaRPr lang="en-US" sz="1600" dirty="0"/>
          </a:p>
        </p:txBody>
      </p:sp>
      <p:pic>
        <p:nvPicPr>
          <p:cNvPr id="45062" name="Picture 6" descr="Still from Scene for a New Heritage (2004-2006). Image courtesy Metro Pictures, New York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429000"/>
            <a:ext cx="3276600" cy="2444344"/>
          </a:xfrm>
          <a:prstGeom prst="rect">
            <a:avLst/>
          </a:prstGeom>
          <a:noFill/>
        </p:spPr>
      </p:pic>
      <p:pic>
        <p:nvPicPr>
          <p:cNvPr id="45064" name="Picture 8" descr="screen-shot-2016-11-29-at-1-30-27-p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05200"/>
            <a:ext cx="3352800" cy="251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139950" y="0"/>
            <a:ext cx="4839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sr-Latn-CS" b="1" i="1" dirty="0"/>
              <a:t>Igor Grubić, </a:t>
            </a:r>
            <a:r>
              <a:rPr lang="sr-Latn-CS" dirty="0"/>
              <a:t>ciklus </a:t>
            </a:r>
            <a:r>
              <a:rPr lang="en-US" dirty="0"/>
              <a:t>366 </a:t>
            </a:r>
            <a:r>
              <a:rPr lang="en-US" dirty="0" err="1"/>
              <a:t>Rituala</a:t>
            </a:r>
            <a:r>
              <a:rPr lang="en-US" dirty="0"/>
              <a:t> </a:t>
            </a:r>
            <a:r>
              <a:rPr lang="en-US" dirty="0" err="1"/>
              <a:t>Oslobađanja</a:t>
            </a:r>
            <a:r>
              <a:rPr lang="en-US" dirty="0"/>
              <a:t>  </a:t>
            </a:r>
            <a:r>
              <a:rPr lang="sr-Latn-RS" dirty="0" smtClean="0"/>
              <a:t>2008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kadist.org/wp-content/uploads/2016/04/Christmas_Trees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77240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00200" y="152400"/>
            <a:ext cx="5460406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sr-Latn-CS" dirty="0"/>
              <a:t>Marijan Crtalić, </a:t>
            </a:r>
            <a:r>
              <a:rPr lang="en-US" i="1" dirty="0" err="1"/>
              <a:t>Nevidljivi</a:t>
            </a:r>
            <a:r>
              <a:rPr lang="en-US" i="1" dirty="0"/>
              <a:t> </a:t>
            </a:r>
            <a:r>
              <a:rPr lang="en-US" i="1" dirty="0" err="1"/>
              <a:t>Sisak</a:t>
            </a:r>
            <a:r>
              <a:rPr lang="en-US" i="1" dirty="0"/>
              <a:t> – </a:t>
            </a:r>
            <a:r>
              <a:rPr lang="en-US" i="1" dirty="0" err="1"/>
              <a:t>Fenomen</a:t>
            </a:r>
            <a:r>
              <a:rPr lang="en-US" i="1" dirty="0"/>
              <a:t> </a:t>
            </a:r>
            <a:r>
              <a:rPr lang="en-US" i="1" dirty="0" err="1"/>
              <a:t>Željezara</a:t>
            </a:r>
            <a:r>
              <a:rPr lang="en-US" dirty="0"/>
              <a:t>, 2009.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http://marijancrtalic.blogspot.com/2011/04/marijan-crtalic-nevidljivi-sisak.html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591425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0" y="1524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Marijan Crtalić, </a:t>
            </a:r>
            <a:r>
              <a:rPr lang="en-US" i="1" dirty="0" err="1" smtClean="0"/>
              <a:t>Nevidljivi</a:t>
            </a:r>
            <a:r>
              <a:rPr lang="en-US" i="1" dirty="0" smtClean="0"/>
              <a:t> </a:t>
            </a:r>
            <a:r>
              <a:rPr lang="en-US" i="1" dirty="0" err="1" smtClean="0"/>
              <a:t>Sisak</a:t>
            </a:r>
            <a:r>
              <a:rPr lang="en-US" i="1" dirty="0" smtClean="0"/>
              <a:t> – </a:t>
            </a:r>
            <a:r>
              <a:rPr lang="en-US" i="1" dirty="0" err="1" smtClean="0"/>
              <a:t>Fenomen</a:t>
            </a:r>
            <a:r>
              <a:rPr lang="en-US" i="1" dirty="0" smtClean="0"/>
              <a:t> </a:t>
            </a:r>
            <a:r>
              <a:rPr lang="en-US" i="1" dirty="0" err="1" smtClean="0"/>
              <a:t>Željezara</a:t>
            </a:r>
            <a:r>
              <a:rPr lang="en-US" dirty="0" smtClean="0"/>
              <a:t>, 2009</a:t>
            </a:r>
            <a:r>
              <a:rPr lang="sr-Latn-R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1.bp.blogspot.com/-0-MkSJDBsNQ/WCr8ZZB8ZBI/AAAAAAAABfc/YJpAUcjwHd0b8cVNeqLGsfL_j9RRHYoUgCLcB/s1600/IMG_1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234746" cy="5486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152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Siniša</a:t>
            </a:r>
            <a:r>
              <a:rPr lang="en-US" dirty="0" smtClean="0"/>
              <a:t> </a:t>
            </a:r>
            <a:r>
              <a:rPr lang="en-US" dirty="0" err="1" smtClean="0"/>
              <a:t>Ilić</a:t>
            </a:r>
            <a:r>
              <a:rPr lang="sr-Latn-RS" dirty="0" smtClean="0"/>
              <a:t>, </a:t>
            </a:r>
            <a:r>
              <a:rPr lang="en-US" i="1" dirty="0" err="1" smtClean="0"/>
              <a:t>Bez</a:t>
            </a:r>
            <a:r>
              <a:rPr lang="en-US" i="1" dirty="0" smtClean="0"/>
              <a:t> </a:t>
            </a:r>
            <a:r>
              <a:rPr lang="en-US" i="1" dirty="0" err="1" smtClean="0"/>
              <a:t>predloga</a:t>
            </a:r>
            <a:r>
              <a:rPr lang="en-US" i="1" dirty="0" smtClean="0"/>
              <a:t> </a:t>
            </a:r>
            <a:r>
              <a:rPr lang="en-US" i="1" dirty="0" err="1" smtClean="0"/>
              <a:t>konkretnog</a:t>
            </a:r>
            <a:r>
              <a:rPr lang="en-US" i="1" dirty="0" smtClean="0"/>
              <a:t> </a:t>
            </a:r>
            <a:r>
              <a:rPr lang="en-US" i="1" dirty="0" err="1" smtClean="0"/>
              <a:t>rešenja</a:t>
            </a:r>
            <a:r>
              <a:rPr lang="sr-Latn-RS" dirty="0" smtClean="0"/>
              <a:t>, video-instalacija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https://ulus.rs/blog/bez-predloga-konkretnog-resenja-sinisa-ilic/?lang=en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mnXSmT3mM9U/WCr8bCvNsWI/AAAAAAAABfk/Z2X6Sdn1tT8uAaln96VtP7Zb6P7pjOo_wCLcB/s1600/thumb_IMG_8493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fter the w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1143000" cy="11144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228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AFTER THE WALL</a:t>
            </a:r>
            <a:r>
              <a:rPr lang="sr-Latn-CS" b="1" dirty="0" smtClean="0"/>
              <a:t>, </a:t>
            </a:r>
            <a:r>
              <a:rPr lang="en-US" b="1" dirty="0" smtClean="0"/>
              <a:t>Art and culture in post-Communist Europe</a:t>
            </a:r>
            <a:r>
              <a:rPr lang="sr-Latn-CS" b="1" dirty="0" smtClean="0"/>
              <a:t/>
            </a:r>
            <a:br>
              <a:rPr lang="sr-Latn-CS" b="1" dirty="0" smtClean="0"/>
            </a:br>
            <a:r>
              <a:rPr lang="sr-Latn-CS" b="1" dirty="0" smtClean="0"/>
              <a:t> </a:t>
            </a:r>
            <a:r>
              <a:rPr lang="en-US" dirty="0" smtClean="0"/>
              <a:t>Stockholm 16 October 1999 - 16 January 2000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r-Latn-CS" dirty="0" smtClean="0"/>
              <a:t>Projekat </a:t>
            </a:r>
            <a:r>
              <a:rPr lang="sr-Latn-CS" dirty="0" smtClean="0"/>
              <a:t>predstavljanja </a:t>
            </a:r>
            <a:r>
              <a:rPr lang="sr-Latn-CS" dirty="0" smtClean="0"/>
              <a:t>umetnosti, filma, fotografije i video arta iz Istočne i Centralne Evrope i bivšeg Sovjetskog saveza nakon decenije perestrojske i pada Berlinskog zida (1989)</a:t>
            </a:r>
            <a:endParaRPr lang="sr-Latn-CS" dirty="0" smtClean="0"/>
          </a:p>
          <a:p>
            <a:pPr>
              <a:lnSpc>
                <a:spcPct val="90000"/>
              </a:lnSpc>
            </a:pPr>
            <a:r>
              <a:rPr lang="sr-Latn-CS" dirty="0" smtClean="0"/>
              <a:t>Projekat </a:t>
            </a:r>
            <a:r>
              <a:rPr lang="sr-Latn-CS" dirty="0" smtClean="0"/>
              <a:t>je nastao u saradnji sa lokalnim ministarstvima kulture i Soros centrima</a:t>
            </a:r>
          </a:p>
          <a:p>
            <a:pPr>
              <a:lnSpc>
                <a:spcPct val="90000"/>
              </a:lnSpc>
            </a:pPr>
            <a:r>
              <a:rPr lang="sr-Latn-CS" dirty="0" smtClean="0"/>
              <a:t>Reč je o izložbi </a:t>
            </a:r>
            <a:r>
              <a:rPr lang="sr-Latn-CS" dirty="0" smtClean="0"/>
              <a:t>koja je preispitivala individualne umetničke pristupe koji su mogli a nisu morali da referišu na politički ili društveni kontekst u kojem su </a:t>
            </a:r>
            <a:r>
              <a:rPr lang="sr-Latn-CS" dirty="0" smtClean="0"/>
              <a:t>nastajali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dirty="0" smtClean="0"/>
              <a:t>Četiri sekcije: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I. SOCIAL SCULPTURE</a:t>
            </a:r>
            <a:br>
              <a:rPr lang="en-US" dirty="0" smtClean="0"/>
            </a:br>
            <a:r>
              <a:rPr lang="sr-Latn-CS" dirty="0" smtClean="0"/>
              <a:t>radovi koji su referisali ili su se bavili pitanjima ekonomije, nacionalnog identiteta, religije, rase, konzumerizma, siromaštva, otuđenja i uticaja masovnih medija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II, RE-INVENTING THE PAST</a:t>
            </a:r>
            <a:br>
              <a:rPr lang="en-US" dirty="0" smtClean="0"/>
            </a:br>
            <a:r>
              <a:rPr lang="sr-Latn-CS" dirty="0" smtClean="0"/>
              <a:t>radovi u kojima se umetnici suočavaju sa umetničkim tradicijama u okciru kojih su se formirali, i u ideološkom smislu i nacionalnom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III. QUESTIONING SUBJECTIVITY</a:t>
            </a:r>
            <a:br>
              <a:rPr lang="en-US" dirty="0" smtClean="0"/>
            </a:br>
            <a:r>
              <a:rPr lang="sr-Latn-CS" dirty="0" smtClean="0"/>
              <a:t>Radovi u kojima se preispituje sosptvo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IV. GENDER SCAPES</a:t>
            </a:r>
            <a:br>
              <a:rPr lang="en-US" dirty="0" smtClean="0"/>
            </a:br>
            <a:r>
              <a:rPr lang="sr-Latn-CS" dirty="0" smtClean="0"/>
              <a:t>radovi koji se kritički bave rodnim stereotipima kako u kontekstu prethodne ideologije tako i u kontekstu novih formi rodnih reprezentacija</a:t>
            </a:r>
          </a:p>
          <a:p>
            <a:pPr>
              <a:lnSpc>
                <a:spcPct val="90000"/>
              </a:lnSpc>
            </a:pPr>
            <a:endParaRPr lang="sr-Latn-C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3.bp.blogspot.com/-8YaevT8K4UY/WCr8aiI-zRI/AAAAAAAABfg/3VBqnEItZUMohvFGRaePCCPTujOhPPjWACLcB/s1600/IMG_6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234746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1.bp.blogspot.com/-Z1pjzV0b8Mk/WCr9FuJ00tI/AAAAAAAABfo/TAHKa6RJl_Axo2r-IS_x8NR1EaY576xDQCLcB/s1600/sinisa_skica_pr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50845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34200" y="304800"/>
            <a:ext cx="198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Siniša</a:t>
            </a:r>
            <a:r>
              <a:rPr lang="en-US" dirty="0" smtClean="0"/>
              <a:t> </a:t>
            </a:r>
            <a:r>
              <a:rPr lang="en-US" dirty="0" err="1" smtClean="0"/>
              <a:t>Ilić</a:t>
            </a:r>
            <a:r>
              <a:rPr lang="sr-Latn-RS" dirty="0" smtClean="0"/>
              <a:t>, </a:t>
            </a:r>
            <a:r>
              <a:rPr lang="en-US" i="1" dirty="0" err="1" smtClean="0"/>
              <a:t>Bez</a:t>
            </a:r>
            <a:r>
              <a:rPr lang="en-US" i="1" dirty="0" smtClean="0"/>
              <a:t> </a:t>
            </a:r>
            <a:r>
              <a:rPr lang="en-US" i="1" dirty="0" err="1" smtClean="0"/>
              <a:t>predloga</a:t>
            </a:r>
            <a:r>
              <a:rPr lang="en-US" i="1" dirty="0" smtClean="0"/>
              <a:t> </a:t>
            </a:r>
            <a:r>
              <a:rPr lang="en-US" i="1" dirty="0" err="1" smtClean="0"/>
              <a:t>konkretnog</a:t>
            </a:r>
            <a:r>
              <a:rPr lang="en-US" i="1" dirty="0" smtClean="0"/>
              <a:t> </a:t>
            </a:r>
            <a:r>
              <a:rPr lang="en-US" i="1" dirty="0" err="1" smtClean="0"/>
              <a:t>rešenja</a:t>
            </a:r>
            <a:r>
              <a:rPr lang="sr-Latn-RS" dirty="0" smtClean="0"/>
              <a:t>, kolaž</a:t>
            </a:r>
            <a:endParaRPr lang="sr-Latn-R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http://sinisailic.blogspot.com/2016/11/without-proposition-for-concrete.html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Image result for milica ruzicic jugoremed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6753225" cy="49625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90800" y="228600"/>
            <a:ext cx="3439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Milica Ružičić, </a:t>
            </a:r>
            <a:r>
              <a:rPr lang="en-US" i="1" dirty="0" err="1" smtClean="0"/>
              <a:t>Jugoremedija</a:t>
            </a:r>
            <a:r>
              <a:rPr lang="sr-Latn-RS" dirty="0" smtClean="0"/>
              <a:t>, 2009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04800"/>
            <a:ext cx="555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Milica Ružičić, </a:t>
            </a:r>
            <a:r>
              <a:rPr lang="en-US" i="1" dirty="0" err="1" smtClean="0"/>
              <a:t>Srbija</a:t>
            </a:r>
            <a:r>
              <a:rPr lang="en-US" i="1" dirty="0" smtClean="0"/>
              <a:t> 2004 </a:t>
            </a:r>
            <a:r>
              <a:rPr lang="en-US" i="1" dirty="0" err="1" smtClean="0"/>
              <a:t>Zrenjanin</a:t>
            </a:r>
            <a:r>
              <a:rPr lang="en-US" i="1" dirty="0" smtClean="0"/>
              <a:t> </a:t>
            </a:r>
            <a:r>
              <a:rPr lang="en-US" i="1" dirty="0" err="1" smtClean="0"/>
              <a:t>Jugoremedija</a:t>
            </a:r>
            <a:r>
              <a:rPr lang="sr-Latn-RS" dirty="0" smtClean="0"/>
              <a:t>,</a:t>
            </a:r>
            <a:r>
              <a:rPr lang="en-US" dirty="0" smtClean="0"/>
              <a:t> 20</a:t>
            </a:r>
            <a:r>
              <a:rPr lang="sr-Latn-RS" dirty="0" smtClean="0"/>
              <a:t>13</a:t>
            </a:r>
            <a:endParaRPr lang="en-US" dirty="0"/>
          </a:p>
        </p:txBody>
      </p:sp>
      <p:pic>
        <p:nvPicPr>
          <p:cNvPr id="49154" name="Picture 2" descr="jugoremedija_jun_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620000" cy="551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milica ružiči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914400"/>
            <a:ext cx="8355012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n search of balk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92675" cy="6858000"/>
          </a:xfrm>
          <a:prstGeom prst="rect">
            <a:avLst/>
          </a:prstGeom>
          <a:noFill/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334000" y="762000"/>
            <a:ext cx="347027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In search of Balkania</a:t>
            </a:r>
            <a:r>
              <a:rPr lang="sr-Latn-CS" sz="2400" b="1">
                <a:solidFill>
                  <a:schemeClr val="tx2"/>
                </a:solidFill>
              </a:rPr>
              <a:t>, </a:t>
            </a:r>
            <a:r>
              <a:rPr lang="en-US" sz="2400" b="1">
                <a:solidFill>
                  <a:schemeClr val="tx2"/>
                </a:solidFill>
              </a:rPr>
              <a:t>05.10.-01.12.200</a:t>
            </a:r>
            <a:r>
              <a:rPr lang="sr-Latn-CS" sz="2400">
                <a:solidFill>
                  <a:schemeClr val="tx2"/>
                </a:solidFill>
              </a:rPr>
              <a:t>2, Neue Galerie Graz</a:t>
            </a:r>
          </a:p>
          <a:p>
            <a:pPr>
              <a:spcBef>
                <a:spcPct val="20000"/>
              </a:spcBef>
            </a:pPr>
            <a:r>
              <a:rPr lang="sr-Latn-CS" sz="2400" b="1"/>
              <a:t>kuratori</a:t>
            </a:r>
            <a:r>
              <a:rPr lang="en-US" sz="2400" b="1"/>
              <a:t>:</a:t>
            </a:r>
            <a:r>
              <a:rPr lang="en-US" sz="2400"/>
              <a:t> Roger Conover, Eda Cufer, Peter Weibe</a:t>
            </a:r>
            <a:r>
              <a:rPr lang="sr-Latn-CS"/>
              <a:t>l</a:t>
            </a:r>
          </a:p>
          <a:p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6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37313" cy="6858000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8372" name="Group 4"/>
          <p:cNvGraphicFramePr>
            <a:graphicFrameLocks noGrp="1"/>
          </p:cNvGraphicFramePr>
          <p:nvPr/>
        </p:nvGraphicFramePr>
        <p:xfrm>
          <a:off x="6781800" y="5257800"/>
          <a:ext cx="1737042" cy="1188720"/>
        </p:xfrm>
        <a:graphic>
          <a:graphicData uri="http://schemas.openxmlformats.org/drawingml/2006/table">
            <a:tbl>
              <a:tblPr/>
              <a:tblGrid>
                <a:gridCol w="208280"/>
                <a:gridCol w="1528762"/>
              </a:tblGrid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IVANA KESER, Genealogy, 1993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sr-Latn-CS" b="1"/>
              <a:t>Izložbu su pratile tri publikacije: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In Search of Balkania: A User's Manual;</a:t>
            </a:r>
            <a:endParaRPr lang="sr-Latn-CS"/>
          </a:p>
          <a:p>
            <a:pPr marL="609600" indent="-609600">
              <a:buFontTx/>
              <a:buAutoNum type="arabicPeriod"/>
            </a:pPr>
            <a:r>
              <a:rPr lang="en-US"/>
              <a:t>Balkanian: A Non-Standard Cultural Dictionary;</a:t>
            </a:r>
            <a:endParaRPr lang="sr-Latn-CS"/>
          </a:p>
          <a:p>
            <a:pPr marL="609600" indent="-609600">
              <a:buFontTx/>
              <a:buAutoNum type="arabicPeriod"/>
            </a:pPr>
            <a:r>
              <a:rPr lang="en-US"/>
              <a:t>Balkan as Metaphor: Between Globalization and Fragmentation.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ernbauer1-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6553200" cy="4979988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858000" y="5486400"/>
            <a:ext cx="1936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Esra Ersen</a:t>
            </a:r>
            <a:r>
              <a:rPr lang="en-US"/>
              <a:t/>
            </a:r>
            <a:br>
              <a:rPr lang="en-US"/>
            </a:br>
            <a:r>
              <a:rPr lang="en-US" i="1"/>
              <a:t>Hamam</a:t>
            </a:r>
            <a:r>
              <a:rPr lang="en-US"/>
              <a:t/>
            </a:r>
            <a:br>
              <a:rPr lang="en-US"/>
            </a:br>
            <a:r>
              <a:rPr lang="en-US"/>
              <a:t>2001</a:t>
            </a:r>
            <a:br>
              <a:rPr lang="en-US"/>
            </a:br>
            <a:r>
              <a:rPr lang="en-US"/>
              <a:t>video installation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2174</Words>
  <Application>Microsoft Office PowerPoint</Application>
  <PresentationFormat>On-screen Show (4:3)</PresentationFormat>
  <Paragraphs>139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Istočnoevropski i balkanski umetnički prostor – neki problemi</vt:lpstr>
      <vt:lpstr>geopolitička podela vs kulturalni prostori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Blut &amp; Honig, Zukunft ist am Balkan  2003, Klosterneuburg / Österreich </vt:lpstr>
      <vt:lpstr>Slide 14</vt:lpstr>
      <vt:lpstr>August 30 – November 23, 2003: In den Schluchten des Balkans u gudurama balkana, Kassel, Kunsthalle Fridericianum </vt:lpstr>
      <vt:lpstr>Die Balkans Trillogy 2003 – 2004</vt:lpstr>
      <vt:lpstr>Slide 17</vt:lpstr>
      <vt:lpstr>postjugoslovenska savremena umetnost</vt:lpstr>
      <vt:lpstr>Slide 19</vt:lpstr>
      <vt:lpstr>la condition post-communiste ili la condition post-socialiste</vt:lpstr>
      <vt:lpstr>Grojs: ’kretanje unazad’</vt:lpstr>
      <vt:lpstr>ex-yu</vt:lpstr>
      <vt:lpstr>jugonostalgija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postjugoslovenska savremena umetnost</dc:title>
  <dc:creator>User</dc:creator>
  <cp:lastModifiedBy>User</cp:lastModifiedBy>
  <cp:revision>12</cp:revision>
  <dcterms:created xsi:type="dcterms:W3CDTF">2020-05-10T23:04:16Z</dcterms:created>
  <dcterms:modified xsi:type="dcterms:W3CDTF">2020-05-11T11:46:18Z</dcterms:modified>
</cp:coreProperties>
</file>