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6" r:id="rId8"/>
    <p:sldId id="269" r:id="rId9"/>
    <p:sldId id="260" r:id="rId10"/>
    <p:sldId id="261" r:id="rId11"/>
    <p:sldId id="264" r:id="rId12"/>
    <p:sldId id="262" r:id="rId13"/>
    <p:sldId id="263" r:id="rId14"/>
    <p:sldId id="265" r:id="rId15"/>
    <p:sldId id="271" r:id="rId16"/>
    <p:sldId id="274" r:id="rId17"/>
    <p:sldId id="272" r:id="rId18"/>
    <p:sldId id="273" r:id="rId19"/>
    <p:sldId id="275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8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9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3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F60A-B5F6-46DF-9A57-F3DD1235D15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288A-1BD2-4C90-9BF8-8B465FCF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32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medieval-world/early-christian-art/early-christian-architecture/v/santa-sabina-rome" TargetMode="External"/><Relationship Id="rId2" Type="http://schemas.openxmlformats.org/officeDocument/2006/relationships/hyperlink" Target="https://www.khanacademy.org/humanities/medieval-world/early-christian-art/early-christian-architecture/v/basilica-of-santa-maria-maggiore-rome-5th-century-a-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EE89-CED4-420E-8113-53031EF78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Ravena</a:t>
            </a:r>
            <a:r>
              <a:rPr lang="sr-Latn-RS" dirty="0"/>
              <a:t>:</a:t>
            </a:r>
            <a:br>
              <a:rPr lang="sr-Latn-RS" dirty="0"/>
            </a:br>
            <a:r>
              <a:rPr lang="en-US" dirty="0" err="1"/>
              <a:t>Baptisterijum</a:t>
            </a:r>
            <a:r>
              <a:rPr lang="en-US" dirty="0"/>
              <a:t> </a:t>
            </a:r>
            <a:r>
              <a:rPr lang="en-US" dirty="0" err="1"/>
              <a:t>Neoni</a:t>
            </a:r>
            <a:br>
              <a:rPr lang="en-US" dirty="0"/>
            </a:br>
            <a:r>
              <a:rPr lang="en-US" dirty="0" err="1"/>
              <a:t>Baptisterijum</a:t>
            </a:r>
            <a:r>
              <a:rPr lang="en-US" dirty="0"/>
              <a:t> </a:t>
            </a:r>
            <a:r>
              <a:rPr lang="en-US" dirty="0" err="1"/>
              <a:t>Arijanaca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E1F73-F1F1-4A27-9931-A5CEC50F2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4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3543449-2E78-4566-A45B-CBF24562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6" y="183763"/>
            <a:ext cx="6555079" cy="64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A53A44-2EAF-4E4C-BAC5-F614D3301C2D}"/>
              </a:ext>
            </a:extLst>
          </p:cNvPr>
          <p:cNvSpPr txBox="1"/>
          <p:nvPr/>
        </p:nvSpPr>
        <p:spPr>
          <a:xfrm>
            <a:off x="7583648" y="394283"/>
            <a:ext cx="42699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Teme kupole – predstava Krštenja u reci Jordan. Obratite pažnju na zlatnu pozadinu, personifikaciju reke Jordan, Jovana Krstitelja i goluba (Sv. Duh). (Setite se personifikacije bunara sa sarkofaga </a:t>
            </a:r>
            <a:r>
              <a:rPr lang="sr-Latn-RS" dirty="0" err="1"/>
              <a:t>Adelfije</a:t>
            </a:r>
            <a:r>
              <a:rPr lang="sr-Latn-RS" dirty="0"/>
              <a:t>). Na mozaiku se vide tragovi restauracije (razlika u zlatnoj boji pozadine, golub, deo Jovana Krstitelja, glava Hristosa)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Prsten oko kupole – povorka apostola koji nose vence (simbole duhovne pobede). Povorku predvode Sv. Petar i Pavle. Pozadina je plava, a oni hodaju na travnatoj površini (aluzija na rajski vrt).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4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A5205-7764-48BC-9B60-43D872C3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15" y="1654686"/>
            <a:ext cx="7092891" cy="4730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F9969-3CC8-4B52-BC45-20EE01337350}"/>
              </a:ext>
            </a:extLst>
          </p:cNvPr>
          <p:cNvSpPr txBox="1"/>
          <p:nvPr/>
        </p:nvSpPr>
        <p:spPr>
          <a:xfrm>
            <a:off x="411061" y="436228"/>
            <a:ext cx="11643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Treća zona kupole – </a:t>
            </a:r>
            <a:r>
              <a:rPr lang="sr-Latn-RS" dirty="0" err="1"/>
              <a:t>predstav</a:t>
            </a:r>
            <a:r>
              <a:rPr lang="en-US" dirty="0"/>
              <a:t>e</a:t>
            </a:r>
            <a:r>
              <a:rPr lang="sr-Latn-RS" dirty="0"/>
              <a:t> carstva nebeskog, vizuelno osmišljenog u vidu dve ’predstave’ (dva ’oltara’). On</a:t>
            </a:r>
            <a:r>
              <a:rPr lang="en-US" dirty="0" err="1"/>
              <a:t>i</a:t>
            </a:r>
            <a:r>
              <a:rPr lang="sr-Latn-RS" dirty="0"/>
              <a:t> se naizmenično ponavljaju (4+4), a između sebe su odeljen</a:t>
            </a:r>
            <a:r>
              <a:rPr lang="en-US" dirty="0" err="1"/>
              <a:t>i</a:t>
            </a:r>
            <a:r>
              <a:rPr lang="sr-Latn-RS" dirty="0"/>
              <a:t> stilizovanim </a:t>
            </a:r>
            <a:r>
              <a:rPr lang="sr-Latn-RS" dirty="0" err="1"/>
              <a:t>kandelabrima</a:t>
            </a:r>
            <a:r>
              <a:rPr lang="sr-Latn-RS" dirty="0"/>
              <a:t> (floralnim motivima).</a:t>
            </a:r>
          </a:p>
          <a:p>
            <a:r>
              <a:rPr lang="sr-Latn-RS" dirty="0"/>
              <a:t>Ukupno ima 4 prazna prestola i 4 oltara sa manjim prestolima oko istog (ukupno 8, prateći oblik krstionice).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C759D9-689D-48FD-AC0E-78E797B622CF}"/>
              </a:ext>
            </a:extLst>
          </p:cNvPr>
          <p:cNvSpPr/>
          <p:nvPr/>
        </p:nvSpPr>
        <p:spPr>
          <a:xfrm>
            <a:off x="4563611" y="4152550"/>
            <a:ext cx="2936147" cy="186235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623984-5007-430D-A88A-504C6D9FA600}"/>
              </a:ext>
            </a:extLst>
          </p:cNvPr>
          <p:cNvSpPr/>
          <p:nvPr/>
        </p:nvSpPr>
        <p:spPr>
          <a:xfrm>
            <a:off x="7684316" y="3429000"/>
            <a:ext cx="2684477" cy="225873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67CD8-82F9-4DDB-8A69-91CFE08B4A71}"/>
              </a:ext>
            </a:extLst>
          </p:cNvPr>
          <p:cNvSpPr/>
          <p:nvPr/>
        </p:nvSpPr>
        <p:spPr>
          <a:xfrm>
            <a:off x="2525086" y="3095538"/>
            <a:ext cx="1853967" cy="23237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FE6EE1-4B41-447F-8AD3-AFEEC02C4DFC}"/>
              </a:ext>
            </a:extLst>
          </p:cNvPr>
          <p:cNvCxnSpPr/>
          <p:nvPr/>
        </p:nvCxnSpPr>
        <p:spPr>
          <a:xfrm>
            <a:off x="2810312" y="1308683"/>
            <a:ext cx="2944536" cy="3011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767954-5FE3-40F3-A8B1-DF8ED1BAF591}"/>
              </a:ext>
            </a:extLst>
          </p:cNvPr>
          <p:cNvCxnSpPr/>
          <p:nvPr/>
        </p:nvCxnSpPr>
        <p:spPr>
          <a:xfrm>
            <a:off x="5402510" y="1359558"/>
            <a:ext cx="3095538" cy="279299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96FEDD-4CBB-4DBB-814E-7563C1EE28B8}"/>
              </a:ext>
            </a:extLst>
          </p:cNvPr>
          <p:cNvCxnSpPr/>
          <p:nvPr/>
        </p:nvCxnSpPr>
        <p:spPr>
          <a:xfrm flipH="1">
            <a:off x="3498209" y="1359558"/>
            <a:ext cx="1870745" cy="226448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CFDE46-5484-4D9C-9948-9A06A774C602}"/>
              </a:ext>
            </a:extLst>
          </p:cNvPr>
          <p:cNvCxnSpPr>
            <a:cxnSpLocks/>
          </p:cNvCxnSpPr>
          <p:nvPr/>
        </p:nvCxnSpPr>
        <p:spPr>
          <a:xfrm>
            <a:off x="7499758" y="947956"/>
            <a:ext cx="75501" cy="374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7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5EAC8-DB7A-493C-BF02-D344F060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72" y="494951"/>
            <a:ext cx="6800795" cy="372424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DC98E1-45B9-4534-B867-729CDA0FC642}"/>
              </a:ext>
            </a:extLst>
          </p:cNvPr>
          <p:cNvCxnSpPr/>
          <p:nvPr/>
        </p:nvCxnSpPr>
        <p:spPr>
          <a:xfrm>
            <a:off x="5570290" y="4278385"/>
            <a:ext cx="0" cy="80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F1AB5B-9ED4-4DCA-89E4-0EA38989F594}"/>
              </a:ext>
            </a:extLst>
          </p:cNvPr>
          <p:cNvSpPr txBox="1"/>
          <p:nvPr/>
        </p:nvSpPr>
        <p:spPr>
          <a:xfrm>
            <a:off x="1728138" y="5142917"/>
            <a:ext cx="533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Oltar sa otvorenim jevanđeljem na kojem je ispisano ime jevanđeliste. Ukupno ima 4 ovakve predstave što odgovara četvorici jevanđelista. 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A4F740-C377-4A60-BFDE-6CA25AE007FA}"/>
              </a:ext>
            </a:extLst>
          </p:cNvPr>
          <p:cNvCxnSpPr/>
          <p:nvPr/>
        </p:nvCxnSpPr>
        <p:spPr>
          <a:xfrm>
            <a:off x="7709483" y="3900881"/>
            <a:ext cx="780176" cy="118284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35C80B-E232-4614-9729-2BEA134410F8}"/>
              </a:ext>
            </a:extLst>
          </p:cNvPr>
          <p:cNvSpPr txBox="1"/>
          <p:nvPr/>
        </p:nvSpPr>
        <p:spPr>
          <a:xfrm>
            <a:off x="8112154" y="5327583"/>
            <a:ext cx="362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Prazni prestoli sa dijademama iznad kojih su tabernakli.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9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lumn mosaic detail, Bishop Neon 'Orthodox' baptistery, c… | Flickr">
            <a:extLst>
              <a:ext uri="{FF2B5EF4-FFF2-40B4-BE49-F238E27FC236}">
                <a16:creationId xmlns:a16="http://schemas.microsoft.com/office/drawing/2014/main" id="{164A678A-7A68-4C9E-BA9F-71A38DEE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32" y="520117"/>
            <a:ext cx="6949900" cy="461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8BB655-644D-44F2-B2C3-5E8448C3E7A6}"/>
              </a:ext>
            </a:extLst>
          </p:cNvPr>
          <p:cNvCxnSpPr/>
          <p:nvPr/>
        </p:nvCxnSpPr>
        <p:spPr>
          <a:xfrm>
            <a:off x="5511567" y="5234730"/>
            <a:ext cx="0" cy="64595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7324F-4D26-436F-9276-E86EDB4EF097}"/>
              </a:ext>
            </a:extLst>
          </p:cNvPr>
          <p:cNvSpPr txBox="1"/>
          <p:nvPr/>
        </p:nvSpPr>
        <p:spPr>
          <a:xfrm>
            <a:off x="4890782" y="5880683"/>
            <a:ext cx="206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Prazan presto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F7A84E-6E41-40F5-B00F-8E5B265DCF3C}"/>
              </a:ext>
            </a:extLst>
          </p:cNvPr>
          <p:cNvCxnSpPr/>
          <p:nvPr/>
        </p:nvCxnSpPr>
        <p:spPr>
          <a:xfrm>
            <a:off x="8489659" y="3531765"/>
            <a:ext cx="1031846" cy="60400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DEB441-B01E-44D5-A464-82C392290A72}"/>
              </a:ext>
            </a:extLst>
          </p:cNvPr>
          <p:cNvSpPr txBox="1"/>
          <p:nvPr/>
        </p:nvSpPr>
        <p:spPr>
          <a:xfrm>
            <a:off x="9680895" y="4035105"/>
            <a:ext cx="222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Ograđeni vrtovi (</a:t>
            </a:r>
            <a:r>
              <a:rPr lang="sr-Latn-RS" i="1" dirty="0" err="1"/>
              <a:t>locus</a:t>
            </a:r>
            <a:r>
              <a:rPr lang="sr-Latn-RS" i="1" dirty="0"/>
              <a:t> </a:t>
            </a:r>
            <a:r>
              <a:rPr lang="sr-Latn-RS" i="1" dirty="0" err="1"/>
              <a:t>amoenus</a:t>
            </a:r>
            <a:r>
              <a:rPr lang="sr-Latn-RS" dirty="0"/>
              <a:t>) aluzija na rajski vrt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9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91AA5A-3B74-4F1A-A654-0F938AAFB9E0}"/>
              </a:ext>
            </a:extLst>
          </p:cNvPr>
          <p:cNvSpPr txBox="1"/>
          <p:nvPr/>
        </p:nvSpPr>
        <p:spPr>
          <a:xfrm>
            <a:off x="469783" y="176169"/>
            <a:ext cx="11241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Dekoraciju građevine treba sagledati pojedinačno (što smo već uradili) ali i u celini – čime stičemo jasnu sliku o funkciji i značenju (simboličnom i doslovnom) mozaičke dekoracije. Značenje ukrasa leži u osi programa krstionice. </a:t>
            </a:r>
          </a:p>
          <a:p>
            <a:r>
              <a:rPr lang="sr-Latn-RS" dirty="0"/>
              <a:t>Osovina programa dekoracije počinje sa predstavom Hristovog krštenja u temenu kupole (voda, krštenje, pročišćenje, ’preduslov’ za ulazak u Carstvo Božije), ide dalje ka apostolima (pre svega Petru i Pavlu) i kroz Univerzalnu Crkvu. Vrhunac dostiže kod </a:t>
            </a:r>
            <a:r>
              <a:rPr lang="sr-Latn-RS" dirty="0" err="1"/>
              <a:t>neofite</a:t>
            </a:r>
            <a:r>
              <a:rPr lang="sr-Latn-RS" dirty="0"/>
              <a:t>, u trenutku njegovog krštenja odnosno pomazanja. Krštenjem vernik ’ulazi’ u Carstvo Božije i time dobija večno spasenje. </a:t>
            </a:r>
          </a:p>
          <a:p>
            <a:endParaRPr lang="sr-Latn-RS" dirty="0"/>
          </a:p>
          <a:p>
            <a:r>
              <a:rPr lang="sr-Latn-RS" dirty="0"/>
              <a:t>Pored toga važno je sagledati značaj simbolike broja 8 – kako </a:t>
            </a:r>
            <a:r>
              <a:rPr lang="sr-Latn-RS" dirty="0" err="1"/>
              <a:t>baptisterijuma</a:t>
            </a:r>
            <a:r>
              <a:rPr lang="sr-Latn-RS" dirty="0"/>
              <a:t> tako i </a:t>
            </a:r>
            <a:r>
              <a:rPr lang="sr-Latn-RS" dirty="0" err="1"/>
              <a:t>piscine</a:t>
            </a:r>
            <a:r>
              <a:rPr lang="sr-Latn-RS" dirty="0"/>
              <a:t> (v. sv. </a:t>
            </a:r>
            <a:r>
              <a:rPr lang="sr-Latn-RS" dirty="0" err="1"/>
              <a:t>Amvrosije</a:t>
            </a:r>
            <a:r>
              <a:rPr lang="sr-Latn-RS" dirty="0"/>
              <a:t> Milanski), potom floralne dekoracije, mermerne oplate, i dr.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0160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ijanski baptisterij - Wikipedia">
            <a:extLst>
              <a:ext uri="{FF2B5EF4-FFF2-40B4-BE49-F238E27FC236}">
                <a16:creationId xmlns:a16="http://schemas.microsoft.com/office/drawing/2014/main" id="{A4EEBE0F-CB4D-49BD-921F-E2E7C292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42" y="388798"/>
            <a:ext cx="7434080" cy="554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B43D1-84DF-4871-A2DF-17A6390B044C}"/>
              </a:ext>
            </a:extLst>
          </p:cNvPr>
          <p:cNvSpPr txBox="1"/>
          <p:nvPr/>
        </p:nvSpPr>
        <p:spPr>
          <a:xfrm>
            <a:off x="1052712" y="5929727"/>
            <a:ext cx="873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/>
              <a:t>Arijanska</a:t>
            </a:r>
            <a:r>
              <a:rPr lang="sr-Latn-RS" dirty="0"/>
              <a:t> krstionica, podigao </a:t>
            </a:r>
            <a:r>
              <a:rPr lang="sr-Latn-RS" dirty="0" err="1"/>
              <a:t>ostrogotski</a:t>
            </a:r>
            <a:r>
              <a:rPr lang="sr-Latn-RS" dirty="0"/>
              <a:t> kralj </a:t>
            </a:r>
            <a:r>
              <a:rPr lang="sr-Latn-RS" dirty="0" err="1"/>
              <a:t>Teodorih</a:t>
            </a:r>
            <a:r>
              <a:rPr lang="sr-Latn-RS" dirty="0"/>
              <a:t>, krajem 5. veka – početkom 6. veka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8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ian Baptistery, Ravenna, Italy">
            <a:extLst>
              <a:ext uri="{FF2B5EF4-FFF2-40B4-BE49-F238E27FC236}">
                <a16:creationId xmlns:a16="http://schemas.microsoft.com/office/drawing/2014/main" id="{F7230338-A5F5-4E6D-B37D-FE07933E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" y="1619250"/>
            <a:ext cx="7239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rian Baptistery - L&amp;L Luce&amp;Light">
            <a:extLst>
              <a:ext uri="{FF2B5EF4-FFF2-40B4-BE49-F238E27FC236}">
                <a16:creationId xmlns:a16="http://schemas.microsoft.com/office/drawing/2014/main" id="{08F48579-DBDA-435D-9FD0-FDEDF516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95" y="2097857"/>
            <a:ext cx="4598916" cy="34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40C8D-5A5A-4217-BA18-286DB8E733E9}"/>
              </a:ext>
            </a:extLst>
          </p:cNvPr>
          <p:cNvSpPr txBox="1"/>
          <p:nvPr/>
        </p:nvSpPr>
        <p:spPr>
          <a:xfrm>
            <a:off x="511728" y="260059"/>
            <a:ext cx="5914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Ponovite:</a:t>
            </a:r>
          </a:p>
          <a:p>
            <a:r>
              <a:rPr lang="sr-Latn-RS" dirty="0"/>
              <a:t>Prvi Vaseljenski sabor (i dalje), Arije (sveštenik iz Aleksandrije, Egipat), </a:t>
            </a:r>
            <a:r>
              <a:rPr lang="sr-Latn-RS" dirty="0" err="1"/>
              <a:t>arijanska</a:t>
            </a:r>
            <a:r>
              <a:rPr lang="sr-Latn-RS" dirty="0"/>
              <a:t> jeres, ko su sve bili pristalice ove jeresi, arhitektura krstionice, kralj </a:t>
            </a:r>
            <a:r>
              <a:rPr lang="sr-Latn-RS" dirty="0" err="1"/>
              <a:t>Teodorih</a:t>
            </a:r>
            <a:r>
              <a:rPr lang="sr-Latn-RS" dirty="0"/>
              <a:t>, </a:t>
            </a:r>
            <a:r>
              <a:rPr lang="sr-Latn-RS" dirty="0" err="1"/>
              <a:t>Ostrogoti</a:t>
            </a:r>
            <a:r>
              <a:rPr lang="sr-Latn-R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8FE5F-9EE5-49E9-9A70-38C43687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99" y="923330"/>
            <a:ext cx="3794666" cy="5454570"/>
          </a:xfrm>
          <a:prstGeom prst="rect">
            <a:avLst/>
          </a:prstGeom>
        </p:spPr>
      </p:pic>
      <p:pic>
        <p:nvPicPr>
          <p:cNvPr id="7172" name="Picture 4" descr="Test renders of Arian Baptistery. | Download Scientific Diagram">
            <a:extLst>
              <a:ext uri="{FF2B5EF4-FFF2-40B4-BE49-F238E27FC236}">
                <a16:creationId xmlns:a16="http://schemas.microsoft.com/office/drawing/2014/main" id="{78732C0A-EDCB-4F72-9207-45625A73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4" y="1786729"/>
            <a:ext cx="7857735" cy="31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5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1977567-353C-4A05-85E3-8F70C997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6" y="346285"/>
            <a:ext cx="5820707" cy="57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00868-25C4-45F0-9657-657015BD66CD}"/>
              </a:ext>
            </a:extLst>
          </p:cNvPr>
          <p:cNvSpPr txBox="1"/>
          <p:nvPr/>
        </p:nvSpPr>
        <p:spPr>
          <a:xfrm>
            <a:off x="6803472" y="419071"/>
            <a:ext cx="3674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Uporedite sa mozaičkom dekoracijom </a:t>
            </a:r>
            <a:r>
              <a:rPr lang="sr-Latn-RS" dirty="0" err="1"/>
              <a:t>Baptisterijuma</a:t>
            </a:r>
            <a:r>
              <a:rPr lang="sr-Latn-RS" dirty="0"/>
              <a:t> pravoslavnih.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FFFFF8C8-72E2-43B1-8B22-D4C369B0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76" y="2449585"/>
            <a:ext cx="5530442" cy="368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4AF149-E68D-489E-923C-C3A8A4E8F77F}"/>
              </a:ext>
            </a:extLst>
          </p:cNvPr>
          <p:cNvCxnSpPr/>
          <p:nvPr/>
        </p:nvCxnSpPr>
        <p:spPr>
          <a:xfrm>
            <a:off x="3111689" y="1065402"/>
            <a:ext cx="4690072" cy="124995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70A11C2-6B9C-40A1-BF07-80826F7962CC}"/>
              </a:ext>
            </a:extLst>
          </p:cNvPr>
          <p:cNvSpPr/>
          <p:nvPr/>
        </p:nvSpPr>
        <p:spPr>
          <a:xfrm>
            <a:off x="1224793" y="346285"/>
            <a:ext cx="3909269" cy="19103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6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rk Vernon on Twitter: &quot;So that's Mars and Dionysus. Not Venus ...">
            <a:extLst>
              <a:ext uri="{FF2B5EF4-FFF2-40B4-BE49-F238E27FC236}">
                <a16:creationId xmlns:a16="http://schemas.microsoft.com/office/drawing/2014/main" id="{39A217FB-C0D4-4822-9D58-48A3EFEA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5" y="758172"/>
            <a:ext cx="5692105" cy="45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rian Baptistery Ravenna Baptistery of Neon Basilica of San Vitale ...">
            <a:extLst>
              <a:ext uri="{FF2B5EF4-FFF2-40B4-BE49-F238E27FC236}">
                <a16:creationId xmlns:a16="http://schemas.microsoft.com/office/drawing/2014/main" id="{24237E04-1D65-4B1C-9887-28221F3D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92" y="285225"/>
            <a:ext cx="5465427" cy="54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7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943E481-DC07-49AD-B4FD-74D7A08B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7" y="989233"/>
            <a:ext cx="3786202" cy="55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59786-A8E5-4927-B8F9-D62E94B5E332}"/>
              </a:ext>
            </a:extLst>
          </p:cNvPr>
          <p:cNvSpPr txBox="1"/>
          <p:nvPr/>
        </p:nvSpPr>
        <p:spPr>
          <a:xfrm>
            <a:off x="444617" y="117446"/>
            <a:ext cx="1155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/>
              <a:t>Baptisterijum</a:t>
            </a:r>
            <a:r>
              <a:rPr lang="sr-Latn-RS" dirty="0"/>
              <a:t> pravoslavnih, </a:t>
            </a:r>
            <a:r>
              <a:rPr lang="sr-Latn-RS" dirty="0" err="1"/>
              <a:t>Ravena</a:t>
            </a:r>
            <a:r>
              <a:rPr lang="sr-Latn-RS" dirty="0"/>
              <a:t>. Podigao episkop </a:t>
            </a:r>
            <a:r>
              <a:rPr lang="sr-Latn-RS" dirty="0" err="1"/>
              <a:t>Ursus</a:t>
            </a:r>
            <a:r>
              <a:rPr lang="sr-Latn-RS" dirty="0"/>
              <a:t> krajem 4. i početkom 5. veka uz baziliku koja je uništena u 18. veku. </a:t>
            </a:r>
            <a:r>
              <a:rPr lang="sr-Latn-RS" dirty="0" err="1"/>
              <a:t>Baptisterijum</a:t>
            </a:r>
            <a:r>
              <a:rPr lang="sr-Latn-RS" dirty="0"/>
              <a:t> je mozaički ukrašen oko 450. godine, u vreme episkopa Neona (po kojem i nosi naziv).</a:t>
            </a:r>
            <a:endParaRPr lang="en-US" dirty="0"/>
          </a:p>
        </p:txBody>
      </p:sp>
      <p:pic>
        <p:nvPicPr>
          <p:cNvPr id="1030" name="Picture 6" descr="UNESCO-Listed Neonian Baptistery in Ravenna">
            <a:extLst>
              <a:ext uri="{FF2B5EF4-FFF2-40B4-BE49-F238E27FC236}">
                <a16:creationId xmlns:a16="http://schemas.microsoft.com/office/drawing/2014/main" id="{DF0AB729-FC72-4810-8CFF-E7704480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90" y="1470623"/>
            <a:ext cx="69532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8F0DD4-0587-4D2B-A0F1-B844B9CAC4B0}"/>
              </a:ext>
            </a:extLst>
          </p:cNvPr>
          <p:cNvSpPr txBox="1"/>
          <p:nvPr/>
        </p:nvSpPr>
        <p:spPr>
          <a:xfrm>
            <a:off x="679508" y="687897"/>
            <a:ext cx="90517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Literatura:</a:t>
            </a:r>
          </a:p>
          <a:p>
            <a:endParaRPr lang="sr-Latn-RS" dirty="0"/>
          </a:p>
          <a:p>
            <a:r>
              <a:rPr lang="sr-Latn-RS" dirty="0"/>
              <a:t>L. Mirković, Ikonografske studije, 67-89.</a:t>
            </a:r>
          </a:p>
          <a:p>
            <a:r>
              <a:rPr lang="sr-Latn-RS" dirty="0"/>
              <a:t>A. J. </a:t>
            </a:r>
            <a:r>
              <a:rPr lang="sr-Latn-RS" dirty="0" err="1"/>
              <a:t>Wharton</a:t>
            </a:r>
            <a:r>
              <a:rPr lang="sr-Latn-RS" dirty="0"/>
              <a:t>, </a:t>
            </a:r>
            <a:r>
              <a:rPr lang="en-US" dirty="0"/>
              <a:t>Ritual and Reconstructed Meaning: The </a:t>
            </a:r>
            <a:r>
              <a:rPr lang="en-US" dirty="0" err="1"/>
              <a:t>Neonian</a:t>
            </a:r>
            <a:r>
              <a:rPr lang="en-US" dirty="0"/>
              <a:t> Baptistery in Ravenna</a:t>
            </a:r>
            <a:r>
              <a:rPr lang="sr-Latn-RS" dirty="0"/>
              <a:t>, Art </a:t>
            </a:r>
            <a:r>
              <a:rPr lang="sr-Latn-RS" dirty="0" err="1"/>
              <a:t>Bulletin</a:t>
            </a:r>
            <a:r>
              <a:rPr lang="sr-Latn-RS" dirty="0"/>
              <a:t> 1987, LXIX, no. 3, 358-375.</a:t>
            </a:r>
          </a:p>
          <a:p>
            <a:r>
              <a:rPr lang="sr-Latn-RS" dirty="0"/>
              <a:t>F. </a:t>
            </a:r>
            <a:r>
              <a:rPr lang="sr-Latn-RS" dirty="0" err="1"/>
              <a:t>Gerke</a:t>
            </a:r>
            <a:r>
              <a:rPr lang="sr-Latn-RS" dirty="0"/>
              <a:t>, Kasna antika i rano hrišćanstvo.</a:t>
            </a:r>
          </a:p>
          <a:p>
            <a:r>
              <a:rPr lang="sr-Latn-RS" dirty="0" err="1"/>
              <a:t>R.M.Jensen</a:t>
            </a:r>
            <a:r>
              <a:rPr lang="sr-Latn-RS" dirty="0"/>
              <a:t>, </a:t>
            </a:r>
            <a:r>
              <a:rPr lang="sr-Latn-RS" dirty="0" err="1"/>
              <a:t>Understanding</a:t>
            </a:r>
            <a:r>
              <a:rPr lang="sr-Latn-RS" dirty="0"/>
              <a:t> </a:t>
            </a:r>
            <a:r>
              <a:rPr lang="sr-Latn-RS" dirty="0" err="1"/>
              <a:t>Early</a:t>
            </a:r>
            <a:r>
              <a:rPr lang="sr-Latn-RS" dirty="0"/>
              <a:t> </a:t>
            </a:r>
            <a:r>
              <a:rPr lang="sr-Latn-RS" dirty="0" err="1"/>
              <a:t>Christian</a:t>
            </a:r>
            <a:r>
              <a:rPr lang="sr-Latn-RS" dirty="0"/>
              <a:t> Art, 117-119.</a:t>
            </a:r>
          </a:p>
          <a:p>
            <a:r>
              <a:rPr lang="sr-Latn-RS" dirty="0"/>
              <a:t>I. </a:t>
            </a:r>
            <a:r>
              <a:rPr lang="sr-Latn-RS" dirty="0" err="1"/>
              <a:t>Weinryb</a:t>
            </a:r>
            <a:r>
              <a:rPr lang="sr-Latn-RS" dirty="0"/>
              <a:t>, </a:t>
            </a:r>
            <a:r>
              <a:rPr lang="en-US" dirty="0"/>
              <a:t>A Tale of Two Baptisteries: Royal</a:t>
            </a:r>
            <a:r>
              <a:rPr lang="sr-Latn-RS" dirty="0"/>
              <a:t> </a:t>
            </a:r>
            <a:r>
              <a:rPr lang="en-US" dirty="0"/>
              <a:t>and Ecclesiastical Patronage</a:t>
            </a:r>
            <a:r>
              <a:rPr lang="sr-Latn-RS" dirty="0"/>
              <a:t> </a:t>
            </a:r>
            <a:r>
              <a:rPr lang="en-US" dirty="0"/>
              <a:t>in Ravenna</a:t>
            </a:r>
            <a:r>
              <a:rPr lang="sr-Latn-RS"/>
              <a:t>, 41-58.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564F6-79BF-4894-9BB5-86C791D08898}"/>
              </a:ext>
            </a:extLst>
          </p:cNvPr>
          <p:cNvSpPr txBox="1"/>
          <p:nvPr/>
        </p:nvSpPr>
        <p:spPr>
          <a:xfrm>
            <a:off x="679508" y="3531170"/>
            <a:ext cx="8581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Vežbe, pogledajte:</a:t>
            </a:r>
          </a:p>
          <a:p>
            <a:endParaRPr lang="sr-Latn-RS" dirty="0"/>
          </a:p>
          <a:p>
            <a:r>
              <a:rPr lang="en-US" dirty="0">
                <a:hlinkClick r:id="rId2"/>
              </a:rPr>
              <a:t>https://www.khanacademy.org/humanities/medieval-world/early-christian-art/early-christian-architecture/v/basilica-of-santa-maria-maggiore-rome-5th-century-a-d</a:t>
            </a:r>
            <a:endParaRPr lang="sr-Latn-RS" dirty="0"/>
          </a:p>
          <a:p>
            <a:endParaRPr lang="sr-Latn-RS" dirty="0"/>
          </a:p>
          <a:p>
            <a:r>
              <a:rPr lang="en-US" dirty="0">
                <a:hlinkClick r:id="rId3"/>
              </a:rPr>
              <a:t>https://www.khanacademy.org/humanities/medieval-world/early-christian-art/early-christian-architecture/v/santa-sabina-rome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148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History of Architecture 2">
            <a:extLst>
              <a:ext uri="{FF2B5EF4-FFF2-40B4-BE49-F238E27FC236}">
                <a16:creationId xmlns:a16="http://schemas.microsoft.com/office/drawing/2014/main" id="{86F38FE8-E97D-499E-A092-2C4356C9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95" y="432033"/>
            <a:ext cx="4195754" cy="59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E03C4F-DC5D-4EC8-864E-8FAAC7EA99F6}"/>
              </a:ext>
            </a:extLst>
          </p:cNvPr>
          <p:cNvSpPr txBox="1"/>
          <p:nvPr/>
        </p:nvSpPr>
        <p:spPr>
          <a:xfrm>
            <a:off x="25166" y="24789"/>
            <a:ext cx="520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Unutrašnjost je ukrašena mermernom oplatom i mozaicima. Dekoraciju posmatramo u tri celine: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D5C4FD-223C-49FA-8795-CE99D18D71A9}"/>
              </a:ext>
            </a:extLst>
          </p:cNvPr>
          <p:cNvCxnSpPr>
            <a:cxnSpLocks/>
          </p:cNvCxnSpPr>
          <p:nvPr/>
        </p:nvCxnSpPr>
        <p:spPr>
          <a:xfrm>
            <a:off x="5343787" y="3548543"/>
            <a:ext cx="1115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1C7156-8AAA-4B93-B169-77391EB8E78E}"/>
              </a:ext>
            </a:extLst>
          </p:cNvPr>
          <p:cNvCxnSpPr>
            <a:cxnSpLocks/>
          </p:cNvCxnSpPr>
          <p:nvPr/>
        </p:nvCxnSpPr>
        <p:spPr>
          <a:xfrm>
            <a:off x="5417540" y="6425967"/>
            <a:ext cx="1055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4E22DF-68FB-4915-AF7B-E50E8DE28DE4}"/>
              </a:ext>
            </a:extLst>
          </p:cNvPr>
          <p:cNvSpPr txBox="1"/>
          <p:nvPr/>
        </p:nvSpPr>
        <p:spPr>
          <a:xfrm>
            <a:off x="5731184" y="4936920"/>
            <a:ext cx="53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A1654A-5907-4CF7-8476-6643218A7FB0}"/>
              </a:ext>
            </a:extLst>
          </p:cNvPr>
          <p:cNvCxnSpPr>
            <a:cxnSpLocks/>
          </p:cNvCxnSpPr>
          <p:nvPr/>
        </p:nvCxnSpPr>
        <p:spPr>
          <a:xfrm flipH="1">
            <a:off x="5343787" y="1921079"/>
            <a:ext cx="1129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017DAC-92E8-4AF5-9C47-EB4BC6DE135E}"/>
              </a:ext>
            </a:extLst>
          </p:cNvPr>
          <p:cNvSpPr txBox="1"/>
          <p:nvPr/>
        </p:nvSpPr>
        <p:spPr>
          <a:xfrm>
            <a:off x="5760440" y="2608977"/>
            <a:ext cx="48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3777EA-125E-4449-8915-8A8EE8B62C43}"/>
              </a:ext>
            </a:extLst>
          </p:cNvPr>
          <p:cNvCxnSpPr/>
          <p:nvPr/>
        </p:nvCxnSpPr>
        <p:spPr>
          <a:xfrm flipH="1">
            <a:off x="5343787" y="432032"/>
            <a:ext cx="1129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CC6B3A-A21D-49C3-B82C-0221EF4F1DBE}"/>
              </a:ext>
            </a:extLst>
          </p:cNvPr>
          <p:cNvSpPr txBox="1"/>
          <p:nvPr/>
        </p:nvSpPr>
        <p:spPr>
          <a:xfrm>
            <a:off x="5760440" y="1140796"/>
            <a:ext cx="67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6B2D51-8E82-47E1-89B5-2DE03ECDF8B8}"/>
              </a:ext>
            </a:extLst>
          </p:cNvPr>
          <p:cNvSpPr txBox="1"/>
          <p:nvPr/>
        </p:nvSpPr>
        <p:spPr>
          <a:xfrm>
            <a:off x="2413129" y="5335317"/>
            <a:ext cx="269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Najniži (donji) nivo sa </a:t>
            </a:r>
            <a:r>
              <a:rPr lang="sr-Latn-RS" dirty="0" err="1"/>
              <a:t>piscinom</a:t>
            </a:r>
            <a:r>
              <a:rPr lang="sr-Latn-RS" dirty="0"/>
              <a:t> u sredini </a:t>
            </a:r>
            <a:r>
              <a:rPr lang="sr-Latn-RS" dirty="0" err="1"/>
              <a:t>baptisterijuma</a:t>
            </a:r>
            <a:r>
              <a:rPr lang="sr-Latn-RS" dirty="0"/>
              <a:t> i 8 niša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F6917-73AC-49AA-BDB1-7BC4B39C8026}"/>
              </a:ext>
            </a:extLst>
          </p:cNvPr>
          <p:cNvSpPr txBox="1"/>
          <p:nvPr/>
        </p:nvSpPr>
        <p:spPr>
          <a:xfrm>
            <a:off x="2459793" y="2873121"/>
            <a:ext cx="232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Nivo oko prozora sa štuko dekoracijom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334A34-9EF1-40D3-9BA2-5B94AF74411A}"/>
              </a:ext>
            </a:extLst>
          </p:cNvPr>
          <p:cNvSpPr txBox="1"/>
          <p:nvPr/>
        </p:nvSpPr>
        <p:spPr>
          <a:xfrm>
            <a:off x="2541987" y="1199517"/>
            <a:ext cx="255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Kupola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6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ptistery of Neon (Orthodox Baptistery), Ravenna | end of t… | Flickr">
            <a:extLst>
              <a:ext uri="{FF2B5EF4-FFF2-40B4-BE49-F238E27FC236}">
                <a16:creationId xmlns:a16="http://schemas.microsoft.com/office/drawing/2014/main" id="{A273F497-60D3-44E9-8938-DEF8DAE24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959163-361A-4935-9A11-65B671EF7702}"/>
              </a:ext>
            </a:extLst>
          </p:cNvPr>
          <p:cNvCxnSpPr>
            <a:cxnSpLocks/>
          </p:cNvCxnSpPr>
          <p:nvPr/>
        </p:nvCxnSpPr>
        <p:spPr>
          <a:xfrm flipH="1">
            <a:off x="822121" y="2164360"/>
            <a:ext cx="570451" cy="629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8780FC-E8A0-44C6-8C91-BA08AAB40E24}"/>
              </a:ext>
            </a:extLst>
          </p:cNvPr>
          <p:cNvSpPr txBox="1"/>
          <p:nvPr/>
        </p:nvSpPr>
        <p:spPr>
          <a:xfrm>
            <a:off x="83890" y="2650921"/>
            <a:ext cx="3103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Natpis</a:t>
            </a:r>
          </a:p>
          <a:p>
            <a:endParaRPr lang="sr-Latn-RS" dirty="0"/>
          </a:p>
          <a:p>
            <a:r>
              <a:rPr lang="sr-Latn-RS" dirty="0"/>
              <a:t>Ispod – uništena mozaička dekoracija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ECBEB-523C-4988-8570-D150E7AC58C0}"/>
              </a:ext>
            </a:extLst>
          </p:cNvPr>
          <p:cNvSpPr txBox="1"/>
          <p:nvPr/>
        </p:nvSpPr>
        <p:spPr>
          <a:xfrm>
            <a:off x="4077050" y="3565321"/>
            <a:ext cx="25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</a:rPr>
              <a:t>Mermerna oplata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65FCFC-C9DE-4411-A650-BEB0D845416F}"/>
              </a:ext>
            </a:extLst>
          </p:cNvPr>
          <p:cNvCxnSpPr/>
          <p:nvPr/>
        </p:nvCxnSpPr>
        <p:spPr>
          <a:xfrm flipV="1">
            <a:off x="10343626" y="1736521"/>
            <a:ext cx="780176" cy="11744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39619B-75F7-4BBD-A94C-FC91167A94B9}"/>
              </a:ext>
            </a:extLst>
          </p:cNvPr>
          <p:cNvSpPr txBox="1"/>
          <p:nvPr/>
        </p:nvSpPr>
        <p:spPr>
          <a:xfrm>
            <a:off x="11073468" y="1862356"/>
            <a:ext cx="1118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Mozaik, vreža </a:t>
            </a:r>
            <a:r>
              <a:rPr lang="sr-Latn-RS" dirty="0" err="1"/>
              <a:t>akantusa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5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ptistery of Neon (Orthodox Baptistery), Ravenna | end of t… | Flickr">
            <a:extLst>
              <a:ext uri="{FF2B5EF4-FFF2-40B4-BE49-F238E27FC236}">
                <a16:creationId xmlns:a16="http://schemas.microsoft.com/office/drawing/2014/main" id="{79EBFD40-9FB2-4DA0-B6D9-59D722D07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5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venna – křtitelnice neonská (Neonova křtitelnice ortodoxních ...">
            <a:extLst>
              <a:ext uri="{FF2B5EF4-FFF2-40B4-BE49-F238E27FC236}">
                <a16:creationId xmlns:a16="http://schemas.microsoft.com/office/drawing/2014/main" id="{46A68B03-0E46-475D-B200-7F89087C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7" y="291699"/>
            <a:ext cx="8848157" cy="60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F215E4-F33F-400E-9AF9-8E827BDF6F65}"/>
              </a:ext>
            </a:extLst>
          </p:cNvPr>
          <p:cNvSpPr txBox="1"/>
          <p:nvPr/>
        </p:nvSpPr>
        <p:spPr>
          <a:xfrm>
            <a:off x="9336948" y="3244334"/>
            <a:ext cx="2441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Niše (ukupno 8) sa naizmenično postavljenom mermernom oplatom i natpisima (mozaička dekoracija ispod natpisa je uništena) koji mahom aludiraju na krštenje (vodu), npr. Pranje nogu.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E020F6-B79C-4F21-B7C1-249D26FEDEC3}"/>
              </a:ext>
            </a:extLst>
          </p:cNvPr>
          <p:cNvCxnSpPr/>
          <p:nvPr/>
        </p:nvCxnSpPr>
        <p:spPr>
          <a:xfrm>
            <a:off x="8833607" y="3691156"/>
            <a:ext cx="48656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6057A7-0289-48C1-BB44-7C9E7F88F5C5}"/>
              </a:ext>
            </a:extLst>
          </p:cNvPr>
          <p:cNvSpPr/>
          <p:nvPr/>
        </p:nvSpPr>
        <p:spPr>
          <a:xfrm>
            <a:off x="3439486" y="486561"/>
            <a:ext cx="2097248" cy="210563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BD58C0-F3FC-4763-9AB7-383588319A15}"/>
              </a:ext>
            </a:extLst>
          </p:cNvPr>
          <p:cNvSpPr/>
          <p:nvPr/>
        </p:nvSpPr>
        <p:spPr>
          <a:xfrm>
            <a:off x="5536733" y="291699"/>
            <a:ext cx="2650921" cy="20385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9B41E7-DD1F-45ED-9A5B-49C5D3FCF84B}"/>
              </a:ext>
            </a:extLst>
          </p:cNvPr>
          <p:cNvSpPr/>
          <p:nvPr/>
        </p:nvSpPr>
        <p:spPr>
          <a:xfrm>
            <a:off x="939568" y="291699"/>
            <a:ext cx="2499918" cy="222499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825E2A-3E1A-4678-B7F7-B742EE889333}"/>
              </a:ext>
            </a:extLst>
          </p:cNvPr>
          <p:cNvCxnSpPr>
            <a:cxnSpLocks/>
          </p:cNvCxnSpPr>
          <p:nvPr/>
        </p:nvCxnSpPr>
        <p:spPr>
          <a:xfrm>
            <a:off x="8409963" y="1031846"/>
            <a:ext cx="84728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C17CFB-9920-481D-8118-15D8123DD668}"/>
              </a:ext>
            </a:extLst>
          </p:cNvPr>
          <p:cNvSpPr txBox="1"/>
          <p:nvPr/>
        </p:nvSpPr>
        <p:spPr>
          <a:xfrm>
            <a:off x="9288013" y="452990"/>
            <a:ext cx="2385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Zona prozora sa štuko dekoracijom. Predstavljeni su proroci, iznad njih su školjke, i različite životinje između </a:t>
            </a:r>
            <a:r>
              <a:rPr lang="sr-Latn-RS" dirty="0" err="1"/>
              <a:t>kantarosa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9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venna - Orthodox (or Neonian) Baptistery | The 2nd Band of… | Flickr">
            <a:extLst>
              <a:ext uri="{FF2B5EF4-FFF2-40B4-BE49-F238E27FC236}">
                <a16:creationId xmlns:a16="http://schemas.microsoft.com/office/drawing/2014/main" id="{E5840E72-9734-4536-9172-1CCC7303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923"/>
            <a:ext cx="97536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2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venna Mosaics: A closer look">
            <a:extLst>
              <a:ext uri="{FF2B5EF4-FFF2-40B4-BE49-F238E27FC236}">
                <a16:creationId xmlns:a16="http://schemas.microsoft.com/office/drawing/2014/main" id="{9C42258A-F1E7-4965-9556-3B3E13CF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47" y="236988"/>
            <a:ext cx="8302305" cy="62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E0C60F-57BD-407D-A043-684F5811E6F9}"/>
              </a:ext>
            </a:extLst>
          </p:cNvPr>
          <p:cNvSpPr txBox="1"/>
          <p:nvPr/>
        </p:nvSpPr>
        <p:spPr>
          <a:xfrm>
            <a:off x="276837" y="780176"/>
            <a:ext cx="95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Zona kupole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5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venna, Battistero Neoniano, Cupola | Roman master mosaicists of ...">
            <a:extLst>
              <a:ext uri="{FF2B5EF4-FFF2-40B4-BE49-F238E27FC236}">
                <a16:creationId xmlns:a16="http://schemas.microsoft.com/office/drawing/2014/main" id="{82B9959A-136B-43F8-8A1B-3AF11EAF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53" y="702556"/>
            <a:ext cx="7720902" cy="54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BFB05-AE3B-4181-AEF1-F20FDEA8C461}"/>
              </a:ext>
            </a:extLst>
          </p:cNvPr>
          <p:cNvSpPr txBox="1"/>
          <p:nvPr/>
        </p:nvSpPr>
        <p:spPr>
          <a:xfrm>
            <a:off x="201336" y="251670"/>
            <a:ext cx="227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Kupola se takođe sastoji iz tri zone: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0F29B4-822A-4C1E-AA54-F7A9C6399080}"/>
              </a:ext>
            </a:extLst>
          </p:cNvPr>
          <p:cNvCxnSpPr/>
          <p:nvPr/>
        </p:nvCxnSpPr>
        <p:spPr>
          <a:xfrm flipH="1">
            <a:off x="3422708" y="3607266"/>
            <a:ext cx="409382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58C72CF-1CFE-48C9-AF15-EFDC4FCC6710}"/>
              </a:ext>
            </a:extLst>
          </p:cNvPr>
          <p:cNvSpPr txBox="1"/>
          <p:nvPr/>
        </p:nvSpPr>
        <p:spPr>
          <a:xfrm>
            <a:off x="3020036" y="3428999"/>
            <a:ext cx="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A03D6A-7053-4042-AACA-08480CAE5D9A}"/>
              </a:ext>
            </a:extLst>
          </p:cNvPr>
          <p:cNvCxnSpPr/>
          <p:nvPr/>
        </p:nvCxnSpPr>
        <p:spPr>
          <a:xfrm flipH="1" flipV="1">
            <a:off x="3221372" y="2004969"/>
            <a:ext cx="2785145" cy="8976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17F86-9BDE-4795-A4C5-5C17553DB564}"/>
              </a:ext>
            </a:extLst>
          </p:cNvPr>
          <p:cNvSpPr txBox="1"/>
          <p:nvPr/>
        </p:nvSpPr>
        <p:spPr>
          <a:xfrm>
            <a:off x="2818700" y="1820303"/>
            <a:ext cx="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DC5707-0262-44E8-94F5-210102C6F827}"/>
              </a:ext>
            </a:extLst>
          </p:cNvPr>
          <p:cNvCxnSpPr/>
          <p:nvPr/>
        </p:nvCxnSpPr>
        <p:spPr>
          <a:xfrm flipH="1">
            <a:off x="3221372" y="5327009"/>
            <a:ext cx="1577131" cy="45300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3A6637-2B27-4A79-B64C-A02051E6C10A}"/>
              </a:ext>
            </a:extLst>
          </p:cNvPr>
          <p:cNvSpPr txBox="1"/>
          <p:nvPr/>
        </p:nvSpPr>
        <p:spPr>
          <a:xfrm>
            <a:off x="2967605" y="5782418"/>
            <a:ext cx="402672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71D0AF-F5D6-4B44-8F96-ADEF4202AE22}"/>
              </a:ext>
            </a:extLst>
          </p:cNvPr>
          <p:cNvSpPr txBox="1"/>
          <p:nvPr/>
        </p:nvSpPr>
        <p:spPr>
          <a:xfrm>
            <a:off x="199238" y="3428999"/>
            <a:ext cx="287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Teme kupole sa scenom Krštenja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6923C-3178-4B3D-B79B-E93F18B6451A}"/>
              </a:ext>
            </a:extLst>
          </p:cNvPr>
          <p:cNvSpPr txBox="1"/>
          <p:nvPr/>
        </p:nvSpPr>
        <p:spPr>
          <a:xfrm>
            <a:off x="176168" y="1780347"/>
            <a:ext cx="261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Prsten (zona oko temena kupole) sa apostolima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5EAFE3-F82B-4868-95FF-A07552D8D892}"/>
              </a:ext>
            </a:extLst>
          </p:cNvPr>
          <p:cNvSpPr txBox="1"/>
          <p:nvPr/>
        </p:nvSpPr>
        <p:spPr>
          <a:xfrm>
            <a:off x="199238" y="5780015"/>
            <a:ext cx="234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Treći prsten (zona) sa oltarima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7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721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Ravena: Baptisterijum Neoni Baptisterijum Arijanaca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Ravena: Baptisterijum Neoni Baptisterijum Arijevaca</dc:title>
  <dc:creator>Branka</dc:creator>
  <cp:lastModifiedBy>Branka</cp:lastModifiedBy>
  <cp:revision>26</cp:revision>
  <dcterms:created xsi:type="dcterms:W3CDTF">2020-03-28T18:19:11Z</dcterms:created>
  <dcterms:modified xsi:type="dcterms:W3CDTF">2020-04-16T12:47:22Z</dcterms:modified>
</cp:coreProperties>
</file>