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92" r:id="rId101"/>
    <p:sldId id="357" r:id="rId102"/>
    <p:sldId id="358" r:id="rId103"/>
    <p:sldId id="359" r:id="rId104"/>
    <p:sldId id="360" r:id="rId105"/>
    <p:sldId id="361" r:id="rId106"/>
    <p:sldId id="362" r:id="rId107"/>
    <p:sldId id="363"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884770-F1A3-4477-92A8-923E90828315}"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84770-F1A3-4477-92A8-923E90828315}"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84770-F1A3-4477-92A8-923E90828315}"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84770-F1A3-4477-92A8-923E90828315}"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884770-F1A3-4477-92A8-923E90828315}" type="datetimeFigureOut">
              <a:rPr lang="en-US" smtClean="0"/>
              <a:pPr/>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884770-F1A3-4477-92A8-923E90828315}" type="datetimeFigureOut">
              <a:rPr lang="en-US" smtClean="0"/>
              <a:pPr/>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884770-F1A3-4477-92A8-923E90828315}" type="datetimeFigureOut">
              <a:rPr lang="en-US" smtClean="0"/>
              <a:pPr/>
              <a:t>4/1/2020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884770-F1A3-4477-92A8-923E90828315}" type="datetimeFigureOut">
              <a:rPr lang="en-US" smtClean="0"/>
              <a:pPr/>
              <a:t>4/1/2020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84770-F1A3-4477-92A8-923E90828315}" type="datetimeFigureOut">
              <a:rPr lang="en-US" smtClean="0"/>
              <a:pPr/>
              <a:t>4/1/2020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84770-F1A3-4477-92A8-923E90828315}" type="datetimeFigureOut">
              <a:rPr lang="en-US" smtClean="0"/>
              <a:pPr/>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884770-F1A3-4477-92A8-923E90828315}" type="datetimeFigureOut">
              <a:rPr lang="en-US" smtClean="0"/>
              <a:pPr/>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BA4E-01DC-4400-8573-C5352589B5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84770-F1A3-4477-92A8-923E90828315}" type="datetimeFigureOut">
              <a:rPr lang="en-US" smtClean="0"/>
              <a:pPr/>
              <a:t>4/1/2020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CBA4E-01DC-4400-8573-C5352589B51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www.tate.org.uk/art/artworks/man-ray-cadeau-t07883" TargetMode="External"/><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106.xml.rels><?xml version="1.0" encoding="UTF-8" standalone="yes"?>
<Relationships xmlns="http://schemas.openxmlformats.org/package/2006/relationships"><Relationship Id="rId3" Type="http://schemas.openxmlformats.org/officeDocument/2006/relationships/hyperlink" Target="https://www.moma.org/collection/works/80997" TargetMode="External"/><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07.xml.rels><?xml version="1.0" encoding="UTF-8" standalone="yes"?>
<Relationships xmlns="http://schemas.openxmlformats.org/package/2006/relationships"><Relationship Id="rId3" Type="http://schemas.openxmlformats.org/officeDocument/2006/relationships/hyperlink" Target="https://sis.modernamuseet.se/view/objects/asitem/items$0040:1330" TargetMode="External"/><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tate.org.uk/art/artworks/ernst-the-entire-city-n05289" TargetMode="External"/><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tate.org.uk/art/artworks/ernst-forest-and-dove-t00548" TargetMode="External"/><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metmuseum.org/art/collection/search/489976" TargetMode="Externa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leemiller.co.uk/"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www.tate.org.uk/art/artworks/miro-painting-t01318" TargetMode="External"/><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www.tate.org.uk/art/artworks/ernst-celebes-t01988" TargetMode="External"/><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9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museoreinasofia.es/en/collection/artwork/visage-du-grand-masturbateur-face-great-masturbator" TargetMode="External"/><Relationship Id="rId2" Type="http://schemas.openxmlformats.org/officeDocument/2006/relationships/hyperlink" Target="https://www.salvador-dali.org/media/upload/arxius/educa/The%20great%20masturbator.pdf" TargetMode="External"/><Relationship Id="rId1" Type="http://schemas.openxmlformats.org/officeDocument/2006/relationships/slideLayout" Target="../slideLayouts/slideLayout7.xml"/><Relationship Id="rId4" Type="http://schemas.openxmlformats.org/officeDocument/2006/relationships/image" Target="../media/image1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4"/>
          <p:cNvSpPr>
            <a:spLocks noGrp="1"/>
          </p:cNvSpPr>
          <p:nvPr>
            <p:ph type="ctrTitle" idx="4294967295"/>
          </p:nvPr>
        </p:nvSpPr>
        <p:spPr>
          <a:xfrm>
            <a:off x="609600" y="762000"/>
            <a:ext cx="7772400" cy="1470025"/>
          </a:xfrm>
        </p:spPr>
        <p:txBody>
          <a:bodyPr/>
          <a:lstStyle/>
          <a:p>
            <a:r>
              <a:rPr lang="sr-Latn-CS"/>
              <a:t>nadrealizam</a:t>
            </a:r>
            <a:endParaRPr lang="en-US"/>
          </a:p>
        </p:txBody>
      </p:sp>
      <p:sp>
        <p:nvSpPr>
          <p:cNvPr id="3075" name="Subtitle 5"/>
          <p:cNvSpPr>
            <a:spLocks noGrp="1"/>
          </p:cNvSpPr>
          <p:nvPr>
            <p:ph type="subTitle" idx="4294967295"/>
          </p:nvPr>
        </p:nvSpPr>
        <p:spPr>
          <a:xfrm>
            <a:off x="1219200" y="2743200"/>
            <a:ext cx="6400800" cy="1905000"/>
          </a:xfrm>
        </p:spPr>
        <p:txBody>
          <a:bodyPr>
            <a:normAutofit lnSpcReduction="10000"/>
          </a:bodyPr>
          <a:lstStyle/>
          <a:p>
            <a:pPr marL="514350" indent="-514350">
              <a:buFontTx/>
              <a:buAutoNum type="arabicPeriod"/>
            </a:pPr>
            <a:r>
              <a:rPr lang="sr-Latn-CS" sz="2800">
                <a:latin typeface="Calibri" pitchFamily="34" charset="0"/>
              </a:rPr>
              <a:t>Počeci nadrealizma 1924 (I manifest) – 1929</a:t>
            </a:r>
          </a:p>
          <a:p>
            <a:pPr marL="514350" indent="-514350">
              <a:buFontTx/>
              <a:buAutoNum type="arabicPeriod"/>
            </a:pPr>
            <a:r>
              <a:rPr lang="sr-Latn-CS" sz="2800">
                <a:latin typeface="Calibri" pitchFamily="34" charset="0"/>
              </a:rPr>
              <a:t>1929-1933</a:t>
            </a:r>
          </a:p>
          <a:p>
            <a:pPr marL="514350" indent="-514350">
              <a:buFontTx/>
              <a:buAutoNum type="arabicPeriod"/>
            </a:pPr>
            <a:r>
              <a:rPr lang="sr-Latn-CS" sz="2800">
                <a:latin typeface="Calibri" pitchFamily="34" charset="0"/>
              </a:rPr>
              <a:t>Internacionalni nadrealizam 1933-1939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0"/>
            <a:ext cx="4724400" cy="6740307"/>
          </a:xfrm>
          <a:prstGeom prst="rect">
            <a:avLst/>
          </a:prstGeom>
        </p:spPr>
        <p:txBody>
          <a:bodyPr wrap="square">
            <a:spAutoFit/>
          </a:bodyPr>
          <a:lstStyle/>
          <a:p>
            <a:r>
              <a:rPr lang="sr-Latn-CS" dirty="0" smtClean="0"/>
              <a:t>Moris Nado ukazuje da Dali ovom grafikom najvaljuje da se bliži </a:t>
            </a:r>
            <a:r>
              <a:rPr lang="sr-Latn-CS" dirty="0" smtClean="0"/>
              <a:t>se trenutak kada će biti moguće “sistematizovati pometnju i doprineti potpunom diskreditovanju sveta stvarnosti</a:t>
            </a:r>
            <a:r>
              <a:rPr lang="sr-Latn-CS" dirty="0" smtClean="0"/>
              <a:t>” i “Paranoja se služu spoljašnjim svetom da bi istakla opsesivnu ideju, s tom uznemirujućom osobenošću da se stvarnost te ideje mora učniti važećom za druge. Stvarnost spoljašnjef sveta služi kao ilustracija i dokaz, ona je stavljena u službu stvarnosti našeg duha.”</a:t>
            </a:r>
          </a:p>
          <a:p>
            <a:r>
              <a:rPr lang="sr-Latn-CS" dirty="0" smtClean="0"/>
              <a:t>Prema Daliju </a:t>
            </a:r>
            <a:r>
              <a:rPr lang="sr-Latn-CS" i="1" dirty="0" smtClean="0"/>
              <a:t>kritička paranoja</a:t>
            </a:r>
            <a:r>
              <a:rPr lang="sr-Latn-CS" dirty="0" smtClean="0"/>
              <a:t> je spontani metod iracionalnog saznanja “zasnovanog na kritičkoj i sistemtičnoj objektivaciji asocijacija i delirantnih tumačenja” a breton je komentarisao: “reč je o strastvenom spekulisanju sa onim svojstvom neprekinutog bivanja svakog predmeta na kome se vrši paranoična aktivnost, ili, drugim rečima, ultrakonfuzna aktivnost koja proističe iz opsesivne ideje. ... Suočeni smo ovde sa jednom novom potvrdom – koju potkrepljuju nepobitni dkazi – svemoći želje koja je bila od samo početka i ostaje i dlaje jedino ‘vjeruju’ nadrealizma.” (M. Nado, </a:t>
            </a:r>
            <a:r>
              <a:rPr lang="sr-Latn-CS" i="1" dirty="0" smtClean="0"/>
              <a:t>Istorija nadrealizma</a:t>
            </a:r>
            <a:r>
              <a:rPr lang="sr-Latn-CS" dirty="0" smtClean="0"/>
              <a:t>, 211-222)</a:t>
            </a:r>
            <a:endParaRPr lang="en-US" dirty="0"/>
          </a:p>
        </p:txBody>
      </p:sp>
      <p:pic>
        <p:nvPicPr>
          <p:cNvPr id="122882" name="Picture 2" descr="https://collectionapi.metmuseum.org/api/collection/v1/iiif/376032/1715194/restricted"/>
          <p:cNvPicPr>
            <a:picLocks noChangeAspect="1" noChangeArrowheads="1"/>
          </p:cNvPicPr>
          <p:nvPr/>
        </p:nvPicPr>
        <p:blipFill>
          <a:blip r:embed="rId2"/>
          <a:srcRect/>
          <a:stretch>
            <a:fillRect/>
          </a:stretch>
        </p:blipFill>
        <p:spPr bwMode="auto">
          <a:xfrm>
            <a:off x="0" y="0"/>
            <a:ext cx="4315968" cy="5486400"/>
          </a:xfrm>
          <a:prstGeom prst="rect">
            <a:avLst/>
          </a:prstGeom>
          <a:noFill/>
        </p:spPr>
      </p:pic>
      <p:sp>
        <p:nvSpPr>
          <p:cNvPr id="4" name="Rectangle 3"/>
          <p:cNvSpPr/>
          <p:nvPr/>
        </p:nvSpPr>
        <p:spPr>
          <a:xfrm>
            <a:off x="152400" y="5715000"/>
            <a:ext cx="3429000" cy="646331"/>
          </a:xfrm>
          <a:prstGeom prst="rect">
            <a:avLst/>
          </a:prstGeom>
        </p:spPr>
        <p:txBody>
          <a:bodyPr wrap="square">
            <a:spAutoFit/>
          </a:bodyPr>
          <a:lstStyle/>
          <a:p>
            <a:r>
              <a:rPr lang="en-US" dirty="0" smtClean="0"/>
              <a:t>Salvador </a:t>
            </a:r>
            <a:r>
              <a:rPr lang="en-US" dirty="0" err="1" smtClean="0"/>
              <a:t>Dalí</a:t>
            </a:r>
            <a:r>
              <a:rPr lang="sr-Latn-RS" dirty="0" smtClean="0"/>
              <a:t>, Vidljiva žena,</a:t>
            </a:r>
            <a:r>
              <a:rPr lang="en-US" dirty="0" smtClean="0"/>
              <a:t>1930</a:t>
            </a:r>
            <a:r>
              <a:rPr lang="sr-Latn-RS" dirty="0" smtClean="0"/>
              <a:t>, grafika, MET, NY</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salvador_dali_lugubrious_game_postcard_11"/>
          <p:cNvPicPr>
            <a:picLocks noChangeAspect="1" noChangeArrowheads="1"/>
          </p:cNvPicPr>
          <p:nvPr/>
        </p:nvPicPr>
        <p:blipFill>
          <a:blip r:embed="rId2"/>
          <a:srcRect/>
          <a:stretch>
            <a:fillRect/>
          </a:stretch>
        </p:blipFill>
        <p:spPr bwMode="auto">
          <a:xfrm>
            <a:off x="0" y="0"/>
            <a:ext cx="4445000" cy="6858000"/>
          </a:xfrm>
          <a:prstGeom prst="rect">
            <a:avLst/>
          </a:prstGeom>
          <a:noFill/>
        </p:spPr>
      </p:pic>
      <p:sp>
        <p:nvSpPr>
          <p:cNvPr id="117763" name="Rectangle 3"/>
          <p:cNvSpPr>
            <a:spLocks noChangeArrowheads="1"/>
          </p:cNvSpPr>
          <p:nvPr/>
        </p:nvSpPr>
        <p:spPr bwMode="auto">
          <a:xfrm>
            <a:off x="4724400" y="377825"/>
            <a:ext cx="3962400" cy="2289175"/>
          </a:xfrm>
          <a:prstGeom prst="rect">
            <a:avLst/>
          </a:prstGeom>
          <a:solidFill>
            <a:srgbClr val="FFFFFF"/>
          </a:solidFill>
          <a:ln w="9525">
            <a:noFill/>
            <a:miter lim="800000"/>
            <a:headEnd/>
            <a:tailEnd/>
          </a:ln>
          <a:effectLst/>
        </p:spPr>
        <p:txBody>
          <a:bodyPr anchor="ctr">
            <a:spAutoFit/>
          </a:bodyPr>
          <a:lstStyle/>
          <a:p>
            <a:r>
              <a:rPr lang="en-US" b="1"/>
              <a:t>Dali, </a:t>
            </a:r>
            <a:r>
              <a:rPr lang="sr-Latn-CS" b="1"/>
              <a:t>Žalosna igra, 1929 ulje na platnu, kolaž</a:t>
            </a:r>
          </a:p>
          <a:p>
            <a:endParaRPr lang="sr-Latn-CS" b="1"/>
          </a:p>
          <a:p>
            <a:r>
              <a:rPr lang="sr-Latn-CS" b="1"/>
              <a:t>Bataj:</a:t>
            </a:r>
          </a:p>
          <a:p>
            <a:r>
              <a:rPr lang="sr-Latn-CS" b="1"/>
              <a:t>“intelektualno očajanje ne vodi ni ka apatiji ni ka snevanju, već ka nasilju”</a:t>
            </a:r>
          </a:p>
          <a:p>
            <a:r>
              <a:rPr lang="sr-Latn-CS" b="1"/>
              <a:t>“Dalijevo gnusno ogledalo”</a:t>
            </a: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Screen_shot_2010-12-16_at_103753_AM_440_231"/>
          <p:cNvPicPr>
            <a:picLocks noChangeAspect="1" noChangeArrowheads="1"/>
          </p:cNvPicPr>
          <p:nvPr/>
        </p:nvPicPr>
        <p:blipFill>
          <a:blip r:embed="rId2"/>
          <a:srcRect/>
          <a:stretch>
            <a:fillRect/>
          </a:stretch>
        </p:blipFill>
        <p:spPr bwMode="auto">
          <a:xfrm>
            <a:off x="228600" y="0"/>
            <a:ext cx="4191000" cy="2200275"/>
          </a:xfrm>
          <a:prstGeom prst="rect">
            <a:avLst/>
          </a:prstGeom>
          <a:noFill/>
        </p:spPr>
      </p:pic>
      <p:pic>
        <p:nvPicPr>
          <p:cNvPr id="118787" name="Picture 3" descr="Screen_shot_2010-12-16_at_103806_AM"/>
          <p:cNvPicPr>
            <a:picLocks noChangeAspect="1" noChangeArrowheads="1"/>
          </p:cNvPicPr>
          <p:nvPr/>
        </p:nvPicPr>
        <p:blipFill>
          <a:blip r:embed="rId3"/>
          <a:srcRect/>
          <a:stretch>
            <a:fillRect/>
          </a:stretch>
        </p:blipFill>
        <p:spPr bwMode="auto">
          <a:xfrm>
            <a:off x="5972175" y="152400"/>
            <a:ext cx="2867025" cy="5419725"/>
          </a:xfrm>
          <a:prstGeom prst="rect">
            <a:avLst/>
          </a:prstGeom>
          <a:noFill/>
        </p:spPr>
      </p:pic>
      <p:sp>
        <p:nvSpPr>
          <p:cNvPr id="118788" name="Rectangle 4"/>
          <p:cNvSpPr>
            <a:spLocks noChangeArrowheads="1"/>
          </p:cNvSpPr>
          <p:nvPr/>
        </p:nvSpPr>
        <p:spPr bwMode="auto">
          <a:xfrm>
            <a:off x="5486400" y="6019800"/>
            <a:ext cx="3495675" cy="646331"/>
          </a:xfrm>
          <a:prstGeom prst="rect">
            <a:avLst/>
          </a:prstGeom>
          <a:noFill/>
          <a:ln w="9525">
            <a:noFill/>
            <a:miter lim="800000"/>
            <a:headEnd/>
            <a:tailEnd/>
          </a:ln>
          <a:effectLst/>
        </p:spPr>
        <p:txBody>
          <a:bodyPr lIns="0" anchor="ctr">
            <a:spAutoFit/>
          </a:bodyPr>
          <a:lstStyle/>
          <a:p>
            <a:pPr algn="ctr"/>
            <a:r>
              <a:rPr lang="sr-Latn-RS" dirty="0" smtClean="0"/>
              <a:t>Dali</a:t>
            </a:r>
            <a:r>
              <a:rPr lang="sr-Latn-RS" i="1" dirty="0" smtClean="0"/>
              <a:t>, Paranoično lice (</a:t>
            </a:r>
            <a:r>
              <a:rPr lang="en-US" i="1" dirty="0" smtClean="0"/>
              <a:t>Visage </a:t>
            </a:r>
            <a:r>
              <a:rPr lang="en-US" i="1" dirty="0" err="1"/>
              <a:t>paranoïaque</a:t>
            </a:r>
            <a:r>
              <a:rPr lang="en-US" dirty="0"/>
              <a:t> </a:t>
            </a:r>
            <a:r>
              <a:rPr lang="en-US" dirty="0" smtClean="0"/>
              <a:t>)</a:t>
            </a:r>
            <a:r>
              <a:rPr lang="sr-Latn-CS" dirty="0" smtClean="0"/>
              <a:t> </a:t>
            </a:r>
            <a:r>
              <a:rPr lang="en-US" dirty="0"/>
              <a:t>c. 1935</a:t>
            </a:r>
          </a:p>
        </p:txBody>
      </p:sp>
      <p:pic>
        <p:nvPicPr>
          <p:cNvPr id="118789" name="Picture 5" descr="Visage paranoïaque, salvador Dali, 1932 ou 1935"/>
          <p:cNvPicPr>
            <a:picLocks noChangeAspect="1" noChangeArrowheads="1"/>
          </p:cNvPicPr>
          <p:nvPr/>
        </p:nvPicPr>
        <p:blipFill>
          <a:blip r:embed="rId4"/>
          <a:srcRect/>
          <a:stretch>
            <a:fillRect/>
          </a:stretch>
        </p:blipFill>
        <p:spPr bwMode="auto">
          <a:xfrm>
            <a:off x="0" y="2781300"/>
            <a:ext cx="5334000" cy="40005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Salvador Dalí. Retrospective Bust of a Woman. 1933 (some elements reconstructed 1970)"/>
          <p:cNvPicPr>
            <a:picLocks noChangeAspect="1" noChangeArrowheads="1"/>
          </p:cNvPicPr>
          <p:nvPr/>
        </p:nvPicPr>
        <p:blipFill>
          <a:blip r:embed="rId2"/>
          <a:srcRect/>
          <a:stretch>
            <a:fillRect/>
          </a:stretch>
        </p:blipFill>
        <p:spPr bwMode="auto">
          <a:xfrm>
            <a:off x="4438650" y="304800"/>
            <a:ext cx="4400550" cy="4552950"/>
          </a:xfrm>
          <a:prstGeom prst="rect">
            <a:avLst/>
          </a:prstGeom>
          <a:noFill/>
          <a:ln w="9525">
            <a:noFill/>
            <a:miter lim="800000"/>
            <a:headEnd/>
            <a:tailEnd/>
          </a:ln>
        </p:spPr>
      </p:pic>
      <p:sp>
        <p:nvSpPr>
          <p:cNvPr id="119811" name="Rectangle 2"/>
          <p:cNvSpPr>
            <a:spLocks noChangeArrowheads="1"/>
          </p:cNvSpPr>
          <p:nvPr/>
        </p:nvSpPr>
        <p:spPr bwMode="auto">
          <a:xfrm>
            <a:off x="304800" y="228600"/>
            <a:ext cx="3886200" cy="6463308"/>
          </a:xfrm>
          <a:prstGeom prst="rect">
            <a:avLst/>
          </a:prstGeom>
          <a:noFill/>
          <a:ln w="9525">
            <a:noFill/>
            <a:miter lim="800000"/>
            <a:headEnd/>
            <a:tailEnd/>
          </a:ln>
        </p:spPr>
        <p:txBody>
          <a:bodyPr>
            <a:spAutoFit/>
          </a:bodyPr>
          <a:lstStyle/>
          <a:p>
            <a:pPr algn="r"/>
            <a:r>
              <a:rPr lang="sr-Latn-CS" dirty="0">
                <a:latin typeface="Calibri" pitchFamily="34" charset="0"/>
              </a:rPr>
              <a:t>Dali, </a:t>
            </a:r>
            <a:r>
              <a:rPr lang="sr-Latn-RS" i="1" dirty="0" smtClean="0">
                <a:latin typeface="Calibri" pitchFamily="34" charset="0"/>
              </a:rPr>
              <a:t>Retrospektivna bista žene, </a:t>
            </a:r>
            <a:r>
              <a:rPr lang="en-US" dirty="0" smtClean="0">
                <a:latin typeface="Calibri" pitchFamily="34" charset="0"/>
              </a:rPr>
              <a:t>1933 (</a:t>
            </a:r>
            <a:r>
              <a:rPr lang="sr-Latn-RS" dirty="0" smtClean="0">
                <a:latin typeface="Calibri" pitchFamily="34" charset="0"/>
              </a:rPr>
              <a:t>neki elementi rekonstruisani </a:t>
            </a:r>
            <a:r>
              <a:rPr lang="en-US" dirty="0" smtClean="0">
                <a:latin typeface="Calibri" pitchFamily="34" charset="0"/>
              </a:rPr>
              <a:t>1970</a:t>
            </a:r>
            <a:r>
              <a:rPr lang="en-US" dirty="0">
                <a:latin typeface="Calibri" pitchFamily="34" charset="0"/>
              </a:rPr>
              <a:t>)</a:t>
            </a:r>
            <a:r>
              <a:rPr lang="sr-Latn-CS" dirty="0">
                <a:latin typeface="Calibri" pitchFamily="34" charset="0"/>
              </a:rPr>
              <a:t>, </a:t>
            </a:r>
            <a:r>
              <a:rPr lang="sr-Latn-CS" dirty="0" smtClean="0">
                <a:latin typeface="Calibri" pitchFamily="34" charset="0"/>
              </a:rPr>
              <a:t>Slikani porcelan, hleb, kukuruz, perje, boja na papiru, </a:t>
            </a:r>
            <a:r>
              <a:rPr lang="en-US" dirty="0" smtClean="0">
                <a:latin typeface="Calibri" pitchFamily="34" charset="0"/>
              </a:rPr>
              <a:t>Painted </a:t>
            </a:r>
            <a:r>
              <a:rPr lang="en-US" dirty="0">
                <a:latin typeface="Calibri" pitchFamily="34" charset="0"/>
              </a:rPr>
              <a:t>porcelain, bread, corn, feathers, paint on paper, </a:t>
            </a:r>
            <a:r>
              <a:rPr lang="it-IT" dirty="0" smtClean="0"/>
              <a:t>perle, stalak za mastilo, pesak i dve olovke</a:t>
            </a:r>
            <a:r>
              <a:rPr lang="sr-Latn-CS" dirty="0" smtClean="0">
                <a:latin typeface="Calibri" pitchFamily="34" charset="0"/>
              </a:rPr>
              <a:t>, </a:t>
            </a:r>
            <a:r>
              <a:rPr lang="en-US" dirty="0" smtClean="0">
                <a:latin typeface="Calibri" pitchFamily="34" charset="0"/>
              </a:rPr>
              <a:t>73.9 </a:t>
            </a:r>
            <a:r>
              <a:rPr lang="en-US" dirty="0">
                <a:latin typeface="Calibri" pitchFamily="34" charset="0"/>
              </a:rPr>
              <a:t>x 69.2 x 32 cm</a:t>
            </a:r>
            <a:r>
              <a:rPr lang="sr-Latn-CS" dirty="0">
                <a:latin typeface="Calibri" pitchFamily="34" charset="0"/>
              </a:rPr>
              <a:t>, MoMA</a:t>
            </a:r>
          </a:p>
          <a:p>
            <a:pPr algn="r"/>
            <a:endParaRPr lang="sr-Latn-CS" dirty="0" smtClean="0"/>
          </a:p>
          <a:p>
            <a:pPr algn="r"/>
            <a:r>
              <a:rPr lang="sr-Latn-CS" dirty="0" smtClean="0"/>
              <a:t>IZVOĐENJE TZV ‘NADREALISTIČKIH’ PREDMETA</a:t>
            </a:r>
          </a:p>
          <a:p>
            <a:pPr algn="r"/>
            <a:endParaRPr lang="sr-Latn-CS" dirty="0" smtClean="0">
              <a:latin typeface="Calibri" pitchFamily="34" charset="0"/>
            </a:endParaRPr>
          </a:p>
          <a:p>
            <a:pPr algn="r"/>
            <a:r>
              <a:rPr lang="sr-Latn-CS" dirty="0" smtClean="0">
                <a:latin typeface="Calibri" pitchFamily="34" charset="0"/>
              </a:rPr>
              <a:t>Svaki </a:t>
            </a:r>
            <a:r>
              <a:rPr lang="sr-Latn-CS" dirty="0">
                <a:latin typeface="Calibri" pitchFamily="34" charset="0"/>
              </a:rPr>
              <a:t>onaj predmet koji je otuđen, ‘ispao’ iz svog uobičajenog okvira, koji je upotrebljen u neke druge svrhe, umesto u one kojima je namenjen, ili one za koje njegova primena nije poznata. Svaki predmet koji je izrađen besciljno s jedinom namerom da zadovolji onoga koji ga je napravio i sledtstveno tome svaki predmet koji je izrađen shodno željama podsvesti i sna;</a:t>
            </a:r>
          </a:p>
          <a:p>
            <a:pPr algn="r"/>
            <a:r>
              <a:rPr lang="sr-Latn-CS" dirty="0">
                <a:latin typeface="Calibri" pitchFamily="34" charset="0"/>
              </a:rPr>
              <a:t>Susret s neočekivanim i deja vu u istom trenutku; </a:t>
            </a:r>
            <a:endParaRPr lang="en-US" dirty="0">
              <a:latin typeface="Calibri"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Dali-Venus"/>
          <p:cNvPicPr>
            <a:picLocks noChangeAspect="1" noChangeArrowheads="1"/>
          </p:cNvPicPr>
          <p:nvPr/>
        </p:nvPicPr>
        <p:blipFill>
          <a:blip r:embed="rId2"/>
          <a:srcRect/>
          <a:stretch>
            <a:fillRect/>
          </a:stretch>
        </p:blipFill>
        <p:spPr bwMode="auto">
          <a:xfrm>
            <a:off x="0" y="0"/>
            <a:ext cx="4568825" cy="6858000"/>
          </a:xfrm>
          <a:prstGeom prst="rect">
            <a:avLst/>
          </a:prstGeom>
          <a:noFill/>
        </p:spPr>
      </p:pic>
      <p:sp>
        <p:nvSpPr>
          <p:cNvPr id="120835" name="Rectangle 3"/>
          <p:cNvSpPr>
            <a:spLocks noChangeArrowheads="1"/>
          </p:cNvSpPr>
          <p:nvPr/>
        </p:nvSpPr>
        <p:spPr bwMode="auto">
          <a:xfrm>
            <a:off x="4724400" y="212725"/>
            <a:ext cx="3879139" cy="553998"/>
          </a:xfrm>
          <a:prstGeom prst="rect">
            <a:avLst/>
          </a:prstGeom>
          <a:noFill/>
          <a:ln w="9525">
            <a:noFill/>
            <a:miter lim="800000"/>
            <a:headEnd/>
            <a:tailEnd/>
          </a:ln>
          <a:effectLst/>
        </p:spPr>
        <p:txBody>
          <a:bodyPr wrap="none" lIns="0" tIns="0" rIns="0" bIns="0" anchor="ctr">
            <a:spAutoFit/>
          </a:bodyPr>
          <a:lstStyle/>
          <a:p>
            <a:r>
              <a:rPr lang="sr-Latn-RS" dirty="0" smtClean="0"/>
              <a:t>Miloska Venera sa fiokama</a:t>
            </a:r>
            <a:r>
              <a:rPr lang="en-US" dirty="0"/>
              <a:t> (1936/1964), </a:t>
            </a:r>
            <a:endParaRPr lang="sr-Latn-CS" dirty="0"/>
          </a:p>
          <a:p>
            <a:r>
              <a:rPr lang="en-US" dirty="0"/>
              <a:t>Salvador Dali  </a:t>
            </a:r>
            <a:r>
              <a:rPr lang="sr-Latn-CS" dirty="0"/>
              <a:t>(obojena bronza, krzno)</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www.tate.org.uk/art/images/work/T/T07/T07883_10.jpg"/>
          <p:cNvPicPr>
            <a:picLocks noChangeAspect="1" noChangeArrowheads="1"/>
          </p:cNvPicPr>
          <p:nvPr/>
        </p:nvPicPr>
        <p:blipFill>
          <a:blip r:embed="rId2"/>
          <a:srcRect/>
          <a:stretch>
            <a:fillRect/>
          </a:stretch>
        </p:blipFill>
        <p:spPr bwMode="auto">
          <a:xfrm>
            <a:off x="4103688" y="0"/>
            <a:ext cx="5040312" cy="6858000"/>
          </a:xfrm>
          <a:prstGeom prst="rect">
            <a:avLst/>
          </a:prstGeom>
          <a:noFill/>
          <a:ln w="9525">
            <a:noFill/>
            <a:miter lim="800000"/>
            <a:headEnd/>
            <a:tailEnd/>
          </a:ln>
        </p:spPr>
      </p:pic>
      <p:sp>
        <p:nvSpPr>
          <p:cNvPr id="121859" name="Rectangle 2"/>
          <p:cNvSpPr>
            <a:spLocks noChangeArrowheads="1"/>
          </p:cNvSpPr>
          <p:nvPr/>
        </p:nvSpPr>
        <p:spPr bwMode="auto">
          <a:xfrm>
            <a:off x="381000" y="228600"/>
            <a:ext cx="3352800" cy="1477328"/>
          </a:xfrm>
          <a:prstGeom prst="rect">
            <a:avLst/>
          </a:prstGeom>
          <a:noFill/>
          <a:ln w="9525">
            <a:noFill/>
            <a:miter lim="800000"/>
            <a:headEnd/>
            <a:tailEnd/>
          </a:ln>
        </p:spPr>
        <p:txBody>
          <a:bodyPr>
            <a:spAutoFit/>
          </a:bodyPr>
          <a:lstStyle/>
          <a:p>
            <a:pPr algn="r"/>
            <a:r>
              <a:rPr lang="en-US" dirty="0">
                <a:latin typeface="Calibri" pitchFamily="34" charset="0"/>
              </a:rPr>
              <a:t>Man Ray</a:t>
            </a:r>
            <a:r>
              <a:rPr lang="sr-Latn-CS" dirty="0">
                <a:latin typeface="Calibri" pitchFamily="34" charset="0"/>
              </a:rPr>
              <a:t>, </a:t>
            </a:r>
            <a:r>
              <a:rPr lang="sr-Latn-RS" i="1" dirty="0" smtClean="0">
                <a:latin typeface="Calibri" pitchFamily="34" charset="0"/>
              </a:rPr>
              <a:t>Poklon</a:t>
            </a:r>
            <a:r>
              <a:rPr lang="en-US" dirty="0">
                <a:latin typeface="Calibri" pitchFamily="34" charset="0"/>
              </a:rPr>
              <a:t> 1921, </a:t>
            </a:r>
            <a:r>
              <a:rPr lang="en-US" dirty="0" err="1" smtClean="0">
                <a:latin typeface="Calibri" pitchFamily="34" charset="0"/>
              </a:rPr>
              <a:t>repli</a:t>
            </a:r>
            <a:r>
              <a:rPr lang="sr-Latn-RS" dirty="0" smtClean="0">
                <a:latin typeface="Calibri" pitchFamily="34" charset="0"/>
              </a:rPr>
              <a:t>k</a:t>
            </a:r>
            <a:r>
              <a:rPr lang="en-US" dirty="0" smtClean="0">
                <a:latin typeface="Calibri" pitchFamily="34" charset="0"/>
              </a:rPr>
              <a:t>a </a:t>
            </a:r>
            <a:r>
              <a:rPr lang="en-US" dirty="0">
                <a:latin typeface="Calibri" pitchFamily="34" charset="0"/>
              </a:rPr>
              <a:t>1972</a:t>
            </a:r>
            <a:r>
              <a:rPr lang="sr-Latn-CS" dirty="0">
                <a:latin typeface="Calibri" pitchFamily="34" charset="0"/>
              </a:rPr>
              <a:t>, </a:t>
            </a:r>
            <a:r>
              <a:rPr lang="en-US" dirty="0" smtClean="0">
                <a:latin typeface="Calibri" pitchFamily="34" charset="0"/>
              </a:rPr>
              <a:t>178 </a:t>
            </a:r>
            <a:r>
              <a:rPr lang="en-US" dirty="0">
                <a:latin typeface="Calibri" pitchFamily="34" charset="0"/>
              </a:rPr>
              <a:t>x 94 x 126 mm</a:t>
            </a:r>
            <a:r>
              <a:rPr lang="sr-Latn-CS" dirty="0">
                <a:latin typeface="Calibri" pitchFamily="34" charset="0"/>
              </a:rPr>
              <a:t>, </a:t>
            </a:r>
            <a:r>
              <a:rPr lang="sr-Latn-CS" dirty="0" smtClean="0">
                <a:latin typeface="Calibri" pitchFamily="34" charset="0"/>
              </a:rPr>
              <a:t>Tate</a:t>
            </a:r>
          </a:p>
          <a:p>
            <a:pPr algn="r"/>
            <a:r>
              <a:rPr lang="sr-Latn-CS" dirty="0" smtClean="0">
                <a:latin typeface="Calibri" pitchFamily="34" charset="0"/>
              </a:rPr>
              <a:t>Videti na: </a:t>
            </a:r>
            <a:r>
              <a:rPr lang="en-US" dirty="0" smtClean="0">
                <a:hlinkClick r:id="rId3"/>
              </a:rPr>
              <a:t>https://www.tate.org.uk/art/artworks/man-ray-cadeau-t07883</a:t>
            </a:r>
            <a:endParaRPr lang="en-US" dirty="0">
              <a:latin typeface="Calibri" pitchFamily="34" charset="0"/>
            </a:endParaRPr>
          </a:p>
        </p:txBody>
      </p:sp>
      <p:pic>
        <p:nvPicPr>
          <p:cNvPr id="121860" name="Picture 4" descr="Man Ray. Gift. c. 1958 (replica of 1921 original)"/>
          <p:cNvPicPr>
            <a:picLocks noChangeAspect="1" noChangeArrowheads="1"/>
          </p:cNvPicPr>
          <p:nvPr/>
        </p:nvPicPr>
        <p:blipFill>
          <a:blip r:embed="rId4"/>
          <a:srcRect/>
          <a:stretch>
            <a:fillRect/>
          </a:stretch>
        </p:blipFill>
        <p:spPr bwMode="auto">
          <a:xfrm>
            <a:off x="76200" y="2781300"/>
            <a:ext cx="2962275" cy="4000500"/>
          </a:xfrm>
          <a:prstGeom prst="rect">
            <a:avLst/>
          </a:prstGeom>
          <a:noFill/>
          <a:ln w="9525">
            <a:noFill/>
            <a:miter lim="800000"/>
            <a:headEnd/>
            <a:tailEnd/>
          </a:ln>
        </p:spPr>
      </p:pic>
      <p:sp>
        <p:nvSpPr>
          <p:cNvPr id="121861" name="Rectangle 4"/>
          <p:cNvSpPr>
            <a:spLocks noChangeArrowheads="1"/>
          </p:cNvSpPr>
          <p:nvPr/>
        </p:nvSpPr>
        <p:spPr bwMode="auto">
          <a:xfrm>
            <a:off x="152400" y="2133600"/>
            <a:ext cx="3429000" cy="646113"/>
          </a:xfrm>
          <a:prstGeom prst="rect">
            <a:avLst/>
          </a:prstGeom>
          <a:noFill/>
          <a:ln w="9525">
            <a:noFill/>
            <a:miter lim="800000"/>
            <a:headEnd/>
            <a:tailEnd/>
          </a:ln>
        </p:spPr>
        <p:txBody>
          <a:bodyPr>
            <a:spAutoFit/>
          </a:bodyPr>
          <a:lstStyle/>
          <a:p>
            <a:r>
              <a:rPr lang="en-US" dirty="0">
                <a:latin typeface="Calibri" pitchFamily="34" charset="0"/>
              </a:rPr>
              <a:t>c. 1958 (replica of 1921 original)</a:t>
            </a:r>
            <a:r>
              <a:rPr lang="sr-Latn-CS" dirty="0">
                <a:latin typeface="Calibri" pitchFamily="34" charset="0"/>
              </a:rPr>
              <a:t>, </a:t>
            </a:r>
            <a:r>
              <a:rPr lang="en-US" dirty="0">
                <a:latin typeface="Calibri" pitchFamily="34" charset="0"/>
              </a:rPr>
              <a:t>15.3 x 9 x 11.4 cm</a:t>
            </a:r>
            <a:r>
              <a:rPr lang="sr-Latn-CS" dirty="0">
                <a:latin typeface="Calibri" pitchFamily="34" charset="0"/>
              </a:rPr>
              <a:t>, MoMA</a:t>
            </a:r>
            <a:endParaRPr lang="en-US" dirty="0">
              <a:latin typeface="Calibri"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www.moma.org/wp/moma_learning/wp-content/uploads/2012/06/Meret-Oppenheim.-Object-469x311.jpg"/>
          <p:cNvPicPr>
            <a:picLocks noChangeAspect="1" noChangeArrowheads="1"/>
          </p:cNvPicPr>
          <p:nvPr/>
        </p:nvPicPr>
        <p:blipFill>
          <a:blip r:embed="rId2"/>
          <a:srcRect/>
          <a:stretch>
            <a:fillRect/>
          </a:stretch>
        </p:blipFill>
        <p:spPr bwMode="auto">
          <a:xfrm>
            <a:off x="4419600" y="152400"/>
            <a:ext cx="4467225" cy="2962275"/>
          </a:xfrm>
          <a:prstGeom prst="rect">
            <a:avLst/>
          </a:prstGeom>
          <a:noFill/>
          <a:ln w="9525">
            <a:noFill/>
            <a:miter lim="800000"/>
            <a:headEnd/>
            <a:tailEnd/>
          </a:ln>
        </p:spPr>
      </p:pic>
      <p:sp>
        <p:nvSpPr>
          <p:cNvPr id="122883" name="Rectangle 2"/>
          <p:cNvSpPr>
            <a:spLocks noChangeArrowheads="1"/>
          </p:cNvSpPr>
          <p:nvPr/>
        </p:nvSpPr>
        <p:spPr bwMode="auto">
          <a:xfrm>
            <a:off x="609600" y="228600"/>
            <a:ext cx="3352800" cy="2308324"/>
          </a:xfrm>
          <a:prstGeom prst="rect">
            <a:avLst/>
          </a:prstGeom>
          <a:noFill/>
          <a:ln w="9525">
            <a:noFill/>
            <a:miter lim="800000"/>
            <a:headEnd/>
            <a:tailEnd/>
          </a:ln>
        </p:spPr>
        <p:txBody>
          <a:bodyPr>
            <a:spAutoFit/>
          </a:bodyPr>
          <a:lstStyle/>
          <a:p>
            <a:pPr algn="r"/>
            <a:r>
              <a:rPr lang="sr-Latn-RS" dirty="0" smtClean="0"/>
              <a:t>Meret Openhajm (</a:t>
            </a:r>
            <a:r>
              <a:rPr lang="en-US" dirty="0" err="1" smtClean="0"/>
              <a:t>Meret</a:t>
            </a:r>
            <a:r>
              <a:rPr lang="en-US" dirty="0" smtClean="0"/>
              <a:t> Oppenheim</a:t>
            </a:r>
            <a:r>
              <a:rPr lang="sr-Latn-RS" dirty="0" smtClean="0"/>
              <a:t>)</a:t>
            </a:r>
            <a:r>
              <a:rPr lang="sr-Latn-CS" dirty="0" smtClean="0"/>
              <a:t>, Objekat (Doručak u krznu) [</a:t>
            </a:r>
            <a:r>
              <a:rPr lang="en-US" i="1" dirty="0" smtClean="0"/>
              <a:t>Object</a:t>
            </a:r>
            <a:r>
              <a:rPr lang="sr-Latn-CS" i="1" dirty="0" smtClean="0"/>
              <a:t> </a:t>
            </a:r>
            <a:r>
              <a:rPr lang="sr-Latn-CS" i="1" dirty="0"/>
              <a:t>(</a:t>
            </a:r>
            <a:r>
              <a:rPr lang="en-US" i="1" dirty="0"/>
              <a:t>Le </a:t>
            </a:r>
            <a:r>
              <a:rPr lang="en-US" i="1" dirty="0" err="1"/>
              <a:t>Déjeuner</a:t>
            </a:r>
            <a:r>
              <a:rPr lang="en-US" i="1" dirty="0"/>
              <a:t> en </a:t>
            </a:r>
            <a:r>
              <a:rPr lang="en-US" i="1" dirty="0" err="1"/>
              <a:t>fourrure</a:t>
            </a:r>
            <a:r>
              <a:rPr lang="sr-Latn-CS" i="1" dirty="0" smtClean="0"/>
              <a:t>)</a:t>
            </a:r>
            <a:r>
              <a:rPr lang="sr-Latn-CS" dirty="0" smtClean="0"/>
              <a:t>], 1936</a:t>
            </a:r>
          </a:p>
          <a:p>
            <a:pPr algn="r"/>
            <a:endParaRPr lang="sr-Latn-CS" dirty="0" smtClean="0"/>
          </a:p>
          <a:p>
            <a:pPr algn="r"/>
            <a:r>
              <a:rPr lang="sr-Latn-CS" dirty="0" smtClean="0"/>
              <a:t>Videti na: </a:t>
            </a:r>
            <a:r>
              <a:rPr lang="en-US" dirty="0" smtClean="0">
                <a:hlinkClick r:id="rId3"/>
              </a:rPr>
              <a:t>https://www.moma.org/collection/works/80997</a:t>
            </a:r>
            <a:endParaRPr lang="en-US" dirty="0"/>
          </a:p>
        </p:txBody>
      </p:sp>
      <p:sp>
        <p:nvSpPr>
          <p:cNvPr id="122884" name="Rectangle 3"/>
          <p:cNvSpPr>
            <a:spLocks noChangeArrowheads="1"/>
          </p:cNvSpPr>
          <p:nvPr/>
        </p:nvSpPr>
        <p:spPr bwMode="auto">
          <a:xfrm>
            <a:off x="5562600" y="4800600"/>
            <a:ext cx="3200400" cy="1754326"/>
          </a:xfrm>
          <a:prstGeom prst="rect">
            <a:avLst/>
          </a:prstGeom>
          <a:noFill/>
          <a:ln w="9525">
            <a:noFill/>
            <a:miter lim="800000"/>
            <a:headEnd/>
            <a:tailEnd/>
          </a:ln>
        </p:spPr>
        <p:txBody>
          <a:bodyPr wrap="square">
            <a:spAutoFit/>
          </a:bodyPr>
          <a:lstStyle/>
          <a:p>
            <a:r>
              <a:rPr lang="sr-Latn-CS" dirty="0"/>
              <a:t>Svakodnevni, uglavnom masovno proizvedeni predmeti koji dobijaju/proizvode nova značenja kada su aranžirani u provokativnim ili do tada neviđenim konfiguracijama</a:t>
            </a:r>
            <a:endParaRPr lang="en-US" dirty="0"/>
          </a:p>
        </p:txBody>
      </p:sp>
      <p:pic>
        <p:nvPicPr>
          <p:cNvPr id="122885" name="Picture 4" descr="http://wochentage.akg-images.de/wp-content/flagallery/oppenheim/1-o182-f1975-1.jpg"/>
          <p:cNvPicPr>
            <a:picLocks noChangeAspect="1" noChangeArrowheads="1"/>
          </p:cNvPicPr>
          <p:nvPr/>
        </p:nvPicPr>
        <p:blipFill>
          <a:blip r:embed="rId4"/>
          <a:srcRect/>
          <a:stretch>
            <a:fillRect/>
          </a:stretch>
        </p:blipFill>
        <p:spPr bwMode="auto">
          <a:xfrm>
            <a:off x="152400" y="3200400"/>
            <a:ext cx="5202238" cy="345757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www.modernamuseet.se/PageFiles/29609/3-Meret-Oppenheim-My-Nurse.jpg"/>
          <p:cNvPicPr>
            <a:picLocks noChangeAspect="1" noChangeArrowheads="1"/>
          </p:cNvPicPr>
          <p:nvPr/>
        </p:nvPicPr>
        <p:blipFill>
          <a:blip r:embed="rId2"/>
          <a:srcRect/>
          <a:stretch>
            <a:fillRect/>
          </a:stretch>
        </p:blipFill>
        <p:spPr bwMode="auto">
          <a:xfrm>
            <a:off x="990600" y="2124075"/>
            <a:ext cx="7208838" cy="4124325"/>
          </a:xfrm>
          <a:prstGeom prst="rect">
            <a:avLst/>
          </a:prstGeom>
          <a:noFill/>
          <a:ln w="9525">
            <a:noFill/>
            <a:miter lim="800000"/>
            <a:headEnd/>
            <a:tailEnd/>
          </a:ln>
        </p:spPr>
      </p:pic>
      <p:sp>
        <p:nvSpPr>
          <p:cNvPr id="123907" name="Rectangle 2"/>
          <p:cNvSpPr>
            <a:spLocks noChangeArrowheads="1"/>
          </p:cNvSpPr>
          <p:nvPr/>
        </p:nvSpPr>
        <p:spPr bwMode="auto">
          <a:xfrm>
            <a:off x="2057400" y="152400"/>
            <a:ext cx="4572000" cy="1754326"/>
          </a:xfrm>
          <a:prstGeom prst="rect">
            <a:avLst/>
          </a:prstGeom>
          <a:noFill/>
          <a:ln w="9525">
            <a:noFill/>
            <a:miter lim="800000"/>
            <a:headEnd/>
            <a:tailEnd/>
          </a:ln>
        </p:spPr>
        <p:txBody>
          <a:bodyPr>
            <a:spAutoFit/>
          </a:bodyPr>
          <a:lstStyle/>
          <a:p>
            <a:pPr algn="ctr"/>
            <a:r>
              <a:rPr lang="sr-Latn-RS" dirty="0" smtClean="0">
                <a:latin typeface="Calibri" pitchFamily="34" charset="0"/>
              </a:rPr>
              <a:t>Meret Openhajm, </a:t>
            </a:r>
            <a:r>
              <a:rPr lang="sr-Latn-RS" i="1" dirty="0" smtClean="0">
                <a:latin typeface="Calibri" pitchFamily="34" charset="0"/>
              </a:rPr>
              <a:t>Moja guvernanta </a:t>
            </a:r>
            <a:r>
              <a:rPr lang="sr-Latn-RS" dirty="0" smtClean="0">
                <a:latin typeface="Calibri" pitchFamily="34" charset="0"/>
              </a:rPr>
              <a:t>(</a:t>
            </a:r>
            <a:r>
              <a:rPr lang="en-US" dirty="0" smtClean="0">
                <a:latin typeface="Calibri" pitchFamily="34" charset="0"/>
              </a:rPr>
              <a:t>Ma </a:t>
            </a:r>
            <a:r>
              <a:rPr lang="en-US" dirty="0" err="1">
                <a:latin typeface="Calibri" pitchFamily="34" charset="0"/>
              </a:rPr>
              <a:t>gouvernante</a:t>
            </a:r>
            <a:r>
              <a:rPr lang="en-US" dirty="0">
                <a:latin typeface="Calibri" pitchFamily="34" charset="0"/>
              </a:rPr>
              <a:t>/My Nurse/Mein </a:t>
            </a:r>
            <a:r>
              <a:rPr lang="en-US" dirty="0" err="1" smtClean="0">
                <a:latin typeface="Calibri" pitchFamily="34" charset="0"/>
              </a:rPr>
              <a:t>Kindermädchen</a:t>
            </a:r>
            <a:r>
              <a:rPr lang="sr-Latn-RS" dirty="0" smtClean="0">
                <a:latin typeface="Calibri" pitchFamily="34" charset="0"/>
              </a:rPr>
              <a:t>)</a:t>
            </a:r>
            <a:r>
              <a:rPr lang="en-US" dirty="0" smtClean="0">
                <a:latin typeface="Calibri" pitchFamily="34" charset="0"/>
              </a:rPr>
              <a:t>, 1936</a:t>
            </a:r>
            <a:r>
              <a:rPr lang="sr-Latn-CS" dirty="0" smtClean="0">
                <a:latin typeface="Calibri" pitchFamily="34" charset="0"/>
              </a:rPr>
              <a:t>, </a:t>
            </a:r>
            <a:r>
              <a:rPr lang="sr-Latn-CS" dirty="0">
                <a:latin typeface="Calibri" pitchFamily="34" charset="0"/>
              </a:rPr>
              <a:t>Moderna </a:t>
            </a:r>
            <a:r>
              <a:rPr lang="sr-Latn-CS" dirty="0" smtClean="0">
                <a:latin typeface="Calibri" pitchFamily="34" charset="0"/>
              </a:rPr>
              <a:t>Museet</a:t>
            </a:r>
          </a:p>
          <a:p>
            <a:pPr algn="ctr"/>
            <a:r>
              <a:rPr lang="sr-Latn-CS" dirty="0" smtClean="0">
                <a:latin typeface="Calibri" pitchFamily="34" charset="0"/>
              </a:rPr>
              <a:t>Videti na: </a:t>
            </a:r>
            <a:r>
              <a:rPr lang="en-US" dirty="0" smtClean="0">
                <a:hlinkClick r:id="rId3"/>
              </a:rPr>
              <a:t>https://sis.modernamuseet.se/view/objects/asitem/items$0040:1330</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http://1.bp.blogspot.com/-OnAKViLv6Vw/Uhznf3hT2AI/AAAAAAAACRQ/WdXxQ7Osf30/s1600/MUR+ANDRE+BRETON+AU+CENTRE+POMPIDOU.jpg"/>
          <p:cNvPicPr>
            <a:picLocks noChangeAspect="1" noChangeArrowheads="1"/>
          </p:cNvPicPr>
          <p:nvPr/>
        </p:nvPicPr>
        <p:blipFill>
          <a:blip r:embed="rId2"/>
          <a:srcRect/>
          <a:stretch>
            <a:fillRect/>
          </a:stretch>
        </p:blipFill>
        <p:spPr bwMode="auto">
          <a:xfrm>
            <a:off x="0" y="228600"/>
            <a:ext cx="9144000" cy="628491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609600" y="287338"/>
            <a:ext cx="3505200" cy="1465262"/>
          </a:xfrm>
          <a:prstGeom prst="rect">
            <a:avLst/>
          </a:prstGeom>
          <a:noFill/>
          <a:ln w="9525">
            <a:noFill/>
            <a:miter lim="800000"/>
            <a:headEnd/>
            <a:tailEnd/>
          </a:ln>
        </p:spPr>
        <p:txBody>
          <a:bodyPr>
            <a:spAutoFit/>
          </a:bodyPr>
          <a:lstStyle/>
          <a:p>
            <a:pPr algn="r"/>
            <a:r>
              <a:rPr lang="en-US" dirty="0">
                <a:latin typeface="Calibri" pitchFamily="34" charset="0"/>
              </a:rPr>
              <a:t>André Breton </a:t>
            </a:r>
            <a:r>
              <a:rPr lang="sr-Latn-RS" dirty="0" smtClean="0">
                <a:latin typeface="Calibri" pitchFamily="34" charset="0"/>
              </a:rPr>
              <a:t>na</a:t>
            </a:r>
            <a:r>
              <a:rPr lang="en-US" dirty="0" smtClean="0">
                <a:latin typeface="Calibri" pitchFamily="34" charset="0"/>
              </a:rPr>
              <a:t> </a:t>
            </a:r>
            <a:r>
              <a:rPr lang="en-US" dirty="0">
                <a:latin typeface="Calibri" pitchFamily="34" charset="0"/>
              </a:rPr>
              <a:t>Dada </a:t>
            </a:r>
            <a:r>
              <a:rPr lang="en-US" dirty="0" smtClean="0">
                <a:latin typeface="Calibri" pitchFamily="34" charset="0"/>
              </a:rPr>
              <a:t>festival</a:t>
            </a:r>
            <a:r>
              <a:rPr lang="sr-Latn-RS" dirty="0" smtClean="0">
                <a:latin typeface="Calibri" pitchFamily="34" charset="0"/>
              </a:rPr>
              <a:t>u</a:t>
            </a:r>
            <a:r>
              <a:rPr lang="en-US" dirty="0" smtClean="0">
                <a:latin typeface="Calibri" pitchFamily="34" charset="0"/>
              </a:rPr>
              <a:t> </a:t>
            </a:r>
            <a:r>
              <a:rPr lang="sr-Latn-RS" dirty="0" smtClean="0">
                <a:latin typeface="Calibri" pitchFamily="34" charset="0"/>
              </a:rPr>
              <a:t>u</a:t>
            </a:r>
            <a:r>
              <a:rPr lang="en-US" dirty="0" smtClean="0">
                <a:latin typeface="Calibri" pitchFamily="34" charset="0"/>
              </a:rPr>
              <a:t> </a:t>
            </a:r>
            <a:r>
              <a:rPr lang="en-US" dirty="0" err="1" smtClean="0">
                <a:latin typeface="Calibri" pitchFamily="34" charset="0"/>
              </a:rPr>
              <a:t>Pari</a:t>
            </a:r>
            <a:r>
              <a:rPr lang="sr-Latn-RS" dirty="0" smtClean="0">
                <a:latin typeface="Calibri" pitchFamily="34" charset="0"/>
              </a:rPr>
              <a:t>zu</a:t>
            </a:r>
            <a:r>
              <a:rPr lang="en-US" dirty="0" smtClean="0">
                <a:latin typeface="Calibri" pitchFamily="34" charset="0"/>
              </a:rPr>
              <a:t>,  27</a:t>
            </a:r>
            <a:r>
              <a:rPr lang="sr-Latn-RS" dirty="0" smtClean="0">
                <a:latin typeface="Calibri" pitchFamily="34" charset="0"/>
              </a:rPr>
              <a:t>. marta</a:t>
            </a:r>
            <a:r>
              <a:rPr lang="en-US" dirty="0" smtClean="0">
                <a:latin typeface="Calibri" pitchFamily="34" charset="0"/>
              </a:rPr>
              <a:t> </a:t>
            </a:r>
            <a:r>
              <a:rPr lang="en-US" dirty="0">
                <a:latin typeface="Calibri" pitchFamily="34" charset="0"/>
              </a:rPr>
              <a:t>1920, </a:t>
            </a:r>
            <a:r>
              <a:rPr lang="sr-Latn-CS" dirty="0">
                <a:latin typeface="Calibri" pitchFamily="34" charset="0"/>
              </a:rPr>
              <a:t>s</a:t>
            </a:r>
            <a:r>
              <a:rPr lang="en-US" dirty="0">
                <a:latin typeface="Calibri" pitchFamily="34" charset="0"/>
              </a:rPr>
              <a:t> slogan</a:t>
            </a:r>
            <a:r>
              <a:rPr lang="sr-Latn-CS" dirty="0">
                <a:latin typeface="Calibri" pitchFamily="34" charset="0"/>
              </a:rPr>
              <a:t>om</a:t>
            </a:r>
            <a:r>
              <a:rPr lang="en-US" dirty="0">
                <a:latin typeface="Calibri" pitchFamily="34" charset="0"/>
              </a:rPr>
              <a:t> Francis</a:t>
            </a:r>
            <a:r>
              <a:rPr lang="sr-Latn-CS" dirty="0">
                <a:latin typeface="Calibri" pitchFamily="34" charset="0"/>
              </a:rPr>
              <a:t>a</a:t>
            </a:r>
            <a:r>
              <a:rPr lang="en-US" dirty="0">
                <a:latin typeface="Calibri" pitchFamily="34" charset="0"/>
              </a:rPr>
              <a:t> </a:t>
            </a:r>
            <a:r>
              <a:rPr lang="en-US" dirty="0" err="1">
                <a:latin typeface="Calibri" pitchFamily="34" charset="0"/>
              </a:rPr>
              <a:t>Picabi</a:t>
            </a:r>
            <a:r>
              <a:rPr lang="sr-Latn-CS" dirty="0">
                <a:latin typeface="Calibri" pitchFamily="34" charset="0"/>
              </a:rPr>
              <a:t>je</a:t>
            </a:r>
            <a:r>
              <a:rPr lang="en-US" dirty="0">
                <a:latin typeface="Calibri" pitchFamily="34" charset="0"/>
              </a:rPr>
              <a:t>:</a:t>
            </a:r>
            <a:r>
              <a:rPr lang="sr-Latn-CS" dirty="0">
                <a:latin typeface="Calibri" pitchFamily="34" charset="0"/>
              </a:rPr>
              <a:t> “Da biste nešto voleli treba da vam je to </a:t>
            </a:r>
            <a:r>
              <a:rPr lang="sr-Latn-CS" dirty="0" smtClean="0">
                <a:latin typeface="Calibri" pitchFamily="34" charset="0"/>
              </a:rPr>
              <a:t>već </a:t>
            </a:r>
            <a:r>
              <a:rPr lang="sr-Latn-CS" dirty="0">
                <a:latin typeface="Calibri" pitchFamily="34" charset="0"/>
              </a:rPr>
              <a:t>neko </a:t>
            </a:r>
            <a:r>
              <a:rPr lang="sr-Latn-CS" dirty="0" smtClean="0">
                <a:latin typeface="Calibri" pitchFamily="34" charset="0"/>
              </a:rPr>
              <a:t>vreme poznato, </a:t>
            </a:r>
            <a:r>
              <a:rPr lang="sr-Latn-CS" dirty="0">
                <a:latin typeface="Calibri" pitchFamily="34" charset="0"/>
              </a:rPr>
              <a:t>gomilo idiota.”</a:t>
            </a:r>
            <a:endParaRPr lang="en-US" b="1" dirty="0">
              <a:latin typeface="Calibri" pitchFamily="34" charset="0"/>
            </a:endParaRPr>
          </a:p>
        </p:txBody>
      </p:sp>
      <p:pic>
        <p:nvPicPr>
          <p:cNvPr id="14339" name="Picture 5" descr="André Breton at a Dada festival in Paris, March 27, 1920, wearing  a slogan by Francis Picabia: In order to love something you need to have seen and heard it  for a long time bunch of idiots"/>
          <p:cNvPicPr>
            <a:picLocks noChangeAspect="1" noChangeArrowheads="1"/>
          </p:cNvPicPr>
          <p:nvPr/>
        </p:nvPicPr>
        <p:blipFill>
          <a:blip r:embed="rId2"/>
          <a:srcRect/>
          <a:stretch>
            <a:fillRect/>
          </a:stretch>
        </p:blipFill>
        <p:spPr bwMode="auto">
          <a:xfrm>
            <a:off x="4497388" y="0"/>
            <a:ext cx="4646612"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asitoughttobe.files.wordpress.com/2009/11/sur1exdadasurplane.jpg"/>
          <p:cNvPicPr>
            <a:picLocks noChangeAspect="1" noChangeArrowheads="1"/>
          </p:cNvPicPr>
          <p:nvPr/>
        </p:nvPicPr>
        <p:blipFill>
          <a:blip r:embed="rId2"/>
          <a:srcRect/>
          <a:stretch>
            <a:fillRect/>
          </a:stretch>
        </p:blipFill>
        <p:spPr bwMode="auto">
          <a:xfrm>
            <a:off x="609600" y="838200"/>
            <a:ext cx="7629525" cy="5762625"/>
          </a:xfrm>
          <a:prstGeom prst="rect">
            <a:avLst/>
          </a:prstGeom>
          <a:noFill/>
          <a:ln w="9525">
            <a:noFill/>
            <a:miter lim="800000"/>
            <a:headEnd/>
            <a:tailEnd/>
          </a:ln>
        </p:spPr>
      </p:pic>
      <p:sp>
        <p:nvSpPr>
          <p:cNvPr id="16387" name="Rectangle 2"/>
          <p:cNvSpPr>
            <a:spLocks noChangeArrowheads="1"/>
          </p:cNvSpPr>
          <p:nvPr/>
        </p:nvSpPr>
        <p:spPr bwMode="auto">
          <a:xfrm>
            <a:off x="609600" y="152400"/>
            <a:ext cx="7696200" cy="646113"/>
          </a:xfrm>
          <a:prstGeom prst="rect">
            <a:avLst/>
          </a:prstGeom>
          <a:noFill/>
          <a:ln w="9525">
            <a:noFill/>
            <a:miter lim="800000"/>
            <a:headEnd/>
            <a:tailEnd/>
          </a:ln>
        </p:spPr>
        <p:txBody>
          <a:bodyPr>
            <a:spAutoFit/>
          </a:bodyPr>
          <a:lstStyle/>
          <a:p>
            <a:r>
              <a:rPr lang="en-US" i="1"/>
              <a:t>André Breton, Robert Desnos, Joseph Delteil, Simone Breton, Paul &amp; Gala Eluard, Jaques Baron and Max Ernst</a:t>
            </a:r>
            <a:endParaRPr lang="en-US"/>
          </a:p>
        </p:txBody>
      </p:sp>
      <p:sp>
        <p:nvSpPr>
          <p:cNvPr id="16388" name="Rectangle 3"/>
          <p:cNvSpPr>
            <a:spLocks noChangeArrowheads="1"/>
          </p:cNvSpPr>
          <p:nvPr/>
        </p:nvSpPr>
        <p:spPr bwMode="auto">
          <a:xfrm>
            <a:off x="4300538" y="3244850"/>
            <a:ext cx="542925" cy="368300"/>
          </a:xfrm>
          <a:prstGeom prst="rect">
            <a:avLst/>
          </a:prstGeom>
          <a:noFill/>
          <a:ln w="9525">
            <a:noFill/>
            <a:miter lim="800000"/>
            <a:headEnd/>
            <a:tailEnd/>
          </a:ln>
        </p:spPr>
        <p:txBody>
          <a:bodyPr wrap="none">
            <a:spAutoFit/>
          </a:bodyPr>
          <a:lstStyle/>
          <a:p>
            <a:r>
              <a:rPr lang="en-US" b="1"/>
              <a:t>Pol</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57200" y="152400"/>
            <a:ext cx="8229600" cy="563563"/>
          </a:xfrm>
        </p:spPr>
        <p:txBody>
          <a:bodyPr>
            <a:normAutofit fontScale="90000"/>
          </a:bodyPr>
          <a:lstStyle/>
          <a:p>
            <a:r>
              <a:rPr lang="sr-Latn-CS" sz="3200" b="1"/>
              <a:t>počeci</a:t>
            </a:r>
            <a:endParaRPr lang="en-US" sz="3200" b="1"/>
          </a:p>
        </p:txBody>
      </p:sp>
      <p:sp>
        <p:nvSpPr>
          <p:cNvPr id="17411" name="Rectangle 3"/>
          <p:cNvSpPr>
            <a:spLocks noGrp="1" noChangeArrowheads="1"/>
          </p:cNvSpPr>
          <p:nvPr>
            <p:ph type="body" idx="4294967295"/>
          </p:nvPr>
        </p:nvSpPr>
        <p:spPr>
          <a:xfrm>
            <a:off x="381000" y="914400"/>
            <a:ext cx="8229600" cy="5592763"/>
          </a:xfrm>
        </p:spPr>
        <p:txBody>
          <a:bodyPr/>
          <a:lstStyle/>
          <a:p>
            <a:pPr>
              <a:lnSpc>
                <a:spcPct val="90000"/>
              </a:lnSpc>
            </a:pPr>
            <a:r>
              <a:rPr lang="sl-SI" sz="2400" dirty="0" smtClean="0">
                <a:latin typeface="Calibri" pitchFamily="34" charset="0"/>
              </a:rPr>
              <a:t>nadrealizam </a:t>
            </a:r>
            <a:r>
              <a:rPr lang="sl-SI" sz="2400" dirty="0">
                <a:latin typeface="Calibri" pitchFamily="34" charset="0"/>
              </a:rPr>
              <a:t>s</a:t>
            </a:r>
            <a:r>
              <a:rPr lang="sl-SI" sz="2400" dirty="0" smtClean="0">
                <a:latin typeface="Calibri" pitchFamily="34" charset="0"/>
              </a:rPr>
              <a:t>e konačno formira </a:t>
            </a:r>
            <a:r>
              <a:rPr lang="sl-SI" sz="2400" dirty="0">
                <a:latin typeface="Calibri" pitchFamily="34" charset="0"/>
              </a:rPr>
              <a:t>kao pokret </a:t>
            </a:r>
            <a:r>
              <a:rPr lang="sl-SI" sz="2400" dirty="0" smtClean="0">
                <a:latin typeface="Calibri" pitchFamily="34" charset="0"/>
              </a:rPr>
              <a:t>posle dve godine prirpema</a:t>
            </a:r>
            <a:endParaRPr lang="sl-SI" sz="2400" dirty="0">
              <a:latin typeface="Calibri" pitchFamily="34" charset="0"/>
            </a:endParaRPr>
          </a:p>
          <a:p>
            <a:pPr>
              <a:lnSpc>
                <a:spcPct val="90000"/>
              </a:lnSpc>
            </a:pPr>
            <a:endParaRPr lang="sl-SI" sz="2400" dirty="0">
              <a:latin typeface="Calibri" pitchFamily="34" charset="0"/>
            </a:endParaRPr>
          </a:p>
          <a:p>
            <a:pPr>
              <a:lnSpc>
                <a:spcPct val="90000"/>
              </a:lnSpc>
            </a:pPr>
            <a:r>
              <a:rPr lang="sl-SI" sz="2400" dirty="0">
                <a:latin typeface="Calibri" pitchFamily="34" charset="0"/>
              </a:rPr>
              <a:t>Herojski period nadrealizma, od 1922-1924, postao je poznat i kao ‘period des sommeils’ (period snova) - budući nadrealisti uključujući Bretona, Elijara, Aragona, Robera Desnoa, Rene Krevela, Maksa Ernsta, već su istraživali mogućnosti automatizma i snova, pod </a:t>
            </a:r>
            <a:r>
              <a:rPr lang="sl-SI" sz="2400" dirty="0" smtClean="0">
                <a:latin typeface="Calibri" pitchFamily="34" charset="0"/>
              </a:rPr>
              <a:t>dejstvom </a:t>
            </a:r>
            <a:r>
              <a:rPr lang="sl-SI" sz="2400" dirty="0">
                <a:latin typeface="Calibri" pitchFamily="34" charset="0"/>
              </a:rPr>
              <a:t>hipnotizma i opijata</a:t>
            </a:r>
          </a:p>
          <a:p>
            <a:pPr>
              <a:lnSpc>
                <a:spcPct val="90000"/>
              </a:lnSpc>
              <a:buFontTx/>
              <a:buNone/>
            </a:pPr>
            <a:endParaRPr lang="sl-SI" sz="2400" dirty="0">
              <a:latin typeface="Calibri" pitchFamily="34" charset="0"/>
            </a:endParaRPr>
          </a:p>
          <a:p>
            <a:pPr>
              <a:lnSpc>
                <a:spcPct val="90000"/>
              </a:lnSpc>
            </a:pPr>
            <a:r>
              <a:rPr lang="sl-SI" sz="2400" dirty="0">
                <a:latin typeface="Calibri" pitchFamily="34" charset="0"/>
              </a:rPr>
              <a:t>U članku pod naslovom “Entrée des mediums” iz 1922. Breton opisuje uzbuđenje koje su nadrealisti proživljavali kada bi tokom hipnotičkog transa neki od njih, u ovom slučaju Desno, mogao da </a:t>
            </a:r>
            <a:r>
              <a:rPr lang="sl-SI" sz="2400" dirty="0" smtClean="0">
                <a:latin typeface="Calibri" pitchFamily="34" charset="0"/>
              </a:rPr>
              <a:t>proizvede </a:t>
            </a:r>
            <a:r>
              <a:rPr lang="sl-SI" sz="2400" dirty="0">
                <a:latin typeface="Calibri" pitchFamily="34" charset="0"/>
              </a:rPr>
              <a:t>zapanjujući monolog (pisan ili izgovoren), ispunjen živim predstavama koje bi, kako Breton tvrdi, bile nemoguće u svesnom stanju</a:t>
            </a:r>
            <a:r>
              <a:rPr lang="en-US" sz="2400" dirty="0">
                <a:latin typeface="Calibri"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0" y="0"/>
            <a:ext cx="9144000" cy="1754326"/>
          </a:xfrm>
          <a:prstGeom prst="rect">
            <a:avLst/>
          </a:prstGeom>
          <a:noFill/>
          <a:ln w="9525">
            <a:noFill/>
            <a:miter lim="800000"/>
            <a:headEnd/>
            <a:tailEnd/>
          </a:ln>
        </p:spPr>
        <p:txBody>
          <a:bodyPr>
            <a:spAutoFit/>
          </a:bodyPr>
          <a:lstStyle/>
          <a:p>
            <a:pPr algn="ctr"/>
            <a:r>
              <a:rPr lang="sr-Latn-RS" dirty="0" smtClean="0"/>
              <a:t>Maks Ernst, </a:t>
            </a:r>
            <a:r>
              <a:rPr lang="sr-Latn-RS" i="1" dirty="0" smtClean="0"/>
              <a:t>Sastanak prijatelja (</a:t>
            </a:r>
            <a:r>
              <a:rPr lang="en-US" i="1" dirty="0" smtClean="0"/>
              <a:t>Au </a:t>
            </a:r>
            <a:r>
              <a:rPr lang="en-US" i="1" dirty="0" err="1"/>
              <a:t>rendez-vous</a:t>
            </a:r>
            <a:r>
              <a:rPr lang="en-US" i="1" dirty="0"/>
              <a:t> des </a:t>
            </a:r>
            <a:r>
              <a:rPr lang="en-US" i="1" dirty="0" err="1" smtClean="0"/>
              <a:t>amis</a:t>
            </a:r>
            <a:r>
              <a:rPr lang="sr-Latn-RS" i="1" dirty="0" smtClean="0"/>
              <a:t>)</a:t>
            </a:r>
            <a:r>
              <a:rPr lang="en-US" dirty="0" smtClean="0"/>
              <a:t>, </a:t>
            </a:r>
            <a:r>
              <a:rPr lang="en-US" dirty="0"/>
              <a:t>1922</a:t>
            </a:r>
            <a:r>
              <a:rPr lang="sr-Latn-CS" dirty="0"/>
              <a:t>, </a:t>
            </a:r>
            <a:r>
              <a:rPr lang="en-US" dirty="0"/>
              <a:t>127 × 193 cm</a:t>
            </a:r>
            <a:r>
              <a:rPr lang="sr-Latn-CS" dirty="0"/>
              <a:t>, </a:t>
            </a:r>
            <a:r>
              <a:rPr lang="en-US" dirty="0"/>
              <a:t>Museum Ludwig, Cologne</a:t>
            </a:r>
          </a:p>
          <a:p>
            <a:pPr algn="ctr"/>
            <a:r>
              <a:rPr lang="en-US" dirty="0">
                <a:latin typeface="Calibri" pitchFamily="34" charset="0"/>
              </a:rPr>
              <a:t>Seated from left to right: Rene </a:t>
            </a:r>
            <a:r>
              <a:rPr lang="en-US" dirty="0" err="1">
                <a:latin typeface="Calibri" pitchFamily="34" charset="0"/>
              </a:rPr>
              <a:t>Crevel</a:t>
            </a:r>
            <a:r>
              <a:rPr lang="en-US" dirty="0">
                <a:latin typeface="Calibri" pitchFamily="34" charset="0"/>
              </a:rPr>
              <a:t>, Max Ernst, Dostoyevsky, Theodore </a:t>
            </a:r>
            <a:r>
              <a:rPr lang="en-US" dirty="0" err="1">
                <a:latin typeface="Calibri" pitchFamily="34" charset="0"/>
              </a:rPr>
              <a:t>Fraenkel</a:t>
            </a:r>
            <a:r>
              <a:rPr lang="en-US" dirty="0">
                <a:latin typeface="Calibri" pitchFamily="34" charset="0"/>
              </a:rPr>
              <a:t>, Jean </a:t>
            </a:r>
            <a:r>
              <a:rPr lang="en-US" dirty="0" err="1">
                <a:latin typeface="Calibri" pitchFamily="34" charset="0"/>
              </a:rPr>
              <a:t>Paulhan</a:t>
            </a:r>
            <a:r>
              <a:rPr lang="en-US" dirty="0">
                <a:latin typeface="Calibri" pitchFamily="34" charset="0"/>
              </a:rPr>
              <a:t>, Benjamin </a:t>
            </a:r>
            <a:r>
              <a:rPr lang="en-US" dirty="0" err="1">
                <a:latin typeface="Calibri" pitchFamily="34" charset="0"/>
              </a:rPr>
              <a:t>Peret</a:t>
            </a:r>
            <a:r>
              <a:rPr lang="en-US" dirty="0">
                <a:latin typeface="Calibri" pitchFamily="34" charset="0"/>
              </a:rPr>
              <a:t>, Johannes T. </a:t>
            </a:r>
            <a:r>
              <a:rPr lang="en-US" dirty="0" err="1">
                <a:latin typeface="Calibri" pitchFamily="34" charset="0"/>
              </a:rPr>
              <a:t>Baargeld</a:t>
            </a:r>
            <a:r>
              <a:rPr lang="sr-Latn-CS" dirty="0">
                <a:latin typeface="Calibri" pitchFamily="34" charset="0"/>
              </a:rPr>
              <a:t> (Alfred Grunwald)</a:t>
            </a:r>
            <a:r>
              <a:rPr lang="en-US" dirty="0">
                <a:latin typeface="Calibri" pitchFamily="34" charset="0"/>
              </a:rPr>
              <a:t>, Robert </a:t>
            </a:r>
            <a:r>
              <a:rPr lang="en-US" dirty="0" err="1">
                <a:latin typeface="Calibri" pitchFamily="34" charset="0"/>
              </a:rPr>
              <a:t>Desnos</a:t>
            </a:r>
            <a:r>
              <a:rPr lang="en-US" dirty="0">
                <a:latin typeface="Calibri" pitchFamily="34" charset="0"/>
              </a:rPr>
              <a:t>.</a:t>
            </a:r>
            <a:endParaRPr lang="sr-Latn-CS" dirty="0">
              <a:latin typeface="Calibri" pitchFamily="34" charset="0"/>
            </a:endParaRPr>
          </a:p>
          <a:p>
            <a:pPr algn="ctr"/>
            <a:r>
              <a:rPr lang="en-US" dirty="0">
                <a:latin typeface="Calibri" pitchFamily="34" charset="0"/>
              </a:rPr>
              <a:t>Standing: Philippe </a:t>
            </a:r>
            <a:r>
              <a:rPr lang="en-US" dirty="0" err="1">
                <a:latin typeface="Calibri" pitchFamily="34" charset="0"/>
              </a:rPr>
              <a:t>Soupault</a:t>
            </a:r>
            <a:r>
              <a:rPr lang="en-US" dirty="0">
                <a:latin typeface="Calibri" pitchFamily="34" charset="0"/>
              </a:rPr>
              <a:t>, Jean Arp, Max </a:t>
            </a:r>
            <a:r>
              <a:rPr lang="en-US" dirty="0" err="1">
                <a:latin typeface="Calibri" pitchFamily="34" charset="0"/>
              </a:rPr>
              <a:t>Morise</a:t>
            </a:r>
            <a:r>
              <a:rPr lang="en-US" dirty="0">
                <a:latin typeface="Calibri" pitchFamily="34" charset="0"/>
              </a:rPr>
              <a:t>, Raphael, Paul </a:t>
            </a:r>
            <a:r>
              <a:rPr lang="en-US" dirty="0" err="1">
                <a:latin typeface="Calibri" pitchFamily="34" charset="0"/>
              </a:rPr>
              <a:t>Eluard</a:t>
            </a:r>
            <a:r>
              <a:rPr lang="en-US" dirty="0">
                <a:latin typeface="Calibri" pitchFamily="34" charset="0"/>
              </a:rPr>
              <a:t>, Louis Aragon, Andre Breton, Giorgio de Chirico, Gala </a:t>
            </a:r>
            <a:r>
              <a:rPr lang="en-US" dirty="0" err="1">
                <a:latin typeface="Calibri" pitchFamily="34" charset="0"/>
              </a:rPr>
              <a:t>Eluard</a:t>
            </a:r>
            <a:endParaRPr lang="en-US" dirty="0">
              <a:latin typeface="Calibri" pitchFamily="34" charset="0"/>
            </a:endParaRPr>
          </a:p>
        </p:txBody>
      </p:sp>
      <p:sp>
        <p:nvSpPr>
          <p:cNvPr id="18435" name="AutoShape 2" descr="Au rendez-vous des amis, 1922: Aragon, Breton, Baargeld, De Chirico, Eluard, Desnos, Soupault, Dostoyevsky, Paulhan, Perst, Arp, Ernst, Morise, Fraenkel, Raphael"/>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18436" name="Picture 14" descr="http://24.media.tumblr.com/tumblr_lywdccmKGI1r1bfd7o1_1280.jpg"/>
          <p:cNvPicPr>
            <a:picLocks noChangeAspect="1" noChangeArrowheads="1"/>
          </p:cNvPicPr>
          <p:nvPr/>
        </p:nvPicPr>
        <p:blipFill>
          <a:blip r:embed="rId2"/>
          <a:srcRect/>
          <a:stretch>
            <a:fillRect/>
          </a:stretch>
        </p:blipFill>
        <p:spPr bwMode="auto">
          <a:xfrm>
            <a:off x="685800" y="1685925"/>
            <a:ext cx="7620000" cy="509587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304800" y="4038600"/>
            <a:ext cx="4572000" cy="2308324"/>
          </a:xfrm>
          <a:prstGeom prst="rect">
            <a:avLst/>
          </a:prstGeom>
          <a:noFill/>
          <a:ln w="9525">
            <a:noFill/>
            <a:miter lim="800000"/>
            <a:headEnd/>
            <a:tailEnd/>
          </a:ln>
          <a:effectLst/>
        </p:spPr>
        <p:txBody>
          <a:bodyPr>
            <a:spAutoFit/>
          </a:bodyPr>
          <a:lstStyle/>
          <a:p>
            <a:r>
              <a:rPr lang="sl-SI" dirty="0"/>
              <a:t>Jezgro ozvaničeno u oktobru 1924: Breton, Aragon, Supo i </a:t>
            </a:r>
            <a:r>
              <a:rPr lang="sl-SI" dirty="0" smtClean="0"/>
              <a:t>Elijar </a:t>
            </a:r>
            <a:r>
              <a:rPr lang="sl-SI" dirty="0"/>
              <a:t>(okupljali </a:t>
            </a:r>
            <a:r>
              <a:rPr lang="sl-SI" dirty="0" smtClean="0"/>
              <a:t>su se </a:t>
            </a:r>
            <a:r>
              <a:rPr lang="sl-SI" dirty="0"/>
              <a:t>kod Bretona na Monmartru ili u </a:t>
            </a:r>
            <a:r>
              <a:rPr lang="sl-SI" dirty="0" smtClean="0"/>
              <a:t>Caféu </a:t>
            </a:r>
            <a:r>
              <a:rPr lang="sl-SI" dirty="0"/>
              <a:t>Certa (Passage a l’Opéra))</a:t>
            </a:r>
          </a:p>
          <a:p>
            <a:r>
              <a:rPr lang="sl-SI" dirty="0"/>
              <a:t>Priključuju </a:t>
            </a:r>
            <a:r>
              <a:rPr lang="sl-SI" dirty="0" smtClean="0"/>
              <a:t>im se </a:t>
            </a:r>
            <a:r>
              <a:rPr lang="sl-SI" dirty="0"/>
              <a:t>Hans Belmer, Luis Bunjuel, Rene Kler, Salvador Dali, Pol Delvo, Dišan, Đakometi, Rene Magrit, Andre Mason, Huan Miro, Pablo Pikaso, Man Rej i Iv Tangi</a:t>
            </a:r>
            <a:endParaRPr lang="en-US" dirty="0"/>
          </a:p>
        </p:txBody>
      </p:sp>
      <p:pic>
        <p:nvPicPr>
          <p:cNvPr id="21510" name="Picture 4" descr="http://www.terresdecrivains.com/IMG/jpg/CERTA.jpg"/>
          <p:cNvPicPr>
            <a:picLocks noChangeAspect="1" noChangeArrowheads="1"/>
          </p:cNvPicPr>
          <p:nvPr/>
        </p:nvPicPr>
        <p:blipFill>
          <a:blip r:embed="rId2"/>
          <a:srcRect/>
          <a:stretch>
            <a:fillRect/>
          </a:stretch>
        </p:blipFill>
        <p:spPr bwMode="auto">
          <a:xfrm>
            <a:off x="457200" y="476250"/>
            <a:ext cx="3905250" cy="2952750"/>
          </a:xfrm>
          <a:prstGeom prst="rect">
            <a:avLst/>
          </a:prstGeom>
          <a:noFill/>
          <a:ln w="9525">
            <a:noFill/>
            <a:miter lim="800000"/>
            <a:headEnd/>
            <a:tailEnd/>
          </a:ln>
        </p:spPr>
      </p:pic>
      <p:pic>
        <p:nvPicPr>
          <p:cNvPr id="21511" name="Picture 8" descr="http://ekladata.com/SQ7Bwmxlg9yCNi5kX7GCKAQ1EJE.jpg"/>
          <p:cNvPicPr>
            <a:picLocks noChangeAspect="1" noChangeArrowheads="1"/>
          </p:cNvPicPr>
          <p:nvPr/>
        </p:nvPicPr>
        <p:blipFill>
          <a:blip r:embed="rId3"/>
          <a:srcRect/>
          <a:stretch>
            <a:fillRect/>
          </a:stretch>
        </p:blipFill>
        <p:spPr bwMode="auto">
          <a:xfrm>
            <a:off x="5173663" y="457200"/>
            <a:ext cx="3733800" cy="5334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shafe.co.uk/crystal/images/lshafe/Man_Ray_Photograph_of_Surrealist_trance_session_1923.jpg"/>
          <p:cNvPicPr>
            <a:picLocks noChangeAspect="1" noChangeArrowheads="1"/>
          </p:cNvPicPr>
          <p:nvPr/>
        </p:nvPicPr>
        <p:blipFill>
          <a:blip r:embed="rId2"/>
          <a:srcRect/>
          <a:stretch>
            <a:fillRect/>
          </a:stretch>
        </p:blipFill>
        <p:spPr bwMode="auto">
          <a:xfrm>
            <a:off x="1371600" y="1981200"/>
            <a:ext cx="6350000" cy="4572000"/>
          </a:xfrm>
          <a:prstGeom prst="rect">
            <a:avLst/>
          </a:prstGeom>
          <a:noFill/>
          <a:ln w="9525">
            <a:noFill/>
            <a:miter lim="800000"/>
            <a:headEnd/>
            <a:tailEnd/>
          </a:ln>
        </p:spPr>
      </p:pic>
      <p:sp>
        <p:nvSpPr>
          <p:cNvPr id="23555" name="Rectangle 2"/>
          <p:cNvSpPr>
            <a:spLocks noChangeArrowheads="1"/>
          </p:cNvSpPr>
          <p:nvPr/>
        </p:nvSpPr>
        <p:spPr bwMode="auto">
          <a:xfrm>
            <a:off x="304800" y="152400"/>
            <a:ext cx="8382000" cy="1754326"/>
          </a:xfrm>
          <a:prstGeom prst="rect">
            <a:avLst/>
          </a:prstGeom>
          <a:noFill/>
          <a:ln w="9525">
            <a:noFill/>
            <a:miter lim="800000"/>
            <a:headEnd/>
            <a:tailEnd/>
          </a:ln>
        </p:spPr>
        <p:txBody>
          <a:bodyPr>
            <a:spAutoFit/>
          </a:bodyPr>
          <a:lstStyle/>
          <a:p>
            <a:r>
              <a:rPr lang="en-US" dirty="0" smtClean="0"/>
              <a:t>Man </a:t>
            </a:r>
            <a:r>
              <a:rPr lang="en-US" dirty="0"/>
              <a:t>Ray. </a:t>
            </a:r>
            <a:r>
              <a:rPr lang="sr-Latn-RS" dirty="0" smtClean="0"/>
              <a:t>Buđenje seanse snova </a:t>
            </a:r>
            <a:r>
              <a:rPr lang="en-US" dirty="0" smtClean="0"/>
              <a:t>'Waking </a:t>
            </a:r>
            <a:r>
              <a:rPr lang="en-US" dirty="0"/>
              <a:t>Dream </a:t>
            </a:r>
            <a:r>
              <a:rPr lang="en-US" dirty="0" err="1"/>
              <a:t>Seance</a:t>
            </a:r>
            <a:r>
              <a:rPr lang="en-US" dirty="0"/>
              <a:t>',</a:t>
            </a:r>
            <a:r>
              <a:rPr lang="sr-Latn-CS" dirty="0" smtClean="0"/>
              <a:t>1922-23</a:t>
            </a:r>
            <a:r>
              <a:rPr lang="sr-Latn-RS" dirty="0" smtClean="0"/>
              <a:t>; ova fotografija bila je jedna od tri koje su bile objavljene na nasovnoj stranici časopisa </a:t>
            </a:r>
            <a:r>
              <a:rPr lang="en-US" i="1" dirty="0" smtClean="0"/>
              <a:t>La </a:t>
            </a:r>
            <a:r>
              <a:rPr lang="en-US" i="1" dirty="0"/>
              <a:t>revolution </a:t>
            </a:r>
            <a:r>
              <a:rPr lang="en-US" i="1" dirty="0" err="1"/>
              <a:t>surrealiste</a:t>
            </a:r>
            <a:r>
              <a:rPr lang="en-US" dirty="0"/>
              <a:t> (1 December 1924). </a:t>
            </a:r>
          </a:p>
          <a:p>
            <a:r>
              <a:rPr lang="en-US" dirty="0"/>
              <a:t>Back (from left to right): Max </a:t>
            </a:r>
            <a:r>
              <a:rPr lang="en-US" dirty="0" err="1"/>
              <a:t>Morise</a:t>
            </a:r>
            <a:r>
              <a:rPr lang="en-US" dirty="0"/>
              <a:t>, Roger </a:t>
            </a:r>
            <a:r>
              <a:rPr lang="en-US" dirty="0" err="1"/>
              <a:t>Vitrac</a:t>
            </a:r>
            <a:r>
              <a:rPr lang="en-US" dirty="0"/>
              <a:t>, Jacques </a:t>
            </a:r>
            <a:r>
              <a:rPr lang="en-US" dirty="0" err="1"/>
              <a:t>Boiffard</a:t>
            </a:r>
            <a:r>
              <a:rPr lang="en-US" dirty="0"/>
              <a:t>, Andre Breton, Paul </a:t>
            </a:r>
            <a:r>
              <a:rPr lang="en-US" dirty="0" err="1"/>
              <a:t>Eluard</a:t>
            </a:r>
            <a:r>
              <a:rPr lang="en-US" dirty="0"/>
              <a:t>, Pierre </a:t>
            </a:r>
            <a:r>
              <a:rPr lang="en-US" dirty="0" err="1"/>
              <a:t>Naville</a:t>
            </a:r>
            <a:r>
              <a:rPr lang="en-US" dirty="0"/>
              <a:t>, Giorgio de Chirico, </a:t>
            </a:r>
            <a:r>
              <a:rPr lang="en-US" dirty="0" err="1"/>
              <a:t>Phillipe</a:t>
            </a:r>
            <a:r>
              <a:rPr lang="en-US" dirty="0"/>
              <a:t> </a:t>
            </a:r>
            <a:r>
              <a:rPr lang="en-US" dirty="0" err="1"/>
              <a:t>Soupault</a:t>
            </a:r>
            <a:endParaRPr lang="en-US" dirty="0"/>
          </a:p>
          <a:p>
            <a:r>
              <a:rPr lang="en-US" dirty="0"/>
              <a:t>Front: Simone </a:t>
            </a:r>
            <a:r>
              <a:rPr lang="en-US" dirty="0" err="1"/>
              <a:t>Collinet</a:t>
            </a:r>
            <a:r>
              <a:rPr lang="en-US" dirty="0"/>
              <a:t>-Breton, Robert </a:t>
            </a:r>
            <a:r>
              <a:rPr lang="en-US" dirty="0" err="1"/>
              <a:t>Desnos</a:t>
            </a:r>
            <a:r>
              <a:rPr lang="en-US" dirty="0"/>
              <a:t>, Jacques Baron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srcRect/>
          <a:stretch>
            <a:fillRect/>
          </a:stretch>
        </p:blipFill>
        <p:spPr bwMode="auto">
          <a:xfrm>
            <a:off x="1143000" y="1295400"/>
            <a:ext cx="6858000" cy="4686300"/>
          </a:xfrm>
          <a:prstGeom prst="rect">
            <a:avLst/>
          </a:prstGeom>
          <a:noFill/>
          <a:ln w="9525">
            <a:noFill/>
            <a:miter lim="800000"/>
            <a:headEnd/>
            <a:tailEnd/>
          </a:ln>
        </p:spPr>
      </p:pic>
      <p:sp>
        <p:nvSpPr>
          <p:cNvPr id="24579" name="Rectangle 3"/>
          <p:cNvSpPr>
            <a:spLocks noChangeArrowheads="1"/>
          </p:cNvSpPr>
          <p:nvPr/>
        </p:nvSpPr>
        <p:spPr bwMode="auto">
          <a:xfrm>
            <a:off x="1066800" y="304800"/>
            <a:ext cx="6934200" cy="915988"/>
          </a:xfrm>
          <a:prstGeom prst="rect">
            <a:avLst/>
          </a:prstGeom>
          <a:noFill/>
          <a:ln w="9525">
            <a:noFill/>
            <a:miter lim="800000"/>
            <a:headEnd/>
            <a:tailEnd/>
          </a:ln>
        </p:spPr>
        <p:txBody>
          <a:bodyPr>
            <a:spAutoFit/>
          </a:bodyPr>
          <a:lstStyle/>
          <a:p>
            <a:pPr algn="ctr"/>
            <a:r>
              <a:rPr lang="en-US"/>
              <a:t>Man Ray</a:t>
            </a:r>
            <a:r>
              <a:rPr lang="sr-Latn-CS"/>
              <a:t>, </a:t>
            </a:r>
            <a:r>
              <a:rPr lang="en-US"/>
              <a:t>collective </a:t>
            </a:r>
            <a:r>
              <a:rPr lang="en-US" i="1"/>
              <a:t>écriture automatique</a:t>
            </a:r>
            <a:r>
              <a:rPr lang="sr-Latn-CS" i="1"/>
              <a:t> – </a:t>
            </a:r>
            <a:r>
              <a:rPr lang="sr-Latn-CS"/>
              <a:t>(po mišljenju</a:t>
            </a:r>
            <a:r>
              <a:rPr lang="sr-Latn-CS" i="1"/>
              <a:t> </a:t>
            </a:r>
            <a:r>
              <a:rPr lang="sr-Latn-CS"/>
              <a:t>Martin Antle) </a:t>
            </a:r>
            <a:r>
              <a:rPr lang="sr-Latn-CS" i="1"/>
              <a:t>“transformacija uloge žene u nadrealizmu od muze do učesnica-saradnica”</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idx="4294967295"/>
          </p:nvPr>
        </p:nvSpPr>
        <p:spPr>
          <a:xfrm>
            <a:off x="457200" y="152400"/>
            <a:ext cx="8229600" cy="609600"/>
          </a:xfrm>
        </p:spPr>
        <p:txBody>
          <a:bodyPr>
            <a:normAutofit fontScale="90000"/>
          </a:bodyPr>
          <a:lstStyle/>
          <a:p>
            <a:r>
              <a:rPr lang="sr-Latn-CS" sz="3600">
                <a:latin typeface="Calibri" pitchFamily="34" charset="0"/>
              </a:rPr>
              <a:t>1924.</a:t>
            </a:r>
            <a:endParaRPr lang="en-US" sz="3600">
              <a:latin typeface="Calibri" pitchFamily="34" charset="0"/>
            </a:endParaRPr>
          </a:p>
        </p:txBody>
      </p:sp>
      <p:sp>
        <p:nvSpPr>
          <p:cNvPr id="181251" name="Rectangle 3"/>
          <p:cNvSpPr>
            <a:spLocks noGrp="1" noChangeArrowheads="1"/>
          </p:cNvSpPr>
          <p:nvPr>
            <p:ph type="body" idx="4294967295"/>
          </p:nvPr>
        </p:nvSpPr>
        <p:spPr>
          <a:xfrm>
            <a:off x="457200" y="990600"/>
            <a:ext cx="8229600" cy="5410200"/>
          </a:xfrm>
        </p:spPr>
        <p:txBody>
          <a:bodyPr/>
          <a:lstStyle/>
          <a:p>
            <a:r>
              <a:rPr lang="sr-Latn-CS" sz="2000" dirty="0" smtClean="0">
                <a:latin typeface="Calibri" pitchFamily="34" charset="0"/>
              </a:rPr>
              <a:t>osnovana </a:t>
            </a:r>
            <a:r>
              <a:rPr lang="sl-SI" sz="2000" dirty="0" smtClean="0">
                <a:latin typeface="Calibri" pitchFamily="34" charset="0"/>
              </a:rPr>
              <a:t>Kancelarija </a:t>
            </a:r>
            <a:r>
              <a:rPr lang="sl-SI" sz="2000" dirty="0">
                <a:latin typeface="Calibri" pitchFamily="34" charset="0"/>
              </a:rPr>
              <a:t>za nadrealistička istraživanja</a:t>
            </a:r>
          </a:p>
          <a:p>
            <a:r>
              <a:rPr lang="sl-SI" sz="2000" dirty="0">
                <a:latin typeface="Calibri" pitchFamily="34" charset="0"/>
              </a:rPr>
              <a:t>objavljen Bretonov “Manifest nadrealizma’</a:t>
            </a:r>
          </a:p>
          <a:p>
            <a:r>
              <a:rPr lang="sr-Latn-CS" sz="2000" dirty="0">
                <a:latin typeface="Calibri" pitchFamily="34" charset="0"/>
              </a:rPr>
              <a:t>Aragonov članak “Talas snova” (“Une Vague de rêves”, </a:t>
            </a:r>
            <a:r>
              <a:rPr lang="sr-Latn-CS" sz="2000" i="1" dirty="0">
                <a:latin typeface="Calibri" pitchFamily="34" charset="0"/>
              </a:rPr>
              <a:t>Commerce</a:t>
            </a:r>
            <a:r>
              <a:rPr lang="sr-Latn-CS" sz="2000" dirty="0">
                <a:latin typeface="Calibri" pitchFamily="34" charset="0"/>
              </a:rPr>
              <a:t>, automne 1924)</a:t>
            </a:r>
            <a:endParaRPr lang="sl-SI" sz="2000" dirty="0">
              <a:latin typeface="Calibri" pitchFamily="34" charset="0"/>
            </a:endParaRPr>
          </a:p>
          <a:p>
            <a:r>
              <a:rPr lang="sl-SI" sz="2000" dirty="0">
                <a:latin typeface="Calibri" pitchFamily="34" charset="0"/>
              </a:rPr>
              <a:t>pojavio se prvi broj nadrealističke revije “La Revolution Surrealiste”</a:t>
            </a:r>
          </a:p>
          <a:p>
            <a:r>
              <a:rPr lang="sl-SI" sz="2000" dirty="0">
                <a:latin typeface="Calibri" pitchFamily="34" charset="0"/>
              </a:rPr>
              <a:t>Stimulativna atmosfera privukla je mnoge mlade pisce i </a:t>
            </a:r>
            <a:r>
              <a:rPr lang="sl-SI" sz="2000" dirty="0" smtClean="0">
                <a:latin typeface="Calibri" pitchFamily="34" charset="0"/>
              </a:rPr>
              <a:t>umetnike </a:t>
            </a:r>
            <a:r>
              <a:rPr lang="sl-SI" sz="2000" dirty="0">
                <a:latin typeface="Calibri" pitchFamily="34" charset="0"/>
              </a:rPr>
              <a:t>poput Antonen Artoa, koji će kasnije osnovati revolucionarni Teatar Alfred Jarry i biti postavljen za upravnika Biroa nadrealističkih istraživanja, koji je Aragon opisivao kao “romantičarsko svratište za ideje koje se ne mogu klasifikovati, kao i za kontinuirani revolt”.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76200" y="1173163"/>
            <a:ext cx="5562600" cy="4694237"/>
          </a:xfrm>
          <a:prstGeom prst="rect">
            <a:avLst/>
          </a:prstGeom>
          <a:noFill/>
          <a:ln w="9525">
            <a:noFill/>
            <a:miter lim="800000"/>
            <a:headEnd/>
            <a:tailEnd/>
          </a:ln>
        </p:spPr>
      </p:pic>
      <p:sp>
        <p:nvSpPr>
          <p:cNvPr id="4099" name="Rectangle 3"/>
          <p:cNvSpPr>
            <a:spLocks noChangeArrowheads="1"/>
          </p:cNvSpPr>
          <p:nvPr/>
        </p:nvSpPr>
        <p:spPr bwMode="auto">
          <a:xfrm>
            <a:off x="152400" y="304800"/>
            <a:ext cx="5410200" cy="646331"/>
          </a:xfrm>
          <a:prstGeom prst="rect">
            <a:avLst/>
          </a:prstGeom>
          <a:noFill/>
          <a:ln w="9525">
            <a:noFill/>
            <a:miter lim="800000"/>
            <a:headEnd/>
            <a:tailEnd/>
          </a:ln>
        </p:spPr>
        <p:txBody>
          <a:bodyPr>
            <a:spAutoFit/>
          </a:bodyPr>
          <a:lstStyle/>
          <a:p>
            <a:pPr algn="ctr"/>
            <a:r>
              <a:rPr lang="sr-Latn-CS" dirty="0" smtClean="0"/>
              <a:t>Maks </a:t>
            </a:r>
            <a:r>
              <a:rPr lang="sr-Latn-CS" dirty="0"/>
              <a:t>Ernst </a:t>
            </a:r>
            <a:r>
              <a:rPr lang="en-US" dirty="0"/>
              <a:t>1942, </a:t>
            </a:r>
            <a:r>
              <a:rPr lang="sr-Latn-RS" dirty="0" smtClean="0"/>
              <a:t>Nadrealizam i slikarstvo</a:t>
            </a:r>
            <a:r>
              <a:rPr lang="en-US" dirty="0" smtClean="0"/>
              <a:t>,</a:t>
            </a:r>
            <a:r>
              <a:rPr lang="sr-Latn-CS" dirty="0" smtClean="0"/>
              <a:t> </a:t>
            </a:r>
            <a:r>
              <a:rPr lang="en-US" dirty="0"/>
              <a:t>195,6x233,7cm</a:t>
            </a:r>
          </a:p>
        </p:txBody>
      </p:sp>
      <p:sp>
        <p:nvSpPr>
          <p:cNvPr id="4100" name="Rectangle 4"/>
          <p:cNvSpPr>
            <a:spLocks noChangeArrowheads="1"/>
          </p:cNvSpPr>
          <p:nvPr/>
        </p:nvSpPr>
        <p:spPr bwMode="auto">
          <a:xfrm>
            <a:off x="5715000" y="1001713"/>
            <a:ext cx="3276600" cy="4154984"/>
          </a:xfrm>
          <a:prstGeom prst="rect">
            <a:avLst/>
          </a:prstGeom>
          <a:noFill/>
          <a:ln w="9525">
            <a:noFill/>
            <a:miter lim="800000"/>
            <a:headEnd/>
            <a:tailEnd/>
          </a:ln>
          <a:effectLst/>
        </p:spPr>
        <p:txBody>
          <a:bodyPr>
            <a:spAutoFit/>
          </a:bodyPr>
          <a:lstStyle/>
          <a:p>
            <a:pPr>
              <a:buFontTx/>
              <a:buChar char="•"/>
            </a:pPr>
            <a:r>
              <a:rPr lang="sr-Latn-CS" sz="2400" dirty="0">
                <a:latin typeface="Calibri" pitchFamily="34" charset="0"/>
              </a:rPr>
              <a:t>Istorijska avangarda</a:t>
            </a:r>
          </a:p>
          <a:p>
            <a:pPr>
              <a:buFontTx/>
              <a:buChar char="•"/>
            </a:pPr>
            <a:r>
              <a:rPr lang="sr-Latn-CS" sz="2400" dirty="0">
                <a:latin typeface="Calibri" pitchFamily="34" charset="0"/>
              </a:rPr>
              <a:t>Kulturni pokret</a:t>
            </a:r>
          </a:p>
          <a:p>
            <a:pPr>
              <a:buFontTx/>
              <a:buChar char="•"/>
            </a:pPr>
            <a:r>
              <a:rPr lang="en-US" sz="2400" dirty="0" err="1" smtClean="0">
                <a:latin typeface="Calibri" pitchFamily="34" charset="0"/>
              </a:rPr>
              <a:t>Kontekst</a:t>
            </a:r>
            <a:r>
              <a:rPr lang="en-US" sz="2400" dirty="0" smtClean="0">
                <a:latin typeface="Calibri" pitchFamily="34" charset="0"/>
              </a:rPr>
              <a:t> </a:t>
            </a:r>
            <a:r>
              <a:rPr lang="sr-Latn-RS" sz="2400" dirty="0" smtClean="0">
                <a:latin typeface="Calibri" pitchFamily="34" charset="0"/>
              </a:rPr>
              <a:t>u kojem se </a:t>
            </a:r>
            <a:r>
              <a:rPr lang="sr-Latn-CS" sz="2400" dirty="0" smtClean="0">
                <a:latin typeface="Calibri" pitchFamily="34" charset="0"/>
              </a:rPr>
              <a:t>nadrealizam širi određen je </a:t>
            </a:r>
            <a:r>
              <a:rPr lang="en-US" sz="2400" dirty="0" err="1" smtClean="0">
                <a:latin typeface="Calibri" pitchFamily="34" charset="0"/>
              </a:rPr>
              <a:t>velik</a:t>
            </a:r>
            <a:r>
              <a:rPr lang="sr-Latn-RS" sz="2400" dirty="0" smtClean="0">
                <a:latin typeface="Calibri" pitchFamily="34" charset="0"/>
              </a:rPr>
              <a:t>om</a:t>
            </a:r>
            <a:r>
              <a:rPr lang="en-US" sz="2400" dirty="0" smtClean="0">
                <a:latin typeface="Calibri" pitchFamily="34" charset="0"/>
              </a:rPr>
              <a:t> </a:t>
            </a:r>
            <a:r>
              <a:rPr lang="en-US" sz="2400" dirty="0" err="1" smtClean="0">
                <a:latin typeface="Calibri" pitchFamily="34" charset="0"/>
              </a:rPr>
              <a:t>svetsk</a:t>
            </a:r>
            <a:r>
              <a:rPr lang="sr-Latn-RS" sz="2400" dirty="0" smtClean="0">
                <a:latin typeface="Calibri" pitchFamily="34" charset="0"/>
              </a:rPr>
              <a:t>om</a:t>
            </a:r>
            <a:r>
              <a:rPr lang="en-US" sz="2400" dirty="0" smtClean="0">
                <a:latin typeface="Calibri" pitchFamily="34" charset="0"/>
              </a:rPr>
              <a:t> </a:t>
            </a:r>
            <a:r>
              <a:rPr lang="en-US" sz="2400" dirty="0" err="1">
                <a:latin typeface="Calibri" pitchFamily="34" charset="0"/>
              </a:rPr>
              <a:t>kri</a:t>
            </a:r>
            <a:r>
              <a:rPr lang="sr-Latn-CS" sz="2400" dirty="0" smtClean="0">
                <a:latin typeface="Calibri" pitchFamily="34" charset="0"/>
              </a:rPr>
              <a:t>zom</a:t>
            </a:r>
            <a:r>
              <a:rPr lang="en-US" sz="2400" dirty="0" smtClean="0">
                <a:latin typeface="Calibri" pitchFamily="34" charset="0"/>
              </a:rPr>
              <a:t> </a:t>
            </a:r>
            <a:r>
              <a:rPr lang="sr-Latn-CS" sz="2400" dirty="0">
                <a:latin typeface="Calibri" pitchFamily="34" charset="0"/>
              </a:rPr>
              <a:t>a potom i </a:t>
            </a:r>
            <a:r>
              <a:rPr lang="sr-Latn-CS" sz="2400" dirty="0" smtClean="0">
                <a:latin typeface="Calibri" pitchFamily="34" charset="0"/>
              </a:rPr>
              <a:t>ratnim huškanjem </a:t>
            </a:r>
            <a:r>
              <a:rPr lang="sr-Latn-CS" sz="2400" dirty="0">
                <a:latin typeface="Calibri" pitchFamily="34" charset="0"/>
              </a:rPr>
              <a:t>tokom 30-ih</a:t>
            </a:r>
          </a:p>
          <a:p>
            <a:pPr>
              <a:buFontTx/>
              <a:buChar char="•"/>
            </a:pPr>
            <a:r>
              <a:rPr lang="sr-Latn-CS" sz="2400" dirty="0">
                <a:latin typeface="Calibri" pitchFamily="34" charset="0"/>
              </a:rPr>
              <a:t>umetnici i pisci, nadrealisti dolaze u SAD, Meksiko, Argentinu, </a:t>
            </a:r>
            <a:r>
              <a:rPr lang="sr-Latn-CS" sz="2400" dirty="0" smtClean="0">
                <a:latin typeface="Calibri" pitchFamily="34" charset="0"/>
              </a:rPr>
              <a:t>Brazil</a:t>
            </a:r>
            <a:endParaRPr lang="en-US" sz="2400" dirty="0">
              <a:latin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a:stretch>
            <a:fillRect/>
          </a:stretch>
        </p:blipFill>
        <p:spPr bwMode="auto">
          <a:xfrm>
            <a:off x="4116388" y="0"/>
            <a:ext cx="5027612" cy="6858000"/>
          </a:xfrm>
          <a:prstGeom prst="rect">
            <a:avLst/>
          </a:prstGeom>
          <a:noFill/>
          <a:ln w="9525">
            <a:noFill/>
            <a:miter lim="800000"/>
            <a:headEnd/>
            <a:tailEnd/>
          </a:ln>
        </p:spPr>
      </p:pic>
      <p:sp>
        <p:nvSpPr>
          <p:cNvPr id="25603" name="Rectangle 5"/>
          <p:cNvSpPr>
            <a:spLocks noChangeArrowheads="1"/>
          </p:cNvSpPr>
          <p:nvPr/>
        </p:nvSpPr>
        <p:spPr bwMode="auto">
          <a:xfrm>
            <a:off x="381000" y="609600"/>
            <a:ext cx="3276600" cy="5859463"/>
          </a:xfrm>
          <a:prstGeom prst="rect">
            <a:avLst/>
          </a:prstGeom>
          <a:noFill/>
          <a:ln w="9525">
            <a:noFill/>
            <a:miter lim="800000"/>
            <a:headEnd/>
            <a:tailEnd/>
          </a:ln>
        </p:spPr>
        <p:txBody>
          <a:bodyPr>
            <a:spAutoFit/>
          </a:bodyPr>
          <a:lstStyle/>
          <a:p>
            <a:r>
              <a:rPr lang="en-US"/>
              <a:t>La revolution Surrealiste </a:t>
            </a:r>
            <a:r>
              <a:rPr lang="sr-Latn-CS"/>
              <a:t>1 December </a:t>
            </a:r>
            <a:r>
              <a:rPr lang="en-US"/>
              <a:t>1924</a:t>
            </a:r>
            <a:endParaRPr lang="sr-Latn-CS"/>
          </a:p>
          <a:p>
            <a:endParaRPr lang="sr-Latn-CS"/>
          </a:p>
          <a:p>
            <a:r>
              <a:rPr lang="sr-Latn-CS"/>
              <a:t>“nadrealizam ne predstavlja izlaganje neke doktrine. Izvesne ideje koje mu danas služe kao uporište ničim ne omogućuju da se unapred sudi o njegovom kasnijem razvoju. Ovaj prvi broj Nadrealističke revolucije ne donosi nikakvo konačno otrkiće. U njemu su zastupljeni rezultati koji su postignuti automatskim pisanjem, na primer ispričani snovi, ali u njemu nije pohranjen nikakav rezultat rada, istraživanja, eksperimenta: sve treba očekivati od budućnosti”</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800px-P1110400_Paris_VII_h%C3%B4tel_de_Berulle_rwk"/>
          <p:cNvPicPr>
            <a:picLocks noChangeAspect="1" noChangeArrowheads="1"/>
          </p:cNvPicPr>
          <p:nvPr/>
        </p:nvPicPr>
        <p:blipFill>
          <a:blip r:embed="rId2"/>
          <a:srcRect/>
          <a:stretch>
            <a:fillRect/>
          </a:stretch>
        </p:blipFill>
        <p:spPr bwMode="auto">
          <a:xfrm>
            <a:off x="76200" y="228600"/>
            <a:ext cx="4799013" cy="6400800"/>
          </a:xfrm>
          <a:prstGeom prst="rect">
            <a:avLst/>
          </a:prstGeom>
          <a:noFill/>
        </p:spPr>
      </p:pic>
      <p:sp>
        <p:nvSpPr>
          <p:cNvPr id="26627" name="Rectangle 3"/>
          <p:cNvSpPr>
            <a:spLocks noChangeArrowheads="1"/>
          </p:cNvSpPr>
          <p:nvPr/>
        </p:nvSpPr>
        <p:spPr bwMode="auto">
          <a:xfrm>
            <a:off x="5060950" y="379413"/>
            <a:ext cx="3930650" cy="1200329"/>
          </a:xfrm>
          <a:prstGeom prst="rect">
            <a:avLst/>
          </a:prstGeom>
          <a:noFill/>
          <a:ln w="9525">
            <a:noFill/>
            <a:miter lim="800000"/>
            <a:headEnd/>
            <a:tailEnd/>
          </a:ln>
          <a:effectLst/>
        </p:spPr>
        <p:txBody>
          <a:bodyPr anchor="ctr">
            <a:spAutoFit/>
          </a:bodyPr>
          <a:lstStyle/>
          <a:p>
            <a:r>
              <a:rPr lang="en-US" dirty="0" err="1"/>
              <a:t>Hôtel</a:t>
            </a:r>
            <a:r>
              <a:rPr lang="en-US" dirty="0"/>
              <a:t> de </a:t>
            </a:r>
            <a:r>
              <a:rPr lang="en-US" dirty="0" err="1"/>
              <a:t>Bérulle</a:t>
            </a:r>
            <a:r>
              <a:rPr lang="en-US" dirty="0"/>
              <a:t>, 15 Rue </a:t>
            </a:r>
            <a:r>
              <a:rPr lang="en-US" dirty="0" err="1"/>
              <a:t>Gre</a:t>
            </a:r>
            <a:r>
              <a:rPr lang="sr-Latn-CS" dirty="0"/>
              <a:t>n</a:t>
            </a:r>
            <a:r>
              <a:rPr lang="en-US" dirty="0" err="1"/>
              <a:t>elle</a:t>
            </a:r>
            <a:r>
              <a:rPr lang="en-US" dirty="0"/>
              <a:t>, </a:t>
            </a:r>
            <a:r>
              <a:rPr lang="sr-Latn-RS" dirty="0" smtClean="0"/>
              <a:t>Kancelarija za nadrealistička istraživanja  (</a:t>
            </a:r>
            <a:r>
              <a:rPr lang="en-US" i="1" dirty="0" smtClean="0"/>
              <a:t>Bureau </a:t>
            </a:r>
            <a:r>
              <a:rPr lang="en-US" i="1" dirty="0"/>
              <a:t>de </a:t>
            </a:r>
            <a:r>
              <a:rPr lang="en-US" i="1" dirty="0" err="1"/>
              <a:t>recherches</a:t>
            </a:r>
            <a:r>
              <a:rPr lang="en-US" i="1" dirty="0"/>
              <a:t> </a:t>
            </a:r>
            <a:r>
              <a:rPr lang="en-US" i="1" dirty="0" err="1" smtClean="0"/>
              <a:t>surréalistes</a:t>
            </a:r>
            <a:r>
              <a:rPr lang="sr-Latn-RS" i="1" dirty="0" smtClean="0"/>
              <a:t>)</a:t>
            </a:r>
            <a:r>
              <a:rPr lang="en-US" i="1" dirty="0" smtClean="0"/>
              <a:t>, </a:t>
            </a:r>
            <a:r>
              <a:rPr lang="en-US" i="1" dirty="0"/>
              <a:t>Louis Aragon, </a:t>
            </a:r>
            <a:r>
              <a:rPr lang="en-US" dirty="0"/>
              <a:t>1924</a:t>
            </a:r>
            <a:r>
              <a:rPr lang="sr-Latn-CS" dirty="0"/>
              <a:t>-</a:t>
            </a:r>
            <a:r>
              <a:rPr lang="en-US" dirty="0"/>
              <a:t>1925  </a:t>
            </a:r>
          </a:p>
        </p:txBody>
      </p:sp>
      <p:sp>
        <p:nvSpPr>
          <p:cNvPr id="26628" name="Rectangle 4"/>
          <p:cNvSpPr>
            <a:spLocks noChangeArrowheads="1"/>
          </p:cNvSpPr>
          <p:nvPr/>
        </p:nvSpPr>
        <p:spPr bwMode="auto">
          <a:xfrm>
            <a:off x="5105400" y="2105085"/>
            <a:ext cx="3886200" cy="4524315"/>
          </a:xfrm>
          <a:prstGeom prst="rect">
            <a:avLst/>
          </a:prstGeom>
          <a:noFill/>
          <a:ln w="9525">
            <a:noFill/>
            <a:miter lim="800000"/>
            <a:headEnd/>
            <a:tailEnd/>
          </a:ln>
          <a:effectLst/>
        </p:spPr>
        <p:txBody>
          <a:bodyPr>
            <a:spAutoFit/>
          </a:bodyPr>
          <a:lstStyle/>
          <a:p>
            <a:r>
              <a:rPr lang="sr-Latn-CS" dirty="0" smtClean="0"/>
              <a:t>‘Kancelarija </a:t>
            </a:r>
            <a:r>
              <a:rPr lang="sr-Latn-CS" dirty="0"/>
              <a:t>za nadrealistička istraživanja’, takođe poznat kao “Nadrealistička centrala” koja je bila </a:t>
            </a:r>
            <a:r>
              <a:rPr lang="sr-Latn-CS" dirty="0" smtClean="0"/>
              <a:t>svakodnevno </a:t>
            </a:r>
            <a:r>
              <a:rPr lang="sr-Latn-CS" dirty="0"/>
              <a:t>otvorena od </a:t>
            </a:r>
            <a:r>
              <a:rPr lang="sr-Latn-CS" dirty="0" smtClean="0"/>
              <a:t>oktobra </a:t>
            </a:r>
            <a:r>
              <a:rPr lang="sr-Latn-CS" dirty="0"/>
              <a:t>1924 do januara 1925 – nakon zatvaranja, aktivnosti Biroa prešle su u ruke Antonena Artoa koji je bio jedan od najinventivnijih učesnika.</a:t>
            </a:r>
          </a:p>
          <a:p>
            <a:r>
              <a:rPr lang="sr-Latn-CS" dirty="0"/>
              <a:t>Njegovo otvoreno pismo u ‘La revolution surrealiste’ proširilo je spekulacije Bretona i Aragona: “otvoriti zatvore – raspustiti Armiju”, dok je u “Pismu medicinskim upravnicima </a:t>
            </a:r>
            <a:r>
              <a:rPr lang="sr-Latn-CS" dirty="0" smtClean="0"/>
              <a:t>azila</a:t>
            </a:r>
            <a:r>
              <a:rPr lang="sr-Latn-CS" dirty="0"/>
              <a:t>” iz aprila 1925. tražio da otpuste svoje pacijente </a:t>
            </a:r>
            <a:r>
              <a:rPr lang="sr-Latn-CS" dirty="0" smtClean="0"/>
              <a:t>a od ostali </a:t>
            </a:r>
            <a:r>
              <a:rPr lang="sr-Latn-CS" dirty="0"/>
              <a:t>da </a:t>
            </a:r>
            <a:r>
              <a:rPr lang="sr-Latn-CS" dirty="0" smtClean="0"/>
              <a:t>prihvate </a:t>
            </a:r>
            <a:r>
              <a:rPr lang="sr-Latn-CS" dirty="0"/>
              <a:t>njihove paralelne realnosti</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andrebreton.fr/Resources/Assets/56600100729590/HR_56600100729590_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7651" name="Rectangle 3"/>
          <p:cNvSpPr>
            <a:spLocks noChangeArrowheads="1"/>
          </p:cNvSpPr>
          <p:nvPr/>
        </p:nvSpPr>
        <p:spPr bwMode="auto">
          <a:xfrm>
            <a:off x="304800" y="304800"/>
            <a:ext cx="8229600" cy="1477328"/>
          </a:xfrm>
          <a:prstGeom prst="rect">
            <a:avLst/>
          </a:prstGeom>
          <a:noFill/>
          <a:ln w="9525">
            <a:noFill/>
            <a:miter lim="800000"/>
            <a:headEnd/>
            <a:tailEnd/>
          </a:ln>
          <a:effectLst/>
        </p:spPr>
        <p:txBody>
          <a:bodyPr>
            <a:spAutoFit/>
          </a:bodyPr>
          <a:lstStyle/>
          <a:p>
            <a:pPr algn="ctr"/>
            <a:r>
              <a:rPr lang="sr-Latn-RS" b="1" dirty="0" smtClean="0">
                <a:solidFill>
                  <a:schemeClr val="bg1"/>
                </a:solidFill>
              </a:rPr>
              <a:t>ČLANOVI I ČLANICE</a:t>
            </a:r>
            <a:r>
              <a:rPr lang="fr-FR" b="1" dirty="0" smtClean="0">
                <a:solidFill>
                  <a:schemeClr val="bg1"/>
                </a:solidFill>
              </a:rPr>
              <a:t> </a:t>
            </a:r>
            <a:r>
              <a:rPr lang="fr-FR" b="1" dirty="0">
                <a:solidFill>
                  <a:schemeClr val="bg1"/>
                </a:solidFill>
              </a:rPr>
              <a:t>BUREAU CENTRAL DE RECHERCHES SURRÉALISTES, 1924</a:t>
            </a:r>
            <a:r>
              <a:rPr lang="sr-Latn-CS" b="1" dirty="0">
                <a:solidFill>
                  <a:schemeClr val="bg1"/>
                </a:solidFill>
              </a:rPr>
              <a:t>, </a:t>
            </a:r>
            <a:r>
              <a:rPr lang="en-US" dirty="0">
                <a:solidFill>
                  <a:schemeClr val="bg1"/>
                </a:solidFill>
              </a:rPr>
              <a:t>Photo: Man Ray</a:t>
            </a:r>
            <a:r>
              <a:rPr lang="sr-Latn-CS" dirty="0">
                <a:solidFill>
                  <a:schemeClr val="bg1"/>
                </a:solidFill>
              </a:rPr>
              <a:t>;</a:t>
            </a:r>
          </a:p>
          <a:p>
            <a:pPr algn="ctr"/>
            <a:r>
              <a:rPr lang="en-US" dirty="0" smtClean="0">
                <a:solidFill>
                  <a:schemeClr val="bg1"/>
                </a:solidFill>
              </a:rPr>
              <a:t>St</a:t>
            </a:r>
            <a:r>
              <a:rPr lang="sr-Latn-RS" dirty="0" smtClean="0">
                <a:solidFill>
                  <a:schemeClr val="bg1"/>
                </a:solidFill>
              </a:rPr>
              <a:t>OJE</a:t>
            </a:r>
            <a:r>
              <a:rPr lang="en-US" dirty="0" smtClean="0">
                <a:solidFill>
                  <a:schemeClr val="bg1"/>
                </a:solidFill>
              </a:rPr>
              <a:t>: </a:t>
            </a:r>
            <a:r>
              <a:rPr lang="en-US" dirty="0">
                <a:solidFill>
                  <a:schemeClr val="bg1"/>
                </a:solidFill>
              </a:rPr>
              <a:t>Jacques Baron, Raymond </a:t>
            </a:r>
            <a:r>
              <a:rPr lang="en-US" dirty="0" err="1">
                <a:solidFill>
                  <a:schemeClr val="bg1"/>
                </a:solidFill>
              </a:rPr>
              <a:t>Queneau</a:t>
            </a:r>
            <a:r>
              <a:rPr lang="en-US" dirty="0">
                <a:solidFill>
                  <a:schemeClr val="bg1"/>
                </a:solidFill>
              </a:rPr>
              <a:t>, Pierre </a:t>
            </a:r>
            <a:r>
              <a:rPr lang="en-US" dirty="0" err="1">
                <a:solidFill>
                  <a:schemeClr val="bg1"/>
                </a:solidFill>
              </a:rPr>
              <a:t>Naville</a:t>
            </a:r>
            <a:r>
              <a:rPr lang="en-US" dirty="0">
                <a:solidFill>
                  <a:schemeClr val="bg1"/>
                </a:solidFill>
              </a:rPr>
              <a:t>, André Breton, Jacques-André </a:t>
            </a:r>
            <a:r>
              <a:rPr lang="en-US" dirty="0" err="1">
                <a:solidFill>
                  <a:schemeClr val="bg1"/>
                </a:solidFill>
              </a:rPr>
              <a:t>Boiffard</a:t>
            </a:r>
            <a:r>
              <a:rPr lang="en-US" dirty="0">
                <a:solidFill>
                  <a:schemeClr val="bg1"/>
                </a:solidFill>
              </a:rPr>
              <a:t>, Giorgio de Chirico, Roger </a:t>
            </a:r>
            <a:r>
              <a:rPr lang="en-US" dirty="0" err="1">
                <a:solidFill>
                  <a:schemeClr val="bg1"/>
                </a:solidFill>
              </a:rPr>
              <a:t>Vitrac</a:t>
            </a:r>
            <a:r>
              <a:rPr lang="en-US" dirty="0">
                <a:solidFill>
                  <a:schemeClr val="bg1"/>
                </a:solidFill>
              </a:rPr>
              <a:t>, Paul </a:t>
            </a:r>
            <a:r>
              <a:rPr lang="en-US" dirty="0" err="1">
                <a:solidFill>
                  <a:schemeClr val="bg1"/>
                </a:solidFill>
              </a:rPr>
              <a:t>Eluard</a:t>
            </a:r>
            <a:r>
              <a:rPr lang="en-US" dirty="0">
                <a:solidFill>
                  <a:schemeClr val="bg1"/>
                </a:solidFill>
              </a:rPr>
              <a:t>, Philippe </a:t>
            </a:r>
            <a:r>
              <a:rPr lang="en-US" dirty="0" err="1">
                <a:solidFill>
                  <a:schemeClr val="bg1"/>
                </a:solidFill>
              </a:rPr>
              <a:t>Soupault</a:t>
            </a:r>
            <a:r>
              <a:rPr lang="en-US" dirty="0">
                <a:solidFill>
                  <a:schemeClr val="bg1"/>
                </a:solidFill>
              </a:rPr>
              <a:t>, Robert </a:t>
            </a:r>
            <a:r>
              <a:rPr lang="en-US" dirty="0" err="1">
                <a:solidFill>
                  <a:schemeClr val="bg1"/>
                </a:solidFill>
              </a:rPr>
              <a:t>Desnos</a:t>
            </a:r>
            <a:r>
              <a:rPr lang="en-US" dirty="0">
                <a:solidFill>
                  <a:schemeClr val="bg1"/>
                </a:solidFill>
              </a:rPr>
              <a:t>, Louis Aragon; </a:t>
            </a:r>
            <a:r>
              <a:rPr lang="en-US" dirty="0" err="1" smtClean="0">
                <a:solidFill>
                  <a:schemeClr val="bg1"/>
                </a:solidFill>
              </a:rPr>
              <a:t>sed</a:t>
            </a:r>
            <a:r>
              <a:rPr lang="sr-Latn-RS" dirty="0" smtClean="0">
                <a:solidFill>
                  <a:schemeClr val="bg1"/>
                </a:solidFill>
              </a:rPr>
              <a:t>E</a:t>
            </a:r>
            <a:r>
              <a:rPr lang="en-US" dirty="0" smtClean="0">
                <a:solidFill>
                  <a:schemeClr val="bg1"/>
                </a:solidFill>
              </a:rPr>
              <a:t>: </a:t>
            </a:r>
            <a:r>
              <a:rPr lang="en-US" dirty="0">
                <a:solidFill>
                  <a:schemeClr val="bg1"/>
                </a:solidFill>
              </a:rPr>
              <a:t>Simone Breton, Max </a:t>
            </a:r>
            <a:r>
              <a:rPr lang="en-US" dirty="0" err="1">
                <a:solidFill>
                  <a:schemeClr val="bg1"/>
                </a:solidFill>
              </a:rPr>
              <a:t>Morise</a:t>
            </a:r>
            <a:r>
              <a:rPr lang="en-US" dirty="0">
                <a:solidFill>
                  <a:schemeClr val="bg1"/>
                </a:solidFill>
              </a:rPr>
              <a:t>, Marie-Louise </a:t>
            </a:r>
            <a:r>
              <a:rPr lang="en-US" dirty="0" err="1">
                <a:solidFill>
                  <a:schemeClr val="bg1"/>
                </a:solidFill>
              </a:rPr>
              <a:t>Soupault</a:t>
            </a:r>
            <a:endParaRPr lang="en-US"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p:txBody>
          <a:bodyPr/>
          <a:lstStyle/>
          <a:p>
            <a:endParaRPr lang="en-US"/>
          </a:p>
        </p:txBody>
      </p:sp>
      <p:sp>
        <p:nvSpPr>
          <p:cNvPr id="28675" name="Content Placeholder 2"/>
          <p:cNvSpPr>
            <a:spLocks noGrp="1"/>
          </p:cNvSpPr>
          <p:nvPr>
            <p:ph idx="4294967295"/>
          </p:nvPr>
        </p:nvSpPr>
        <p:spPr>
          <a:xfrm>
            <a:off x="457200" y="1600200"/>
            <a:ext cx="8229600" cy="4724400"/>
          </a:xfrm>
        </p:spPr>
        <p:txBody>
          <a:bodyPr>
            <a:normAutofit lnSpcReduction="10000"/>
          </a:bodyPr>
          <a:lstStyle/>
          <a:p>
            <a:r>
              <a:rPr lang="sl-SI" sz="2400" dirty="0">
                <a:latin typeface="Calibri" pitchFamily="34" charset="0"/>
              </a:rPr>
              <a:t>Manifest iz 1924. je bio koliko kulminacija </a:t>
            </a:r>
            <a:r>
              <a:rPr lang="sl-SI" sz="2400" dirty="0" smtClean="0">
                <a:latin typeface="Calibri" pitchFamily="34" charset="0"/>
              </a:rPr>
              <a:t>prethodne dve godine </a:t>
            </a:r>
            <a:r>
              <a:rPr lang="sl-SI" sz="2400" dirty="0">
                <a:latin typeface="Calibri" pitchFamily="34" charset="0"/>
              </a:rPr>
              <a:t>toliko i </a:t>
            </a:r>
            <a:r>
              <a:rPr lang="sl-SI" sz="2400" dirty="0" smtClean="0">
                <a:latin typeface="Calibri" pitchFamily="34" charset="0"/>
              </a:rPr>
              <a:t>najava </a:t>
            </a:r>
            <a:r>
              <a:rPr lang="sl-SI" sz="2400" dirty="0">
                <a:latin typeface="Calibri" pitchFamily="34" charset="0"/>
              </a:rPr>
              <a:t>nečeg potpuno </a:t>
            </a:r>
            <a:r>
              <a:rPr lang="sl-SI" sz="2400" dirty="0" smtClean="0">
                <a:latin typeface="Calibri" pitchFamily="34" charset="0"/>
              </a:rPr>
              <a:t>novog</a:t>
            </a:r>
          </a:p>
          <a:p>
            <a:r>
              <a:rPr lang="sr-Latn-CS" sz="2400" dirty="0" smtClean="0">
                <a:latin typeface="Calibri" pitchFamily="34" charset="0"/>
              </a:rPr>
              <a:t>Bretonova definicija nadrealzma data u Manifestu bila je </a:t>
            </a:r>
            <a:r>
              <a:rPr lang="sr-Latn-CS" sz="2400" dirty="0">
                <a:latin typeface="Calibri" pitchFamily="34" charset="0"/>
              </a:rPr>
              <a:t>stroga, precizna i kao takva posedovala teorijsku validnost koju je sam zahtevao</a:t>
            </a:r>
            <a:endParaRPr lang="sl-SI" sz="2400" dirty="0">
              <a:latin typeface="Calibri" pitchFamily="34" charset="0"/>
            </a:endParaRPr>
          </a:p>
          <a:p>
            <a:r>
              <a:rPr lang="sl-SI" sz="2400" dirty="0">
                <a:latin typeface="Calibri" pitchFamily="34" charset="0"/>
              </a:rPr>
              <a:t>nadrealistički manifest je objavio nadrealizam kao </a:t>
            </a:r>
            <a:r>
              <a:rPr lang="sl-SI" sz="2400" b="1" u="sng" dirty="0">
                <a:latin typeface="Calibri" pitchFamily="34" charset="0"/>
              </a:rPr>
              <a:t>književni pokret</a:t>
            </a:r>
            <a:r>
              <a:rPr lang="sl-SI" sz="2400" dirty="0">
                <a:latin typeface="Calibri" pitchFamily="34" charset="0"/>
              </a:rPr>
              <a:t>, pominjući slikarstvo samo u fusnoti</a:t>
            </a:r>
          </a:p>
          <a:p>
            <a:r>
              <a:rPr lang="sl-SI" sz="2400" dirty="0">
                <a:latin typeface="Calibri" pitchFamily="34" charset="0"/>
              </a:rPr>
              <a:t>tvrdilo se da će nadrealizam preuzeti </a:t>
            </a:r>
            <a:r>
              <a:rPr lang="sl-SI" sz="2400" b="1" u="sng" dirty="0">
                <a:latin typeface="Calibri" pitchFamily="34" charset="0"/>
              </a:rPr>
              <a:t>ceo spektar ljudskih aktivnosti</a:t>
            </a:r>
            <a:r>
              <a:rPr lang="sl-SI" sz="2400" dirty="0">
                <a:latin typeface="Calibri" pitchFamily="34" charset="0"/>
              </a:rPr>
              <a:t> a da će objekat istraživanja biti ljudska psiha, odnosno da će obuhvatiti do tada zanemarena područja života kao snovi i nesvesno.</a:t>
            </a:r>
          </a:p>
          <a:p>
            <a:r>
              <a:rPr lang="sl-SI" sz="2400" dirty="0">
                <a:latin typeface="Calibri" pitchFamily="34" charset="0"/>
              </a:rPr>
              <a:t>(Drugi manifest nadrealizma 1929-1930; </a:t>
            </a:r>
            <a:r>
              <a:rPr lang="sl-SI" sz="2400" i="1" dirty="0">
                <a:latin typeface="Calibri" pitchFamily="34" charset="0"/>
              </a:rPr>
              <a:t>Prolegomena za Treći manifest nadrealizma ili ne</a:t>
            </a:r>
            <a:r>
              <a:rPr lang="sl-SI" sz="2400" dirty="0">
                <a:latin typeface="Calibri" pitchFamily="34" charset="0"/>
              </a:rPr>
              <a:t> 1942)</a:t>
            </a:r>
          </a:p>
          <a:p>
            <a:endParaRPr lang="sl-SI" sz="2400" dirty="0">
              <a:latin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152400" y="228600"/>
            <a:ext cx="5410200" cy="6463308"/>
          </a:xfrm>
          <a:prstGeom prst="rect">
            <a:avLst/>
          </a:prstGeom>
          <a:noFill/>
          <a:ln w="9525">
            <a:noFill/>
            <a:miter lim="800000"/>
            <a:headEnd/>
            <a:tailEnd/>
          </a:ln>
        </p:spPr>
        <p:txBody>
          <a:bodyPr>
            <a:spAutoFit/>
          </a:bodyPr>
          <a:lstStyle/>
          <a:p>
            <a:r>
              <a:rPr lang="sl-SI" dirty="0">
                <a:latin typeface="Calibri" pitchFamily="34" charset="0"/>
              </a:rPr>
              <a:t>Nadrealizam proglašava svemoć želje i legitimnost njenog ostvarenja. “Markiz de Sad je središnja figura njegovog panteona” (Moris Nado)</a:t>
            </a:r>
          </a:p>
          <a:p>
            <a:endParaRPr lang="sl-SI" dirty="0">
              <a:latin typeface="Calibri" pitchFamily="34" charset="0"/>
            </a:endParaRPr>
          </a:p>
          <a:p>
            <a:r>
              <a:rPr lang="sl-SI" dirty="0">
                <a:latin typeface="Calibri" pitchFamily="34" charset="0"/>
              </a:rPr>
              <a:t>“Zakoni, moral, estetike, napravljeni da bi vam ulili poštovanje prema krhkim stvarima. Ono što je krhko treba slomiti” (Aragon, </a:t>
            </a:r>
            <a:r>
              <a:rPr lang="sl-SI" i="1" dirty="0">
                <a:latin typeface="Calibri" pitchFamily="34" charset="0"/>
              </a:rPr>
              <a:t>Telemahove pustolovine</a:t>
            </a:r>
            <a:r>
              <a:rPr lang="sl-SI" dirty="0">
                <a:latin typeface="Calibri" pitchFamily="34" charset="0"/>
              </a:rPr>
              <a:t>, 1922)  </a:t>
            </a:r>
          </a:p>
          <a:p>
            <a:endParaRPr lang="sl-SI" dirty="0">
              <a:latin typeface="Calibri" pitchFamily="34" charset="0"/>
            </a:endParaRPr>
          </a:p>
          <a:p>
            <a:r>
              <a:rPr lang="sl-SI" dirty="0">
                <a:latin typeface="Calibri" pitchFamily="34" charset="0"/>
              </a:rPr>
              <a:t>Psihoanalitički koncepti koje je Breton </a:t>
            </a:r>
            <a:r>
              <a:rPr lang="sl-SI" dirty="0" smtClean="0">
                <a:latin typeface="Calibri" pitchFamily="34" charset="0"/>
              </a:rPr>
              <a:t>prihvatio i uneo u nadrealizam:</a:t>
            </a:r>
            <a:endParaRPr lang="sl-SI" dirty="0">
              <a:latin typeface="Calibri" pitchFamily="34" charset="0"/>
            </a:endParaRPr>
          </a:p>
          <a:p>
            <a:pPr>
              <a:buFontTx/>
              <a:buChar char="-"/>
            </a:pPr>
            <a:r>
              <a:rPr lang="sl-SI" dirty="0">
                <a:latin typeface="Calibri" pitchFamily="34" charset="0"/>
              </a:rPr>
              <a:t>Nesvesno</a:t>
            </a:r>
          </a:p>
          <a:p>
            <a:pPr>
              <a:buFontTx/>
              <a:buChar char="-"/>
            </a:pPr>
            <a:r>
              <a:rPr lang="sl-SI" dirty="0">
                <a:latin typeface="Calibri" pitchFamily="34" charset="0"/>
              </a:rPr>
              <a:t>Ekspresivna moć simptoma i snova</a:t>
            </a:r>
          </a:p>
          <a:p>
            <a:pPr>
              <a:buFontTx/>
              <a:buChar char="-"/>
            </a:pPr>
            <a:r>
              <a:rPr lang="sl-SI" dirty="0">
                <a:latin typeface="Calibri" pitchFamily="34" charset="0"/>
              </a:rPr>
              <a:t>Princip zadovoljstva</a:t>
            </a:r>
          </a:p>
          <a:p>
            <a:pPr>
              <a:buFontTx/>
              <a:buChar char="-"/>
            </a:pPr>
            <a:r>
              <a:rPr lang="sl-SI" dirty="0">
                <a:latin typeface="Calibri" pitchFamily="34" charset="0"/>
              </a:rPr>
              <a:t>Kastracioni strah</a:t>
            </a:r>
          </a:p>
          <a:p>
            <a:pPr>
              <a:buFontTx/>
              <a:buChar char="-"/>
            </a:pPr>
            <a:r>
              <a:rPr lang="sl-SI" dirty="0">
                <a:latin typeface="Calibri" pitchFamily="34" charset="0"/>
              </a:rPr>
              <a:t>Nagon smrti</a:t>
            </a:r>
          </a:p>
          <a:p>
            <a:r>
              <a:rPr lang="sl-SI" dirty="0" smtClean="0">
                <a:latin typeface="Calibri" pitchFamily="34" charset="0"/>
              </a:rPr>
              <a:t>(Frojd je objavio Rasprave </a:t>
            </a:r>
            <a:r>
              <a:rPr lang="sl-SI" dirty="0">
                <a:latin typeface="Calibri" pitchFamily="34" charset="0"/>
              </a:rPr>
              <a:t>o histeriji, 1895; Tumačenje snova, 1899 Psihopatologija svakodnevnog života, 1904; Humor i njegov odnos prema nesvesnom, 1905; Totem i tabu, 1913, Uvodna predavanja iz psihoanalize, 1918-1919; S one strane principa zadovoljstva, 1920; Ego i id, 1923)</a:t>
            </a:r>
          </a:p>
          <a:p>
            <a:r>
              <a:rPr lang="sl-SI" dirty="0">
                <a:latin typeface="Calibri" pitchFamily="34" charset="0"/>
              </a:rPr>
              <a:t>(1911 započinje </a:t>
            </a:r>
            <a:r>
              <a:rPr lang="sl-SI" dirty="0" smtClean="0">
                <a:latin typeface="Calibri" pitchFamily="34" charset="0"/>
              </a:rPr>
              <a:t>se sa prevođenjem Frojdovih dela a </a:t>
            </a:r>
            <a:r>
              <a:rPr lang="sl-SI" dirty="0">
                <a:latin typeface="Calibri" pitchFamily="34" charset="0"/>
              </a:rPr>
              <a:t>prvi francuski </a:t>
            </a:r>
            <a:r>
              <a:rPr lang="sl-SI" dirty="0" smtClean="0">
                <a:latin typeface="Calibri" pitchFamily="34" charset="0"/>
              </a:rPr>
              <a:t>prevodi datovani su tek u </a:t>
            </a:r>
            <a:r>
              <a:rPr lang="sl-SI" dirty="0">
                <a:latin typeface="Calibri" pitchFamily="34" charset="0"/>
              </a:rPr>
              <a:t>1920.);</a:t>
            </a:r>
            <a:endParaRPr lang="en-US" dirty="0">
              <a:latin typeface="Calibri" pitchFamily="34" charset="0"/>
            </a:endParaRPr>
          </a:p>
        </p:txBody>
      </p:sp>
      <p:pic>
        <p:nvPicPr>
          <p:cNvPr id="29699" name="Picture 2" descr="Tribute to Sade - Woodman"/>
          <p:cNvPicPr>
            <a:picLocks noChangeAspect="1" noChangeArrowheads="1"/>
          </p:cNvPicPr>
          <p:nvPr/>
        </p:nvPicPr>
        <p:blipFill>
          <a:blip r:embed="rId2"/>
          <a:srcRect/>
          <a:stretch>
            <a:fillRect/>
          </a:stretch>
        </p:blipFill>
        <p:spPr bwMode="auto">
          <a:xfrm>
            <a:off x="5715000" y="1228725"/>
            <a:ext cx="3286125" cy="4181475"/>
          </a:xfrm>
          <a:prstGeom prst="rect">
            <a:avLst/>
          </a:prstGeom>
          <a:noFill/>
          <a:ln w="9525">
            <a:noFill/>
            <a:miter lim="800000"/>
            <a:headEnd/>
            <a:tailEnd/>
          </a:ln>
        </p:spPr>
      </p:pic>
      <p:sp>
        <p:nvSpPr>
          <p:cNvPr id="29700" name="Rectangle 5"/>
          <p:cNvSpPr>
            <a:spLocks noChangeArrowheads="1"/>
          </p:cNvSpPr>
          <p:nvPr/>
        </p:nvSpPr>
        <p:spPr bwMode="auto">
          <a:xfrm>
            <a:off x="6172200" y="381000"/>
            <a:ext cx="2438400" cy="646331"/>
          </a:xfrm>
          <a:prstGeom prst="rect">
            <a:avLst/>
          </a:prstGeom>
          <a:noFill/>
          <a:ln w="9525">
            <a:noFill/>
            <a:miter lim="800000"/>
            <a:headEnd/>
            <a:tailEnd/>
          </a:ln>
        </p:spPr>
        <p:txBody>
          <a:bodyPr>
            <a:spAutoFit/>
          </a:bodyPr>
          <a:lstStyle/>
          <a:p>
            <a:pPr algn="ctr"/>
            <a:r>
              <a:rPr lang="sr-Latn-CS" dirty="0">
                <a:latin typeface="Calibri" pitchFamily="34" charset="0"/>
              </a:rPr>
              <a:t>Man Ray, </a:t>
            </a:r>
            <a:r>
              <a:rPr lang="sr-Latn-CS" dirty="0" smtClean="0">
                <a:latin typeface="Calibri" pitchFamily="34" charset="0"/>
              </a:rPr>
              <a:t>Počast de Sadu</a:t>
            </a:r>
            <a:endParaRPr lang="en-US" i="1" dirty="0">
              <a:latin typeface="Calibri"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p:txBody>
          <a:bodyPr/>
          <a:lstStyle/>
          <a:p>
            <a:r>
              <a:rPr lang="sr-Latn-CS" sz="3600" dirty="0">
                <a:latin typeface="Calibri" pitchFamily="34" charset="0"/>
              </a:rPr>
              <a:t>‘istorija’ termina nadrealizam</a:t>
            </a:r>
            <a:endParaRPr lang="en-US" sz="3600" dirty="0">
              <a:latin typeface="Calibri" pitchFamily="34" charset="0"/>
            </a:endParaRPr>
          </a:p>
        </p:txBody>
      </p:sp>
      <p:sp>
        <p:nvSpPr>
          <p:cNvPr id="30723" name="Content Placeholder 2"/>
          <p:cNvSpPr>
            <a:spLocks noGrp="1"/>
          </p:cNvSpPr>
          <p:nvPr>
            <p:ph idx="4294967295"/>
          </p:nvPr>
        </p:nvSpPr>
        <p:spPr/>
        <p:txBody>
          <a:bodyPr>
            <a:normAutofit lnSpcReduction="10000"/>
          </a:bodyPr>
          <a:lstStyle/>
          <a:p>
            <a:r>
              <a:rPr lang="sr-Latn-CS" sz="2000" dirty="0" smtClean="0">
                <a:latin typeface="Calibri" pitchFamily="34" charset="0"/>
              </a:rPr>
              <a:t>Breton prihvata Apolinerovu raniju upotrebu izraza ‘sur-realisme’ (“kad se sve dobro razmotri mislim da bi zaista bilo bolje usvojiti termin nadrealizam, nego nadnaturalizam, koji sam u početku upotrebljavao. Nadrealizam još ne postoji u rečnicima, a biće pogodniji za upotrebu nego nadnaturalizam koji su gg Filozofi već upotrebili” Apoliner u pismu Polu Dermeu, marta 1917) ali i kritikuje Apolinera zbog toga što je, prema Bretonovim rečima, “bio nemoćan da pruži validnu teorijsku eksplikaciju ovog pojma”.</a:t>
            </a:r>
          </a:p>
          <a:p>
            <a:r>
              <a:rPr lang="sr-Latn-CS" sz="2000" b="1" dirty="0" smtClean="0">
                <a:latin typeface="Calibri" pitchFamily="34" charset="0"/>
              </a:rPr>
              <a:t>Breton počinje da koristi pridev ‘nadrealistički’ najranije 1920. sa značenjem ‘iznad’ ili ‘iza’ realizma ali u Manifestu precitno definiše njegovo specifično značenje</a:t>
            </a:r>
          </a:p>
          <a:p>
            <a:pPr algn="just"/>
            <a:r>
              <a:rPr lang="sr-Latn-CS" sz="2000" dirty="0" smtClean="0">
                <a:latin typeface="Calibri" pitchFamily="34" charset="0"/>
              </a:rPr>
              <a:t>Bilo </a:t>
            </a:r>
            <a:r>
              <a:rPr lang="sr-Latn-CS" sz="2000" dirty="0">
                <a:latin typeface="Calibri" pitchFamily="34" charset="0"/>
              </a:rPr>
              <a:t>je još pokušaja da se definiše ovaj termin: npr. Pol Derme i Ivan </a:t>
            </a:r>
            <a:r>
              <a:rPr lang="sr-Latn-CS" sz="2000" dirty="0" smtClean="0">
                <a:latin typeface="Calibri" pitchFamily="34" charset="0"/>
              </a:rPr>
              <a:t>Gol u Manifestu nadrealizma objavljenog, </a:t>
            </a:r>
            <a:r>
              <a:rPr lang="sr-Latn-CS" sz="2000" dirty="0">
                <a:latin typeface="Calibri" pitchFamily="34" charset="0"/>
              </a:rPr>
              <a:t>mesec dana pre Bretonovog Manifesta, u časopisu </a:t>
            </a:r>
            <a:r>
              <a:rPr lang="en-US" sz="2000" i="1" dirty="0" err="1">
                <a:latin typeface="Calibri" pitchFamily="34" charset="0"/>
              </a:rPr>
              <a:t>Surréalisme</a:t>
            </a:r>
            <a:r>
              <a:rPr lang="sr-Latn-CS" sz="2000" dirty="0">
                <a:latin typeface="Calibri" pitchFamily="34" charset="0"/>
              </a:rPr>
              <a:t>, kao “premeštanje realnosti na viši nivo” obuhvatajući npr Delonea, Reverdija itd.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Yvan_Goll%2C_Surr%C3%A9alisme%2C_Manifeste_du_surr%C3%A9alisme%2C_Volume_1%2C_Number_1%2C_October_1%2C_1924%2C_cover_by_Robert_Delaunay"/>
          <p:cNvPicPr>
            <a:picLocks noChangeAspect="1" noChangeArrowheads="1"/>
          </p:cNvPicPr>
          <p:nvPr/>
        </p:nvPicPr>
        <p:blipFill>
          <a:blip r:embed="rId2"/>
          <a:srcRect/>
          <a:stretch>
            <a:fillRect/>
          </a:stretch>
        </p:blipFill>
        <p:spPr bwMode="auto">
          <a:xfrm>
            <a:off x="762000" y="1676400"/>
            <a:ext cx="3160713" cy="4876800"/>
          </a:xfrm>
          <a:prstGeom prst="rect">
            <a:avLst/>
          </a:prstGeom>
          <a:noFill/>
        </p:spPr>
      </p:pic>
      <p:sp>
        <p:nvSpPr>
          <p:cNvPr id="176131" name="Rectangle 3"/>
          <p:cNvSpPr>
            <a:spLocks noChangeArrowheads="1"/>
          </p:cNvSpPr>
          <p:nvPr/>
        </p:nvSpPr>
        <p:spPr bwMode="auto">
          <a:xfrm>
            <a:off x="76200" y="76200"/>
            <a:ext cx="5334000" cy="1477328"/>
          </a:xfrm>
          <a:prstGeom prst="rect">
            <a:avLst/>
          </a:prstGeom>
          <a:solidFill>
            <a:srgbClr val="FFFFFF"/>
          </a:solidFill>
          <a:ln w="9525">
            <a:noFill/>
            <a:miter lim="800000"/>
            <a:headEnd/>
            <a:tailEnd/>
          </a:ln>
          <a:effectLst/>
        </p:spPr>
        <p:txBody>
          <a:bodyPr anchor="ctr">
            <a:spAutoFit/>
          </a:bodyPr>
          <a:lstStyle/>
          <a:p>
            <a:r>
              <a:rPr lang="en-US" dirty="0" err="1"/>
              <a:t>Yvan</a:t>
            </a:r>
            <a:r>
              <a:rPr lang="en-US" dirty="0"/>
              <a:t> </a:t>
            </a:r>
            <a:r>
              <a:rPr lang="en-US" dirty="0" err="1"/>
              <a:t>Goll</a:t>
            </a:r>
            <a:r>
              <a:rPr lang="en-US" dirty="0"/>
              <a:t>, </a:t>
            </a:r>
            <a:r>
              <a:rPr lang="en-US" dirty="0" err="1"/>
              <a:t>Surréalisme</a:t>
            </a:r>
            <a:r>
              <a:rPr lang="en-US" dirty="0"/>
              <a:t>, </a:t>
            </a:r>
            <a:r>
              <a:rPr lang="en-US" i="1" dirty="0" err="1"/>
              <a:t>Manifeste</a:t>
            </a:r>
            <a:r>
              <a:rPr lang="en-US" i="1" dirty="0"/>
              <a:t> du </a:t>
            </a:r>
            <a:r>
              <a:rPr lang="en-US" i="1" dirty="0" err="1"/>
              <a:t>surréalisme</a:t>
            </a:r>
            <a:r>
              <a:rPr lang="en-US" dirty="0"/>
              <a:t> Volume 1, Number 1, October 1, 1924</a:t>
            </a:r>
            <a:r>
              <a:rPr lang="sr-Latn-CS" dirty="0"/>
              <a:t> </a:t>
            </a:r>
            <a:r>
              <a:rPr lang="sr-Latn-CS" dirty="0" smtClean="0"/>
              <a:t>(u časopisu sarađivali </a:t>
            </a:r>
            <a:r>
              <a:rPr lang="sr-Latn-CS" dirty="0"/>
              <a:t>Krevel, Delone, Apoliner...)</a:t>
            </a:r>
          </a:p>
          <a:p>
            <a:r>
              <a:rPr lang="sr-Latn-CS" dirty="0"/>
              <a:t>“NADREALIZAM NASTAJE TRANSPOZICIJOM STVARNOSTI NA JEDAN VIŠI (UMETNIČKI) PLAN”</a:t>
            </a:r>
            <a:endParaRPr lang="en-US" dirty="0"/>
          </a:p>
        </p:txBody>
      </p:sp>
      <p:pic>
        <p:nvPicPr>
          <p:cNvPr id="176132" name="Picture 4" descr="Yvan Goll Italy 1924.jpeg"/>
          <p:cNvPicPr>
            <a:picLocks noChangeAspect="1" noChangeArrowheads="1"/>
          </p:cNvPicPr>
          <p:nvPr/>
        </p:nvPicPr>
        <p:blipFill>
          <a:blip r:embed="rId3"/>
          <a:srcRect/>
          <a:stretch>
            <a:fillRect/>
          </a:stretch>
        </p:blipFill>
        <p:spPr bwMode="auto">
          <a:xfrm>
            <a:off x="5410200" y="914400"/>
            <a:ext cx="2933700" cy="4567238"/>
          </a:xfrm>
          <a:prstGeom prst="rect">
            <a:avLst/>
          </a:prstGeom>
          <a:noFill/>
        </p:spPr>
      </p:pic>
      <p:sp>
        <p:nvSpPr>
          <p:cNvPr id="176133" name="Rectangle 5"/>
          <p:cNvSpPr>
            <a:spLocks noChangeArrowheads="1"/>
          </p:cNvSpPr>
          <p:nvPr/>
        </p:nvSpPr>
        <p:spPr bwMode="auto">
          <a:xfrm>
            <a:off x="5867400" y="5715000"/>
            <a:ext cx="2292350" cy="366712"/>
          </a:xfrm>
          <a:prstGeom prst="rect">
            <a:avLst/>
          </a:prstGeom>
          <a:noFill/>
          <a:ln w="9525">
            <a:noFill/>
            <a:miter lim="800000"/>
            <a:headEnd/>
            <a:tailEnd/>
          </a:ln>
          <a:effectLst/>
        </p:spPr>
        <p:txBody>
          <a:bodyPr wrap="none" anchor="ctr">
            <a:spAutoFit/>
          </a:bodyPr>
          <a:lstStyle/>
          <a:p>
            <a:r>
              <a:rPr lang="en-US" dirty="0" err="1"/>
              <a:t>Yvan</a:t>
            </a:r>
            <a:r>
              <a:rPr lang="en-US" dirty="0"/>
              <a:t> </a:t>
            </a:r>
            <a:r>
              <a:rPr lang="en-US" dirty="0" err="1"/>
              <a:t>Goll</a:t>
            </a:r>
            <a:r>
              <a:rPr lang="en-US" dirty="0"/>
              <a:t> Italy 1924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p:txBody>
          <a:bodyPr/>
          <a:lstStyle/>
          <a:p>
            <a:r>
              <a:rPr lang="sl-SI">
                <a:latin typeface="Calibri" pitchFamily="34" charset="0"/>
              </a:rPr>
              <a:t>definicije nadrealizma: breton</a:t>
            </a:r>
            <a:r>
              <a:rPr lang="en-US">
                <a:latin typeface="Calibri" pitchFamily="34" charset="0"/>
              </a:rPr>
              <a:t> </a:t>
            </a:r>
          </a:p>
        </p:txBody>
      </p:sp>
      <p:sp>
        <p:nvSpPr>
          <p:cNvPr id="31747" name="Rectangle 3"/>
          <p:cNvSpPr>
            <a:spLocks noGrp="1" noChangeArrowheads="1"/>
          </p:cNvSpPr>
          <p:nvPr>
            <p:ph type="body" idx="4294967295"/>
          </p:nvPr>
        </p:nvSpPr>
        <p:spPr/>
        <p:txBody>
          <a:bodyPr/>
          <a:lstStyle/>
          <a:p>
            <a:pPr>
              <a:lnSpc>
                <a:spcPct val="90000"/>
              </a:lnSpc>
            </a:pPr>
            <a:r>
              <a:rPr lang="sl-SI" sz="2400" b="1">
                <a:latin typeface="Calibri" pitchFamily="34" charset="0"/>
              </a:rPr>
              <a:t>Nadrealizam, im, m. - Čisti psihički automatizam kojim se – bilo izgovorenom, bilo pisanom rečju, ili na bilo koji drugi način – nastoji izraziti stvarno funkcionisanje misli. Diktat misli, u odsustvu svake kontrole koju vrši razum, van svake estetske ili moralne preokupacije”.</a:t>
            </a:r>
          </a:p>
          <a:p>
            <a:pPr>
              <a:lnSpc>
                <a:spcPct val="90000"/>
              </a:lnSpc>
              <a:buFontTx/>
              <a:buNone/>
            </a:pPr>
            <a:endParaRPr lang="en-US" sz="2400" b="1">
              <a:latin typeface="Calibri" pitchFamily="34" charset="0"/>
            </a:endParaRPr>
          </a:p>
          <a:p>
            <a:pPr>
              <a:lnSpc>
                <a:spcPct val="90000"/>
              </a:lnSpc>
            </a:pPr>
            <a:r>
              <a:rPr lang="en-US" sz="2400" b="1">
                <a:latin typeface="Calibri" pitchFamily="34" charset="0"/>
              </a:rPr>
              <a:t>Encycl.</a:t>
            </a:r>
            <a:r>
              <a:rPr lang="sr-Latn-CS" sz="2400" b="1">
                <a:latin typeface="Calibri" pitchFamily="34" charset="0"/>
              </a:rPr>
              <a:t> Fil.</a:t>
            </a:r>
            <a:r>
              <a:rPr lang="en-US" sz="2400" b="1">
                <a:latin typeface="Calibri" pitchFamily="34" charset="0"/>
              </a:rPr>
              <a:t> Nadrealizam počiva na verovanju u višu </a:t>
            </a:r>
            <a:r>
              <a:rPr lang="sr-Latn-CS" sz="2400" b="1">
                <a:latin typeface="Calibri" pitchFamily="34" charset="0"/>
              </a:rPr>
              <a:t>stvarnost</a:t>
            </a:r>
            <a:r>
              <a:rPr lang="en-US" sz="2400" b="1">
                <a:latin typeface="Calibri" pitchFamily="34" charset="0"/>
              </a:rPr>
              <a:t> </a:t>
            </a:r>
            <a:r>
              <a:rPr lang="sr-Latn-CS" sz="2400" b="1">
                <a:latin typeface="Calibri" pitchFamily="34" charset="0"/>
              </a:rPr>
              <a:t>izvesnih oblika </a:t>
            </a:r>
            <a:r>
              <a:rPr lang="en-US" sz="2400" b="1">
                <a:latin typeface="Calibri" pitchFamily="34" charset="0"/>
              </a:rPr>
              <a:t>asocijacija</a:t>
            </a:r>
            <a:r>
              <a:rPr lang="sr-Latn-CS" sz="2400" b="1">
                <a:latin typeface="Calibri" pitchFamily="34" charset="0"/>
              </a:rPr>
              <a:t> koje su prenjega zanemarivane,</a:t>
            </a:r>
            <a:r>
              <a:rPr lang="en-US" sz="2400" b="1">
                <a:latin typeface="Calibri" pitchFamily="34" charset="0"/>
              </a:rPr>
              <a:t> u svemoć sna </a:t>
            </a:r>
            <a:r>
              <a:rPr lang="sr-Latn-CS" sz="2400" b="1">
                <a:latin typeface="Calibri" pitchFamily="34" charset="0"/>
              </a:rPr>
              <a:t>i nezainteresovanu igru misli</a:t>
            </a:r>
            <a:r>
              <a:rPr lang="en-US" sz="2400" b="1">
                <a:latin typeface="Calibri" pitchFamily="34" charset="0"/>
              </a:rPr>
              <a:t>.</a:t>
            </a:r>
            <a:r>
              <a:rPr lang="sr-Latn-CS" sz="2400" b="1">
                <a:latin typeface="Calibri" pitchFamily="34" charset="0"/>
              </a:rPr>
              <a:t> On nastoji da uništi sve druge psihičke mehanizme i da ih zameni u rešavanju osnovnih problema života”</a:t>
            </a:r>
            <a:endParaRPr lang="en-US" sz="2400">
              <a:latin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ragon and Breton"/>
          <p:cNvPicPr>
            <a:picLocks noChangeAspect="1" noChangeArrowheads="1"/>
          </p:cNvPicPr>
          <p:nvPr/>
        </p:nvPicPr>
        <p:blipFill>
          <a:blip r:embed="rId2"/>
          <a:srcRect/>
          <a:stretch>
            <a:fillRect/>
          </a:stretch>
        </p:blipFill>
        <p:spPr bwMode="auto">
          <a:xfrm>
            <a:off x="1219200" y="914400"/>
            <a:ext cx="6858000" cy="5378502"/>
          </a:xfrm>
          <a:prstGeom prst="rect">
            <a:avLst/>
          </a:prstGeom>
          <a:noFill/>
          <a:ln w="9525">
            <a:noFill/>
            <a:miter lim="800000"/>
            <a:headEnd/>
            <a:tailEnd/>
          </a:ln>
        </p:spPr>
      </p:pic>
      <p:sp>
        <p:nvSpPr>
          <p:cNvPr id="32771" name="Rectangle 5"/>
          <p:cNvSpPr>
            <a:spLocks noChangeArrowheads="1"/>
          </p:cNvSpPr>
          <p:nvPr/>
        </p:nvSpPr>
        <p:spPr bwMode="auto">
          <a:xfrm>
            <a:off x="2743200" y="304800"/>
            <a:ext cx="3848100" cy="369888"/>
          </a:xfrm>
          <a:prstGeom prst="rect">
            <a:avLst/>
          </a:prstGeom>
          <a:noFill/>
          <a:ln w="9525">
            <a:noFill/>
            <a:miter lim="800000"/>
            <a:headEnd/>
            <a:tailEnd/>
          </a:ln>
        </p:spPr>
        <p:txBody>
          <a:bodyPr wrap="none">
            <a:spAutoFit/>
          </a:bodyPr>
          <a:lstStyle/>
          <a:p>
            <a:r>
              <a:rPr lang="sr-Latn-CS" dirty="0"/>
              <a:t>Man Ray, </a:t>
            </a:r>
            <a:r>
              <a:rPr lang="en-US" i="1" dirty="0"/>
              <a:t>Aragon and Breton</a:t>
            </a:r>
            <a:r>
              <a:rPr lang="sr-Latn-CS" dirty="0"/>
              <a:t>, 1925.</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457200" y="274638"/>
            <a:ext cx="8229600" cy="792162"/>
          </a:xfrm>
        </p:spPr>
        <p:txBody>
          <a:bodyPr/>
          <a:lstStyle/>
          <a:p>
            <a:r>
              <a:rPr lang="sr-Latn-CS" sz="4000">
                <a:latin typeface="Calibri" pitchFamily="34" charset="0"/>
              </a:rPr>
              <a:t>definicije nadrealizma: aragon</a:t>
            </a:r>
            <a:endParaRPr lang="en-US" sz="4000">
              <a:latin typeface="Calibri" pitchFamily="34" charset="0"/>
            </a:endParaRPr>
          </a:p>
        </p:txBody>
      </p:sp>
      <p:sp>
        <p:nvSpPr>
          <p:cNvPr id="33795" name="Rectangle 3"/>
          <p:cNvSpPr>
            <a:spLocks noGrp="1" noChangeArrowheads="1"/>
          </p:cNvSpPr>
          <p:nvPr>
            <p:ph type="body" idx="4294967295"/>
          </p:nvPr>
        </p:nvSpPr>
        <p:spPr/>
        <p:txBody>
          <a:bodyPr>
            <a:normAutofit lnSpcReduction="10000"/>
          </a:bodyPr>
          <a:lstStyle/>
          <a:p>
            <a:r>
              <a:rPr lang="sr-Latn-CS" sz="2400" dirty="0">
                <a:latin typeface="Calibri" pitchFamily="34" charset="0"/>
              </a:rPr>
              <a:t>Aragonovi tekstovi su podržavali i proširivali Bretonov Manifest. </a:t>
            </a:r>
          </a:p>
          <a:p>
            <a:r>
              <a:rPr lang="sr-Latn-CS" sz="2400" dirty="0">
                <a:latin typeface="Calibri" pitchFamily="34" charset="0"/>
              </a:rPr>
              <a:t>Aragonov članak “Talas snova” iz jeseni 1924 (“Une Vague de rêves”, </a:t>
            </a:r>
            <a:r>
              <a:rPr lang="sr-Latn-CS" sz="2400" i="1" dirty="0">
                <a:latin typeface="Calibri" pitchFamily="34" charset="0"/>
              </a:rPr>
              <a:t>Commerce</a:t>
            </a:r>
            <a:r>
              <a:rPr lang="sr-Latn-CS" sz="2400" dirty="0">
                <a:latin typeface="Calibri" pitchFamily="34" charset="0"/>
              </a:rPr>
              <a:t>, automne 1924)  bio je u suštini manifest  i uključivao je alternativnu definiciju nadrealizma: </a:t>
            </a:r>
            <a:r>
              <a:rPr lang="sr-Latn-CS" sz="2400" b="1" dirty="0">
                <a:latin typeface="Calibri" pitchFamily="34" charset="0"/>
              </a:rPr>
              <a:t>“suština stvari nije ni na koji način povezana sa stvarnošću, postoje relacije izvan realnosti koje um može da obuhvati i koje joj prethode, poput slučaja, iluzije, fantastičnog, sna. Sve ove različite vrste ponovo se spajaju i mire u jednom duhu, koji predstavlja nadrealnost</a:t>
            </a:r>
            <a:r>
              <a:rPr lang="sr-Latn-CS" sz="2400" dirty="0">
                <a:latin typeface="Calibri" pitchFamily="34" charset="0"/>
              </a:rPr>
              <a:t>.”</a:t>
            </a:r>
          </a:p>
          <a:p>
            <a:r>
              <a:rPr lang="sr-Latn-CS" sz="2400" dirty="0">
                <a:latin typeface="Calibri" pitchFamily="34" charset="0"/>
              </a:rPr>
              <a:t>Ovom definicijom </a:t>
            </a:r>
            <a:r>
              <a:rPr lang="sr-Latn-CS" sz="2400" b="1" dirty="0">
                <a:latin typeface="Calibri" pitchFamily="34" charset="0"/>
              </a:rPr>
              <a:t>snovi i slučaj </a:t>
            </a:r>
            <a:r>
              <a:rPr lang="sr-Latn-CS" sz="2400" dirty="0">
                <a:latin typeface="Calibri" pitchFamily="34" charset="0"/>
              </a:rPr>
              <a:t>postaju važniji činioci od automatizma.</a:t>
            </a:r>
            <a:endParaRPr lang="en-US" sz="2400" dirty="0">
              <a:latin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odernamuseet.se/stockholm/wp-content/uploads/sites/3/2008/09/fotbollslaget1.jpg"/>
          <p:cNvPicPr>
            <a:picLocks noChangeAspect="1" noChangeArrowheads="1"/>
          </p:cNvPicPr>
          <p:nvPr/>
        </p:nvPicPr>
        <p:blipFill>
          <a:blip r:embed="rId2"/>
          <a:srcRect/>
          <a:stretch>
            <a:fillRect/>
          </a:stretch>
        </p:blipFill>
        <p:spPr bwMode="auto">
          <a:xfrm>
            <a:off x="1524000" y="457200"/>
            <a:ext cx="6395058" cy="4895850"/>
          </a:xfrm>
          <a:prstGeom prst="rect">
            <a:avLst/>
          </a:prstGeom>
          <a:noFill/>
        </p:spPr>
      </p:pic>
      <p:sp>
        <p:nvSpPr>
          <p:cNvPr id="3" name="Rectangle 2"/>
          <p:cNvSpPr/>
          <p:nvPr/>
        </p:nvSpPr>
        <p:spPr>
          <a:xfrm>
            <a:off x="1524000" y="5486400"/>
            <a:ext cx="6324600" cy="923330"/>
          </a:xfrm>
          <a:prstGeom prst="rect">
            <a:avLst/>
          </a:prstGeom>
        </p:spPr>
        <p:txBody>
          <a:bodyPr wrap="square">
            <a:spAutoFit/>
          </a:bodyPr>
          <a:lstStyle/>
          <a:p>
            <a:r>
              <a:rPr lang="en-US" dirty="0" smtClean="0"/>
              <a:t>Paris-surrealist</a:t>
            </a:r>
            <a:r>
              <a:rPr lang="sr-Latn-RS" dirty="0" smtClean="0"/>
              <a:t>: </a:t>
            </a:r>
            <a:r>
              <a:rPr lang="en-US" dirty="0" smtClean="0"/>
              <a:t>Tristan </a:t>
            </a:r>
            <a:r>
              <a:rPr lang="en-US" dirty="0" err="1" smtClean="0"/>
              <a:t>Tzara</a:t>
            </a:r>
            <a:r>
              <a:rPr lang="en-US" dirty="0" smtClean="0"/>
              <a:t>, Paul </a:t>
            </a:r>
            <a:r>
              <a:rPr lang="en-US" dirty="0" err="1" smtClean="0"/>
              <a:t>Éluard</a:t>
            </a:r>
            <a:r>
              <a:rPr lang="en-US" dirty="0" smtClean="0"/>
              <a:t>, André Breton, Hans Arp, Salvador </a:t>
            </a:r>
            <a:r>
              <a:rPr lang="en-US" dirty="0" err="1" smtClean="0"/>
              <a:t>Dalí</a:t>
            </a:r>
            <a:r>
              <a:rPr lang="en-US" dirty="0" smtClean="0"/>
              <a:t>, Yves Tanguy, Max Ernst, René </a:t>
            </a:r>
            <a:r>
              <a:rPr lang="en-US" dirty="0" err="1" smtClean="0"/>
              <a:t>Crevel</a:t>
            </a:r>
            <a:r>
              <a:rPr lang="en-US" dirty="0" smtClean="0"/>
              <a:t> </a:t>
            </a:r>
            <a:r>
              <a:rPr lang="sr-Latn-RS" dirty="0" smtClean="0"/>
              <a:t>&amp;</a:t>
            </a:r>
            <a:r>
              <a:rPr lang="en-US" dirty="0" smtClean="0"/>
              <a:t> Man Ray, Paris 1933. Photo: Anna </a:t>
            </a:r>
            <a:r>
              <a:rPr lang="en-US" dirty="0" err="1" smtClean="0"/>
              <a:t>Riwkin</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2"/>
          <a:srcRect/>
          <a:stretch>
            <a:fillRect/>
          </a:stretch>
        </p:blipFill>
        <p:spPr bwMode="auto">
          <a:xfrm>
            <a:off x="4560888" y="0"/>
            <a:ext cx="4583112" cy="6858000"/>
          </a:xfrm>
          <a:prstGeom prst="rect">
            <a:avLst/>
          </a:prstGeom>
          <a:noFill/>
          <a:ln w="9525">
            <a:noFill/>
            <a:miter lim="800000"/>
            <a:headEnd/>
            <a:tailEnd/>
          </a:ln>
        </p:spPr>
      </p:pic>
      <p:sp>
        <p:nvSpPr>
          <p:cNvPr id="35843" name="Rectangle 6"/>
          <p:cNvSpPr>
            <a:spLocks noChangeArrowheads="1"/>
          </p:cNvSpPr>
          <p:nvPr/>
        </p:nvSpPr>
        <p:spPr bwMode="auto">
          <a:xfrm>
            <a:off x="1056553" y="76200"/>
            <a:ext cx="3043974" cy="646331"/>
          </a:xfrm>
          <a:prstGeom prst="rect">
            <a:avLst/>
          </a:prstGeom>
          <a:noFill/>
          <a:ln w="9525">
            <a:noFill/>
            <a:miter lim="800000"/>
            <a:headEnd/>
            <a:tailEnd/>
          </a:ln>
        </p:spPr>
        <p:txBody>
          <a:bodyPr wrap="none">
            <a:spAutoFit/>
          </a:bodyPr>
          <a:lstStyle/>
          <a:p>
            <a:pPr algn="r"/>
            <a:r>
              <a:rPr lang="sr-Latn-RS" dirty="0" smtClean="0">
                <a:latin typeface="Calibri" pitchFamily="34" charset="0"/>
              </a:rPr>
              <a:t>Muza automatskog pisanja</a:t>
            </a:r>
            <a:endParaRPr lang="sr-Latn-CS" dirty="0">
              <a:latin typeface="Calibri" pitchFamily="34" charset="0"/>
            </a:endParaRPr>
          </a:p>
          <a:p>
            <a:pPr algn="r"/>
            <a:r>
              <a:rPr lang="sr-Latn-CS" dirty="0">
                <a:latin typeface="Calibri" pitchFamily="34" charset="0"/>
              </a:rPr>
              <a:t>(Simone Kahn Colette Breton)</a:t>
            </a:r>
            <a:endParaRPr lang="en-US" dirty="0">
              <a:latin typeface="Calibri" pitchFamily="34" charset="0"/>
            </a:endParaRPr>
          </a:p>
        </p:txBody>
      </p:sp>
      <p:sp>
        <p:nvSpPr>
          <p:cNvPr id="35844" name="Rectangle 8"/>
          <p:cNvSpPr>
            <a:spLocks noChangeArrowheads="1"/>
          </p:cNvSpPr>
          <p:nvPr/>
        </p:nvSpPr>
        <p:spPr bwMode="auto">
          <a:xfrm>
            <a:off x="152400" y="990600"/>
            <a:ext cx="4114800" cy="5632311"/>
          </a:xfrm>
          <a:prstGeom prst="rect">
            <a:avLst/>
          </a:prstGeom>
          <a:noFill/>
          <a:ln w="9525">
            <a:noFill/>
            <a:miter lim="800000"/>
            <a:headEnd/>
            <a:tailEnd/>
          </a:ln>
        </p:spPr>
        <p:txBody>
          <a:bodyPr wrap="square" anchor="ctr">
            <a:spAutoFit/>
          </a:bodyPr>
          <a:lstStyle/>
          <a:p>
            <a:pPr marL="342900" indent="-342900"/>
            <a:r>
              <a:rPr lang="sr-Latn-CS" sz="2000" u="sng" dirty="0">
                <a:solidFill>
                  <a:schemeClr val="tx2"/>
                </a:solidFill>
                <a:latin typeface="Calibri" pitchFamily="34" charset="0"/>
              </a:rPr>
              <a:t>postupci/metodi:</a:t>
            </a:r>
            <a:endParaRPr lang="sr-Latn-CS" sz="2000" u="sng" dirty="0">
              <a:latin typeface="Calibri" pitchFamily="34" charset="0"/>
            </a:endParaRPr>
          </a:p>
          <a:p>
            <a:pPr marL="342900" indent="-342900">
              <a:buFontTx/>
              <a:buChar char="•"/>
            </a:pPr>
            <a:r>
              <a:rPr lang="sr-Latn-CS" sz="2000" dirty="0">
                <a:latin typeface="Calibri" pitchFamily="34" charset="0"/>
              </a:rPr>
              <a:t>automatsko pisanje (spontano stvaranje utemeljeno u nesvesnom)</a:t>
            </a:r>
          </a:p>
          <a:p>
            <a:pPr marL="342900" indent="-342900">
              <a:buFontTx/>
              <a:buChar char="•"/>
            </a:pPr>
            <a:r>
              <a:rPr lang="sr-Latn-CS" sz="2000" dirty="0">
                <a:latin typeface="Calibri" pitchFamily="34" charset="0"/>
              </a:rPr>
              <a:t>izveštavanje o snovima (récit de rêves)</a:t>
            </a:r>
          </a:p>
          <a:p>
            <a:pPr marL="342900" indent="-342900">
              <a:buFontTx/>
              <a:buChar char="•"/>
            </a:pPr>
            <a:r>
              <a:rPr lang="sr-Latn-CS" sz="2000" dirty="0">
                <a:latin typeface="Calibri" pitchFamily="34" charset="0"/>
              </a:rPr>
              <a:t>propagiranje slučaja (hasard objectif) – ‘slučajni </a:t>
            </a:r>
            <a:r>
              <a:rPr lang="sr-Latn-CS" sz="2000" dirty="0" smtClean="0">
                <a:latin typeface="Calibri" pitchFamily="34" charset="0"/>
              </a:rPr>
              <a:t>susret’</a:t>
            </a:r>
            <a:endParaRPr lang="sr-Latn-CS" sz="2000" dirty="0">
              <a:latin typeface="Calibri" pitchFamily="34" charset="0"/>
            </a:endParaRPr>
          </a:p>
          <a:p>
            <a:pPr marL="342900" indent="-342900"/>
            <a:endParaRPr lang="sr-Latn-CS" sz="2000" dirty="0">
              <a:latin typeface="Calibri" pitchFamily="34" charset="0"/>
            </a:endParaRPr>
          </a:p>
          <a:p>
            <a:pPr marL="342900" indent="-342900" algn="just"/>
            <a:r>
              <a:rPr lang="sr-Latn-CS" sz="2000" dirty="0">
                <a:latin typeface="Calibri" pitchFamily="34" charset="0"/>
              </a:rPr>
              <a:t>Uvodni delovi Manifesta postavili su teorijsku i istorijsku osnovu kojima se nadrealizam odvoja od dade.</a:t>
            </a:r>
          </a:p>
          <a:p>
            <a:pPr marL="342900" indent="-342900" algn="just"/>
            <a:r>
              <a:rPr lang="sr-Latn-CS" sz="2000" dirty="0">
                <a:latin typeface="Calibri" pitchFamily="34" charset="0"/>
              </a:rPr>
              <a:t>Nadrealisti su uvek isticali da će automatizam otkriti istinu i individualnu prirodu bilo koga ko bi ga praktikovao, daleko potpunije nego što to može bilo koji svesna kreacija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ure 10. Andre Breton. Ecriture Automatique. 1938"/>
          <p:cNvPicPr>
            <a:picLocks noChangeAspect="1" noChangeArrowheads="1"/>
          </p:cNvPicPr>
          <p:nvPr/>
        </p:nvPicPr>
        <p:blipFill>
          <a:blip r:embed="rId2"/>
          <a:srcRect/>
          <a:stretch>
            <a:fillRect/>
          </a:stretch>
        </p:blipFill>
        <p:spPr bwMode="auto">
          <a:xfrm>
            <a:off x="4708525" y="0"/>
            <a:ext cx="4435475" cy="6858000"/>
          </a:xfrm>
          <a:prstGeom prst="rect">
            <a:avLst/>
          </a:prstGeom>
          <a:noFill/>
          <a:ln w="9525">
            <a:noFill/>
            <a:miter lim="800000"/>
            <a:headEnd/>
            <a:tailEnd/>
          </a:ln>
        </p:spPr>
      </p:pic>
      <p:sp>
        <p:nvSpPr>
          <p:cNvPr id="36867" name="Rectangle 2"/>
          <p:cNvSpPr>
            <a:spLocks noChangeArrowheads="1"/>
          </p:cNvSpPr>
          <p:nvPr/>
        </p:nvSpPr>
        <p:spPr bwMode="auto">
          <a:xfrm>
            <a:off x="152400" y="3200400"/>
            <a:ext cx="4343400" cy="3416320"/>
          </a:xfrm>
          <a:prstGeom prst="rect">
            <a:avLst/>
          </a:prstGeom>
          <a:noFill/>
          <a:ln w="9525">
            <a:noFill/>
            <a:miter lim="800000"/>
            <a:headEnd/>
            <a:tailEnd/>
          </a:ln>
        </p:spPr>
        <p:txBody>
          <a:bodyPr>
            <a:spAutoFit/>
          </a:bodyPr>
          <a:lstStyle/>
          <a:p>
            <a:pPr algn="r"/>
            <a:r>
              <a:rPr lang="en-US" dirty="0"/>
              <a:t>André </a:t>
            </a:r>
            <a:r>
              <a:rPr lang="en-US" dirty="0" smtClean="0"/>
              <a:t>Breton</a:t>
            </a:r>
            <a:r>
              <a:rPr lang="sr-Latn-RS" dirty="0" smtClean="0"/>
              <a:t>, </a:t>
            </a:r>
            <a:r>
              <a:rPr lang="en-US" dirty="0" smtClean="0"/>
              <a:t>1938 </a:t>
            </a:r>
            <a:r>
              <a:rPr lang="sr-Latn-RS" dirty="0" smtClean="0"/>
              <a:t>Autoportret </a:t>
            </a:r>
            <a:r>
              <a:rPr lang="en-US" i="1" dirty="0" err="1" smtClean="0"/>
              <a:t>L’Ecriture</a:t>
            </a:r>
            <a:r>
              <a:rPr lang="en-US" i="1" dirty="0" smtClean="0"/>
              <a:t> </a:t>
            </a:r>
            <a:r>
              <a:rPr lang="en-US" i="1" dirty="0" err="1"/>
              <a:t>Automatique</a:t>
            </a:r>
            <a:r>
              <a:rPr lang="en-US" dirty="0"/>
              <a:t>, </a:t>
            </a:r>
            <a:r>
              <a:rPr lang="sr-Latn-CS" dirty="0" smtClean="0"/>
              <a:t>fotomontaža</a:t>
            </a:r>
            <a:endParaRPr lang="sr-Latn-RS" dirty="0" smtClean="0"/>
          </a:p>
          <a:p>
            <a:endParaRPr lang="sr-Latn-RS" dirty="0" smtClean="0"/>
          </a:p>
          <a:p>
            <a:endParaRPr lang="sr-Latn-CS" dirty="0"/>
          </a:p>
          <a:p>
            <a:endParaRPr lang="sr-Latn-CS" dirty="0"/>
          </a:p>
          <a:p>
            <a:r>
              <a:rPr lang="en-US" dirty="0"/>
              <a:t>Rosalind Krauss interpret</a:t>
            </a:r>
            <a:r>
              <a:rPr lang="sr-Latn-CS" dirty="0"/>
              <a:t>ira prisustvo mikroskopa kao “pojačavanje i intenziviranje procesa vizuelnosti kao automatskog pisanja”</a:t>
            </a:r>
          </a:p>
          <a:p>
            <a:r>
              <a:rPr lang="sr-Latn-CS" dirty="0"/>
              <a:t>(</a:t>
            </a:r>
            <a:r>
              <a:rPr lang="en-US" dirty="0"/>
              <a:t>R. Krauss, “The </a:t>
            </a:r>
            <a:r>
              <a:rPr lang="en-US" i="1" dirty="0"/>
              <a:t>Photographic Conditions of </a:t>
            </a:r>
            <a:r>
              <a:rPr lang="en-US" i="1" dirty="0" err="1"/>
              <a:t>Surrealism,”October</a:t>
            </a:r>
            <a:r>
              <a:rPr lang="en-US" dirty="0"/>
              <a:t>, Vol. 19 (Winter 1981), 19.</a:t>
            </a:r>
            <a:r>
              <a:rPr lang="sr-Latn-CS" dirty="0"/>
              <a:t>)</a:t>
            </a:r>
            <a:endParaRPr lang="en-US" dirty="0"/>
          </a:p>
        </p:txBody>
      </p:sp>
      <p:pic>
        <p:nvPicPr>
          <p:cNvPr id="36868" name="Picture 2" descr="https://encrypted-tbn1.gstatic.com/images?q=tbn:ANd9GcQs_DrWYQFp2suABgnrRLabdvy5cIMe7smGOW1OAOrM4DJiWV-P"/>
          <p:cNvPicPr>
            <a:picLocks noChangeAspect="1" noChangeArrowheads="1"/>
          </p:cNvPicPr>
          <p:nvPr/>
        </p:nvPicPr>
        <p:blipFill>
          <a:blip r:embed="rId3"/>
          <a:srcRect/>
          <a:stretch>
            <a:fillRect/>
          </a:stretch>
        </p:blipFill>
        <p:spPr bwMode="auto">
          <a:xfrm>
            <a:off x="228600" y="0"/>
            <a:ext cx="1857375" cy="2466975"/>
          </a:xfrm>
          <a:prstGeom prst="rect">
            <a:avLst/>
          </a:prstGeom>
          <a:noFill/>
          <a:ln w="9525">
            <a:noFill/>
            <a:miter lim="800000"/>
            <a:headEnd/>
            <a:tailEnd/>
          </a:ln>
        </p:spPr>
      </p:pic>
      <p:sp>
        <p:nvSpPr>
          <p:cNvPr id="36869" name="Rectangle 5"/>
          <p:cNvSpPr>
            <a:spLocks noChangeArrowheads="1"/>
          </p:cNvSpPr>
          <p:nvPr/>
        </p:nvSpPr>
        <p:spPr bwMode="auto">
          <a:xfrm>
            <a:off x="2209800" y="152400"/>
            <a:ext cx="2286000" cy="923330"/>
          </a:xfrm>
          <a:prstGeom prst="rect">
            <a:avLst/>
          </a:prstGeom>
          <a:noFill/>
          <a:ln w="9525">
            <a:noFill/>
            <a:miter lim="800000"/>
            <a:headEnd/>
            <a:tailEnd/>
          </a:ln>
        </p:spPr>
        <p:txBody>
          <a:bodyPr>
            <a:spAutoFit/>
          </a:bodyPr>
          <a:lstStyle/>
          <a:p>
            <a:r>
              <a:rPr lang="en-US" dirty="0"/>
              <a:t>Phyllis </a:t>
            </a:r>
            <a:r>
              <a:rPr lang="en-US" dirty="0" err="1"/>
              <a:t>Haver</a:t>
            </a:r>
            <a:r>
              <a:rPr lang="sr-Latn-CS" dirty="0"/>
              <a:t> (Roxie Hart) </a:t>
            </a:r>
            <a:r>
              <a:rPr lang="sr-Latn-CS" dirty="0" smtClean="0"/>
              <a:t>film </a:t>
            </a:r>
            <a:r>
              <a:rPr lang="sr-Latn-CS" i="1" dirty="0" smtClean="0"/>
              <a:t>Chicago</a:t>
            </a:r>
            <a:r>
              <a:rPr lang="sr-Latn-CS" dirty="0" smtClean="0"/>
              <a:t> </a:t>
            </a:r>
            <a:r>
              <a:rPr lang="sr-Latn-CS" dirty="0"/>
              <a:t>(1927)</a:t>
            </a:r>
            <a:r>
              <a:rPr lang="en-US" dirty="0"/>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457200" y="0"/>
            <a:ext cx="8229600" cy="487363"/>
          </a:xfrm>
        </p:spPr>
        <p:txBody>
          <a:bodyPr>
            <a:normAutofit fontScale="90000"/>
          </a:bodyPr>
          <a:lstStyle/>
          <a:p>
            <a:r>
              <a:rPr lang="sr-Latn-CS" sz="2600" dirty="0">
                <a:latin typeface="Calibri" pitchFamily="34" charset="0"/>
              </a:rPr>
              <a:t>Nadrealizam i Frojd</a:t>
            </a:r>
            <a:endParaRPr lang="en-US" sz="2600" dirty="0">
              <a:latin typeface="Calibri" pitchFamily="34" charset="0"/>
            </a:endParaRPr>
          </a:p>
        </p:txBody>
      </p:sp>
      <p:sp>
        <p:nvSpPr>
          <p:cNvPr id="37891" name="Rectangle 3"/>
          <p:cNvSpPr>
            <a:spLocks noGrp="1" noChangeArrowheads="1"/>
          </p:cNvSpPr>
          <p:nvPr>
            <p:ph type="body" idx="4294967295"/>
          </p:nvPr>
        </p:nvSpPr>
        <p:spPr>
          <a:xfrm>
            <a:off x="228600" y="609600"/>
            <a:ext cx="8686800" cy="6019800"/>
          </a:xfrm>
        </p:spPr>
        <p:txBody>
          <a:bodyPr>
            <a:noAutofit/>
          </a:bodyPr>
          <a:lstStyle/>
          <a:p>
            <a:pPr>
              <a:lnSpc>
                <a:spcPct val="80000"/>
              </a:lnSpc>
            </a:pPr>
            <a:r>
              <a:rPr lang="sr-Latn-CS" sz="2000" dirty="0">
                <a:latin typeface="Calibri" pitchFamily="34" charset="0"/>
              </a:rPr>
              <a:t>Prvi Manifest je ‘pačvork’ ideja – definicija nadrealizma koja ističe </a:t>
            </a:r>
            <a:r>
              <a:rPr lang="sr-Latn-CS" sz="2000" dirty="0" smtClean="0">
                <a:latin typeface="Calibri" pitchFamily="34" charset="0"/>
              </a:rPr>
              <a:t>automatizam; </a:t>
            </a:r>
            <a:r>
              <a:rPr lang="sr-Latn-CS" sz="2000" dirty="0">
                <a:latin typeface="Calibri" pitchFamily="34" charset="0"/>
              </a:rPr>
              <a:t>dugi </a:t>
            </a:r>
            <a:r>
              <a:rPr lang="sr-Latn-CS" sz="2000" dirty="0" smtClean="0">
                <a:latin typeface="Calibri" pitchFamily="34" charset="0"/>
              </a:rPr>
              <a:t>odeljak Manifesta posvećen je snovima</a:t>
            </a:r>
            <a:r>
              <a:rPr lang="sr-Latn-CS" sz="2000" dirty="0">
                <a:latin typeface="Calibri" pitchFamily="34" charset="0"/>
              </a:rPr>
              <a:t>, </a:t>
            </a:r>
            <a:r>
              <a:rPr lang="sr-Latn-CS" sz="2000" dirty="0" smtClean="0">
                <a:latin typeface="Calibri" pitchFamily="34" charset="0"/>
              </a:rPr>
              <a:t>za koje </a:t>
            </a:r>
            <a:r>
              <a:rPr lang="sr-Latn-CS" sz="2000" dirty="0">
                <a:latin typeface="Calibri" pitchFamily="34" charset="0"/>
              </a:rPr>
              <a:t>Frojd </a:t>
            </a:r>
            <a:r>
              <a:rPr lang="sr-Latn-CS" sz="2000" dirty="0" smtClean="0">
                <a:latin typeface="Calibri" pitchFamily="34" charset="0"/>
              </a:rPr>
              <a:t>tvrdi </a:t>
            </a:r>
            <a:r>
              <a:rPr lang="sr-Latn-CS" sz="2000" dirty="0">
                <a:latin typeface="Calibri" pitchFamily="34" charset="0"/>
              </a:rPr>
              <a:t>da su direktno izražavanje nesvesnog, dok svesno gubi svoju kontrolu tokom sna. </a:t>
            </a:r>
          </a:p>
          <a:p>
            <a:pPr>
              <a:lnSpc>
                <a:spcPct val="80000"/>
              </a:lnSpc>
            </a:pPr>
            <a:r>
              <a:rPr lang="sr-Latn-CS" sz="2000" dirty="0">
                <a:latin typeface="Calibri" pitchFamily="34" charset="0"/>
              </a:rPr>
              <a:t>Bila bi </a:t>
            </a:r>
            <a:r>
              <a:rPr lang="sr-Latn-CS" sz="2000" dirty="0" smtClean="0">
                <a:latin typeface="Calibri" pitchFamily="34" charset="0"/>
              </a:rPr>
              <a:t>greška, Matthew Gale upozorava, da se izvodi zaključak da u nadrealizmu </a:t>
            </a:r>
            <a:r>
              <a:rPr lang="sr-Latn-CS" sz="2000" dirty="0">
                <a:latin typeface="Calibri" pitchFamily="34" charset="0"/>
              </a:rPr>
              <a:t>zbog </a:t>
            </a:r>
            <a:r>
              <a:rPr lang="sr-Latn-CS" sz="2000" dirty="0" smtClean="0">
                <a:latin typeface="Calibri" pitchFamily="34" charset="0"/>
              </a:rPr>
              <a:t>očiglednih </a:t>
            </a:r>
            <a:r>
              <a:rPr lang="sr-Latn-CS" sz="2000" dirty="0">
                <a:latin typeface="Calibri" pitchFamily="34" charset="0"/>
              </a:rPr>
              <a:t>korena u psihoanalitičkoj teoriji preovladava duh naučnog </a:t>
            </a:r>
            <a:r>
              <a:rPr lang="sr-Latn-CS" sz="2000" dirty="0" smtClean="0">
                <a:latin typeface="Calibri" pitchFamily="34" charset="0"/>
              </a:rPr>
              <a:t>istraživanja.</a:t>
            </a:r>
            <a:endParaRPr lang="sr-Latn-CS" sz="2000" dirty="0">
              <a:latin typeface="Calibri" pitchFamily="34" charset="0"/>
            </a:endParaRPr>
          </a:p>
          <a:p>
            <a:pPr>
              <a:lnSpc>
                <a:spcPct val="80000"/>
              </a:lnSpc>
            </a:pPr>
            <a:r>
              <a:rPr lang="sr-Latn-CS" sz="2000" dirty="0">
                <a:latin typeface="Calibri" pitchFamily="34" charset="0"/>
              </a:rPr>
              <a:t>Uprkos omažu </a:t>
            </a:r>
            <a:r>
              <a:rPr lang="sr-Latn-CS" sz="2000" dirty="0" smtClean="0">
                <a:latin typeface="Calibri" pitchFamily="34" charset="0"/>
              </a:rPr>
              <a:t>Frojdu </a:t>
            </a:r>
            <a:r>
              <a:rPr lang="sr-Latn-CS" sz="2000" dirty="0">
                <a:latin typeface="Calibri" pitchFamily="34" charset="0"/>
              </a:rPr>
              <a:t>jasno je da je način na koji su nadrealisti upotrebljavali tehniku slobodnih asocijacija i interpretacije snova na mnoge načine bio direktno suprotan Frojdovim namerama da izleči čovekove mentalne i emocionalne poremećaje </a:t>
            </a:r>
            <a:r>
              <a:rPr lang="sr-Latn-CS" sz="2000" dirty="0" smtClean="0">
                <a:latin typeface="Calibri" pitchFamily="34" charset="0"/>
              </a:rPr>
              <a:t>da bi mu time omogućio </a:t>
            </a:r>
            <a:r>
              <a:rPr lang="sr-Latn-CS" sz="2000" dirty="0">
                <a:latin typeface="Calibri" pitchFamily="34" charset="0"/>
              </a:rPr>
              <a:t>da zauzme svoje mesto u društvu i životu </a:t>
            </a:r>
            <a:r>
              <a:rPr lang="sr-Latn-CS" sz="2000" dirty="0" smtClean="0">
                <a:latin typeface="Calibri" pitchFamily="34" charset="0"/>
              </a:rPr>
              <a:t>(vrati buržoaskoj normalnosti)</a:t>
            </a:r>
            <a:endParaRPr lang="sr-Latn-CS" sz="2000" dirty="0">
              <a:latin typeface="Calibri" pitchFamily="34" charset="0"/>
            </a:endParaRPr>
          </a:p>
          <a:p>
            <a:pPr>
              <a:lnSpc>
                <a:spcPct val="80000"/>
              </a:lnSpc>
            </a:pPr>
            <a:r>
              <a:rPr lang="sr-Latn-CS" sz="2000" dirty="0">
                <a:latin typeface="Calibri" pitchFamily="34" charset="0"/>
              </a:rPr>
              <a:t>Frojd je odbio da bude saradnik na izdanju o snovima koji je priređivao Breton rekavši da on ne može da vidi šta sakupljeni snovi bez asocijacija onoga koji ih je sanjao i njegovih uspomena iz detinjstva može reći bilo šta bilo kome. </a:t>
            </a:r>
          </a:p>
          <a:p>
            <a:pPr>
              <a:lnSpc>
                <a:spcPct val="80000"/>
              </a:lnSpc>
            </a:pPr>
            <a:r>
              <a:rPr lang="sr-Latn-CS" sz="2000" dirty="0">
                <a:latin typeface="Calibri" pitchFamily="34" charset="0"/>
              </a:rPr>
              <a:t>Ono što su nadrealisti </a:t>
            </a:r>
            <a:r>
              <a:rPr lang="sr-Latn-CS" sz="2000" dirty="0" smtClean="0">
                <a:latin typeface="Calibri" pitchFamily="34" charset="0"/>
              </a:rPr>
              <a:t>u snovima videli </a:t>
            </a:r>
            <a:r>
              <a:rPr lang="sr-Latn-CS" sz="2000" dirty="0">
                <a:latin typeface="Calibri" pitchFamily="34" charset="0"/>
              </a:rPr>
              <a:t>bila je </a:t>
            </a:r>
            <a:r>
              <a:rPr lang="sr-Latn-CS" sz="2000" dirty="0" smtClean="0">
                <a:latin typeface="Calibri" pitchFamily="34" charset="0"/>
              </a:rPr>
              <a:t>snaga imaginacije </a:t>
            </a:r>
            <a:r>
              <a:rPr lang="sr-Latn-CS" sz="2000" dirty="0">
                <a:latin typeface="Calibri" pitchFamily="34" charset="0"/>
              </a:rPr>
              <a:t>u svom primitivnom stupnju, čista ekspresija “čudesnog”</a:t>
            </a:r>
          </a:p>
          <a:p>
            <a:pPr>
              <a:lnSpc>
                <a:spcPct val="80000"/>
              </a:lnSpc>
            </a:pPr>
            <a:endParaRPr lang="sr-Latn-CS" sz="2000" dirty="0">
              <a:latin typeface="Calibri" pitchFamily="34" charset="0"/>
            </a:endParaRPr>
          </a:p>
          <a:p>
            <a:pPr>
              <a:lnSpc>
                <a:spcPct val="80000"/>
              </a:lnSpc>
            </a:pPr>
            <a:r>
              <a:rPr lang="sr-Latn-CS" sz="2000" dirty="0">
                <a:latin typeface="Calibri" pitchFamily="34" charset="0"/>
              </a:rPr>
              <a:t>Aragonova </a:t>
            </a:r>
            <a:r>
              <a:rPr lang="sr-Latn-CS" sz="2000" i="1" dirty="0">
                <a:latin typeface="Calibri" pitchFamily="34" charset="0"/>
              </a:rPr>
              <a:t>Rasprava o stilu</a:t>
            </a:r>
            <a:r>
              <a:rPr lang="sr-Latn-CS" sz="2000" dirty="0">
                <a:latin typeface="Calibri" pitchFamily="34" charset="0"/>
              </a:rPr>
              <a:t> 1928 – “a nesnosno nafrakani Frojd, u sugestivnoj odeći, grabeći </a:t>
            </a:r>
            <a:r>
              <a:rPr lang="sr-Latn-CS" sz="2100" dirty="0">
                <a:latin typeface="Calibri" pitchFamily="34" charset="0"/>
              </a:rPr>
              <a:t>tlom iznenađenja, merka izanđale pisce,... Psihijatru iz Austrije nedostaje dakle samo papska konsekracija sa tomističkim pomirenjem psihoanalize i veroispivesti, da bi bio pečen, pečen, kao ptičica”...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152400"/>
            <a:ext cx="3200400" cy="715962"/>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r-Latn-CS" sz="2800" b="0" i="0" u="none" strike="noStrike" kern="1200" cap="none" spc="0" normalizeH="0" baseline="0" noProof="0" dirty="0" smtClean="0">
                <a:ln>
                  <a:noFill/>
                </a:ln>
                <a:solidFill>
                  <a:schemeClr val="tx1"/>
                </a:solidFill>
                <a:effectLst/>
                <a:uLnTx/>
                <a:uFillTx/>
                <a:latin typeface="+mj-lt"/>
                <a:ea typeface="+mj-ea"/>
                <a:cs typeface="+mj-cs"/>
              </a:rPr>
              <a:t>nadrealistička predstava - slučaj</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Rectangle 2"/>
          <p:cNvSpPr/>
          <p:nvPr/>
        </p:nvSpPr>
        <p:spPr>
          <a:xfrm>
            <a:off x="0" y="990600"/>
            <a:ext cx="4038600" cy="5909310"/>
          </a:xfrm>
          <a:prstGeom prst="rect">
            <a:avLst/>
          </a:prstGeom>
        </p:spPr>
        <p:txBody>
          <a:bodyPr wrap="square">
            <a:spAutoFit/>
          </a:bodyPr>
          <a:lstStyle/>
          <a:p>
            <a:r>
              <a:rPr lang="sr-Latn-CS" dirty="0" smtClean="0">
                <a:latin typeface="Calibri" pitchFamily="34" charset="0"/>
              </a:rPr>
              <a:t>Drugi odeljak u Bretonovom </a:t>
            </a:r>
            <a:r>
              <a:rPr lang="sr-Latn-CS" i="1" dirty="0" smtClean="0">
                <a:latin typeface="Calibri" pitchFamily="34" charset="0"/>
              </a:rPr>
              <a:t>Manifestu</a:t>
            </a:r>
            <a:r>
              <a:rPr lang="sr-Latn-CS" dirty="0" smtClean="0">
                <a:latin typeface="Calibri" pitchFamily="34" charset="0"/>
              </a:rPr>
              <a:t> posvećen je ‘nadrealističkoj predstavi’.</a:t>
            </a:r>
          </a:p>
          <a:p>
            <a:endParaRPr lang="sr-Latn-CS" b="1" dirty="0" smtClean="0">
              <a:latin typeface="Calibri" pitchFamily="34" charset="0"/>
            </a:endParaRPr>
          </a:p>
          <a:p>
            <a:r>
              <a:rPr lang="sr-Latn-CS" dirty="0" smtClean="0">
                <a:latin typeface="Calibri" pitchFamily="34" charset="0"/>
              </a:rPr>
              <a:t>Nadrealistička predstava nastaje iz slučajnog postavljanja dve različite realnosti jedne pored druge, a lepota slike zavisi od ‘varnice’ do koje može da dođe prilikom susreta tih različitih realnosti – što su njihova značenja udaljenija to će iskra biti jača (kolaž).</a:t>
            </a:r>
          </a:p>
          <a:p>
            <a:endParaRPr lang="sr-Latn-CS" dirty="0">
              <a:latin typeface="Calibri" pitchFamily="34" charset="0"/>
            </a:endParaRPr>
          </a:p>
          <a:p>
            <a:r>
              <a:rPr lang="sr-Latn-CS" dirty="0" smtClean="0">
                <a:latin typeface="Calibri" pitchFamily="34" charset="0"/>
              </a:rPr>
              <a:t>Ovakva vrsta slike, Breton je verovao, ne može biti unapred smišljena; najbolji primer nadrealističke predstave koji su postavili kao uzor i koji je postao njihov moto bio je citat iz </a:t>
            </a:r>
            <a:r>
              <a:rPr lang="sr-Latn-CS" b="1" i="1" dirty="0" smtClean="0"/>
              <a:t>Les Chants de Maldoror (Maldororova pevanja)</a:t>
            </a:r>
            <a:r>
              <a:rPr lang="sr-Latn-CS" dirty="0" smtClean="0">
                <a:latin typeface="Calibri" pitchFamily="34" charset="0"/>
              </a:rPr>
              <a:t> grofa Lautreamona (</a:t>
            </a:r>
            <a:r>
              <a:rPr lang="sr-Latn-CS" b="1" dirty="0" smtClean="0">
                <a:latin typeface="Calibri" pitchFamily="34" charset="0"/>
              </a:rPr>
              <a:t>Isidore-Lucien Ducasse</a:t>
            </a:r>
            <a:r>
              <a:rPr lang="sr-Latn-CS" dirty="0" smtClean="0">
                <a:latin typeface="Calibri" pitchFamily="34" charset="0"/>
              </a:rPr>
              <a:t> 1846-1870) –</a:t>
            </a:r>
          </a:p>
          <a:p>
            <a:pPr>
              <a:buFontTx/>
              <a:buNone/>
            </a:pPr>
            <a:r>
              <a:rPr lang="sr-Latn-CS" dirty="0" smtClean="0">
                <a:latin typeface="Calibri" pitchFamily="34" charset="0"/>
              </a:rPr>
              <a:t> “Tako lepo kao slučajan susret mašine za šivenje i kišobrana na stolu za seciranje”</a:t>
            </a:r>
            <a:endParaRPr lang="en-US" dirty="0">
              <a:latin typeface="Calibri" pitchFamily="34" charset="0"/>
            </a:endParaRPr>
          </a:p>
        </p:txBody>
      </p:sp>
      <p:pic>
        <p:nvPicPr>
          <p:cNvPr id="4" name="Picture 5" descr="http://upload.wikimedia.org/wikipedia/commons/a/ac/Lautreamont1.jpg"/>
          <p:cNvPicPr>
            <a:picLocks noChangeAspect="1" noChangeArrowheads="1"/>
          </p:cNvPicPr>
          <p:nvPr/>
        </p:nvPicPr>
        <p:blipFill>
          <a:blip r:embed="rId2"/>
          <a:srcRect/>
          <a:stretch>
            <a:fillRect/>
          </a:stretch>
        </p:blipFill>
        <p:spPr bwMode="auto">
          <a:xfrm>
            <a:off x="4191000" y="3276600"/>
            <a:ext cx="2743200" cy="3414712"/>
          </a:xfrm>
          <a:prstGeom prst="rect">
            <a:avLst/>
          </a:prstGeom>
          <a:noFill/>
          <a:ln w="9525">
            <a:noFill/>
            <a:miter lim="800000"/>
            <a:headEnd/>
            <a:tailEnd/>
          </a:ln>
        </p:spPr>
      </p:pic>
      <p:pic>
        <p:nvPicPr>
          <p:cNvPr id="5" name="Picture 2" descr="Beau comme la rencontre fortuite sur une table de dissection d'une machine à coudre et d'un parapluie"/>
          <p:cNvPicPr>
            <a:picLocks noChangeAspect="1" noChangeArrowheads="1"/>
          </p:cNvPicPr>
          <p:nvPr/>
        </p:nvPicPr>
        <p:blipFill>
          <a:blip r:embed="rId3"/>
          <a:srcRect/>
          <a:stretch>
            <a:fillRect/>
          </a:stretch>
        </p:blipFill>
        <p:spPr bwMode="auto">
          <a:xfrm>
            <a:off x="4075340" y="152400"/>
            <a:ext cx="5068660" cy="1828800"/>
          </a:xfrm>
          <a:prstGeom prst="rect">
            <a:avLst/>
          </a:prstGeom>
          <a:noFill/>
          <a:ln w="9525">
            <a:noFill/>
            <a:miter lim="800000"/>
            <a:headEnd/>
            <a:tailEnd/>
          </a:ln>
        </p:spPr>
      </p:pic>
      <p:sp>
        <p:nvSpPr>
          <p:cNvPr id="6" name="Rectangle 4"/>
          <p:cNvSpPr>
            <a:spLocks noChangeArrowheads="1"/>
          </p:cNvSpPr>
          <p:nvPr/>
        </p:nvSpPr>
        <p:spPr bwMode="auto">
          <a:xfrm>
            <a:off x="4191000" y="2057400"/>
            <a:ext cx="4800600" cy="1200150"/>
          </a:xfrm>
          <a:prstGeom prst="rect">
            <a:avLst/>
          </a:prstGeom>
          <a:noFill/>
          <a:ln w="9525">
            <a:noFill/>
            <a:miter lim="800000"/>
            <a:headEnd/>
            <a:tailEnd/>
          </a:ln>
        </p:spPr>
        <p:txBody>
          <a:bodyPr wrap="square">
            <a:spAutoFit/>
          </a:bodyPr>
          <a:lstStyle/>
          <a:p>
            <a:pPr algn="r"/>
            <a:r>
              <a:rPr lang="sr-Latn-CS" dirty="0"/>
              <a:t>Man Ray, 1933, </a:t>
            </a:r>
            <a:r>
              <a:rPr lang="fr-FR" dirty="0"/>
              <a:t>Beau comme la rencontre fortuite sur une table de dissection d'une machine à coudre et d'un parapluie</a:t>
            </a:r>
            <a:r>
              <a:rPr lang="sr-Latn-CS" dirty="0"/>
              <a:t> (</a:t>
            </a:r>
            <a:r>
              <a:rPr lang="en-US" dirty="0"/>
              <a:t>Homage to </a:t>
            </a:r>
            <a:r>
              <a:rPr lang="en-US" dirty="0" err="1"/>
              <a:t>Lautreamont</a:t>
            </a:r>
            <a:r>
              <a:rPr lang="sr-Latn-CS" dirty="0"/>
              <a:t>)</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 MAN RAY | The enigma of Isidore Ducasse"/>
          <p:cNvPicPr>
            <a:picLocks noChangeAspect="1" noChangeArrowheads="1"/>
          </p:cNvPicPr>
          <p:nvPr/>
        </p:nvPicPr>
        <p:blipFill>
          <a:blip r:embed="rId2"/>
          <a:srcRect/>
          <a:stretch>
            <a:fillRect/>
          </a:stretch>
        </p:blipFill>
        <p:spPr bwMode="auto">
          <a:xfrm>
            <a:off x="1524000" y="1447800"/>
            <a:ext cx="5715000" cy="4457700"/>
          </a:xfrm>
          <a:prstGeom prst="rect">
            <a:avLst/>
          </a:prstGeom>
          <a:noFill/>
          <a:ln w="9525">
            <a:noFill/>
            <a:miter lim="800000"/>
            <a:headEnd/>
            <a:tailEnd/>
          </a:ln>
        </p:spPr>
      </p:pic>
      <p:sp>
        <p:nvSpPr>
          <p:cNvPr id="40963" name="Rectangle 3"/>
          <p:cNvSpPr>
            <a:spLocks noChangeArrowheads="1"/>
          </p:cNvSpPr>
          <p:nvPr/>
        </p:nvSpPr>
        <p:spPr bwMode="auto">
          <a:xfrm>
            <a:off x="1828800" y="304800"/>
            <a:ext cx="4572000" cy="923330"/>
          </a:xfrm>
          <a:prstGeom prst="rect">
            <a:avLst/>
          </a:prstGeom>
          <a:noFill/>
          <a:ln w="9525">
            <a:noFill/>
            <a:miter lim="800000"/>
            <a:headEnd/>
            <a:tailEnd/>
          </a:ln>
        </p:spPr>
        <p:txBody>
          <a:bodyPr>
            <a:spAutoFit/>
          </a:bodyPr>
          <a:lstStyle/>
          <a:p>
            <a:pPr algn="ctr"/>
            <a:r>
              <a:rPr lang="sr-Latn-CS" b="1" dirty="0">
                <a:latin typeface="Calibri" pitchFamily="34" charset="0"/>
              </a:rPr>
              <a:t>Man Ray, </a:t>
            </a:r>
            <a:r>
              <a:rPr lang="sr-Latn-RS" b="1" dirty="0" smtClean="0">
                <a:latin typeface="Calibri" pitchFamily="34" charset="0"/>
              </a:rPr>
              <a:t>Zagonetka </a:t>
            </a:r>
            <a:r>
              <a:rPr lang="en-US" b="1" dirty="0" err="1" smtClean="0">
                <a:latin typeface="Calibri" pitchFamily="34" charset="0"/>
              </a:rPr>
              <a:t>Isidor</a:t>
            </a:r>
            <a:r>
              <a:rPr lang="sr-Latn-RS" b="1" dirty="0" smtClean="0">
                <a:latin typeface="Calibri" pitchFamily="34" charset="0"/>
              </a:rPr>
              <a:t>a</a:t>
            </a:r>
            <a:r>
              <a:rPr lang="en-US" b="1" dirty="0" smtClean="0">
                <a:latin typeface="Calibri" pitchFamily="34" charset="0"/>
              </a:rPr>
              <a:t> D</a:t>
            </a:r>
            <a:r>
              <a:rPr lang="sr-Latn-RS" b="1" dirty="0" smtClean="0">
                <a:latin typeface="Calibri" pitchFamily="34" charset="0"/>
              </a:rPr>
              <a:t>ikasa</a:t>
            </a:r>
            <a:r>
              <a:rPr lang="en-US" dirty="0">
                <a:latin typeface="Calibri" pitchFamily="34" charset="0"/>
              </a:rPr>
              <a:t> 1920 </a:t>
            </a:r>
            <a:r>
              <a:rPr lang="sr-Latn-RS" dirty="0" smtClean="0">
                <a:latin typeface="Calibri" pitchFamily="34" charset="0"/>
              </a:rPr>
              <a:t>rekonstruisan</a:t>
            </a:r>
            <a:r>
              <a:rPr lang="en-US" dirty="0" smtClean="0">
                <a:latin typeface="Calibri" pitchFamily="34" charset="0"/>
              </a:rPr>
              <a:t> </a:t>
            </a:r>
            <a:r>
              <a:rPr lang="en-US" dirty="0">
                <a:latin typeface="Calibri" pitchFamily="34" charset="0"/>
              </a:rPr>
              <a:t>1971</a:t>
            </a:r>
            <a:r>
              <a:rPr lang="sr-Latn-CS" dirty="0">
                <a:latin typeface="Calibri" pitchFamily="34" charset="0"/>
              </a:rPr>
              <a:t>, </a:t>
            </a:r>
            <a:r>
              <a:rPr lang="sr-Latn-CS" dirty="0" smtClean="0">
                <a:latin typeface="Calibri" pitchFamily="34" charset="0"/>
              </a:rPr>
              <a:t>predmet umotan u filc i vezan kanapom </a:t>
            </a:r>
            <a:r>
              <a:rPr lang="en-US" dirty="0" smtClean="0">
                <a:latin typeface="Calibri" pitchFamily="34" charset="0"/>
              </a:rPr>
              <a:t>no</a:t>
            </a:r>
            <a:r>
              <a:rPr lang="en-US" dirty="0">
                <a:latin typeface="Calibri" pitchFamily="34" charset="0"/>
              </a:rPr>
              <a:t>. 8 </a:t>
            </a:r>
            <a:r>
              <a:rPr lang="sr-Latn-RS" dirty="0" smtClean="0">
                <a:latin typeface="Calibri" pitchFamily="34" charset="0"/>
              </a:rPr>
              <a:t>iz edicije od</a:t>
            </a:r>
            <a:r>
              <a:rPr lang="en-US" dirty="0" smtClean="0">
                <a:latin typeface="Calibri" pitchFamily="34" charset="0"/>
              </a:rPr>
              <a:t> </a:t>
            </a:r>
            <a:r>
              <a:rPr lang="en-US" dirty="0">
                <a:latin typeface="Calibri" pitchFamily="34" charset="0"/>
              </a:rPr>
              <a:t>10</a:t>
            </a:r>
            <a:r>
              <a:rPr lang="sr-Latn-CS" dirty="0">
                <a:latin typeface="Calibri" pitchFamily="34" charset="0"/>
              </a:rPr>
              <a:t>, </a:t>
            </a:r>
            <a:r>
              <a:rPr lang="en-US" dirty="0"/>
              <a:t>NGA</a:t>
            </a:r>
            <a:endParaRPr lang="en-US" dirty="0">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an Ray, ‘L'Enigme d'Isidore Ducasse’ 1920, remade 1972"/>
          <p:cNvPicPr>
            <a:picLocks noChangeAspect="1" noChangeArrowheads="1"/>
          </p:cNvPicPr>
          <p:nvPr/>
        </p:nvPicPr>
        <p:blipFill>
          <a:blip r:embed="rId2"/>
          <a:srcRect/>
          <a:stretch>
            <a:fillRect/>
          </a:stretch>
        </p:blipFill>
        <p:spPr bwMode="auto">
          <a:xfrm>
            <a:off x="685800" y="784225"/>
            <a:ext cx="7926388" cy="6073775"/>
          </a:xfrm>
          <a:prstGeom prst="rect">
            <a:avLst/>
          </a:prstGeom>
          <a:noFill/>
          <a:ln w="9525">
            <a:noFill/>
            <a:miter lim="800000"/>
            <a:headEnd/>
            <a:tailEnd/>
          </a:ln>
        </p:spPr>
      </p:pic>
      <p:sp>
        <p:nvSpPr>
          <p:cNvPr id="41987" name="Rectangle 2"/>
          <p:cNvSpPr>
            <a:spLocks noChangeArrowheads="1"/>
          </p:cNvSpPr>
          <p:nvPr/>
        </p:nvSpPr>
        <p:spPr bwMode="auto">
          <a:xfrm>
            <a:off x="685800" y="152400"/>
            <a:ext cx="7924800" cy="646113"/>
          </a:xfrm>
          <a:prstGeom prst="rect">
            <a:avLst/>
          </a:prstGeom>
          <a:noFill/>
          <a:ln w="9525">
            <a:noFill/>
            <a:miter lim="800000"/>
            <a:headEnd/>
            <a:tailEnd/>
          </a:ln>
        </p:spPr>
        <p:txBody>
          <a:bodyPr>
            <a:spAutoFit/>
          </a:bodyPr>
          <a:lstStyle/>
          <a:p>
            <a:pPr algn="ctr"/>
            <a:r>
              <a:rPr lang="sr-Latn-CS">
                <a:latin typeface="Calibri" pitchFamily="34" charset="0"/>
              </a:rPr>
              <a:t>Man Ray </a:t>
            </a:r>
            <a:r>
              <a:rPr lang="en-US">
                <a:latin typeface="Calibri" pitchFamily="34" charset="0"/>
              </a:rPr>
              <a:t>(1890‑1976)</a:t>
            </a:r>
            <a:r>
              <a:rPr lang="sr-Latn-CS">
                <a:latin typeface="Calibri" pitchFamily="34" charset="0"/>
              </a:rPr>
              <a:t>, </a:t>
            </a:r>
            <a:r>
              <a:rPr lang="en-US">
                <a:latin typeface="Calibri" pitchFamily="34" charset="0"/>
              </a:rPr>
              <a:t>L'Enigme d'Isidore Ducasse</a:t>
            </a:r>
            <a:r>
              <a:rPr lang="sr-Latn-CS">
                <a:latin typeface="Calibri" pitchFamily="34" charset="0"/>
              </a:rPr>
              <a:t>, </a:t>
            </a:r>
            <a:r>
              <a:rPr lang="en-US">
                <a:latin typeface="Calibri" pitchFamily="34" charset="0"/>
              </a:rPr>
              <a:t>1920, remade 1972</a:t>
            </a:r>
          </a:p>
          <a:p>
            <a:pPr algn="ctr"/>
            <a:r>
              <a:rPr lang="en-US">
                <a:latin typeface="Calibri" pitchFamily="34" charset="0"/>
              </a:rPr>
              <a:t>Sewing machine, wool and string</a:t>
            </a:r>
            <a:r>
              <a:rPr lang="sr-Latn-CS">
                <a:latin typeface="Calibri" pitchFamily="34" charset="0"/>
              </a:rPr>
              <a:t>, </a:t>
            </a:r>
            <a:r>
              <a:rPr lang="en-US">
                <a:latin typeface="Calibri" pitchFamily="34" charset="0"/>
              </a:rPr>
              <a:t>355 x 605 x 335 mm</a:t>
            </a:r>
            <a:r>
              <a:rPr lang="sr-Latn-CS">
                <a:latin typeface="Calibri" pitchFamily="34" charset="0"/>
              </a:rPr>
              <a:t>, </a:t>
            </a:r>
            <a:r>
              <a:rPr lang="en-US">
                <a:latin typeface="Calibri" pitchFamily="34" charset="0"/>
              </a:rPr>
              <a:t>CollectionTate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r>
              <a:rPr lang="sr-Latn-CS" sz="4000">
                <a:latin typeface="Calibri" pitchFamily="34" charset="0"/>
              </a:rPr>
              <a:t>II manifest (1930)</a:t>
            </a:r>
            <a:endParaRPr lang="en-US" sz="4000">
              <a:latin typeface="Calibri" pitchFamily="34" charset="0"/>
            </a:endParaRPr>
          </a:p>
        </p:txBody>
      </p:sp>
      <p:sp>
        <p:nvSpPr>
          <p:cNvPr id="43011" name="Content Placeholder 2"/>
          <p:cNvSpPr>
            <a:spLocks noGrp="1"/>
          </p:cNvSpPr>
          <p:nvPr>
            <p:ph idx="4294967295"/>
          </p:nvPr>
        </p:nvSpPr>
        <p:spPr/>
        <p:txBody>
          <a:bodyPr/>
          <a:lstStyle/>
          <a:p>
            <a:r>
              <a:rPr lang="sr-Latn-CS" sz="2800">
                <a:latin typeface="Calibri" pitchFamily="34" charset="0"/>
              </a:rPr>
              <a:t>“Sve navodi na mišljenje da postoji izvesna tačka duha iz koje život i smrt, stvarno i imaginarno, prošlost i budućnost, što se može saopštiti i što se ne može saopštiti, gore i dole, prestaju da budu primani kao suprotnosti. Uzaludno se tražila neka drukčija pobuda za nadrealističku delatnost nego što je nada da će se odrediti ta tačka.”</a:t>
            </a:r>
          </a:p>
          <a:p>
            <a:r>
              <a:rPr lang="sr-Latn-CS" sz="2800">
                <a:latin typeface="Calibri" pitchFamily="34" charset="0"/>
              </a:rPr>
              <a:t>“...nadrealizam je usmeren na provocira sa intelektualne i moralne tačke gledišta, napad na svesno...”</a:t>
            </a:r>
            <a:endParaRPr lang="en-US" sz="2800">
              <a:latin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457200" y="274638"/>
            <a:ext cx="8229600" cy="639762"/>
          </a:xfrm>
        </p:spPr>
        <p:txBody>
          <a:bodyPr>
            <a:normAutofit fontScale="90000"/>
          </a:bodyPr>
          <a:lstStyle/>
          <a:p>
            <a:r>
              <a:rPr lang="sr-Latn-CS" sz="3600">
                <a:latin typeface="Calibri" pitchFamily="34" charset="0"/>
              </a:rPr>
              <a:t>nadrealizam-slikarstvo</a:t>
            </a:r>
            <a:endParaRPr lang="en-US" sz="3600">
              <a:latin typeface="Calibri" pitchFamily="34" charset="0"/>
            </a:endParaRPr>
          </a:p>
        </p:txBody>
      </p:sp>
      <p:sp>
        <p:nvSpPr>
          <p:cNvPr id="45059" name="Content Placeholder 2"/>
          <p:cNvSpPr>
            <a:spLocks noGrp="1"/>
          </p:cNvSpPr>
          <p:nvPr>
            <p:ph idx="4294967295"/>
          </p:nvPr>
        </p:nvSpPr>
        <p:spPr>
          <a:xfrm>
            <a:off x="457200" y="1143000"/>
            <a:ext cx="8229600" cy="5257800"/>
          </a:xfrm>
        </p:spPr>
        <p:txBody>
          <a:bodyPr/>
          <a:lstStyle/>
          <a:p>
            <a:r>
              <a:rPr lang="sl-SI" sz="2200">
                <a:latin typeface="Calibri" pitchFamily="34" charset="0"/>
              </a:rPr>
              <a:t>nadrealistički manifest je objavio nadrealizam kao </a:t>
            </a:r>
            <a:r>
              <a:rPr lang="sl-SI" sz="2200" b="1" u="sng">
                <a:latin typeface="Calibri" pitchFamily="34" charset="0"/>
              </a:rPr>
              <a:t>književni pokret</a:t>
            </a:r>
            <a:r>
              <a:rPr lang="sl-SI" sz="2200">
                <a:latin typeface="Calibri" pitchFamily="34" charset="0"/>
              </a:rPr>
              <a:t>, pominjući slikarstvo u fusnoti - nakon navođenja književnih prethodnika, Breton nabraja :”Učelo, od slikara iz prošlosti i, u modernoj eri, Sera, Gistav Moro, Matis ( npr. u </a:t>
            </a:r>
            <a:r>
              <a:rPr lang="sl-SI" sz="2200" i="1">
                <a:latin typeface="Calibri" pitchFamily="34" charset="0"/>
              </a:rPr>
              <a:t>La Musique</a:t>
            </a:r>
            <a:r>
              <a:rPr lang="sl-SI" sz="2200">
                <a:latin typeface="Calibri" pitchFamily="34" charset="0"/>
              </a:rPr>
              <a:t>), Deren, Pikaso (do sada najčistiji), Brak, Dišan, Pikabija, De Kiriko (zadivljujući što će da traje), Kle, Man Rej, Maks Ernst, i jedan, tako blizak nama, Andre Mason”</a:t>
            </a:r>
          </a:p>
          <a:p>
            <a:r>
              <a:rPr lang="sl-SI" sz="2200">
                <a:latin typeface="Calibri" pitchFamily="34" charset="0"/>
              </a:rPr>
              <a:t>Tri grupe: oni iz prošlosti (Učelo, Sera, Brak, Deren); pet umetnika – Pikaso, Dišan, Pikabija, De Kirtiko i Kle – čiji rad direktno utiče na nadrealiste i konačno tri umetnika već povezanih sa nadrealizmom (Rej, Ernst i Mason)</a:t>
            </a:r>
          </a:p>
          <a:p>
            <a:r>
              <a:rPr lang="sl-SI" sz="2200">
                <a:latin typeface="Calibri" pitchFamily="34" charset="0"/>
              </a:rPr>
              <a:t>Tek od kraja 1925. Bretron će se posvetiti temi nadrealizma i slikarstva, prvo kao serija traktata koje će objavljivati u La Revolution Surrealiste, a koje će 1928. objediniti u istoimenoj knjizi čiji će tekst proširivati tokom svog života.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ndré Breton,Yves Tanguy,Man Ray, Max Morise. Cadavres exquis"/>
          <p:cNvPicPr>
            <a:picLocks noChangeAspect="1" noChangeArrowheads="1"/>
          </p:cNvPicPr>
          <p:nvPr/>
        </p:nvPicPr>
        <p:blipFill>
          <a:blip r:embed="rId2"/>
          <a:srcRect/>
          <a:stretch>
            <a:fillRect/>
          </a:stretch>
        </p:blipFill>
        <p:spPr bwMode="auto">
          <a:xfrm>
            <a:off x="4557713" y="0"/>
            <a:ext cx="4586287" cy="6858000"/>
          </a:xfrm>
          <a:prstGeom prst="rect">
            <a:avLst/>
          </a:prstGeom>
          <a:noFill/>
          <a:ln w="9525">
            <a:noFill/>
            <a:miter lim="800000"/>
            <a:headEnd/>
            <a:tailEnd/>
          </a:ln>
        </p:spPr>
      </p:pic>
      <p:sp>
        <p:nvSpPr>
          <p:cNvPr id="46083" name="Rectangle 4"/>
          <p:cNvSpPr>
            <a:spLocks noChangeArrowheads="1"/>
          </p:cNvSpPr>
          <p:nvPr/>
        </p:nvSpPr>
        <p:spPr bwMode="auto">
          <a:xfrm>
            <a:off x="228600" y="5638800"/>
            <a:ext cx="3962400" cy="915988"/>
          </a:xfrm>
          <a:prstGeom prst="rect">
            <a:avLst/>
          </a:prstGeom>
          <a:noFill/>
          <a:ln w="9525">
            <a:noFill/>
            <a:miter lim="800000"/>
            <a:headEnd/>
            <a:tailEnd/>
          </a:ln>
        </p:spPr>
        <p:txBody>
          <a:bodyPr>
            <a:spAutoFit/>
          </a:bodyPr>
          <a:lstStyle/>
          <a:p>
            <a:pPr algn="r"/>
            <a:r>
              <a:rPr lang="en-US"/>
              <a:t>André Breton,Yves Tanguy,Man Ray, Max Morise. Cadavre exquis</a:t>
            </a:r>
            <a:r>
              <a:rPr lang="sr-Latn-CS"/>
              <a:t>, 1927</a:t>
            </a:r>
            <a:r>
              <a:rPr lang="en-US"/>
              <a:t> </a:t>
            </a:r>
          </a:p>
        </p:txBody>
      </p:sp>
      <p:sp>
        <p:nvSpPr>
          <p:cNvPr id="46084" name="Rectangle 5"/>
          <p:cNvSpPr>
            <a:spLocks noChangeArrowheads="1"/>
          </p:cNvSpPr>
          <p:nvPr/>
        </p:nvSpPr>
        <p:spPr bwMode="auto">
          <a:xfrm>
            <a:off x="304800" y="228600"/>
            <a:ext cx="3962400" cy="4893647"/>
          </a:xfrm>
          <a:prstGeom prst="rect">
            <a:avLst/>
          </a:prstGeom>
          <a:noFill/>
          <a:ln w="9525">
            <a:noFill/>
            <a:miter lim="800000"/>
            <a:headEnd/>
            <a:tailEnd/>
          </a:ln>
        </p:spPr>
        <p:txBody>
          <a:bodyPr>
            <a:spAutoFit/>
          </a:bodyPr>
          <a:lstStyle/>
          <a:p>
            <a:pPr marL="342900" indent="-342900" algn="ctr"/>
            <a:r>
              <a:rPr lang="sr-Latn-CS" sz="3600" u="sng" dirty="0">
                <a:latin typeface="Calibri" pitchFamily="34" charset="0"/>
              </a:rPr>
              <a:t>Primeri i ekvivalenti automatskom pisanju:</a:t>
            </a:r>
          </a:p>
          <a:p>
            <a:pPr marL="342900" indent="-342900" algn="ctr">
              <a:buFontTx/>
              <a:buAutoNum type="arabicPeriod"/>
            </a:pPr>
            <a:r>
              <a:rPr lang="en-US" sz="3600" dirty="0" err="1">
                <a:latin typeface="Calibri" pitchFamily="34" charset="0"/>
              </a:rPr>
              <a:t>Cadavre</a:t>
            </a:r>
            <a:r>
              <a:rPr lang="en-US" sz="3600" dirty="0">
                <a:latin typeface="Calibri" pitchFamily="34" charset="0"/>
              </a:rPr>
              <a:t> </a:t>
            </a:r>
            <a:r>
              <a:rPr lang="en-US" sz="3600" dirty="0" err="1" smtClean="0">
                <a:latin typeface="Calibri" pitchFamily="34" charset="0"/>
              </a:rPr>
              <a:t>exquis</a:t>
            </a:r>
            <a:r>
              <a:rPr lang="sr-Latn-RS" sz="3600" dirty="0" smtClean="0">
                <a:latin typeface="Calibri" pitchFamily="34" charset="0"/>
              </a:rPr>
              <a:t> (izuzetni leš)</a:t>
            </a:r>
            <a:endParaRPr lang="sr-Latn-CS" sz="3600" dirty="0">
              <a:latin typeface="Calibri" pitchFamily="34" charset="0"/>
            </a:endParaRPr>
          </a:p>
          <a:p>
            <a:pPr marL="342900" indent="-342900" algn="ctr">
              <a:buFontTx/>
              <a:buAutoNum type="arabicPeriod"/>
            </a:pPr>
            <a:endParaRPr lang="sr-Latn-CS" sz="3600" dirty="0">
              <a:latin typeface="Calibri" pitchFamily="34" charset="0"/>
            </a:endParaRPr>
          </a:p>
          <a:p>
            <a:pPr marL="342900" indent="-342900" algn="ctr"/>
            <a:r>
              <a:rPr lang="sr-Latn-CS" sz="2400" dirty="0">
                <a:latin typeface="Calibri" pitchFamily="34" charset="0"/>
              </a:rPr>
              <a:t>(izbor crteža i rečenica prvi put objavljen anonimno u la Revolution Surrealiste u oktobru 1927.)</a:t>
            </a:r>
            <a:endParaRPr lang="en-US" sz="2400" dirty="0">
              <a:latin typeface="Calibri"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adavre Exquis” by Man Ray, Yves Tanguy, Joan Miró, Max Morise, 1928  Pencil, India ink and crayon on paper"/>
          <p:cNvPicPr>
            <a:picLocks noChangeAspect="1" noChangeArrowheads="1"/>
          </p:cNvPicPr>
          <p:nvPr/>
        </p:nvPicPr>
        <p:blipFill>
          <a:blip r:embed="rId2"/>
          <a:srcRect/>
          <a:stretch>
            <a:fillRect/>
          </a:stretch>
        </p:blipFill>
        <p:spPr bwMode="auto">
          <a:xfrm>
            <a:off x="4791075" y="0"/>
            <a:ext cx="4352925" cy="6858000"/>
          </a:xfrm>
          <a:prstGeom prst="rect">
            <a:avLst/>
          </a:prstGeom>
          <a:noFill/>
          <a:ln w="9525">
            <a:noFill/>
            <a:miter lim="800000"/>
            <a:headEnd/>
            <a:tailEnd/>
          </a:ln>
        </p:spPr>
      </p:pic>
      <p:sp>
        <p:nvSpPr>
          <p:cNvPr id="47107" name="Rectangle 3"/>
          <p:cNvSpPr>
            <a:spLocks noChangeArrowheads="1"/>
          </p:cNvSpPr>
          <p:nvPr/>
        </p:nvSpPr>
        <p:spPr bwMode="auto">
          <a:xfrm>
            <a:off x="457200" y="152400"/>
            <a:ext cx="4191000" cy="923925"/>
          </a:xfrm>
          <a:prstGeom prst="rect">
            <a:avLst/>
          </a:prstGeom>
          <a:noFill/>
          <a:ln w="9525">
            <a:noFill/>
            <a:miter lim="800000"/>
            <a:headEnd/>
            <a:tailEnd/>
          </a:ln>
        </p:spPr>
        <p:txBody>
          <a:bodyPr>
            <a:spAutoFit/>
          </a:bodyPr>
          <a:lstStyle/>
          <a:p>
            <a:pPr algn="r"/>
            <a:r>
              <a:rPr lang="en-US"/>
              <a:t>“Cadavre Exquis” by Man Ray, Yves Tanguy, Joan Miró, Max Morise, 1928 Pencil, India ink and crayon on paper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chiquier Surrealiste(Surrealist Chessboard)"/>
          <p:cNvPicPr>
            <a:picLocks noChangeAspect="1" noChangeArrowheads="1"/>
          </p:cNvPicPr>
          <p:nvPr/>
        </p:nvPicPr>
        <p:blipFill>
          <a:blip r:embed="rId2"/>
          <a:srcRect/>
          <a:stretch>
            <a:fillRect/>
          </a:stretch>
        </p:blipFill>
        <p:spPr bwMode="auto">
          <a:xfrm>
            <a:off x="4572000" y="609600"/>
            <a:ext cx="4129088" cy="5219700"/>
          </a:xfrm>
          <a:prstGeom prst="rect">
            <a:avLst/>
          </a:prstGeom>
          <a:noFill/>
          <a:ln w="9525">
            <a:noFill/>
            <a:miter lim="800000"/>
            <a:headEnd/>
            <a:tailEnd/>
          </a:ln>
        </p:spPr>
      </p:pic>
      <p:sp>
        <p:nvSpPr>
          <p:cNvPr id="6147" name="Rectangle 2"/>
          <p:cNvSpPr>
            <a:spLocks noChangeArrowheads="1"/>
          </p:cNvSpPr>
          <p:nvPr/>
        </p:nvSpPr>
        <p:spPr bwMode="auto">
          <a:xfrm>
            <a:off x="304800" y="228600"/>
            <a:ext cx="3733800" cy="646331"/>
          </a:xfrm>
          <a:prstGeom prst="rect">
            <a:avLst/>
          </a:prstGeom>
          <a:noFill/>
          <a:ln w="9525">
            <a:noFill/>
            <a:miter lim="800000"/>
            <a:headEnd/>
            <a:tailEnd/>
          </a:ln>
        </p:spPr>
        <p:txBody>
          <a:bodyPr>
            <a:spAutoFit/>
          </a:bodyPr>
          <a:lstStyle/>
          <a:p>
            <a:r>
              <a:rPr lang="sr-Latn-CS" b="1" dirty="0"/>
              <a:t>Man Ray, </a:t>
            </a:r>
            <a:r>
              <a:rPr lang="sr-Latn-CS" i="1" dirty="0" smtClean="0"/>
              <a:t>Nadrealistička šahovska tabla </a:t>
            </a:r>
            <a:r>
              <a:rPr lang="sr-Latn-CS" dirty="0" smtClean="0"/>
              <a:t>(</a:t>
            </a:r>
            <a:r>
              <a:rPr lang="en-US" i="1" dirty="0" err="1" smtClean="0"/>
              <a:t>Echiquier</a:t>
            </a:r>
            <a:r>
              <a:rPr lang="en-US" i="1" dirty="0" smtClean="0"/>
              <a:t> </a:t>
            </a:r>
            <a:r>
              <a:rPr lang="en-US" i="1" dirty="0" err="1" smtClean="0"/>
              <a:t>Surrealiste</a:t>
            </a:r>
            <a:r>
              <a:rPr lang="sr-Latn-RS" i="1" dirty="0"/>
              <a:t>)</a:t>
            </a:r>
            <a:r>
              <a:rPr lang="sr-Latn-CS" dirty="0" smtClean="0"/>
              <a:t>, </a:t>
            </a:r>
            <a:r>
              <a:rPr lang="sr-Latn-CS" dirty="0"/>
              <a:t>1934</a:t>
            </a:r>
            <a:endParaRPr lang="en-US" dirty="0"/>
          </a:p>
        </p:txBody>
      </p:sp>
      <p:sp>
        <p:nvSpPr>
          <p:cNvPr id="6148" name="Rectangle 3"/>
          <p:cNvSpPr>
            <a:spLocks noChangeArrowheads="1"/>
          </p:cNvSpPr>
          <p:nvPr/>
        </p:nvSpPr>
        <p:spPr bwMode="auto">
          <a:xfrm>
            <a:off x="228600" y="1066800"/>
            <a:ext cx="4114800" cy="4801314"/>
          </a:xfrm>
          <a:prstGeom prst="rect">
            <a:avLst/>
          </a:prstGeom>
          <a:noFill/>
          <a:ln w="9525">
            <a:noFill/>
            <a:miter lim="800000"/>
            <a:headEnd/>
            <a:tailEnd/>
          </a:ln>
        </p:spPr>
        <p:txBody>
          <a:bodyPr>
            <a:spAutoFit/>
          </a:bodyPr>
          <a:lstStyle/>
          <a:p>
            <a:r>
              <a:rPr lang="en-US" dirty="0"/>
              <a:t>Breton, Ernst,</a:t>
            </a:r>
            <a:r>
              <a:rPr lang="sr-Latn-CS" dirty="0"/>
              <a:t> </a:t>
            </a:r>
            <a:r>
              <a:rPr lang="en-US" dirty="0"/>
              <a:t>Dali,</a:t>
            </a:r>
            <a:r>
              <a:rPr lang="sr-Latn-CS" dirty="0"/>
              <a:t> </a:t>
            </a:r>
            <a:r>
              <a:rPr lang="en-US" dirty="0"/>
              <a:t>Arp, </a:t>
            </a:r>
            <a:endParaRPr lang="sr-Latn-CS" dirty="0"/>
          </a:p>
          <a:p>
            <a:endParaRPr lang="sr-Latn-CS" dirty="0"/>
          </a:p>
          <a:p>
            <a:endParaRPr lang="sr-Latn-CS" dirty="0"/>
          </a:p>
          <a:p>
            <a:endParaRPr lang="sr-Latn-CS" dirty="0"/>
          </a:p>
          <a:p>
            <a:r>
              <a:rPr lang="en-US" dirty="0" smtClean="0"/>
              <a:t>Tang</a:t>
            </a:r>
            <a:r>
              <a:rPr lang="sr-Latn-RS" dirty="0" smtClean="0"/>
              <a:t>i</a:t>
            </a:r>
            <a:r>
              <a:rPr lang="en-US" dirty="0" smtClean="0"/>
              <a:t>, </a:t>
            </a:r>
            <a:r>
              <a:rPr lang="sr-Latn-RS" dirty="0" smtClean="0"/>
              <a:t>Š</a:t>
            </a:r>
            <a:r>
              <a:rPr lang="en-US" dirty="0" err="1" smtClean="0"/>
              <a:t>ar</a:t>
            </a:r>
            <a:r>
              <a:rPr lang="en-US" dirty="0"/>
              <a:t>, </a:t>
            </a:r>
            <a:r>
              <a:rPr lang="sr-Latn-RS" dirty="0" smtClean="0"/>
              <a:t>K</a:t>
            </a:r>
            <a:r>
              <a:rPr lang="en-US" dirty="0" smtClean="0"/>
              <a:t>revel</a:t>
            </a:r>
            <a:r>
              <a:rPr lang="en-US" dirty="0"/>
              <a:t>, </a:t>
            </a:r>
            <a:r>
              <a:rPr lang="en-US" dirty="0" smtClean="0"/>
              <a:t>El</a:t>
            </a:r>
            <a:r>
              <a:rPr lang="sr-Latn-RS" dirty="0" smtClean="0"/>
              <a:t>ij</a:t>
            </a:r>
            <a:r>
              <a:rPr lang="en-US" dirty="0" err="1" smtClean="0"/>
              <a:t>ar</a:t>
            </a:r>
            <a:r>
              <a:rPr lang="en-US" dirty="0" smtClean="0"/>
              <a:t>,</a:t>
            </a:r>
            <a:endParaRPr lang="sr-Latn-CS" dirty="0"/>
          </a:p>
          <a:p>
            <a:endParaRPr lang="sr-Latn-CS" dirty="0"/>
          </a:p>
          <a:p>
            <a:endParaRPr lang="sr-Latn-CS" dirty="0"/>
          </a:p>
          <a:p>
            <a:r>
              <a:rPr lang="en-US" dirty="0"/>
              <a:t>De </a:t>
            </a:r>
            <a:r>
              <a:rPr lang="sr-Latn-RS" dirty="0" smtClean="0"/>
              <a:t>Kiriko</a:t>
            </a:r>
            <a:r>
              <a:rPr lang="en-US" dirty="0" smtClean="0"/>
              <a:t>,</a:t>
            </a:r>
            <a:r>
              <a:rPr lang="sr-Latn-RS" dirty="0" smtClean="0"/>
              <a:t> Đakometi</a:t>
            </a:r>
            <a:r>
              <a:rPr lang="en-US" dirty="0" smtClean="0"/>
              <a:t>,</a:t>
            </a:r>
            <a:r>
              <a:rPr lang="sr-Latn-RS" dirty="0" smtClean="0"/>
              <a:t> Cara</a:t>
            </a:r>
            <a:r>
              <a:rPr lang="en-US" dirty="0" smtClean="0"/>
              <a:t>,</a:t>
            </a:r>
            <a:r>
              <a:rPr lang="sr-Latn-CS" dirty="0" smtClean="0"/>
              <a:t> </a:t>
            </a:r>
            <a:r>
              <a:rPr lang="en-US" dirty="0" smtClean="0"/>
              <a:t>Pi</a:t>
            </a:r>
            <a:r>
              <a:rPr lang="sr-Latn-RS" dirty="0" smtClean="0"/>
              <a:t>k</a:t>
            </a:r>
            <a:r>
              <a:rPr lang="en-US" dirty="0" err="1" smtClean="0"/>
              <a:t>aso</a:t>
            </a:r>
            <a:r>
              <a:rPr lang="en-US" dirty="0"/>
              <a:t>, </a:t>
            </a:r>
            <a:endParaRPr lang="sr-Latn-CS" dirty="0"/>
          </a:p>
          <a:p>
            <a:endParaRPr lang="sr-Latn-CS" dirty="0"/>
          </a:p>
          <a:p>
            <a:endParaRPr lang="sr-Latn-CS" dirty="0"/>
          </a:p>
          <a:p>
            <a:endParaRPr lang="sr-Latn-CS" dirty="0"/>
          </a:p>
          <a:p>
            <a:r>
              <a:rPr lang="en-US" dirty="0" err="1" smtClean="0"/>
              <a:t>Magrite</a:t>
            </a:r>
            <a:r>
              <a:rPr lang="en-US" dirty="0"/>
              <a:t>, </a:t>
            </a:r>
            <a:r>
              <a:rPr lang="en-US" dirty="0" err="1"/>
              <a:t>Brauner</a:t>
            </a:r>
            <a:r>
              <a:rPr lang="en-US" dirty="0"/>
              <a:t>, </a:t>
            </a:r>
            <a:r>
              <a:rPr lang="en-US" dirty="0" err="1" smtClean="0"/>
              <a:t>Pere</a:t>
            </a:r>
            <a:r>
              <a:rPr lang="en-US" dirty="0" smtClean="0"/>
              <a:t>, </a:t>
            </a:r>
            <a:r>
              <a:rPr lang="en-US" dirty="0" err="1" smtClean="0"/>
              <a:t>Ros</a:t>
            </a:r>
            <a:r>
              <a:rPr lang="sr-Latn-RS" dirty="0" smtClean="0"/>
              <a:t>i</a:t>
            </a:r>
            <a:r>
              <a:rPr lang="en-US" dirty="0" smtClean="0"/>
              <a:t>, </a:t>
            </a:r>
            <a:endParaRPr lang="sr-Latn-CS" dirty="0"/>
          </a:p>
          <a:p>
            <a:endParaRPr lang="sr-Latn-CS" dirty="0"/>
          </a:p>
          <a:p>
            <a:endParaRPr lang="sr-Latn-CS" dirty="0"/>
          </a:p>
          <a:p>
            <a:endParaRPr lang="sr-Latn-CS" dirty="0"/>
          </a:p>
          <a:p>
            <a:r>
              <a:rPr lang="en-US" dirty="0" err="1"/>
              <a:t>Miro</a:t>
            </a:r>
            <a:r>
              <a:rPr lang="en-US" dirty="0"/>
              <a:t>, </a:t>
            </a:r>
            <a:r>
              <a:rPr lang="en-US" dirty="0" err="1"/>
              <a:t>Mesens</a:t>
            </a:r>
            <a:r>
              <a:rPr lang="en-US" dirty="0"/>
              <a:t>, </a:t>
            </a:r>
            <a:r>
              <a:rPr lang="en-US" dirty="0" smtClean="0"/>
              <a:t>H</a:t>
            </a:r>
            <a:r>
              <a:rPr lang="sr-Latn-RS" dirty="0" smtClean="0"/>
              <a:t>inj</a:t>
            </a:r>
            <a:r>
              <a:rPr lang="en-US" dirty="0" smtClean="0"/>
              <a:t>e, </a:t>
            </a:r>
            <a:r>
              <a:rPr lang="en-US" dirty="0"/>
              <a:t>Man </a:t>
            </a:r>
            <a:r>
              <a:rPr lang="en-US" dirty="0" smtClean="0"/>
              <a:t>R</a:t>
            </a:r>
            <a:r>
              <a:rPr lang="sr-Latn-RS" dirty="0" smtClean="0"/>
              <a:t>ej</a:t>
            </a:r>
            <a:endParaRPr lang="en-US" dirty="0"/>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xquisite corpse. Max Morise, Joan Miró, Yves Tanguy, Man Ray. c.1927."/>
          <p:cNvPicPr>
            <a:picLocks noChangeAspect="1" noChangeArrowheads="1"/>
          </p:cNvPicPr>
          <p:nvPr/>
        </p:nvPicPr>
        <p:blipFill>
          <a:blip r:embed="rId2"/>
          <a:srcRect/>
          <a:stretch>
            <a:fillRect/>
          </a:stretch>
        </p:blipFill>
        <p:spPr bwMode="auto">
          <a:xfrm>
            <a:off x="4813300" y="0"/>
            <a:ext cx="4330700" cy="6867525"/>
          </a:xfrm>
          <a:prstGeom prst="rect">
            <a:avLst/>
          </a:prstGeom>
          <a:noFill/>
          <a:ln w="9525">
            <a:noFill/>
            <a:miter lim="800000"/>
            <a:headEnd/>
            <a:tailEnd/>
          </a:ln>
        </p:spPr>
      </p:pic>
      <p:sp>
        <p:nvSpPr>
          <p:cNvPr id="48131" name="Rectangle 2"/>
          <p:cNvSpPr>
            <a:spLocks noChangeArrowheads="1"/>
          </p:cNvSpPr>
          <p:nvPr/>
        </p:nvSpPr>
        <p:spPr bwMode="auto">
          <a:xfrm>
            <a:off x="381000" y="152400"/>
            <a:ext cx="4343400" cy="646113"/>
          </a:xfrm>
          <a:prstGeom prst="rect">
            <a:avLst/>
          </a:prstGeom>
          <a:noFill/>
          <a:ln w="9525">
            <a:noFill/>
            <a:miter lim="800000"/>
            <a:headEnd/>
            <a:tailEnd/>
          </a:ln>
        </p:spPr>
        <p:txBody>
          <a:bodyPr>
            <a:spAutoFit/>
          </a:bodyPr>
          <a:lstStyle/>
          <a:p>
            <a:pPr algn="r"/>
            <a:r>
              <a:rPr lang="en-US">
                <a:latin typeface="Calibri" pitchFamily="34" charset="0"/>
              </a:rPr>
              <a:t>Exquisite corpse. Max Morise, Joan Miró, Yves Tanguy, Man Ray. c.1927.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content.ngv.vic.gov.au/col-images/medium/Ff110308.jpg"/>
          <p:cNvPicPr>
            <a:picLocks noChangeAspect="1" noChangeArrowheads="1"/>
          </p:cNvPicPr>
          <p:nvPr/>
        </p:nvPicPr>
        <p:blipFill>
          <a:blip r:embed="rId2"/>
          <a:srcRect/>
          <a:stretch>
            <a:fillRect/>
          </a:stretch>
        </p:blipFill>
        <p:spPr bwMode="auto">
          <a:xfrm>
            <a:off x="4648200" y="152400"/>
            <a:ext cx="4283075" cy="6542088"/>
          </a:xfrm>
          <a:prstGeom prst="rect">
            <a:avLst/>
          </a:prstGeom>
          <a:noFill/>
          <a:ln w="9525">
            <a:noFill/>
            <a:miter lim="800000"/>
            <a:headEnd/>
            <a:tailEnd/>
          </a:ln>
        </p:spPr>
      </p:pic>
      <p:sp>
        <p:nvSpPr>
          <p:cNvPr id="49155" name="Rectangle 2"/>
          <p:cNvSpPr>
            <a:spLocks noChangeArrowheads="1"/>
          </p:cNvSpPr>
          <p:nvPr/>
        </p:nvSpPr>
        <p:spPr bwMode="auto">
          <a:xfrm>
            <a:off x="381000" y="152400"/>
            <a:ext cx="4114800" cy="2032000"/>
          </a:xfrm>
          <a:prstGeom prst="rect">
            <a:avLst/>
          </a:prstGeom>
          <a:noFill/>
          <a:ln w="9525">
            <a:noFill/>
            <a:miter lim="800000"/>
            <a:headEnd/>
            <a:tailEnd/>
          </a:ln>
        </p:spPr>
        <p:txBody>
          <a:bodyPr>
            <a:spAutoFit/>
          </a:bodyPr>
          <a:lstStyle/>
          <a:p>
            <a:pPr algn="r"/>
            <a:r>
              <a:rPr lang="en-US"/>
              <a:t>MAN RAY; Max MORISE; André BRETON; Yves TANGUY</a:t>
            </a:r>
            <a:br>
              <a:rPr lang="en-US"/>
            </a:br>
            <a:r>
              <a:rPr lang="en-US" i="1"/>
              <a:t>Exquisite corpse</a:t>
            </a:r>
            <a:r>
              <a:rPr lang="en-US"/>
              <a:t> 1928 </a:t>
            </a:r>
            <a:br>
              <a:rPr lang="en-US"/>
            </a:br>
            <a:r>
              <a:rPr lang="en-US" i="1"/>
              <a:t>(Cadavre exquise)</a:t>
            </a:r>
            <a:r>
              <a:rPr lang="en-US"/>
              <a:t/>
            </a:r>
            <a:br>
              <a:rPr lang="en-US"/>
            </a:br>
            <a:r>
              <a:rPr lang="en-US"/>
              <a:t>colour crayon, crayon and ink</a:t>
            </a:r>
            <a:br>
              <a:rPr lang="en-US"/>
            </a:br>
            <a:r>
              <a:rPr lang="en-US"/>
              <a:t>30.5 x 20.0 cm</a:t>
            </a:r>
            <a:br>
              <a:rPr lang="en-US"/>
            </a:br>
            <a:r>
              <a:rPr lang="en-US"/>
              <a:t>National Gallery of Victoria, Melbourne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152400" y="152400"/>
            <a:ext cx="4572000" cy="1477963"/>
          </a:xfrm>
          <a:prstGeom prst="rect">
            <a:avLst/>
          </a:prstGeom>
          <a:noFill/>
          <a:ln w="9525">
            <a:noFill/>
            <a:miter lim="800000"/>
            <a:headEnd/>
            <a:tailEnd/>
          </a:ln>
        </p:spPr>
        <p:txBody>
          <a:bodyPr>
            <a:spAutoFit/>
          </a:bodyPr>
          <a:lstStyle/>
          <a:p>
            <a:pPr algn="r"/>
            <a:r>
              <a:rPr lang="en-US" b="1">
                <a:latin typeface="Calibri" pitchFamily="34" charset="0"/>
              </a:rPr>
              <a:t>Untitled. "Cadavre Exquis" by Max Morise, Man Ray, Yves Tanguy, Joan Miró</a:t>
            </a:r>
          </a:p>
          <a:p>
            <a:pPr algn="r"/>
            <a:r>
              <a:rPr lang="en-US">
                <a:latin typeface="Calibri" pitchFamily="34" charset="0"/>
              </a:rPr>
              <a:t>1927 (c.)</a:t>
            </a:r>
            <a:br>
              <a:rPr lang="en-US">
                <a:latin typeface="Calibri" pitchFamily="34" charset="0"/>
              </a:rPr>
            </a:br>
            <a:r>
              <a:rPr lang="en-US">
                <a:latin typeface="Calibri" pitchFamily="34" charset="0"/>
              </a:rPr>
              <a:t>Pencil, India ink and crayon on paper</a:t>
            </a:r>
          </a:p>
          <a:p>
            <a:pPr algn="r"/>
            <a:r>
              <a:rPr lang="en-US">
                <a:latin typeface="Calibri" pitchFamily="34" charset="0"/>
              </a:rPr>
              <a:t>36 x 23 cm</a:t>
            </a:r>
          </a:p>
        </p:txBody>
      </p:sp>
      <p:pic>
        <p:nvPicPr>
          <p:cNvPr id="50179" name="Picture 4" descr="Untitled. "/>
          <p:cNvPicPr>
            <a:picLocks noChangeAspect="1" noChangeArrowheads="1"/>
          </p:cNvPicPr>
          <p:nvPr/>
        </p:nvPicPr>
        <p:blipFill>
          <a:blip r:embed="rId2"/>
          <a:srcRect/>
          <a:stretch>
            <a:fillRect/>
          </a:stretch>
        </p:blipFill>
        <p:spPr bwMode="auto">
          <a:xfrm>
            <a:off x="4800600" y="-30163"/>
            <a:ext cx="4343400" cy="688816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Untitled. "/>
          <p:cNvPicPr>
            <a:picLocks noChangeAspect="1" noChangeArrowheads="1"/>
          </p:cNvPicPr>
          <p:nvPr/>
        </p:nvPicPr>
        <p:blipFill>
          <a:blip r:embed="rId2"/>
          <a:srcRect/>
          <a:stretch>
            <a:fillRect/>
          </a:stretch>
        </p:blipFill>
        <p:spPr bwMode="auto">
          <a:xfrm>
            <a:off x="4786313" y="0"/>
            <a:ext cx="4357687" cy="6858000"/>
          </a:xfrm>
          <a:prstGeom prst="rect">
            <a:avLst/>
          </a:prstGeom>
          <a:noFill/>
          <a:ln w="9525">
            <a:noFill/>
            <a:miter lim="800000"/>
            <a:headEnd/>
            <a:tailEnd/>
          </a:ln>
        </p:spPr>
      </p:pic>
      <p:sp>
        <p:nvSpPr>
          <p:cNvPr id="51203" name="Rectangle 2"/>
          <p:cNvSpPr>
            <a:spLocks noChangeArrowheads="1"/>
          </p:cNvSpPr>
          <p:nvPr/>
        </p:nvSpPr>
        <p:spPr bwMode="auto">
          <a:xfrm>
            <a:off x="685800" y="381000"/>
            <a:ext cx="3733800" cy="2032000"/>
          </a:xfrm>
          <a:prstGeom prst="rect">
            <a:avLst/>
          </a:prstGeom>
          <a:noFill/>
          <a:ln w="9525">
            <a:noFill/>
            <a:miter lim="800000"/>
            <a:headEnd/>
            <a:tailEnd/>
          </a:ln>
        </p:spPr>
        <p:txBody>
          <a:bodyPr>
            <a:spAutoFit/>
          </a:bodyPr>
          <a:lstStyle/>
          <a:p>
            <a:pPr algn="r"/>
            <a:r>
              <a:rPr lang="en-US" b="1"/>
              <a:t>Untitled. "Cadavre Exquis" by Yves Tanguy, Man Ray, Max Morise, Joan Miró</a:t>
            </a:r>
          </a:p>
          <a:p>
            <a:pPr algn="r"/>
            <a:r>
              <a:rPr lang="en-US"/>
              <a:t>1927 (c.)</a:t>
            </a:r>
            <a:br>
              <a:rPr lang="en-US"/>
            </a:br>
            <a:r>
              <a:rPr lang="en-US"/>
              <a:t>Pencil, India ink and crayon on paper</a:t>
            </a:r>
          </a:p>
          <a:p>
            <a:pPr algn="r"/>
            <a:r>
              <a:rPr lang="en-US"/>
              <a:t>36 x 23 cm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img2.anpdm.com/Moderna_museet/Tzara-Breton-Hugo-Eluard.jpg"/>
          <p:cNvPicPr>
            <a:picLocks noChangeAspect="1" noChangeArrowheads="1"/>
          </p:cNvPicPr>
          <p:nvPr/>
        </p:nvPicPr>
        <p:blipFill>
          <a:blip r:embed="rId2"/>
          <a:srcRect/>
          <a:stretch>
            <a:fillRect/>
          </a:stretch>
        </p:blipFill>
        <p:spPr bwMode="auto">
          <a:xfrm>
            <a:off x="5181600" y="-55563"/>
            <a:ext cx="4114800" cy="6913563"/>
          </a:xfrm>
          <a:prstGeom prst="rect">
            <a:avLst/>
          </a:prstGeom>
          <a:noFill/>
          <a:ln w="9525">
            <a:noFill/>
            <a:miter lim="800000"/>
            <a:headEnd/>
            <a:tailEnd/>
          </a:ln>
        </p:spPr>
      </p:pic>
      <p:sp>
        <p:nvSpPr>
          <p:cNvPr id="52227" name="Rectangle 4"/>
          <p:cNvSpPr>
            <a:spLocks noChangeArrowheads="1"/>
          </p:cNvSpPr>
          <p:nvPr/>
        </p:nvSpPr>
        <p:spPr bwMode="auto">
          <a:xfrm>
            <a:off x="1752600" y="228600"/>
            <a:ext cx="3200400" cy="923925"/>
          </a:xfrm>
          <a:prstGeom prst="rect">
            <a:avLst/>
          </a:prstGeom>
          <a:noFill/>
          <a:ln w="9525">
            <a:noFill/>
            <a:miter lim="800000"/>
            <a:headEnd/>
            <a:tailEnd/>
          </a:ln>
        </p:spPr>
        <p:txBody>
          <a:bodyPr>
            <a:spAutoFit/>
          </a:bodyPr>
          <a:lstStyle/>
          <a:p>
            <a:pPr algn="r"/>
            <a:r>
              <a:rPr lang="en-US"/>
              <a:t>Tristan Tzara, André Breton, </a:t>
            </a:r>
            <a:br>
              <a:rPr lang="en-US"/>
            </a:br>
            <a:r>
              <a:rPr lang="en-US"/>
              <a:t>Valentine Hugo, Paul Eluard</a:t>
            </a:r>
            <a:br>
              <a:rPr lang="en-US"/>
            </a:br>
            <a:r>
              <a:rPr lang="en-US" i="1"/>
              <a:t>Cadavre exquis, </a:t>
            </a:r>
            <a:r>
              <a:rPr lang="en-US"/>
              <a:t>1929 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a:srcRect/>
          <a:stretch>
            <a:fillRect/>
          </a:stretch>
        </p:blipFill>
        <p:spPr bwMode="auto">
          <a:xfrm>
            <a:off x="4572000" y="0"/>
            <a:ext cx="4572000" cy="6858000"/>
          </a:xfrm>
          <a:prstGeom prst="rect">
            <a:avLst/>
          </a:prstGeom>
          <a:noFill/>
          <a:ln w="9525">
            <a:noFill/>
            <a:miter lim="800000"/>
            <a:headEnd/>
            <a:tailEnd/>
          </a:ln>
        </p:spPr>
      </p:pic>
      <p:sp>
        <p:nvSpPr>
          <p:cNvPr id="53251" name="Rectangle 5"/>
          <p:cNvSpPr>
            <a:spLocks noChangeArrowheads="1"/>
          </p:cNvSpPr>
          <p:nvPr/>
        </p:nvSpPr>
        <p:spPr bwMode="auto">
          <a:xfrm>
            <a:off x="914400" y="5638800"/>
            <a:ext cx="3505200" cy="923330"/>
          </a:xfrm>
          <a:prstGeom prst="rect">
            <a:avLst/>
          </a:prstGeom>
          <a:noFill/>
          <a:ln w="9525">
            <a:noFill/>
            <a:miter lim="800000"/>
            <a:headEnd/>
            <a:tailEnd/>
          </a:ln>
        </p:spPr>
        <p:txBody>
          <a:bodyPr>
            <a:spAutoFit/>
          </a:bodyPr>
          <a:lstStyle/>
          <a:p>
            <a:pPr algn="r"/>
            <a:r>
              <a:rPr lang="en-US" dirty="0"/>
              <a:t>1926, </a:t>
            </a:r>
            <a:r>
              <a:rPr lang="sr-Latn-RS" dirty="0" smtClean="0"/>
              <a:t>More i kiša (</a:t>
            </a:r>
            <a:r>
              <a:rPr lang="en-US" dirty="0" smtClean="0"/>
              <a:t>La </a:t>
            </a:r>
            <a:r>
              <a:rPr lang="en-US" dirty="0" err="1"/>
              <a:t>mer</a:t>
            </a:r>
            <a:r>
              <a:rPr lang="en-US" dirty="0"/>
              <a:t> et la </a:t>
            </a:r>
            <a:r>
              <a:rPr lang="en-US" dirty="0" err="1" smtClean="0"/>
              <a:t>pluie</a:t>
            </a:r>
            <a:r>
              <a:rPr lang="sr-Latn-RS" dirty="0" smtClean="0"/>
              <a:t>)</a:t>
            </a:r>
            <a:r>
              <a:rPr lang="en-US" dirty="0" smtClean="0"/>
              <a:t> </a:t>
            </a:r>
            <a:r>
              <a:rPr lang="sr-Latn-RS" dirty="0" smtClean="0"/>
              <a:t>iz </a:t>
            </a:r>
            <a:r>
              <a:rPr lang="en-US" i="1" dirty="0" smtClean="0"/>
              <a:t>Histoire </a:t>
            </a:r>
            <a:r>
              <a:rPr lang="en-US" i="1" dirty="0" err="1"/>
              <a:t>Naturelle</a:t>
            </a:r>
            <a:r>
              <a:rPr lang="en-US" dirty="0"/>
              <a:t> </a:t>
            </a:r>
            <a:r>
              <a:rPr lang="sr-Latn-RS" dirty="0" smtClean="0"/>
              <a:t>uvod: </a:t>
            </a:r>
            <a:r>
              <a:rPr lang="en-US" dirty="0" smtClean="0"/>
              <a:t>Jean </a:t>
            </a:r>
            <a:r>
              <a:rPr lang="en-US" dirty="0"/>
              <a:t>Arp (Hans Arp), </a:t>
            </a:r>
            <a:r>
              <a:rPr lang="en-US" dirty="0" err="1" smtClean="0"/>
              <a:t>frota</a:t>
            </a:r>
            <a:r>
              <a:rPr lang="sr-Latn-RS" dirty="0" smtClean="0"/>
              <a:t>ž</a:t>
            </a:r>
            <a:endParaRPr lang="en-US" dirty="0"/>
          </a:p>
        </p:txBody>
      </p:sp>
      <p:sp>
        <p:nvSpPr>
          <p:cNvPr id="53252" name="Rectangle 3"/>
          <p:cNvSpPr>
            <a:spLocks noChangeArrowheads="1"/>
          </p:cNvSpPr>
          <p:nvPr/>
        </p:nvSpPr>
        <p:spPr bwMode="auto">
          <a:xfrm>
            <a:off x="228600" y="152400"/>
            <a:ext cx="4191000" cy="3203575"/>
          </a:xfrm>
          <a:prstGeom prst="rect">
            <a:avLst/>
          </a:prstGeom>
          <a:noFill/>
          <a:ln w="9525">
            <a:noFill/>
            <a:miter lim="800000"/>
            <a:headEnd/>
            <a:tailEnd/>
          </a:ln>
        </p:spPr>
        <p:txBody>
          <a:bodyPr>
            <a:spAutoFit/>
          </a:bodyPr>
          <a:lstStyle/>
          <a:p>
            <a:r>
              <a:rPr lang="sr-Latn-CS" sz="2400" b="1" dirty="0">
                <a:latin typeface="Calibri" pitchFamily="34" charset="0"/>
              </a:rPr>
              <a:t>2. FROTAŽ </a:t>
            </a:r>
            <a:r>
              <a:rPr lang="sr-Latn-CS" b="1" dirty="0">
                <a:latin typeface="Calibri" pitchFamily="34" charset="0"/>
              </a:rPr>
              <a:t>(frottage)</a:t>
            </a:r>
            <a:endParaRPr lang="sr-Latn-CS" sz="2400" b="1" dirty="0">
              <a:latin typeface="Calibri" pitchFamily="34" charset="0"/>
            </a:endParaRPr>
          </a:p>
          <a:p>
            <a:r>
              <a:rPr lang="sr-Latn-CS" b="1" dirty="0">
                <a:latin typeface="Calibri" pitchFamily="34" charset="0"/>
              </a:rPr>
              <a:t>(Maks Ernst</a:t>
            </a:r>
            <a:r>
              <a:rPr lang="sr-Latn-CS" dirty="0">
                <a:latin typeface="Calibri" pitchFamily="34" charset="0"/>
              </a:rPr>
              <a:t>) - </a:t>
            </a:r>
            <a:r>
              <a:rPr lang="en-US" dirty="0" err="1">
                <a:latin typeface="Calibri" pitchFamily="34" charset="0"/>
              </a:rPr>
              <a:t>metod</a:t>
            </a:r>
            <a:r>
              <a:rPr lang="en-US" dirty="0">
                <a:latin typeface="Calibri" pitchFamily="34" charset="0"/>
              </a:rPr>
              <a:t> </a:t>
            </a:r>
            <a:r>
              <a:rPr lang="sr-Latn-CS" dirty="0">
                <a:latin typeface="Calibri" pitchFamily="34" charset="0"/>
              </a:rPr>
              <a:t>u </a:t>
            </a:r>
            <a:r>
              <a:rPr lang="en-US" dirty="0" err="1">
                <a:latin typeface="Calibri" pitchFamily="34" charset="0"/>
              </a:rPr>
              <a:t>kojem</a:t>
            </a:r>
            <a:r>
              <a:rPr lang="en-US" dirty="0">
                <a:latin typeface="Calibri" pitchFamily="34" charset="0"/>
              </a:rPr>
              <a:t> </a:t>
            </a:r>
            <a:r>
              <a:rPr lang="en-US" dirty="0" err="1">
                <a:latin typeface="Calibri" pitchFamily="34" charset="0"/>
              </a:rPr>
              <a:t>autor</a:t>
            </a:r>
            <a:r>
              <a:rPr lang="en-US" dirty="0">
                <a:latin typeface="Calibri" pitchFamily="34" charset="0"/>
              </a:rPr>
              <a:t> a</a:t>
            </a:r>
            <a:r>
              <a:rPr lang="sr-Latn-CS" dirty="0">
                <a:latin typeface="Calibri" pitchFamily="34" charset="0"/>
              </a:rPr>
              <a:t>sis</a:t>
            </a:r>
            <a:r>
              <a:rPr lang="en-US" dirty="0" err="1">
                <a:latin typeface="Calibri" pitchFamily="34" charset="0"/>
              </a:rPr>
              <a:t>tira</a:t>
            </a:r>
            <a:r>
              <a:rPr lang="en-US" dirty="0">
                <a:latin typeface="Calibri" pitchFamily="34" charset="0"/>
              </a:rPr>
              <a:t> </a:t>
            </a:r>
            <a:r>
              <a:rPr lang="en-US" dirty="0" err="1">
                <a:latin typeface="Calibri" pitchFamily="34" charset="0"/>
              </a:rPr>
              <a:t>kao</a:t>
            </a:r>
            <a:r>
              <a:rPr lang="en-US" dirty="0">
                <a:latin typeface="Calibri" pitchFamily="34" charset="0"/>
              </a:rPr>
              <a:t> ‘</a:t>
            </a:r>
            <a:r>
              <a:rPr lang="en-US" dirty="0" err="1">
                <a:latin typeface="Calibri" pitchFamily="34" charset="0"/>
              </a:rPr>
              <a:t>posmatrač</a:t>
            </a:r>
            <a:r>
              <a:rPr lang="en-US" dirty="0">
                <a:latin typeface="Calibri" pitchFamily="34" charset="0"/>
              </a:rPr>
              <a:t> </a:t>
            </a:r>
            <a:r>
              <a:rPr lang="en-US" dirty="0" err="1">
                <a:latin typeface="Calibri" pitchFamily="34" charset="0"/>
              </a:rPr>
              <a:t>na</a:t>
            </a:r>
            <a:r>
              <a:rPr lang="en-US" dirty="0">
                <a:latin typeface="Calibri" pitchFamily="34" charset="0"/>
              </a:rPr>
              <a:t> </a:t>
            </a:r>
            <a:r>
              <a:rPr lang="en-US" dirty="0" err="1">
                <a:latin typeface="Calibri" pitchFamily="34" charset="0"/>
              </a:rPr>
              <a:t>rođenju</a:t>
            </a:r>
            <a:r>
              <a:rPr lang="en-US" dirty="0">
                <a:latin typeface="Calibri" pitchFamily="34" charset="0"/>
              </a:rPr>
              <a:t> </a:t>
            </a:r>
            <a:r>
              <a:rPr lang="en-US" dirty="0" err="1">
                <a:latin typeface="Calibri" pitchFamily="34" charset="0"/>
              </a:rPr>
              <a:t>svog</a:t>
            </a:r>
            <a:r>
              <a:rPr lang="en-US" dirty="0">
                <a:latin typeface="Calibri" pitchFamily="34" charset="0"/>
              </a:rPr>
              <a:t> </a:t>
            </a:r>
            <a:r>
              <a:rPr lang="en-US" dirty="0" err="1">
                <a:latin typeface="Calibri" pitchFamily="34" charset="0"/>
              </a:rPr>
              <a:t>dela</a:t>
            </a:r>
            <a:r>
              <a:rPr lang="en-US" dirty="0">
                <a:latin typeface="Calibri" pitchFamily="34" charset="0"/>
              </a:rPr>
              <a:t>’, </a:t>
            </a:r>
            <a:r>
              <a:rPr lang="en-US" dirty="0" err="1">
                <a:latin typeface="Calibri" pitchFamily="34" charset="0"/>
              </a:rPr>
              <a:t>prevazilazi</a:t>
            </a:r>
            <a:r>
              <a:rPr lang="en-US" dirty="0">
                <a:latin typeface="Calibri" pitchFamily="34" charset="0"/>
              </a:rPr>
              <a:t> </a:t>
            </a:r>
            <a:r>
              <a:rPr lang="en-US" dirty="0" err="1">
                <a:latin typeface="Calibri" pitchFamily="34" charset="0"/>
              </a:rPr>
              <a:t>svesnu</a:t>
            </a:r>
            <a:r>
              <a:rPr lang="en-US" dirty="0">
                <a:latin typeface="Calibri" pitchFamily="34" charset="0"/>
              </a:rPr>
              <a:t> </a:t>
            </a:r>
            <a:r>
              <a:rPr lang="en-US" dirty="0" err="1">
                <a:latin typeface="Calibri" pitchFamily="34" charset="0"/>
              </a:rPr>
              <a:t>kontrolu</a:t>
            </a:r>
            <a:r>
              <a:rPr lang="en-US" dirty="0">
                <a:latin typeface="Calibri" pitchFamily="34" charset="0"/>
              </a:rPr>
              <a:t> </a:t>
            </a:r>
            <a:r>
              <a:rPr lang="en-US" dirty="0" err="1">
                <a:latin typeface="Calibri" pitchFamily="34" charset="0"/>
              </a:rPr>
              <a:t>i</a:t>
            </a:r>
            <a:r>
              <a:rPr lang="en-US" dirty="0">
                <a:latin typeface="Calibri" pitchFamily="34" charset="0"/>
              </a:rPr>
              <a:t> </a:t>
            </a:r>
            <a:r>
              <a:rPr lang="en-US" dirty="0" err="1">
                <a:latin typeface="Calibri" pitchFamily="34" charset="0"/>
              </a:rPr>
              <a:t>izbegava</a:t>
            </a:r>
            <a:r>
              <a:rPr lang="en-US" dirty="0">
                <a:latin typeface="Calibri" pitchFamily="34" charset="0"/>
              </a:rPr>
              <a:t> </a:t>
            </a:r>
            <a:r>
              <a:rPr lang="en-US" dirty="0" err="1">
                <a:latin typeface="Calibri" pitchFamily="34" charset="0"/>
              </a:rPr>
              <a:t>pitanja</a:t>
            </a:r>
            <a:r>
              <a:rPr lang="en-US" dirty="0">
                <a:latin typeface="Calibri" pitchFamily="34" charset="0"/>
              </a:rPr>
              <a:t> </a:t>
            </a:r>
            <a:r>
              <a:rPr lang="en-US" dirty="0" err="1">
                <a:latin typeface="Calibri" pitchFamily="34" charset="0"/>
              </a:rPr>
              <a:t>ukusa</a:t>
            </a:r>
            <a:r>
              <a:rPr lang="en-US" dirty="0">
                <a:latin typeface="Calibri" pitchFamily="34" charset="0"/>
              </a:rPr>
              <a:t> </a:t>
            </a:r>
            <a:r>
              <a:rPr lang="en-US" dirty="0" err="1">
                <a:latin typeface="Calibri" pitchFamily="34" charset="0"/>
              </a:rPr>
              <a:t>ili</a:t>
            </a:r>
            <a:r>
              <a:rPr lang="en-US" dirty="0">
                <a:latin typeface="Calibri" pitchFamily="34" charset="0"/>
              </a:rPr>
              <a:t> </a:t>
            </a:r>
            <a:r>
              <a:rPr lang="en-US" dirty="0" err="1">
                <a:latin typeface="Calibri" pitchFamily="34" charset="0"/>
              </a:rPr>
              <a:t>veštine</a:t>
            </a:r>
            <a:r>
              <a:rPr lang="en-US" dirty="0">
                <a:latin typeface="Calibri" pitchFamily="34" charset="0"/>
              </a:rPr>
              <a:t>.</a:t>
            </a:r>
            <a:endParaRPr lang="sr-Latn-CS" dirty="0">
              <a:latin typeface="Calibri" pitchFamily="34" charset="0"/>
            </a:endParaRPr>
          </a:p>
          <a:p>
            <a:r>
              <a:rPr lang="en-US" dirty="0" err="1">
                <a:latin typeface="Calibri" pitchFamily="34" charset="0"/>
              </a:rPr>
              <a:t>frotaži</a:t>
            </a:r>
            <a:r>
              <a:rPr lang="en-US" dirty="0">
                <a:latin typeface="Calibri" pitchFamily="34" charset="0"/>
              </a:rPr>
              <a:t> </a:t>
            </a:r>
            <a:r>
              <a:rPr lang="en-US" dirty="0" err="1">
                <a:latin typeface="Calibri" pitchFamily="34" charset="0"/>
              </a:rPr>
              <a:t>olovkom</a:t>
            </a:r>
            <a:r>
              <a:rPr lang="en-US" dirty="0">
                <a:latin typeface="Calibri" pitchFamily="34" charset="0"/>
              </a:rPr>
              <a:t> </a:t>
            </a:r>
            <a:r>
              <a:rPr lang="en-US" dirty="0" err="1">
                <a:latin typeface="Calibri" pitchFamily="34" charset="0"/>
              </a:rPr>
              <a:t>koriste</a:t>
            </a:r>
            <a:r>
              <a:rPr lang="en-US" dirty="0">
                <a:latin typeface="Calibri" pitchFamily="34" charset="0"/>
              </a:rPr>
              <a:t> </a:t>
            </a:r>
            <a:r>
              <a:rPr lang="en-US" dirty="0" err="1">
                <a:latin typeface="Calibri" pitchFamily="34" charset="0"/>
              </a:rPr>
              <a:t>druge</a:t>
            </a:r>
            <a:r>
              <a:rPr lang="en-US" dirty="0">
                <a:latin typeface="Calibri" pitchFamily="34" charset="0"/>
              </a:rPr>
              <a:t> </a:t>
            </a:r>
            <a:r>
              <a:rPr lang="en-US" dirty="0" err="1">
                <a:latin typeface="Calibri" pitchFamily="34" charset="0"/>
              </a:rPr>
              <a:t>teksture</a:t>
            </a:r>
            <a:r>
              <a:rPr lang="en-US" dirty="0">
                <a:latin typeface="Calibri" pitchFamily="34" charset="0"/>
              </a:rPr>
              <a:t> </a:t>
            </a:r>
            <a:r>
              <a:rPr lang="sr-Latn-CS" dirty="0">
                <a:latin typeface="Calibri" pitchFamily="34" charset="0"/>
              </a:rPr>
              <a:t>poput drveta;</a:t>
            </a:r>
          </a:p>
          <a:p>
            <a:r>
              <a:rPr lang="en-US" dirty="0" err="1">
                <a:latin typeface="Calibri" pitchFamily="34" charset="0"/>
              </a:rPr>
              <a:t>kombinacija</a:t>
            </a:r>
            <a:r>
              <a:rPr lang="en-US" dirty="0">
                <a:latin typeface="Calibri" pitchFamily="34" charset="0"/>
              </a:rPr>
              <a:t> </a:t>
            </a:r>
            <a:r>
              <a:rPr lang="en-US" dirty="0" err="1">
                <a:latin typeface="Calibri" pitchFamily="34" charset="0"/>
              </a:rPr>
              <a:t>pasivnog</a:t>
            </a:r>
            <a:r>
              <a:rPr lang="en-US" dirty="0">
                <a:latin typeface="Calibri" pitchFamily="34" charset="0"/>
              </a:rPr>
              <a:t> ‘</a:t>
            </a:r>
            <a:r>
              <a:rPr lang="en-US" dirty="0" err="1">
                <a:latin typeface="Calibri" pitchFamily="34" charset="0"/>
              </a:rPr>
              <a:t>gledanja</a:t>
            </a:r>
            <a:r>
              <a:rPr lang="en-US" dirty="0">
                <a:latin typeface="Calibri" pitchFamily="34" charset="0"/>
              </a:rPr>
              <a:t>’ </a:t>
            </a:r>
            <a:r>
              <a:rPr lang="en-US" dirty="0" err="1">
                <a:latin typeface="Calibri" pitchFamily="34" charset="0"/>
              </a:rPr>
              <a:t>opisanog</a:t>
            </a:r>
            <a:r>
              <a:rPr lang="en-US" dirty="0">
                <a:latin typeface="Calibri" pitchFamily="34" charset="0"/>
              </a:rPr>
              <a:t> </a:t>
            </a:r>
            <a:r>
              <a:rPr lang="en-US" dirty="0" err="1">
                <a:latin typeface="Calibri" pitchFamily="34" charset="0"/>
              </a:rPr>
              <a:t>od</a:t>
            </a:r>
            <a:r>
              <a:rPr lang="en-US" dirty="0">
                <a:latin typeface="Calibri" pitchFamily="34" charset="0"/>
              </a:rPr>
              <a:t> </a:t>
            </a:r>
            <a:r>
              <a:rPr lang="en-US" dirty="0" err="1">
                <a:latin typeface="Calibri" pitchFamily="34" charset="0"/>
              </a:rPr>
              <a:t>strane</a:t>
            </a:r>
            <a:r>
              <a:rPr lang="en-US" dirty="0">
                <a:latin typeface="Calibri" pitchFamily="34" charset="0"/>
              </a:rPr>
              <a:t> </a:t>
            </a:r>
            <a:r>
              <a:rPr lang="en-US" dirty="0" err="1">
                <a:latin typeface="Calibri" pitchFamily="34" charset="0"/>
              </a:rPr>
              <a:t>Ernsta</a:t>
            </a:r>
            <a:r>
              <a:rPr lang="en-US" dirty="0">
                <a:latin typeface="Calibri" pitchFamily="34" charset="0"/>
              </a:rPr>
              <a:t> </a:t>
            </a:r>
            <a:r>
              <a:rPr lang="sr-Latn-CS" dirty="0">
                <a:latin typeface="Calibri" pitchFamily="34" charset="0"/>
              </a:rPr>
              <a:t>ali </a:t>
            </a:r>
            <a:r>
              <a:rPr lang="en-US" dirty="0" err="1">
                <a:latin typeface="Calibri" pitchFamily="34" charset="0"/>
              </a:rPr>
              <a:t>i</a:t>
            </a:r>
            <a:r>
              <a:rPr lang="en-US" dirty="0">
                <a:latin typeface="Calibri" pitchFamily="34" charset="0"/>
              </a:rPr>
              <a:t> </a:t>
            </a:r>
            <a:r>
              <a:rPr lang="en-US" dirty="0" err="1">
                <a:latin typeface="Calibri" pitchFamily="34" charset="0"/>
              </a:rPr>
              <a:t>pažljive</a:t>
            </a:r>
            <a:r>
              <a:rPr lang="en-US" dirty="0">
                <a:latin typeface="Calibri" pitchFamily="34" charset="0"/>
              </a:rPr>
              <a:t>, deli</a:t>
            </a:r>
            <a:r>
              <a:rPr lang="sr-Latn-CS" dirty="0">
                <a:latin typeface="Calibri" pitchFamily="34" charset="0"/>
              </a:rPr>
              <a:t>k</a:t>
            </a:r>
            <a:r>
              <a:rPr lang="en-US" dirty="0" err="1">
                <a:latin typeface="Calibri" pitchFamily="34" charset="0"/>
              </a:rPr>
              <a:t>atne</a:t>
            </a:r>
            <a:r>
              <a:rPr lang="en-US" dirty="0">
                <a:latin typeface="Calibri" pitchFamily="34" charset="0"/>
              </a:rPr>
              <a:t> </a:t>
            </a:r>
            <a:r>
              <a:rPr lang="en-US" dirty="0" err="1">
                <a:latin typeface="Calibri" pitchFamily="34" charset="0"/>
              </a:rPr>
              <a:t>kompozicije</a:t>
            </a:r>
            <a:r>
              <a:rPr lang="en-US" dirty="0">
                <a:latin typeface="Calibri" pitchFamily="34" charset="0"/>
              </a:rPr>
              <a:t>.</a:t>
            </a:r>
            <a:endParaRPr lang="sr-Latn-CS" dirty="0">
              <a:latin typeface="Calibri" pitchFamily="34" charset="0"/>
            </a:endParaRPr>
          </a:p>
          <a:p>
            <a:r>
              <a:rPr lang="sr-Latn-CS" dirty="0">
                <a:latin typeface="Calibri" pitchFamily="34" charset="0"/>
              </a:rPr>
              <a:t>Od 1925 sistematičan metod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2"/>
          <a:srcRect/>
          <a:stretch>
            <a:fillRect/>
          </a:stretch>
        </p:blipFill>
        <p:spPr bwMode="auto">
          <a:xfrm>
            <a:off x="1143000" y="914400"/>
            <a:ext cx="6858000" cy="4524375"/>
          </a:xfrm>
          <a:prstGeom prst="rect">
            <a:avLst/>
          </a:prstGeom>
          <a:noFill/>
          <a:ln w="9525">
            <a:noFill/>
            <a:miter lim="800000"/>
            <a:headEnd/>
            <a:tailEnd/>
          </a:ln>
        </p:spPr>
      </p:pic>
      <p:sp>
        <p:nvSpPr>
          <p:cNvPr id="54275" name="Rectangle 5"/>
          <p:cNvSpPr>
            <a:spLocks noChangeArrowheads="1"/>
          </p:cNvSpPr>
          <p:nvPr/>
        </p:nvSpPr>
        <p:spPr bwMode="auto">
          <a:xfrm>
            <a:off x="2514600" y="5715000"/>
            <a:ext cx="3886200" cy="646331"/>
          </a:xfrm>
          <a:prstGeom prst="rect">
            <a:avLst/>
          </a:prstGeom>
          <a:noFill/>
          <a:ln w="9525">
            <a:noFill/>
            <a:miter lim="800000"/>
            <a:headEnd/>
            <a:tailEnd/>
          </a:ln>
        </p:spPr>
        <p:txBody>
          <a:bodyPr wrap="square">
            <a:spAutoFit/>
          </a:bodyPr>
          <a:lstStyle/>
          <a:p>
            <a:pPr algn="ctr"/>
            <a:r>
              <a:rPr lang="en-US" dirty="0"/>
              <a:t>1926, </a:t>
            </a:r>
            <a:r>
              <a:rPr lang="sr-Latn-RS" dirty="0" smtClean="0"/>
              <a:t>Točak svetla (</a:t>
            </a:r>
            <a:r>
              <a:rPr lang="en-US" dirty="0" smtClean="0"/>
              <a:t>La </a:t>
            </a:r>
            <a:r>
              <a:rPr lang="en-US" dirty="0" err="1" smtClean="0"/>
              <a:t>roue</a:t>
            </a:r>
            <a:r>
              <a:rPr lang="en-US" dirty="0" smtClean="0"/>
              <a:t> de la </a:t>
            </a:r>
            <a:r>
              <a:rPr lang="en-US" dirty="0" err="1" smtClean="0"/>
              <a:t>lumière</a:t>
            </a:r>
            <a:r>
              <a:rPr lang="en-US" dirty="0" smtClean="0"/>
              <a:t> </a:t>
            </a:r>
            <a:r>
              <a:rPr lang="sr-Latn-RS" dirty="0" smtClean="0"/>
              <a:t>) iz</a:t>
            </a:r>
            <a:r>
              <a:rPr lang="en-US" dirty="0" smtClean="0"/>
              <a:t> Histoire </a:t>
            </a:r>
            <a:r>
              <a:rPr lang="en-US" dirty="0" err="1"/>
              <a:t>Naturelle</a:t>
            </a:r>
            <a:r>
              <a:rPr lang="en-US" dirty="0"/>
              <a:t>, </a:t>
            </a:r>
            <a:r>
              <a:rPr lang="en-US" dirty="0" err="1" smtClean="0"/>
              <a:t>frota</a:t>
            </a:r>
            <a:r>
              <a:rPr lang="sr-Latn-RS" dirty="0" smtClean="0"/>
              <a:t>ž</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2"/>
          <a:srcRect/>
          <a:stretch>
            <a:fillRect/>
          </a:stretch>
        </p:blipFill>
        <p:spPr bwMode="auto">
          <a:xfrm>
            <a:off x="2133600" y="1154112"/>
            <a:ext cx="6819900" cy="4484688"/>
          </a:xfrm>
          <a:prstGeom prst="rect">
            <a:avLst/>
          </a:prstGeom>
          <a:noFill/>
          <a:ln w="9525">
            <a:noFill/>
            <a:miter lim="800000"/>
            <a:headEnd/>
            <a:tailEnd/>
          </a:ln>
        </p:spPr>
      </p:pic>
      <p:sp>
        <p:nvSpPr>
          <p:cNvPr id="55299" name="Rectangle 5"/>
          <p:cNvSpPr>
            <a:spLocks noChangeArrowheads="1"/>
          </p:cNvSpPr>
          <p:nvPr/>
        </p:nvSpPr>
        <p:spPr bwMode="auto">
          <a:xfrm>
            <a:off x="152400" y="228600"/>
            <a:ext cx="1828800" cy="1477328"/>
          </a:xfrm>
          <a:prstGeom prst="rect">
            <a:avLst/>
          </a:prstGeom>
          <a:noFill/>
          <a:ln w="9525">
            <a:noFill/>
            <a:miter lim="800000"/>
            <a:headEnd/>
            <a:tailEnd/>
          </a:ln>
        </p:spPr>
        <p:txBody>
          <a:bodyPr wrap="square">
            <a:spAutoFit/>
          </a:bodyPr>
          <a:lstStyle/>
          <a:p>
            <a:pPr algn="r"/>
            <a:r>
              <a:rPr lang="fr-FR" dirty="0"/>
              <a:t>1926, </a:t>
            </a:r>
            <a:r>
              <a:rPr lang="sr-Latn-RS" dirty="0" smtClean="0"/>
              <a:t>Strašila (</a:t>
            </a:r>
            <a:r>
              <a:rPr lang="fr-FR" dirty="0" smtClean="0"/>
              <a:t>Les épouvantails</a:t>
            </a:r>
            <a:r>
              <a:rPr lang="sr-Latn-RS" dirty="0" smtClean="0"/>
              <a:t>)</a:t>
            </a:r>
            <a:r>
              <a:rPr lang="fr-FR" dirty="0" smtClean="0"/>
              <a:t> </a:t>
            </a:r>
            <a:r>
              <a:rPr lang="sr-Latn-RS" dirty="0" smtClean="0"/>
              <a:t>iz </a:t>
            </a:r>
            <a:r>
              <a:rPr lang="fr-FR" i="1" dirty="0" smtClean="0"/>
              <a:t>Histoire </a:t>
            </a:r>
            <a:r>
              <a:rPr lang="fr-FR" i="1" dirty="0"/>
              <a:t>Naturelle</a:t>
            </a:r>
            <a:r>
              <a:rPr lang="fr-FR" dirty="0"/>
              <a:t>, </a:t>
            </a:r>
            <a:r>
              <a:rPr lang="fr-FR" dirty="0" err="1" smtClean="0"/>
              <a:t>frota</a:t>
            </a:r>
            <a:r>
              <a:rPr lang="sr-Latn-RS" dirty="0" smtClean="0"/>
              <a:t>ž</a:t>
            </a:r>
            <a:endParaRPr lang="en-US" dirty="0"/>
          </a:p>
        </p:txBody>
      </p:sp>
      <p:sp>
        <p:nvSpPr>
          <p:cNvPr id="55300" name="Rectangle 3"/>
          <p:cNvSpPr>
            <a:spLocks noChangeArrowheads="1"/>
          </p:cNvSpPr>
          <p:nvPr/>
        </p:nvSpPr>
        <p:spPr bwMode="auto">
          <a:xfrm>
            <a:off x="381000" y="5867400"/>
            <a:ext cx="8610600" cy="641350"/>
          </a:xfrm>
          <a:prstGeom prst="rect">
            <a:avLst/>
          </a:prstGeom>
          <a:noFill/>
          <a:ln w="9525">
            <a:noFill/>
            <a:miter lim="800000"/>
            <a:headEnd/>
            <a:tailEnd/>
          </a:ln>
        </p:spPr>
        <p:txBody>
          <a:bodyPr>
            <a:spAutoFit/>
          </a:bodyPr>
          <a:lstStyle/>
          <a:p>
            <a:r>
              <a:rPr lang="sr-Latn-RS" dirty="0" smtClean="0">
                <a:latin typeface="Calibri" pitchFamily="34" charset="0"/>
              </a:rPr>
              <a:t>Mapa</a:t>
            </a:r>
            <a:r>
              <a:rPr lang="sr-Latn-RS" i="1" dirty="0" smtClean="0">
                <a:latin typeface="Calibri" pitchFamily="34" charset="0"/>
              </a:rPr>
              <a:t> </a:t>
            </a:r>
            <a:r>
              <a:rPr lang="fr-FR" i="1" dirty="0" smtClean="0">
                <a:latin typeface="Calibri" pitchFamily="34" charset="0"/>
              </a:rPr>
              <a:t>Histoire </a:t>
            </a:r>
            <a:r>
              <a:rPr lang="fr-FR" i="1" dirty="0">
                <a:latin typeface="Calibri" pitchFamily="34" charset="0"/>
              </a:rPr>
              <a:t>Naturelle</a:t>
            </a:r>
            <a:r>
              <a:rPr lang="sr-Latn-CS" i="1" dirty="0">
                <a:latin typeface="Calibri" pitchFamily="34" charset="0"/>
              </a:rPr>
              <a:t> </a:t>
            </a:r>
            <a:r>
              <a:rPr lang="sr-Latn-CS" dirty="0">
                <a:latin typeface="Calibri" pitchFamily="34" charset="0"/>
              </a:rPr>
              <a:t>(predgovor Arp) objavljena 1926 – sadrži 34 reprodukcije sa naslovima koji parodiraju naučne traktate; </a:t>
            </a:r>
            <a:endParaRPr lang="en-US" dirty="0">
              <a:latin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2"/>
          <a:srcRect/>
          <a:stretch>
            <a:fillRect/>
          </a:stretch>
        </p:blipFill>
        <p:spPr bwMode="auto">
          <a:xfrm>
            <a:off x="4541838" y="0"/>
            <a:ext cx="4602162" cy="6858000"/>
          </a:xfrm>
          <a:prstGeom prst="rect">
            <a:avLst/>
          </a:prstGeom>
          <a:noFill/>
          <a:ln w="9525">
            <a:noFill/>
            <a:miter lim="800000"/>
            <a:headEnd/>
            <a:tailEnd/>
          </a:ln>
        </p:spPr>
      </p:pic>
      <p:sp>
        <p:nvSpPr>
          <p:cNvPr id="56323" name="Rectangle 5"/>
          <p:cNvSpPr>
            <a:spLocks noChangeArrowheads="1"/>
          </p:cNvSpPr>
          <p:nvPr/>
        </p:nvSpPr>
        <p:spPr bwMode="auto">
          <a:xfrm>
            <a:off x="152400" y="228600"/>
            <a:ext cx="3581400" cy="646331"/>
          </a:xfrm>
          <a:prstGeom prst="rect">
            <a:avLst/>
          </a:prstGeom>
          <a:noFill/>
          <a:ln w="9525">
            <a:noFill/>
            <a:miter lim="800000"/>
            <a:headEnd/>
            <a:tailEnd/>
          </a:ln>
        </p:spPr>
        <p:txBody>
          <a:bodyPr>
            <a:spAutoFit/>
          </a:bodyPr>
          <a:lstStyle/>
          <a:p>
            <a:pPr algn="r"/>
            <a:r>
              <a:rPr lang="fr-FR" dirty="0"/>
              <a:t>1926, </a:t>
            </a:r>
            <a:r>
              <a:rPr lang="sr-Latn-RS" dirty="0" smtClean="0"/>
              <a:t>Zemljotres (</a:t>
            </a:r>
            <a:r>
              <a:rPr lang="fr-FR" dirty="0" smtClean="0"/>
              <a:t>tr</a:t>
            </a:r>
            <a:r>
              <a:rPr lang="sr-Latn-CS" dirty="0"/>
              <a:t>e</a:t>
            </a:r>
            <a:r>
              <a:rPr lang="fr-FR" dirty="0" err="1"/>
              <a:t>mblement</a:t>
            </a:r>
            <a:r>
              <a:rPr lang="fr-FR" dirty="0"/>
              <a:t> de </a:t>
            </a:r>
            <a:r>
              <a:rPr lang="fr-FR" dirty="0" smtClean="0"/>
              <a:t>terre) </a:t>
            </a:r>
            <a:r>
              <a:rPr lang="sr-Latn-RS" dirty="0" smtClean="0"/>
              <a:t>iz</a:t>
            </a:r>
            <a:r>
              <a:rPr lang="fr-FR" dirty="0" smtClean="0"/>
              <a:t> </a:t>
            </a:r>
            <a:r>
              <a:rPr lang="fr-FR" i="1" dirty="0"/>
              <a:t>Histoire Naturelle</a:t>
            </a:r>
            <a:r>
              <a:rPr lang="fr-FR" dirty="0"/>
              <a:t> , </a:t>
            </a:r>
            <a:r>
              <a:rPr lang="fr-FR" dirty="0" err="1" smtClean="0"/>
              <a:t>frota</a:t>
            </a:r>
            <a:r>
              <a:rPr lang="sr-Latn-RS" dirty="0" smtClean="0"/>
              <a:t>ž</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152400" y="228600"/>
            <a:ext cx="1981200" cy="4154488"/>
          </a:xfrm>
          <a:prstGeom prst="rect">
            <a:avLst/>
          </a:prstGeom>
          <a:noFill/>
          <a:ln w="9525">
            <a:noFill/>
            <a:miter lim="800000"/>
            <a:headEnd/>
            <a:tailEnd/>
          </a:ln>
        </p:spPr>
        <p:txBody>
          <a:bodyPr>
            <a:spAutoFit/>
          </a:bodyPr>
          <a:lstStyle/>
          <a:p>
            <a:r>
              <a:rPr lang="sr-Latn-CS" sz="2400" b="1">
                <a:latin typeface="Calibri" pitchFamily="34" charset="0"/>
              </a:rPr>
              <a:t>3. GRATAŽ  </a:t>
            </a:r>
            <a:r>
              <a:rPr lang="sr-Latn-CS" sz="2000">
                <a:latin typeface="Calibri" pitchFamily="34" charset="0"/>
              </a:rPr>
              <a:t>- (grattage) ekvivalent frotažu; Maks Ernst; sveže naslikano platno postavlja se na grubu podlogu sa kog se potom boja struže; postupak često kombinovan sa dekalkomanijom</a:t>
            </a:r>
          </a:p>
        </p:txBody>
      </p:sp>
      <p:pic>
        <p:nvPicPr>
          <p:cNvPr id="57347" name="Picture 2" descr="Max Ernst, ‘The Entire City’ 1934"/>
          <p:cNvPicPr>
            <a:picLocks noChangeAspect="1" noChangeArrowheads="1"/>
          </p:cNvPicPr>
          <p:nvPr/>
        </p:nvPicPr>
        <p:blipFill>
          <a:blip r:embed="rId2"/>
          <a:srcRect/>
          <a:stretch>
            <a:fillRect/>
          </a:stretch>
        </p:blipFill>
        <p:spPr bwMode="auto">
          <a:xfrm>
            <a:off x="2309812" y="76200"/>
            <a:ext cx="6757988" cy="5486400"/>
          </a:xfrm>
          <a:prstGeom prst="rect">
            <a:avLst/>
          </a:prstGeom>
          <a:noFill/>
          <a:ln w="9525">
            <a:noFill/>
            <a:miter lim="800000"/>
            <a:headEnd/>
            <a:tailEnd/>
          </a:ln>
        </p:spPr>
      </p:pic>
      <p:sp>
        <p:nvSpPr>
          <p:cNvPr id="57348" name="Rectangle 3"/>
          <p:cNvSpPr>
            <a:spLocks noChangeArrowheads="1"/>
          </p:cNvSpPr>
          <p:nvPr/>
        </p:nvSpPr>
        <p:spPr bwMode="auto">
          <a:xfrm>
            <a:off x="2514600" y="5581471"/>
            <a:ext cx="6400800" cy="1200329"/>
          </a:xfrm>
          <a:prstGeom prst="rect">
            <a:avLst/>
          </a:prstGeom>
          <a:noFill/>
          <a:ln w="9525">
            <a:noFill/>
            <a:miter lim="800000"/>
            <a:headEnd/>
            <a:tailEnd/>
          </a:ln>
        </p:spPr>
        <p:txBody>
          <a:bodyPr>
            <a:spAutoFit/>
          </a:bodyPr>
          <a:lstStyle/>
          <a:p>
            <a:pPr algn="ctr"/>
            <a:r>
              <a:rPr lang="sr-Latn-CS" dirty="0" smtClean="0">
                <a:latin typeface="Calibri" pitchFamily="34" charset="0"/>
              </a:rPr>
              <a:t>Maks </a:t>
            </a:r>
            <a:r>
              <a:rPr lang="sr-Latn-CS" dirty="0">
                <a:latin typeface="Calibri" pitchFamily="34" charset="0"/>
              </a:rPr>
              <a:t>Ernst, </a:t>
            </a:r>
            <a:r>
              <a:rPr lang="sr-Latn-RS" dirty="0" smtClean="0">
                <a:latin typeface="Calibri" pitchFamily="34" charset="0"/>
              </a:rPr>
              <a:t>Ceo grad </a:t>
            </a:r>
            <a:r>
              <a:rPr lang="sr-Latn-CS" dirty="0" smtClean="0">
                <a:latin typeface="Calibri" pitchFamily="34" charset="0"/>
              </a:rPr>
              <a:t>(</a:t>
            </a:r>
            <a:r>
              <a:rPr lang="fr-FR" i="1" dirty="0">
                <a:latin typeface="Calibri" pitchFamily="34" charset="0"/>
              </a:rPr>
              <a:t>La Ville entière</a:t>
            </a:r>
            <a:r>
              <a:rPr lang="sr-Latn-CS" i="1" dirty="0">
                <a:latin typeface="Calibri" pitchFamily="34" charset="0"/>
              </a:rPr>
              <a:t>), 1934, </a:t>
            </a:r>
            <a:r>
              <a:rPr lang="en-US" dirty="0">
                <a:latin typeface="Calibri" pitchFamily="34" charset="0"/>
              </a:rPr>
              <a:t>support: 502 x 613 mm frame: 696 x 798 x 47 mm</a:t>
            </a:r>
            <a:r>
              <a:rPr lang="sr-Latn-CS" dirty="0">
                <a:latin typeface="Calibri" pitchFamily="34" charset="0"/>
              </a:rPr>
              <a:t>, </a:t>
            </a:r>
            <a:r>
              <a:rPr lang="sr-Latn-CS" dirty="0" smtClean="0">
                <a:latin typeface="Calibri" pitchFamily="34" charset="0"/>
              </a:rPr>
              <a:t>Tate; videti na: </a:t>
            </a:r>
            <a:r>
              <a:rPr lang="en-US" dirty="0" smtClean="0">
                <a:hlinkClick r:id="rId3"/>
              </a:rPr>
              <a:t>https://www.tate.org.uk/art/artworks/ernst-the-entire-city-n05289</a:t>
            </a:r>
            <a:endParaRPr lang="fr-FR" i="1" dirty="0">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57200" y="350838"/>
            <a:ext cx="8229600" cy="487362"/>
          </a:xfrm>
        </p:spPr>
        <p:txBody>
          <a:bodyPr>
            <a:normAutofit fontScale="90000"/>
          </a:bodyPr>
          <a:lstStyle/>
          <a:p>
            <a:r>
              <a:rPr lang="sl-SI" sz="2800" b="1">
                <a:latin typeface="Calibri" pitchFamily="34" charset="0"/>
              </a:rPr>
              <a:t>Odnos između nadrealizma i dade</a:t>
            </a:r>
            <a:endParaRPr lang="en-US" sz="2800" b="1">
              <a:latin typeface="Calibri" pitchFamily="34" charset="0"/>
            </a:endParaRPr>
          </a:p>
        </p:txBody>
      </p:sp>
      <p:sp>
        <p:nvSpPr>
          <p:cNvPr id="7171" name="Rectangle 3"/>
          <p:cNvSpPr>
            <a:spLocks noGrp="1" noChangeArrowheads="1"/>
          </p:cNvSpPr>
          <p:nvPr>
            <p:ph type="body" idx="4294967295"/>
          </p:nvPr>
        </p:nvSpPr>
        <p:spPr>
          <a:xfrm>
            <a:off x="381000" y="1219200"/>
            <a:ext cx="8305800" cy="5029200"/>
          </a:xfrm>
        </p:spPr>
        <p:txBody>
          <a:bodyPr>
            <a:normAutofit lnSpcReduction="10000"/>
          </a:bodyPr>
          <a:lstStyle/>
          <a:p>
            <a:pPr marL="609600" indent="-609600">
              <a:lnSpc>
                <a:spcPct val="90000"/>
              </a:lnSpc>
            </a:pPr>
            <a:r>
              <a:rPr lang="sl-SI" sz="2200" dirty="0">
                <a:latin typeface="Calibri" pitchFamily="34" charset="0"/>
              </a:rPr>
              <a:t>nadrealizam se nadovezuje na dadaizam</a:t>
            </a:r>
          </a:p>
          <a:p>
            <a:pPr marL="609600" indent="-609600">
              <a:lnSpc>
                <a:spcPct val="90000"/>
              </a:lnSpc>
            </a:pPr>
            <a:r>
              <a:rPr lang="sl-SI" sz="2200" dirty="0">
                <a:latin typeface="Calibri" pitchFamily="34" charset="0"/>
              </a:rPr>
              <a:t>odnos nadrealizma i dade je složen jer na mnoge načine nadrealizam i dadaizam su slični:</a:t>
            </a:r>
          </a:p>
          <a:p>
            <a:pPr marL="609600" indent="-609600">
              <a:lnSpc>
                <a:spcPct val="90000"/>
              </a:lnSpc>
              <a:buFontTx/>
              <a:buAutoNum type="arabicPeriod"/>
            </a:pPr>
            <a:r>
              <a:rPr lang="sl-SI" sz="2200" b="1" dirty="0">
                <a:latin typeface="Calibri" pitchFamily="34" charset="0"/>
              </a:rPr>
              <a:t>politički</a:t>
            </a:r>
            <a:r>
              <a:rPr lang="sl-SI" sz="2200" dirty="0">
                <a:latin typeface="Calibri" pitchFamily="34" charset="0"/>
              </a:rPr>
              <a:t> nadrealizam je </a:t>
            </a:r>
            <a:r>
              <a:rPr lang="sl-SI" sz="2200" dirty="0" smtClean="0">
                <a:latin typeface="Calibri" pitchFamily="34" charset="0"/>
              </a:rPr>
              <a:t>nastavio sa kritikom građanskog društva i </a:t>
            </a:r>
            <a:r>
              <a:rPr lang="sl-SI" sz="2200" dirty="0">
                <a:latin typeface="Calibri" pitchFamily="34" charset="0"/>
              </a:rPr>
              <a:t>nastavio </a:t>
            </a:r>
            <a:r>
              <a:rPr lang="sl-SI" sz="2200" dirty="0" smtClean="0">
                <a:latin typeface="Calibri" pitchFamily="34" charset="0"/>
              </a:rPr>
              <a:t>je </a:t>
            </a:r>
            <a:r>
              <a:rPr lang="sl-SI" sz="2200" dirty="0">
                <a:latin typeface="Calibri" pitchFamily="34" charset="0"/>
              </a:rPr>
              <a:t>napad na tradicionalne oblike umetnosti</a:t>
            </a:r>
            <a:r>
              <a:rPr lang="en-US" sz="2200" dirty="0">
                <a:latin typeface="Calibri" pitchFamily="34" charset="0"/>
              </a:rPr>
              <a:t> </a:t>
            </a:r>
            <a:endParaRPr lang="sr-Latn-CS" sz="2200" dirty="0">
              <a:latin typeface="Calibri" pitchFamily="34" charset="0"/>
            </a:endParaRPr>
          </a:p>
          <a:p>
            <a:pPr marL="609600" indent="-609600">
              <a:lnSpc>
                <a:spcPct val="90000"/>
              </a:lnSpc>
              <a:buFontTx/>
              <a:buAutoNum type="arabicPeriod"/>
            </a:pPr>
            <a:r>
              <a:rPr lang="sl-SI" sz="2200" b="1" dirty="0">
                <a:latin typeface="Calibri" pitchFamily="34" charset="0"/>
              </a:rPr>
              <a:t>umetnici</a:t>
            </a:r>
            <a:r>
              <a:rPr lang="sl-SI" sz="2200" dirty="0">
                <a:latin typeface="Calibri" pitchFamily="34" charset="0"/>
              </a:rPr>
              <a:t> koji su prethodno bili vezani za Dadu pridružili su se nadrealistima ali je nemoguće reći da </a:t>
            </a:r>
            <a:r>
              <a:rPr lang="sl-SI" sz="2200" dirty="0" smtClean="0">
                <a:latin typeface="Calibri" pitchFamily="34" charset="0"/>
              </a:rPr>
              <a:t>delo npr. </a:t>
            </a:r>
            <a:r>
              <a:rPr lang="sl-SI" sz="2200" dirty="0">
                <a:latin typeface="Calibri" pitchFamily="34" charset="0"/>
              </a:rPr>
              <a:t>Arpa, Ernsta, Man </a:t>
            </a:r>
            <a:r>
              <a:rPr lang="sl-SI" sz="2200" dirty="0" smtClean="0">
                <a:latin typeface="Calibri" pitchFamily="34" charset="0"/>
              </a:rPr>
              <a:t>Reja, Care postalo </a:t>
            </a:r>
            <a:r>
              <a:rPr lang="sl-SI" sz="2200" dirty="0">
                <a:latin typeface="Calibri" pitchFamily="34" charset="0"/>
              </a:rPr>
              <a:t>nadrealističko preko noći. (ili </a:t>
            </a:r>
            <a:r>
              <a:rPr lang="sr-Latn-CS" sz="2200" b="1" dirty="0">
                <a:latin typeface="Calibri" pitchFamily="34" charset="0"/>
              </a:rPr>
              <a:t>umetnici</a:t>
            </a:r>
            <a:r>
              <a:rPr lang="sr-Latn-CS" sz="2200" dirty="0">
                <a:latin typeface="Calibri" pitchFamily="34" charset="0"/>
              </a:rPr>
              <a:t> koji su pokrenuli nadrealizam imali su svoje dada </a:t>
            </a:r>
            <a:r>
              <a:rPr lang="sr-Latn-CS" sz="2200" dirty="0" smtClean="0">
                <a:latin typeface="Calibri" pitchFamily="34" charset="0"/>
              </a:rPr>
              <a:t>početke: </a:t>
            </a:r>
            <a:r>
              <a:rPr lang="sr-Latn-CS" sz="2200" dirty="0">
                <a:latin typeface="Calibri" pitchFamily="34" charset="0"/>
              </a:rPr>
              <a:t>Breton, Elijar, Aragon, Ernst)</a:t>
            </a:r>
            <a:r>
              <a:rPr lang="sl-SI" sz="2200" dirty="0">
                <a:latin typeface="Calibri" pitchFamily="34" charset="0"/>
              </a:rPr>
              <a:t> Nadrealizam je bio supstitut za dadu, kao što je Arp rekao “Izlagao sam sa naderalistima jer </a:t>
            </a:r>
            <a:r>
              <a:rPr lang="sl-SI" sz="2200" dirty="0" smtClean="0">
                <a:latin typeface="Calibri" pitchFamily="34" charset="0"/>
              </a:rPr>
              <a:t>je njihov </a:t>
            </a:r>
            <a:r>
              <a:rPr lang="sl-SI" sz="2200" dirty="0">
                <a:latin typeface="Calibri" pitchFamily="34" charset="0"/>
              </a:rPr>
              <a:t>pobunjenički pristup ‘umetnosti’ i njihov direktni pristup životu bio mudar kao kao Dada”. </a:t>
            </a:r>
            <a:endParaRPr lang="sl-SI" sz="2200" dirty="0" smtClean="0">
              <a:latin typeface="Calibri" pitchFamily="34" charset="0"/>
            </a:endParaRPr>
          </a:p>
          <a:p>
            <a:pPr marL="609600" indent="-609600">
              <a:lnSpc>
                <a:spcPct val="90000"/>
              </a:lnSpc>
              <a:buNone/>
            </a:pPr>
            <a:r>
              <a:rPr lang="sl-SI" sz="2200" dirty="0" smtClean="0">
                <a:latin typeface="Calibri" pitchFamily="34" charset="0"/>
              </a:rPr>
              <a:t>Međutim postoji i radikalna </a:t>
            </a:r>
            <a:r>
              <a:rPr lang="sl-SI" sz="2200" dirty="0">
                <a:latin typeface="Calibri" pitchFamily="34" charset="0"/>
              </a:rPr>
              <a:t>razlika između njih: stvaranje </a:t>
            </a:r>
            <a:r>
              <a:rPr lang="sl-SI" sz="2200" dirty="0" smtClean="0">
                <a:latin typeface="Calibri" pitchFamily="34" charset="0"/>
              </a:rPr>
              <a:t>principa i kvazinaučno sistematizovanje u nadrealizmu naspram dadaističkog anarhizma</a:t>
            </a:r>
            <a:endParaRPr lang="en-US" sz="2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annex.guggenheim.org/collections/media/full/76.2553.72_ph_web.jpg"/>
          <p:cNvPicPr>
            <a:picLocks noChangeAspect="1" noChangeArrowheads="1"/>
          </p:cNvPicPr>
          <p:nvPr/>
        </p:nvPicPr>
        <p:blipFill>
          <a:blip r:embed="rId2"/>
          <a:srcRect/>
          <a:stretch>
            <a:fillRect/>
          </a:stretch>
        </p:blipFill>
        <p:spPr bwMode="auto">
          <a:xfrm>
            <a:off x="1676400" y="1295400"/>
            <a:ext cx="6038850" cy="4398963"/>
          </a:xfrm>
          <a:prstGeom prst="rect">
            <a:avLst/>
          </a:prstGeom>
          <a:noFill/>
          <a:ln w="9525">
            <a:noFill/>
            <a:miter lim="800000"/>
            <a:headEnd/>
            <a:tailEnd/>
          </a:ln>
        </p:spPr>
      </p:pic>
      <p:sp>
        <p:nvSpPr>
          <p:cNvPr id="58371" name="Rectangle 2"/>
          <p:cNvSpPr>
            <a:spLocks noChangeArrowheads="1"/>
          </p:cNvSpPr>
          <p:nvPr/>
        </p:nvSpPr>
        <p:spPr bwMode="auto">
          <a:xfrm>
            <a:off x="1295400" y="152400"/>
            <a:ext cx="6705600" cy="923330"/>
          </a:xfrm>
          <a:prstGeom prst="rect">
            <a:avLst/>
          </a:prstGeom>
          <a:noFill/>
          <a:ln w="9525">
            <a:noFill/>
            <a:miter lim="800000"/>
            <a:headEnd/>
            <a:tailEnd/>
          </a:ln>
        </p:spPr>
        <p:txBody>
          <a:bodyPr>
            <a:spAutoFit/>
          </a:bodyPr>
          <a:lstStyle/>
          <a:p>
            <a:pPr algn="ctr"/>
            <a:r>
              <a:rPr lang="en-US" dirty="0" smtClean="0">
                <a:latin typeface="Calibri" pitchFamily="34" charset="0"/>
              </a:rPr>
              <a:t>M</a:t>
            </a:r>
            <a:r>
              <a:rPr lang="sr-Latn-RS" dirty="0" smtClean="0">
                <a:latin typeface="Calibri" pitchFamily="34" charset="0"/>
              </a:rPr>
              <a:t>aks Ernst, </a:t>
            </a:r>
            <a:r>
              <a:rPr lang="sr-Latn-RS" i="1" dirty="0" smtClean="0">
                <a:latin typeface="Calibri" pitchFamily="34" charset="0"/>
              </a:rPr>
              <a:t>Šuma</a:t>
            </a:r>
            <a:r>
              <a:rPr lang="en-US" dirty="0">
                <a:latin typeface="Calibri" pitchFamily="34" charset="0"/>
              </a:rPr>
              <a:t> (</a:t>
            </a:r>
            <a:r>
              <a:rPr lang="en-US" i="1" dirty="0">
                <a:latin typeface="Calibri" pitchFamily="34" charset="0"/>
              </a:rPr>
              <a:t>La </a:t>
            </a:r>
            <a:r>
              <a:rPr lang="en-US" i="1" dirty="0" err="1">
                <a:latin typeface="Calibri" pitchFamily="34" charset="0"/>
              </a:rPr>
              <a:t>forêt</a:t>
            </a:r>
            <a:r>
              <a:rPr lang="en-US" dirty="0">
                <a:latin typeface="Calibri" pitchFamily="34" charset="0"/>
              </a:rPr>
              <a:t>), 1927–28.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96.3 × 129.5 cm. The Solomon R. Guggenheim Foundation, Peggy Guggenheim Collection, Venice </a:t>
            </a:r>
          </a:p>
        </p:txBody>
      </p:sp>
      <p:sp>
        <p:nvSpPr>
          <p:cNvPr id="58372" name="Rectangle 4"/>
          <p:cNvSpPr>
            <a:spLocks noChangeArrowheads="1"/>
          </p:cNvSpPr>
          <p:nvPr/>
        </p:nvSpPr>
        <p:spPr bwMode="auto">
          <a:xfrm>
            <a:off x="228600" y="6034088"/>
            <a:ext cx="8686800" cy="641350"/>
          </a:xfrm>
          <a:prstGeom prst="rect">
            <a:avLst/>
          </a:prstGeom>
          <a:noFill/>
          <a:ln w="9525">
            <a:noFill/>
            <a:miter lim="800000"/>
            <a:headEnd/>
            <a:tailEnd/>
          </a:ln>
          <a:effectLst/>
        </p:spPr>
        <p:txBody>
          <a:bodyPr>
            <a:spAutoFit/>
          </a:bodyPr>
          <a:lstStyle/>
          <a:p>
            <a:r>
              <a:rPr lang="sr-Latn-CS"/>
              <a:t>“divlja i neprobojna, crna i riđa, ekstravagantna, svetovna, preplavljena,...svirepa, strasna, ... Bez juče i bez sutra... Ernst, Les Mysteres de la Foret” 1934</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ax Ernst La foret"/>
          <p:cNvPicPr>
            <a:picLocks noChangeAspect="1" noChangeArrowheads="1"/>
          </p:cNvPicPr>
          <p:nvPr/>
        </p:nvPicPr>
        <p:blipFill>
          <a:blip r:embed="rId2"/>
          <a:srcRect/>
          <a:stretch>
            <a:fillRect/>
          </a:stretch>
        </p:blipFill>
        <p:spPr bwMode="auto">
          <a:xfrm>
            <a:off x="1524000" y="1371600"/>
            <a:ext cx="5962650" cy="4556125"/>
          </a:xfrm>
          <a:prstGeom prst="rect">
            <a:avLst/>
          </a:prstGeom>
          <a:noFill/>
          <a:ln w="9525">
            <a:noFill/>
            <a:miter lim="800000"/>
            <a:headEnd/>
            <a:tailEnd/>
          </a:ln>
        </p:spPr>
      </p:pic>
      <p:sp>
        <p:nvSpPr>
          <p:cNvPr id="59395" name="Rectangle 2"/>
          <p:cNvSpPr>
            <a:spLocks noChangeArrowheads="1"/>
          </p:cNvSpPr>
          <p:nvPr/>
        </p:nvSpPr>
        <p:spPr bwMode="auto">
          <a:xfrm>
            <a:off x="1524000" y="304800"/>
            <a:ext cx="5867400" cy="646113"/>
          </a:xfrm>
          <a:prstGeom prst="rect">
            <a:avLst/>
          </a:prstGeom>
          <a:noFill/>
          <a:ln w="9525">
            <a:noFill/>
            <a:miter lim="800000"/>
            <a:headEnd/>
            <a:tailEnd/>
          </a:ln>
        </p:spPr>
        <p:txBody>
          <a:bodyPr>
            <a:spAutoFit/>
          </a:bodyPr>
          <a:lstStyle/>
          <a:p>
            <a:pPr algn="ctr"/>
            <a:r>
              <a:rPr lang="de-DE" dirty="0" smtClean="0">
                <a:latin typeface="Calibri" pitchFamily="34" charset="0"/>
              </a:rPr>
              <a:t>Ma</a:t>
            </a:r>
            <a:r>
              <a:rPr lang="sr-Latn-RS" dirty="0" smtClean="0">
                <a:latin typeface="Calibri" pitchFamily="34" charset="0"/>
              </a:rPr>
              <a:t>ks</a:t>
            </a:r>
            <a:r>
              <a:rPr lang="de-DE" dirty="0" smtClean="0">
                <a:latin typeface="Calibri" pitchFamily="34" charset="0"/>
              </a:rPr>
              <a:t> Ernst,</a:t>
            </a:r>
            <a:r>
              <a:rPr lang="sr-Latn-RS" dirty="0" smtClean="0">
                <a:latin typeface="Calibri" pitchFamily="34" charset="0"/>
              </a:rPr>
              <a:t> Šuma</a:t>
            </a:r>
            <a:r>
              <a:rPr lang="de-DE" dirty="0" smtClean="0">
                <a:latin typeface="Calibri" pitchFamily="34" charset="0"/>
              </a:rPr>
              <a:t> </a:t>
            </a:r>
            <a:r>
              <a:rPr lang="sr-Latn-RS" dirty="0" smtClean="0">
                <a:latin typeface="Calibri" pitchFamily="34" charset="0"/>
              </a:rPr>
              <a:t>(</a:t>
            </a:r>
            <a:r>
              <a:rPr lang="de-DE" dirty="0" smtClean="0">
                <a:latin typeface="Calibri" pitchFamily="34" charset="0"/>
              </a:rPr>
              <a:t>La forêt), </a:t>
            </a:r>
            <a:r>
              <a:rPr lang="de-DE" dirty="0">
                <a:latin typeface="Calibri" pitchFamily="34" charset="0"/>
              </a:rPr>
              <a:t>1927</a:t>
            </a:r>
            <a:br>
              <a:rPr lang="de-DE" dirty="0">
                <a:latin typeface="Calibri" pitchFamily="34" charset="0"/>
              </a:rPr>
            </a:br>
            <a:r>
              <a:rPr lang="sr-Latn-RS" dirty="0" smtClean="0">
                <a:latin typeface="Calibri" pitchFamily="34" charset="0"/>
              </a:rPr>
              <a:t>Ulje na platnu</a:t>
            </a:r>
            <a:r>
              <a:rPr lang="de-DE" dirty="0" smtClean="0">
                <a:latin typeface="Calibri" pitchFamily="34" charset="0"/>
              </a:rPr>
              <a:t>, </a:t>
            </a:r>
            <a:r>
              <a:rPr lang="de-DE" dirty="0">
                <a:latin typeface="Calibri" pitchFamily="34" charset="0"/>
              </a:rPr>
              <a:t>27 x 34,8 cm</a:t>
            </a:r>
            <a:r>
              <a:rPr lang="sr-Latn-CS" dirty="0">
                <a:latin typeface="Calibri" pitchFamily="34" charset="0"/>
              </a:rPr>
              <a:t>, </a:t>
            </a:r>
            <a:r>
              <a:rPr lang="en-US" dirty="0" err="1">
                <a:latin typeface="Calibri" pitchFamily="34" charset="0"/>
              </a:rPr>
              <a:t>Sprengel</a:t>
            </a:r>
            <a:r>
              <a:rPr lang="en-US" dirty="0">
                <a:latin typeface="Calibri" pitchFamily="34" charset="0"/>
              </a:rPr>
              <a:t> Museum Hannover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1.bp.blogspot.com/-fJ-jK7nlJno/T4CO2hSRC-I/AAAAAAAAF_I/3Bohm0M-mBo/s1600/forest-and-dove-1927.jpg"/>
          <p:cNvPicPr>
            <a:picLocks noChangeAspect="1" noChangeArrowheads="1"/>
          </p:cNvPicPr>
          <p:nvPr/>
        </p:nvPicPr>
        <p:blipFill>
          <a:blip r:embed="rId2"/>
          <a:srcRect/>
          <a:stretch>
            <a:fillRect/>
          </a:stretch>
        </p:blipFill>
        <p:spPr bwMode="auto">
          <a:xfrm>
            <a:off x="3760788" y="0"/>
            <a:ext cx="5383212" cy="6858000"/>
          </a:xfrm>
          <a:prstGeom prst="rect">
            <a:avLst/>
          </a:prstGeom>
          <a:noFill/>
          <a:ln w="9525">
            <a:noFill/>
            <a:miter lim="800000"/>
            <a:headEnd/>
            <a:tailEnd/>
          </a:ln>
        </p:spPr>
      </p:pic>
      <p:sp>
        <p:nvSpPr>
          <p:cNvPr id="60419" name="Rectangle 2"/>
          <p:cNvSpPr>
            <a:spLocks noChangeArrowheads="1"/>
          </p:cNvSpPr>
          <p:nvPr/>
        </p:nvSpPr>
        <p:spPr bwMode="auto">
          <a:xfrm>
            <a:off x="457200" y="228600"/>
            <a:ext cx="3048000" cy="2308324"/>
          </a:xfrm>
          <a:prstGeom prst="rect">
            <a:avLst/>
          </a:prstGeom>
          <a:noFill/>
          <a:ln w="9525">
            <a:noFill/>
            <a:miter lim="800000"/>
            <a:headEnd/>
            <a:tailEnd/>
          </a:ln>
        </p:spPr>
        <p:txBody>
          <a:bodyPr wrap="square">
            <a:spAutoFit/>
          </a:bodyPr>
          <a:lstStyle/>
          <a:p>
            <a:pPr algn="r"/>
            <a:r>
              <a:rPr lang="sr-Latn-RS" dirty="0" smtClean="0"/>
              <a:t>Maks Ernst,</a:t>
            </a:r>
            <a:r>
              <a:rPr lang="sr-Latn-RS" i="1" dirty="0" smtClean="0"/>
              <a:t> Šuma i golubica (</a:t>
            </a:r>
            <a:r>
              <a:rPr lang="en-US" i="1" dirty="0" err="1" smtClean="0"/>
              <a:t>Forêt</a:t>
            </a:r>
            <a:r>
              <a:rPr lang="en-US" i="1" dirty="0" smtClean="0"/>
              <a:t> </a:t>
            </a:r>
            <a:r>
              <a:rPr lang="en-US" i="1" dirty="0"/>
              <a:t>et </a:t>
            </a:r>
            <a:r>
              <a:rPr lang="en-US" i="1" dirty="0" err="1"/>
              <a:t>colombe</a:t>
            </a:r>
            <a:r>
              <a:rPr lang="en-US" dirty="0"/>
              <a:t> </a:t>
            </a:r>
            <a:r>
              <a:rPr lang="en-US" dirty="0" smtClean="0"/>
              <a:t>), </a:t>
            </a:r>
            <a:r>
              <a:rPr lang="en-US" dirty="0"/>
              <a:t>1927</a:t>
            </a:r>
            <a:br>
              <a:rPr lang="en-US" dirty="0"/>
            </a:br>
            <a:r>
              <a:rPr lang="en-US" dirty="0"/>
              <a:t/>
            </a:r>
            <a:br>
              <a:rPr lang="en-US" dirty="0"/>
            </a:br>
            <a:r>
              <a:rPr lang="en-US" dirty="0"/>
              <a:t>Collection of the Tate </a:t>
            </a:r>
            <a:r>
              <a:rPr lang="en-US" dirty="0" smtClean="0"/>
              <a:t>Gallery</a:t>
            </a:r>
            <a:endParaRPr lang="sr-Latn-RS" dirty="0" smtClean="0"/>
          </a:p>
          <a:p>
            <a:pPr algn="r"/>
            <a:r>
              <a:rPr lang="en-US" dirty="0" smtClean="0"/>
              <a:t>V</a:t>
            </a:r>
            <a:r>
              <a:rPr lang="sr-Latn-RS" dirty="0" smtClean="0"/>
              <a:t>ideti na: </a:t>
            </a:r>
            <a:r>
              <a:rPr lang="en-US" dirty="0" smtClean="0">
                <a:hlinkClick r:id="rId3"/>
              </a:rPr>
              <a:t>https://www.tate.org.uk/art/artworks/ernst-forest-and-dove-t00548</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981200" y="381000"/>
            <a:ext cx="4572000" cy="646331"/>
          </a:xfrm>
          <a:prstGeom prst="rect">
            <a:avLst/>
          </a:prstGeom>
          <a:noFill/>
          <a:ln w="9525">
            <a:noFill/>
            <a:miter lim="800000"/>
            <a:headEnd/>
            <a:tailEnd/>
          </a:ln>
        </p:spPr>
        <p:txBody>
          <a:bodyPr>
            <a:spAutoFit/>
          </a:bodyPr>
          <a:lstStyle/>
          <a:p>
            <a:pPr algn="ctr"/>
            <a:r>
              <a:rPr lang="en-US" dirty="0" smtClean="0">
                <a:latin typeface="Calibri" pitchFamily="34" charset="0"/>
              </a:rPr>
              <a:t>M</a:t>
            </a:r>
            <a:r>
              <a:rPr lang="sr-Latn-RS" dirty="0" smtClean="0">
                <a:latin typeface="Calibri" pitchFamily="34" charset="0"/>
              </a:rPr>
              <a:t>aks Ernst, Horda (</a:t>
            </a:r>
            <a:r>
              <a:rPr lang="en-US" i="1" dirty="0" smtClean="0">
                <a:latin typeface="Calibri" pitchFamily="34" charset="0"/>
              </a:rPr>
              <a:t>La Horde</a:t>
            </a:r>
            <a:r>
              <a:rPr lang="en-US" dirty="0" smtClean="0">
                <a:latin typeface="Calibri" pitchFamily="34" charset="0"/>
              </a:rPr>
              <a:t>), 1927</a:t>
            </a:r>
            <a:r>
              <a:rPr lang="en-US" dirty="0">
                <a:latin typeface="Calibri" pitchFamily="34" charset="0"/>
              </a:rPr>
              <a:t/>
            </a:r>
            <a:br>
              <a:rPr lang="en-US" dirty="0">
                <a:latin typeface="Calibri" pitchFamily="34" charset="0"/>
              </a:rPr>
            </a:br>
            <a:r>
              <a:rPr lang="en-US" dirty="0">
                <a:latin typeface="Calibri" pitchFamily="34" charset="0"/>
              </a:rPr>
              <a:t>Private Collection</a:t>
            </a:r>
          </a:p>
        </p:txBody>
      </p:sp>
      <p:pic>
        <p:nvPicPr>
          <p:cNvPr id="61443" name="Picture 4" descr="http://1.bp.blogspot.com/-DXD4bmfWKHo/T4CNxgfyIEI/AAAAAAAAF_A/eNpZ3bHPzYE/s1600/3631malingue_ernst.jpg"/>
          <p:cNvPicPr>
            <a:picLocks noChangeAspect="1" noChangeArrowheads="1"/>
          </p:cNvPicPr>
          <p:nvPr/>
        </p:nvPicPr>
        <p:blipFill>
          <a:blip r:embed="rId2"/>
          <a:srcRect/>
          <a:stretch>
            <a:fillRect/>
          </a:stretch>
        </p:blipFill>
        <p:spPr bwMode="auto">
          <a:xfrm>
            <a:off x="1524000" y="1371600"/>
            <a:ext cx="5715000" cy="443547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metmuseum.org/toah/images/hb/hb_1999.363.21.jpg"/>
          <p:cNvPicPr>
            <a:picLocks noChangeAspect="1" noChangeArrowheads="1"/>
          </p:cNvPicPr>
          <p:nvPr/>
        </p:nvPicPr>
        <p:blipFill>
          <a:blip r:embed="rId2"/>
          <a:srcRect/>
          <a:stretch>
            <a:fillRect/>
          </a:stretch>
        </p:blipFill>
        <p:spPr bwMode="auto">
          <a:xfrm>
            <a:off x="1524000" y="1571625"/>
            <a:ext cx="6191250" cy="4524375"/>
          </a:xfrm>
          <a:prstGeom prst="rect">
            <a:avLst/>
          </a:prstGeom>
          <a:noFill/>
          <a:ln w="9525">
            <a:noFill/>
            <a:miter lim="800000"/>
            <a:headEnd/>
            <a:tailEnd/>
          </a:ln>
        </p:spPr>
      </p:pic>
      <p:sp>
        <p:nvSpPr>
          <p:cNvPr id="62467" name="Rectangle 2"/>
          <p:cNvSpPr>
            <a:spLocks noChangeArrowheads="1"/>
          </p:cNvSpPr>
          <p:nvPr/>
        </p:nvSpPr>
        <p:spPr bwMode="auto">
          <a:xfrm>
            <a:off x="1371600" y="228600"/>
            <a:ext cx="6324600" cy="1200329"/>
          </a:xfrm>
          <a:prstGeom prst="rect">
            <a:avLst/>
          </a:prstGeom>
          <a:noFill/>
          <a:ln w="9525">
            <a:noFill/>
            <a:miter lim="800000"/>
            <a:headEnd/>
            <a:tailEnd/>
          </a:ln>
        </p:spPr>
        <p:txBody>
          <a:bodyPr>
            <a:spAutoFit/>
          </a:bodyPr>
          <a:lstStyle/>
          <a:p>
            <a:pPr algn="ctr"/>
            <a:r>
              <a:rPr lang="en-US" dirty="0">
                <a:latin typeface="Calibri" pitchFamily="34" charset="0"/>
              </a:rPr>
              <a:t>Max Ernst </a:t>
            </a:r>
            <a:r>
              <a:rPr lang="sr-Latn-CS" dirty="0">
                <a:latin typeface="Calibri" pitchFamily="34" charset="0"/>
              </a:rPr>
              <a:t>, </a:t>
            </a:r>
            <a:r>
              <a:rPr lang="en-US" b="1" dirty="0">
                <a:latin typeface="Calibri" pitchFamily="34" charset="0"/>
              </a:rPr>
              <a:t>The Barbarians</a:t>
            </a:r>
            <a:r>
              <a:rPr lang="en-US" dirty="0">
                <a:latin typeface="Calibri" pitchFamily="34" charset="0"/>
              </a:rPr>
              <a:t>, 1937</a:t>
            </a:r>
            <a:br>
              <a:rPr lang="en-US" dirty="0">
                <a:latin typeface="Calibri" pitchFamily="34" charset="0"/>
              </a:rPr>
            </a:br>
            <a:r>
              <a:rPr lang="en-US" dirty="0">
                <a:latin typeface="Calibri" pitchFamily="34" charset="0"/>
              </a:rPr>
              <a:t>Oil on cardboard; (24 x 33 cm</a:t>
            </a:r>
            <a:r>
              <a:rPr lang="en-US" dirty="0" smtClean="0">
                <a:latin typeface="Calibri" pitchFamily="34" charset="0"/>
              </a:rPr>
              <a:t>)</a:t>
            </a:r>
            <a:endParaRPr lang="sr-Latn-RS" dirty="0" smtClean="0">
              <a:latin typeface="Calibri" pitchFamily="34" charset="0"/>
            </a:endParaRPr>
          </a:p>
          <a:p>
            <a:pPr algn="ctr"/>
            <a:r>
              <a:rPr lang="sr-Latn-RS" dirty="0" smtClean="0">
                <a:latin typeface="Calibri" pitchFamily="34" charset="0"/>
              </a:rPr>
              <a:t>videti na:</a:t>
            </a:r>
          </a:p>
          <a:p>
            <a:pPr algn="ctr"/>
            <a:r>
              <a:rPr lang="en-US" dirty="0" smtClean="0">
                <a:hlinkClick r:id="rId3"/>
              </a:rPr>
              <a:t>https://www.metmuseum.org/art/collection/search/489976</a:t>
            </a:r>
            <a:endParaRPr lang="en-US" dirty="0">
              <a:latin typeface="Calibri"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152400" y="304800"/>
            <a:ext cx="2971800" cy="5786199"/>
          </a:xfrm>
          <a:prstGeom prst="rect">
            <a:avLst/>
          </a:prstGeom>
          <a:noFill/>
          <a:ln w="9525">
            <a:noFill/>
            <a:miter lim="800000"/>
            <a:headEnd/>
            <a:tailEnd/>
          </a:ln>
        </p:spPr>
        <p:txBody>
          <a:bodyPr>
            <a:spAutoFit/>
          </a:bodyPr>
          <a:lstStyle/>
          <a:p>
            <a:r>
              <a:rPr lang="sr-Latn-CS" sz="2800" b="1" dirty="0">
                <a:latin typeface="Calibri" pitchFamily="34" charset="0"/>
              </a:rPr>
              <a:t>4. Dekalkomanija </a:t>
            </a:r>
            <a:r>
              <a:rPr lang="sr-Latn-CS" dirty="0">
                <a:latin typeface="Calibri" pitchFamily="34" charset="0"/>
              </a:rPr>
              <a:t>(d</a:t>
            </a:r>
            <a:r>
              <a:rPr lang="en-US" dirty="0">
                <a:latin typeface="Calibri" pitchFamily="34" charset="0"/>
                <a:cs typeface="Arial" charset="0"/>
              </a:rPr>
              <a:t>é</a:t>
            </a:r>
            <a:r>
              <a:rPr lang="sr-Latn-CS" dirty="0">
                <a:latin typeface="Calibri" pitchFamily="34" charset="0"/>
                <a:cs typeface="Arial" charset="0"/>
              </a:rPr>
              <a:t>calquer, preneti)</a:t>
            </a:r>
            <a:endParaRPr lang="en-US" b="1" dirty="0">
              <a:latin typeface="Calibri" pitchFamily="34" charset="0"/>
              <a:cs typeface="Arial" charset="0"/>
            </a:endParaRPr>
          </a:p>
          <a:p>
            <a:r>
              <a:rPr lang="sr-Latn-CS" dirty="0">
                <a:latin typeface="Calibri" pitchFamily="34" charset="0"/>
              </a:rPr>
              <a:t>(Oscar Dominguez) - </a:t>
            </a:r>
            <a:r>
              <a:rPr lang="pl-PL" dirty="0">
                <a:latin typeface="Calibri" pitchFamily="34" charset="0"/>
              </a:rPr>
              <a:t>crni gvaš koji se </a:t>
            </a:r>
            <a:r>
              <a:rPr lang="pl-PL" dirty="0" smtClean="0">
                <a:latin typeface="Calibri" pitchFamily="34" charset="0"/>
              </a:rPr>
              <a:t>razliva </a:t>
            </a:r>
            <a:r>
              <a:rPr lang="pl-PL" dirty="0">
                <a:latin typeface="Calibri" pitchFamily="34" charset="0"/>
              </a:rPr>
              <a:t>na list papira a onda </a:t>
            </a:r>
            <a:r>
              <a:rPr lang="pl-PL" dirty="0" smtClean="0">
                <a:latin typeface="Calibri" pitchFamily="34" charset="0"/>
              </a:rPr>
              <a:t>se </a:t>
            </a:r>
            <a:r>
              <a:rPr lang="pl-PL" dirty="0">
                <a:latin typeface="Calibri" pitchFamily="34" charset="0"/>
              </a:rPr>
              <a:t>drugim listom </a:t>
            </a:r>
            <a:r>
              <a:rPr lang="pl-PL" dirty="0" smtClean="0">
                <a:latin typeface="Calibri" pitchFamily="34" charset="0"/>
              </a:rPr>
              <a:t>pritisne </a:t>
            </a:r>
            <a:r>
              <a:rPr lang="pl-PL" dirty="0">
                <a:latin typeface="Calibri" pitchFamily="34" charset="0"/>
              </a:rPr>
              <a:t>ovaj prvi i </a:t>
            </a:r>
            <a:r>
              <a:rPr lang="pl-PL" dirty="0" smtClean="0">
                <a:latin typeface="Calibri" pitchFamily="34" charset="0"/>
              </a:rPr>
              <a:t>potom polako odvoji </a:t>
            </a:r>
            <a:r>
              <a:rPr lang="pl-PL" dirty="0">
                <a:latin typeface="Calibri" pitchFamily="34" charset="0"/>
              </a:rPr>
              <a:t>tek što </a:t>
            </a:r>
            <a:r>
              <a:rPr lang="pl-PL" dirty="0" smtClean="0">
                <a:latin typeface="Calibri" pitchFamily="34" charset="0"/>
              </a:rPr>
              <a:t>bi se </a:t>
            </a:r>
            <a:r>
              <a:rPr lang="pl-PL" dirty="0">
                <a:latin typeface="Calibri" pitchFamily="34" charset="0"/>
              </a:rPr>
              <a:t>mastilo </a:t>
            </a:r>
            <a:r>
              <a:rPr lang="pl-PL" dirty="0" smtClean="0">
                <a:latin typeface="Calibri" pitchFamily="34" charset="0"/>
              </a:rPr>
              <a:t>osušilo</a:t>
            </a:r>
            <a:r>
              <a:rPr lang="pl-PL" dirty="0">
                <a:latin typeface="Calibri" pitchFamily="34" charset="0"/>
              </a:rPr>
              <a:t>; rezultat je trebalo da bude ‘nejednak po svojoj snazi sugestije’.</a:t>
            </a:r>
          </a:p>
          <a:p>
            <a:r>
              <a:rPr lang="pl-PL" dirty="0">
                <a:latin typeface="Calibri" pitchFamily="34" charset="0"/>
              </a:rPr>
              <a:t>- 1936</a:t>
            </a:r>
            <a:r>
              <a:rPr lang="pl-PL" dirty="0" smtClean="0">
                <a:latin typeface="Calibri" pitchFamily="34" charset="0"/>
              </a:rPr>
              <a:t>. Domingez izvodi prve dekalkomanije</a:t>
            </a:r>
            <a:endParaRPr lang="pl-PL" dirty="0">
              <a:latin typeface="Calibri" pitchFamily="34" charset="0"/>
            </a:endParaRPr>
          </a:p>
          <a:p>
            <a:pPr>
              <a:buFontTx/>
              <a:buChar char="-"/>
            </a:pPr>
            <a:r>
              <a:rPr lang="en-US" dirty="0" err="1" smtClean="0">
                <a:latin typeface="Calibri" pitchFamily="34" charset="0"/>
              </a:rPr>
              <a:t>Prvobitnih</a:t>
            </a:r>
            <a:r>
              <a:rPr lang="en-US" dirty="0" smtClean="0">
                <a:latin typeface="Calibri" pitchFamily="34" charset="0"/>
              </a:rPr>
              <a:t> </a:t>
            </a:r>
            <a:r>
              <a:rPr lang="en-US" dirty="0" err="1">
                <a:latin typeface="Calibri" pitchFamily="34" charset="0"/>
              </a:rPr>
              <a:t>deset</a:t>
            </a:r>
            <a:r>
              <a:rPr lang="en-US" dirty="0">
                <a:latin typeface="Calibri" pitchFamily="34" charset="0"/>
              </a:rPr>
              <a:t> </a:t>
            </a:r>
            <a:r>
              <a:rPr lang="en-US" dirty="0" err="1">
                <a:latin typeface="Calibri" pitchFamily="34" charset="0"/>
              </a:rPr>
              <a:t>Roršahovih</a:t>
            </a:r>
            <a:r>
              <a:rPr lang="en-US" dirty="0">
                <a:latin typeface="Calibri" pitchFamily="34" charset="0"/>
              </a:rPr>
              <a:t> </a:t>
            </a:r>
            <a:r>
              <a:rPr lang="en-US" dirty="0" err="1">
                <a:latin typeface="Calibri" pitchFamily="34" charset="0"/>
              </a:rPr>
              <a:t>kartica</a:t>
            </a:r>
            <a:r>
              <a:rPr lang="en-US" dirty="0">
                <a:latin typeface="Calibri" pitchFamily="34" charset="0"/>
              </a:rPr>
              <a:t> s </a:t>
            </a:r>
            <a:r>
              <a:rPr lang="en-US" dirty="0" err="1">
                <a:latin typeface="Calibri" pitchFamily="34" charset="0"/>
              </a:rPr>
              <a:t>mrljama</a:t>
            </a:r>
            <a:r>
              <a:rPr lang="en-US" dirty="0">
                <a:latin typeface="Calibri" pitchFamily="34" charset="0"/>
              </a:rPr>
              <a:t> </a:t>
            </a:r>
            <a:r>
              <a:rPr lang="en-US" dirty="0" err="1" smtClean="0">
                <a:latin typeface="Calibri" pitchFamily="34" charset="0"/>
              </a:rPr>
              <a:t>publikovano</a:t>
            </a:r>
            <a:r>
              <a:rPr lang="en-US" dirty="0" smtClean="0">
                <a:latin typeface="Calibri" pitchFamily="34" charset="0"/>
              </a:rPr>
              <a:t> je 1921. </a:t>
            </a:r>
            <a:r>
              <a:rPr lang="en-US" dirty="0" err="1" smtClean="0">
                <a:latin typeface="Calibri" pitchFamily="34" charset="0"/>
              </a:rPr>
              <a:t>godine</a:t>
            </a:r>
            <a:r>
              <a:rPr lang="sr-Latn-RS" dirty="0" smtClean="0">
                <a:latin typeface="Calibri" pitchFamily="34" charset="0"/>
              </a:rPr>
              <a:t> (Roršah je </a:t>
            </a:r>
            <a:endParaRPr lang="en-US" dirty="0" smtClean="0">
              <a:latin typeface="Calibri" pitchFamily="34" charset="0"/>
            </a:endParaRPr>
          </a:p>
          <a:p>
            <a:r>
              <a:rPr lang="sr-Latn-RS" dirty="0" smtClean="0">
                <a:latin typeface="Calibri" pitchFamily="34" charset="0"/>
              </a:rPr>
              <a:t>je </a:t>
            </a:r>
            <a:r>
              <a:rPr lang="vi-VN" dirty="0">
                <a:latin typeface="Calibri" pitchFamily="34" charset="0"/>
              </a:rPr>
              <a:t>postavio teoriju da se mentalno zdravlje može proceniti po tome kako neko obrađuje vizuelne </a:t>
            </a:r>
            <a:r>
              <a:rPr lang="vi-VN" dirty="0" smtClean="0">
                <a:latin typeface="Calibri" pitchFamily="34" charset="0"/>
              </a:rPr>
              <a:t>informacije</a:t>
            </a:r>
            <a:r>
              <a:rPr lang="sr-Latn-RS" dirty="0">
                <a:latin typeface="Calibri" pitchFamily="34" charset="0"/>
              </a:rPr>
              <a:t>)</a:t>
            </a:r>
            <a:endParaRPr lang="en-US" dirty="0">
              <a:latin typeface="Calibri" pitchFamily="34" charset="0"/>
            </a:endParaRPr>
          </a:p>
        </p:txBody>
      </p:sp>
      <p:pic>
        <p:nvPicPr>
          <p:cNvPr id="63491" name="Picture 2" descr="Oscar Domínguez. Untitled. (1936-37)"/>
          <p:cNvPicPr>
            <a:picLocks noChangeAspect="1" noChangeArrowheads="1"/>
          </p:cNvPicPr>
          <p:nvPr/>
        </p:nvPicPr>
        <p:blipFill>
          <a:blip r:embed="rId2"/>
          <a:srcRect/>
          <a:stretch>
            <a:fillRect/>
          </a:stretch>
        </p:blipFill>
        <p:spPr bwMode="auto">
          <a:xfrm>
            <a:off x="3505200" y="381000"/>
            <a:ext cx="5473700" cy="3886200"/>
          </a:xfrm>
          <a:prstGeom prst="rect">
            <a:avLst/>
          </a:prstGeom>
          <a:noFill/>
          <a:ln w="9525">
            <a:noFill/>
            <a:miter lim="800000"/>
            <a:headEnd/>
            <a:tailEnd/>
          </a:ln>
        </p:spPr>
      </p:pic>
      <p:sp>
        <p:nvSpPr>
          <p:cNvPr id="63492" name="Rectangle 4"/>
          <p:cNvSpPr>
            <a:spLocks noChangeArrowheads="1"/>
          </p:cNvSpPr>
          <p:nvPr/>
        </p:nvSpPr>
        <p:spPr bwMode="auto">
          <a:xfrm>
            <a:off x="3581400" y="4495800"/>
            <a:ext cx="5410200" cy="646113"/>
          </a:xfrm>
          <a:prstGeom prst="rect">
            <a:avLst/>
          </a:prstGeom>
          <a:noFill/>
          <a:ln w="9525">
            <a:noFill/>
            <a:miter lim="800000"/>
            <a:headEnd/>
            <a:tailEnd/>
          </a:ln>
        </p:spPr>
        <p:txBody>
          <a:bodyPr>
            <a:spAutoFit/>
          </a:bodyPr>
          <a:lstStyle/>
          <a:p>
            <a:pPr algn="r"/>
            <a:r>
              <a:rPr lang="sr-Latn-CS">
                <a:latin typeface="Calibri" pitchFamily="34" charset="0"/>
              </a:rPr>
              <a:t>Oscar Dominguez, </a:t>
            </a:r>
            <a:r>
              <a:rPr lang="en-US" i="1">
                <a:latin typeface="Calibri" pitchFamily="34" charset="0"/>
              </a:rPr>
              <a:t>Untitled</a:t>
            </a:r>
            <a:r>
              <a:rPr lang="sr-Latn-CS" i="1">
                <a:latin typeface="Calibri" pitchFamily="34" charset="0"/>
              </a:rPr>
              <a:t>, </a:t>
            </a:r>
            <a:r>
              <a:rPr lang="en-US">
                <a:latin typeface="Calibri" pitchFamily="34" charset="0"/>
              </a:rPr>
              <a:t>1936-37)</a:t>
            </a:r>
            <a:r>
              <a:rPr lang="sr-Latn-CS">
                <a:latin typeface="Calibri" pitchFamily="34" charset="0"/>
              </a:rPr>
              <a:t>, </a:t>
            </a:r>
            <a:r>
              <a:rPr lang="en-US">
                <a:latin typeface="Calibri" pitchFamily="34" charset="0"/>
              </a:rPr>
              <a:t>Decalcomania (gouache transfer) on paper</a:t>
            </a:r>
            <a:r>
              <a:rPr lang="sr-Latn-CS">
                <a:latin typeface="Calibri" pitchFamily="34" charset="0"/>
              </a:rPr>
              <a:t>,</a:t>
            </a:r>
            <a:r>
              <a:rPr lang="en-US">
                <a:latin typeface="Calibri" pitchFamily="34" charset="0"/>
              </a:rPr>
              <a:t>15.4 x 21.9 cm</a:t>
            </a:r>
            <a:r>
              <a:rPr lang="sr-Latn-CS">
                <a:latin typeface="Calibri" pitchFamily="34" charset="0"/>
              </a:rPr>
              <a:t>, MoMA</a:t>
            </a:r>
            <a:endParaRPr lang="en-US">
              <a:latin typeface="Calibri"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ndré Breton. Untitled. 1935"/>
          <p:cNvPicPr>
            <a:picLocks noChangeAspect="1" noChangeArrowheads="1"/>
          </p:cNvPicPr>
          <p:nvPr/>
        </p:nvPicPr>
        <p:blipFill>
          <a:blip r:embed="rId2"/>
          <a:srcRect/>
          <a:stretch>
            <a:fillRect/>
          </a:stretch>
        </p:blipFill>
        <p:spPr bwMode="auto">
          <a:xfrm>
            <a:off x="4381500" y="0"/>
            <a:ext cx="4762500" cy="3724275"/>
          </a:xfrm>
          <a:prstGeom prst="rect">
            <a:avLst/>
          </a:prstGeom>
          <a:noFill/>
          <a:ln w="9525">
            <a:noFill/>
            <a:miter lim="800000"/>
            <a:headEnd/>
            <a:tailEnd/>
          </a:ln>
        </p:spPr>
      </p:pic>
      <p:sp>
        <p:nvSpPr>
          <p:cNvPr id="64515" name="Rectangle 2"/>
          <p:cNvSpPr>
            <a:spLocks noChangeArrowheads="1"/>
          </p:cNvSpPr>
          <p:nvPr/>
        </p:nvSpPr>
        <p:spPr bwMode="auto">
          <a:xfrm>
            <a:off x="228600" y="152400"/>
            <a:ext cx="4038600" cy="923925"/>
          </a:xfrm>
          <a:prstGeom prst="rect">
            <a:avLst/>
          </a:prstGeom>
          <a:noFill/>
          <a:ln w="9525">
            <a:noFill/>
            <a:miter lim="800000"/>
            <a:headEnd/>
            <a:tailEnd/>
          </a:ln>
        </p:spPr>
        <p:txBody>
          <a:bodyPr>
            <a:spAutoFit/>
          </a:bodyPr>
          <a:lstStyle/>
          <a:p>
            <a:pPr algn="r"/>
            <a:r>
              <a:rPr lang="sr-Latn-CS" dirty="0">
                <a:latin typeface="Calibri" pitchFamily="34" charset="0"/>
              </a:rPr>
              <a:t>Andre </a:t>
            </a:r>
            <a:r>
              <a:rPr lang="sr-Latn-CS" dirty="0" smtClean="0">
                <a:latin typeface="Calibri" pitchFamily="34" charset="0"/>
              </a:rPr>
              <a:t>Breton, </a:t>
            </a:r>
            <a:r>
              <a:rPr lang="sr-Latn-RS" i="1" dirty="0">
                <a:latin typeface="Calibri" pitchFamily="34" charset="0"/>
              </a:rPr>
              <a:t>B</a:t>
            </a:r>
            <a:r>
              <a:rPr lang="sr-Latn-RS" i="1" dirty="0" smtClean="0">
                <a:latin typeface="Calibri" pitchFamily="34" charset="0"/>
              </a:rPr>
              <a:t>ez naziva</a:t>
            </a:r>
            <a:r>
              <a:rPr lang="sr-Latn-CS" i="1" dirty="0" smtClean="0">
                <a:latin typeface="Calibri" pitchFamily="34" charset="0"/>
              </a:rPr>
              <a:t>, </a:t>
            </a:r>
            <a:r>
              <a:rPr lang="pt-BR" dirty="0">
                <a:latin typeface="Calibri" pitchFamily="34" charset="0"/>
              </a:rPr>
              <a:t>1935</a:t>
            </a:r>
            <a:r>
              <a:rPr lang="sr-Latn-CS" dirty="0">
                <a:latin typeface="Calibri" pitchFamily="34" charset="0"/>
              </a:rPr>
              <a:t>, D</a:t>
            </a:r>
            <a:r>
              <a:rPr lang="pt-BR" dirty="0">
                <a:latin typeface="Calibri" pitchFamily="34" charset="0"/>
              </a:rPr>
              <a:t>ecalcomania (ink transfer) on paper</a:t>
            </a:r>
            <a:r>
              <a:rPr lang="sr-Latn-CS" dirty="0">
                <a:latin typeface="Calibri" pitchFamily="34" charset="0"/>
              </a:rPr>
              <a:t>, </a:t>
            </a:r>
            <a:r>
              <a:rPr lang="pt-BR" dirty="0">
                <a:latin typeface="Calibri" pitchFamily="34" charset="0"/>
              </a:rPr>
              <a:t>25.3 x 32.3 cm</a:t>
            </a:r>
            <a:r>
              <a:rPr lang="sr-Latn-CS" dirty="0">
                <a:latin typeface="Calibri" pitchFamily="34" charset="0"/>
              </a:rPr>
              <a:t>, MoMA</a:t>
            </a:r>
            <a:endParaRPr lang="en-US" dirty="0">
              <a:latin typeface="Calibri" pitchFamily="34" charset="0"/>
            </a:endParaRPr>
          </a:p>
        </p:txBody>
      </p:sp>
      <p:pic>
        <p:nvPicPr>
          <p:cNvPr id="64516" name="Picture 4" descr="Yves Tanguy. Untitled. 1936"/>
          <p:cNvPicPr>
            <a:picLocks noChangeAspect="1" noChangeArrowheads="1"/>
          </p:cNvPicPr>
          <p:nvPr/>
        </p:nvPicPr>
        <p:blipFill>
          <a:blip r:embed="rId3"/>
          <a:srcRect/>
          <a:stretch>
            <a:fillRect/>
          </a:stretch>
        </p:blipFill>
        <p:spPr bwMode="auto">
          <a:xfrm>
            <a:off x="0" y="3752850"/>
            <a:ext cx="4762500" cy="3105150"/>
          </a:xfrm>
          <a:prstGeom prst="rect">
            <a:avLst/>
          </a:prstGeom>
          <a:noFill/>
          <a:ln w="9525">
            <a:noFill/>
            <a:miter lim="800000"/>
            <a:headEnd/>
            <a:tailEnd/>
          </a:ln>
        </p:spPr>
      </p:pic>
      <p:sp>
        <p:nvSpPr>
          <p:cNvPr id="64517" name="Rectangle 4"/>
          <p:cNvSpPr>
            <a:spLocks noChangeArrowheads="1"/>
          </p:cNvSpPr>
          <p:nvPr/>
        </p:nvSpPr>
        <p:spPr bwMode="auto">
          <a:xfrm>
            <a:off x="4953000" y="5638800"/>
            <a:ext cx="3733800" cy="923925"/>
          </a:xfrm>
          <a:prstGeom prst="rect">
            <a:avLst/>
          </a:prstGeom>
          <a:noFill/>
          <a:ln w="9525">
            <a:noFill/>
            <a:miter lim="800000"/>
            <a:headEnd/>
            <a:tailEnd/>
          </a:ln>
        </p:spPr>
        <p:txBody>
          <a:bodyPr>
            <a:spAutoFit/>
          </a:bodyPr>
          <a:lstStyle/>
          <a:p>
            <a:r>
              <a:rPr lang="sr-Latn-CS" dirty="0"/>
              <a:t>Yves Tanguy,</a:t>
            </a:r>
            <a:r>
              <a:rPr lang="sr-Latn-CS" i="1" dirty="0"/>
              <a:t> </a:t>
            </a:r>
            <a:r>
              <a:rPr lang="sr-Latn-RS" i="1" dirty="0" smtClean="0">
                <a:latin typeface="Calibri" pitchFamily="34" charset="0"/>
              </a:rPr>
              <a:t>Bez naziva</a:t>
            </a:r>
            <a:r>
              <a:rPr lang="sr-Latn-CS" i="1" dirty="0" smtClean="0"/>
              <a:t>, </a:t>
            </a:r>
            <a:r>
              <a:rPr lang="pt-BR" dirty="0"/>
              <a:t>1936</a:t>
            </a:r>
            <a:r>
              <a:rPr lang="sr-Latn-CS" dirty="0"/>
              <a:t>, </a:t>
            </a:r>
            <a:r>
              <a:rPr lang="pt-BR" dirty="0"/>
              <a:t>Decalcomania (ink transfer) on paper</a:t>
            </a:r>
            <a:r>
              <a:rPr lang="sr-Latn-CS" dirty="0"/>
              <a:t>, </a:t>
            </a:r>
            <a:r>
              <a:rPr lang="pt-BR" dirty="0"/>
              <a:t>32.5 x 50.2 cm</a:t>
            </a:r>
            <a:r>
              <a:rPr lang="sr-Latn-CS" dirty="0"/>
              <a:t>, MoMA</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381000" y="152400"/>
            <a:ext cx="2149475" cy="954088"/>
          </a:xfrm>
          <a:prstGeom prst="rect">
            <a:avLst/>
          </a:prstGeom>
          <a:noFill/>
          <a:ln w="9525">
            <a:noFill/>
            <a:miter lim="800000"/>
            <a:headEnd/>
            <a:tailEnd/>
          </a:ln>
        </p:spPr>
        <p:txBody>
          <a:bodyPr wrap="none">
            <a:spAutoFit/>
          </a:bodyPr>
          <a:lstStyle/>
          <a:p>
            <a:r>
              <a:rPr lang="sr-Latn-CS" sz="2800" b="1">
                <a:latin typeface="Calibri" pitchFamily="34" charset="0"/>
              </a:rPr>
              <a:t>5. Fotografija</a:t>
            </a:r>
          </a:p>
          <a:p>
            <a:r>
              <a:rPr lang="sr-Latn-CS" sz="2800" b="1">
                <a:latin typeface="Calibri" pitchFamily="34" charset="0"/>
              </a:rPr>
              <a:t>a) fotogrami</a:t>
            </a:r>
            <a:endParaRPr lang="en-US" sz="2800" b="1">
              <a:latin typeface="Calibri" pitchFamily="34" charset="0"/>
            </a:endParaRPr>
          </a:p>
        </p:txBody>
      </p:sp>
      <p:sp>
        <p:nvSpPr>
          <p:cNvPr id="59396" name="Rectangle 3"/>
          <p:cNvSpPr>
            <a:spLocks noChangeArrowheads="1"/>
          </p:cNvSpPr>
          <p:nvPr/>
        </p:nvSpPr>
        <p:spPr bwMode="auto">
          <a:xfrm>
            <a:off x="304800" y="1876485"/>
            <a:ext cx="3886200" cy="4524315"/>
          </a:xfrm>
          <a:prstGeom prst="rect">
            <a:avLst/>
          </a:prstGeom>
          <a:noFill/>
          <a:ln w="9525">
            <a:noFill/>
            <a:miter lim="800000"/>
            <a:headEnd/>
            <a:tailEnd/>
          </a:ln>
        </p:spPr>
        <p:txBody>
          <a:bodyPr>
            <a:spAutoFit/>
          </a:bodyPr>
          <a:lstStyle/>
          <a:p>
            <a:pPr>
              <a:defRPr/>
            </a:pPr>
            <a:r>
              <a:rPr lang="sr-Latn-CS" i="1" dirty="0">
                <a:latin typeface="+mn-lt"/>
              </a:rPr>
              <a:t>Suptilne tehničke </a:t>
            </a:r>
            <a:r>
              <a:rPr lang="sr-Latn-CS" i="1" dirty="0" smtClean="0">
                <a:latin typeface="+mn-lt"/>
              </a:rPr>
              <a:t>manipulacije</a:t>
            </a:r>
            <a:endParaRPr lang="sr-Latn-CS" i="1" dirty="0">
              <a:latin typeface="+mn-lt"/>
            </a:endParaRPr>
          </a:p>
          <a:p>
            <a:pPr>
              <a:defRPr/>
            </a:pPr>
            <a:endParaRPr lang="sr-Latn-CS" i="1" dirty="0">
              <a:latin typeface="+mn-lt"/>
            </a:endParaRPr>
          </a:p>
          <a:p>
            <a:pPr>
              <a:defRPr/>
            </a:pPr>
            <a:r>
              <a:rPr lang="vi-VN" dirty="0">
                <a:latin typeface="Calibri" pitchFamily="34" charset="0"/>
              </a:rPr>
              <a:t>Rejograf</a:t>
            </a:r>
            <a:r>
              <a:rPr lang="sr-Latn-CS" dirty="0">
                <a:latin typeface="Calibri" pitchFamily="34" charset="0"/>
              </a:rPr>
              <a:t> (fotogram) -</a:t>
            </a:r>
            <a:r>
              <a:rPr lang="vi-VN" dirty="0">
                <a:latin typeface="Calibri" pitchFamily="34" charset="0"/>
              </a:rPr>
              <a:t> postupak izvođenja fotografije bez fotografskog aparata </a:t>
            </a:r>
            <a:r>
              <a:rPr lang="sr-Latn-RS" dirty="0" smtClean="0">
                <a:latin typeface="Calibri" pitchFamily="34" charset="0"/>
              </a:rPr>
              <a:t>Man Rej je</a:t>
            </a:r>
            <a:r>
              <a:rPr lang="vi-VN" dirty="0" smtClean="0">
                <a:latin typeface="Calibri" pitchFamily="34" charset="0"/>
              </a:rPr>
              <a:t> </a:t>
            </a:r>
            <a:r>
              <a:rPr lang="vi-VN" dirty="0">
                <a:latin typeface="Calibri" pitchFamily="34" charset="0"/>
              </a:rPr>
              <a:t>prema sopstvenom imenu nazvao </a:t>
            </a:r>
            <a:r>
              <a:rPr lang="vi-VN" dirty="0" smtClean="0">
                <a:latin typeface="Calibri" pitchFamily="34" charset="0"/>
              </a:rPr>
              <a:t>rejografom</a:t>
            </a:r>
            <a:r>
              <a:rPr lang="vi-VN" dirty="0">
                <a:latin typeface="Calibri" pitchFamily="34" charset="0"/>
              </a:rPr>
              <a:t>. </a:t>
            </a:r>
            <a:endParaRPr lang="sr-Latn-CS" dirty="0">
              <a:latin typeface="Calibri" pitchFamily="34" charset="0"/>
            </a:endParaRPr>
          </a:p>
          <a:p>
            <a:pPr>
              <a:defRPr/>
            </a:pPr>
            <a:r>
              <a:rPr lang="vi-VN" dirty="0">
                <a:latin typeface="Calibri" pitchFamily="34" charset="0"/>
              </a:rPr>
              <a:t>Postupak je sprovođen na taj način da bi na papir poređao </a:t>
            </a:r>
            <a:r>
              <a:rPr lang="vi-VN" dirty="0" smtClean="0">
                <a:latin typeface="Calibri" pitchFamily="34" charset="0"/>
              </a:rPr>
              <a:t>predmete</a:t>
            </a:r>
            <a:r>
              <a:rPr lang="sr-Latn-RS" dirty="0" smtClean="0">
                <a:latin typeface="Calibri" pitchFamily="34" charset="0"/>
              </a:rPr>
              <a:t> po</a:t>
            </a:r>
            <a:r>
              <a:rPr lang="vi-VN" dirty="0" smtClean="0">
                <a:latin typeface="Calibri" pitchFamily="34" charset="0"/>
              </a:rPr>
              <a:t> </a:t>
            </a:r>
            <a:r>
              <a:rPr lang="vi-VN" b="1" dirty="0" smtClean="0">
                <a:latin typeface="Calibri" pitchFamily="34" charset="0"/>
              </a:rPr>
              <a:t>nekom </a:t>
            </a:r>
            <a:r>
              <a:rPr lang="vi-VN" b="1" dirty="0">
                <a:latin typeface="Calibri" pitchFamily="34" charset="0"/>
              </a:rPr>
              <a:t>slučajnom </a:t>
            </a:r>
            <a:r>
              <a:rPr lang="sr-Latn-RS" b="1" dirty="0" smtClean="0">
                <a:latin typeface="Calibri" pitchFamily="34" charset="0"/>
              </a:rPr>
              <a:t>redosledu</a:t>
            </a:r>
            <a:r>
              <a:rPr lang="vi-VN" dirty="0" smtClean="0">
                <a:latin typeface="Calibri" pitchFamily="34" charset="0"/>
              </a:rPr>
              <a:t> </a:t>
            </a:r>
            <a:r>
              <a:rPr lang="vi-VN" dirty="0">
                <a:latin typeface="Calibri" pitchFamily="34" charset="0"/>
              </a:rPr>
              <a:t>i zatim bi takvu kompoziciju izložio svetlu. </a:t>
            </a:r>
            <a:r>
              <a:rPr lang="sr-Latn-RS" dirty="0" smtClean="0">
                <a:latin typeface="Calibri" pitchFamily="34" charset="0"/>
              </a:rPr>
              <a:t>Kao r</a:t>
            </a:r>
            <a:r>
              <a:rPr lang="vi-VN" dirty="0" smtClean="0">
                <a:latin typeface="Calibri" pitchFamily="34" charset="0"/>
              </a:rPr>
              <a:t>ezultat</a:t>
            </a:r>
            <a:r>
              <a:rPr lang="sr-Latn-CS" dirty="0" smtClean="0">
                <a:latin typeface="Calibri" pitchFamily="34" charset="0"/>
              </a:rPr>
              <a:t> ovog postupka se po njegovom kao i mišljenju nadrealista dobijala </a:t>
            </a:r>
            <a:r>
              <a:rPr lang="vi-VN" dirty="0" smtClean="0">
                <a:latin typeface="Calibri" pitchFamily="34" charset="0"/>
              </a:rPr>
              <a:t>jako </a:t>
            </a:r>
            <a:r>
              <a:rPr lang="vi-VN" dirty="0">
                <a:latin typeface="Calibri" pitchFamily="34" charset="0"/>
              </a:rPr>
              <a:t>uzbudljiva »višeslojna« reprodukcija siluete, gotovo trodimenzionalna slika koja je odmah pobuđivala niz automatskih asocijacija</a:t>
            </a:r>
            <a:endParaRPr lang="en-US" dirty="0">
              <a:latin typeface="Calibri" pitchFamily="34" charset="0"/>
            </a:endParaRPr>
          </a:p>
        </p:txBody>
      </p:sp>
      <p:pic>
        <p:nvPicPr>
          <p:cNvPr id="65540" name="Picture 6" descr="Man Ray. Rayograph. 1922"/>
          <p:cNvPicPr>
            <a:picLocks noChangeAspect="1" noChangeArrowheads="1"/>
          </p:cNvPicPr>
          <p:nvPr/>
        </p:nvPicPr>
        <p:blipFill>
          <a:blip r:embed="rId2"/>
          <a:srcRect/>
          <a:stretch>
            <a:fillRect/>
          </a:stretch>
        </p:blipFill>
        <p:spPr bwMode="auto">
          <a:xfrm>
            <a:off x="4724400" y="1371600"/>
            <a:ext cx="3886200" cy="5100638"/>
          </a:xfrm>
          <a:prstGeom prst="rect">
            <a:avLst/>
          </a:prstGeom>
          <a:noFill/>
          <a:ln w="9525">
            <a:noFill/>
            <a:miter lim="800000"/>
            <a:headEnd/>
            <a:tailEnd/>
          </a:ln>
        </p:spPr>
      </p:pic>
      <p:sp>
        <p:nvSpPr>
          <p:cNvPr id="65541" name="Rectangle 5"/>
          <p:cNvSpPr>
            <a:spLocks noChangeArrowheads="1"/>
          </p:cNvSpPr>
          <p:nvPr/>
        </p:nvSpPr>
        <p:spPr bwMode="auto">
          <a:xfrm>
            <a:off x="4724400" y="533400"/>
            <a:ext cx="3803550" cy="646331"/>
          </a:xfrm>
          <a:prstGeom prst="rect">
            <a:avLst/>
          </a:prstGeom>
          <a:noFill/>
          <a:ln w="9525">
            <a:noFill/>
            <a:miter lim="800000"/>
            <a:headEnd/>
            <a:tailEnd/>
          </a:ln>
        </p:spPr>
        <p:txBody>
          <a:bodyPr wrap="square">
            <a:spAutoFit/>
          </a:bodyPr>
          <a:lstStyle/>
          <a:p>
            <a:pPr algn="ctr"/>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a:t>
            </a:r>
            <a:r>
              <a:rPr lang="sr-Latn-CS" dirty="0">
                <a:latin typeface="Calibri" pitchFamily="34" charset="0"/>
              </a:rPr>
              <a:t>, </a:t>
            </a:r>
            <a:r>
              <a:rPr lang="en-US" dirty="0">
                <a:latin typeface="Calibri" pitchFamily="34" charset="0"/>
              </a:rPr>
              <a:t>22.6 x 17.</a:t>
            </a:r>
            <a:r>
              <a:rPr lang="sr-Latn-CS" dirty="0">
                <a:latin typeface="Calibri" pitchFamily="34" charset="0"/>
              </a:rPr>
              <a:t>3</a:t>
            </a:r>
            <a:r>
              <a:rPr lang="en-US" dirty="0">
                <a:latin typeface="Calibri" pitchFamily="34" charset="0"/>
              </a:rPr>
              <a:t> cm</a:t>
            </a:r>
            <a:r>
              <a:rPr lang="sr-Latn-CS" dirty="0">
                <a:latin typeface="Calibri" pitchFamily="34" charset="0"/>
              </a:rPr>
              <a:t>, MoMA</a:t>
            </a:r>
            <a:endParaRPr lang="en-US" dirty="0">
              <a:latin typeface="Calibri"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an Ray. Rayograph. 1922"/>
          <p:cNvPicPr>
            <a:picLocks noChangeAspect="1" noChangeArrowheads="1"/>
          </p:cNvPicPr>
          <p:nvPr/>
        </p:nvPicPr>
        <p:blipFill>
          <a:blip r:embed="rId2"/>
          <a:srcRect/>
          <a:stretch>
            <a:fillRect/>
          </a:stretch>
        </p:blipFill>
        <p:spPr bwMode="auto">
          <a:xfrm>
            <a:off x="457200" y="228600"/>
            <a:ext cx="3810000" cy="5016500"/>
          </a:xfrm>
          <a:prstGeom prst="rect">
            <a:avLst/>
          </a:prstGeom>
          <a:noFill/>
          <a:ln w="9525">
            <a:noFill/>
            <a:miter lim="800000"/>
            <a:headEnd/>
            <a:tailEnd/>
          </a:ln>
        </p:spPr>
      </p:pic>
      <p:sp>
        <p:nvSpPr>
          <p:cNvPr id="66563" name="Rectangle 2"/>
          <p:cNvSpPr>
            <a:spLocks noChangeArrowheads="1"/>
          </p:cNvSpPr>
          <p:nvPr/>
        </p:nvSpPr>
        <p:spPr bwMode="auto">
          <a:xfrm>
            <a:off x="457200" y="5638800"/>
            <a:ext cx="3733800" cy="646113"/>
          </a:xfrm>
          <a:prstGeom prst="rect">
            <a:avLst/>
          </a:prstGeom>
          <a:noFill/>
          <a:ln w="9525">
            <a:noFill/>
            <a:miter lim="800000"/>
            <a:headEnd/>
            <a:tailEnd/>
          </a:ln>
        </p:spPr>
        <p:txBody>
          <a:bodyPr>
            <a:spAutoFit/>
          </a:bodyPr>
          <a:lstStyle/>
          <a:p>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 </a:t>
            </a:r>
            <a:r>
              <a:rPr lang="sr-Latn-CS" dirty="0">
                <a:latin typeface="Calibri" pitchFamily="34" charset="0"/>
              </a:rPr>
              <a:t>, </a:t>
            </a:r>
            <a:r>
              <a:rPr lang="en-US" dirty="0">
                <a:latin typeface="Calibri" pitchFamily="34" charset="0"/>
              </a:rPr>
              <a:t>22.7 x 17.1 cm</a:t>
            </a:r>
            <a:r>
              <a:rPr lang="sr-Latn-CS" dirty="0">
                <a:latin typeface="Calibri" pitchFamily="34" charset="0"/>
              </a:rPr>
              <a:t>, MoMA</a:t>
            </a:r>
            <a:endParaRPr lang="en-US" dirty="0">
              <a:latin typeface="Calibri" pitchFamily="34" charset="0"/>
            </a:endParaRPr>
          </a:p>
        </p:txBody>
      </p:sp>
      <p:pic>
        <p:nvPicPr>
          <p:cNvPr id="66564" name="Picture 4" descr="Man Ray. Rayograph. 1922"/>
          <p:cNvPicPr>
            <a:picLocks noChangeAspect="1" noChangeArrowheads="1"/>
          </p:cNvPicPr>
          <p:nvPr/>
        </p:nvPicPr>
        <p:blipFill>
          <a:blip r:embed="rId3"/>
          <a:srcRect/>
          <a:stretch>
            <a:fillRect/>
          </a:stretch>
        </p:blipFill>
        <p:spPr bwMode="auto">
          <a:xfrm>
            <a:off x="4724400" y="228600"/>
            <a:ext cx="3962400" cy="5043488"/>
          </a:xfrm>
          <a:prstGeom prst="rect">
            <a:avLst/>
          </a:prstGeom>
          <a:noFill/>
          <a:ln w="9525">
            <a:noFill/>
            <a:miter lim="800000"/>
            <a:headEnd/>
            <a:tailEnd/>
          </a:ln>
        </p:spPr>
      </p:pic>
      <p:sp>
        <p:nvSpPr>
          <p:cNvPr id="66565" name="Rectangle 4"/>
          <p:cNvSpPr>
            <a:spLocks noChangeArrowheads="1"/>
          </p:cNvSpPr>
          <p:nvPr/>
        </p:nvSpPr>
        <p:spPr bwMode="auto">
          <a:xfrm>
            <a:off x="4876800" y="5562600"/>
            <a:ext cx="3886200" cy="646113"/>
          </a:xfrm>
          <a:prstGeom prst="rect">
            <a:avLst/>
          </a:prstGeom>
          <a:noFill/>
          <a:ln w="9525">
            <a:noFill/>
            <a:miter lim="800000"/>
            <a:headEnd/>
            <a:tailEnd/>
          </a:ln>
        </p:spPr>
        <p:txBody>
          <a:bodyPr>
            <a:spAutoFit/>
          </a:bodyPr>
          <a:lstStyle/>
          <a:p>
            <a:pPr algn="r"/>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 </a:t>
            </a:r>
            <a:r>
              <a:rPr lang="sr-Latn-CS" dirty="0">
                <a:latin typeface="Calibri" pitchFamily="34" charset="0"/>
              </a:rPr>
              <a:t>, </a:t>
            </a:r>
            <a:r>
              <a:rPr lang="en-US" dirty="0">
                <a:latin typeface="Calibri" pitchFamily="34" charset="0"/>
              </a:rPr>
              <a:t>22.</a:t>
            </a:r>
            <a:r>
              <a:rPr lang="sr-Latn-CS" dirty="0">
                <a:latin typeface="Calibri" pitchFamily="34" charset="0"/>
              </a:rPr>
              <a:t>2</a:t>
            </a:r>
            <a:r>
              <a:rPr lang="en-US" dirty="0">
                <a:latin typeface="Calibri" pitchFamily="34" charset="0"/>
              </a:rPr>
              <a:t> x 17.</a:t>
            </a:r>
            <a:r>
              <a:rPr lang="sr-Latn-CS" dirty="0">
                <a:latin typeface="Calibri" pitchFamily="34" charset="0"/>
              </a:rPr>
              <a:t>5</a:t>
            </a:r>
            <a:r>
              <a:rPr lang="en-US" dirty="0">
                <a:latin typeface="Calibri" pitchFamily="34" charset="0"/>
              </a:rPr>
              <a:t> cm</a:t>
            </a:r>
            <a:r>
              <a:rPr lang="sr-Latn-CS" dirty="0">
                <a:latin typeface="Calibri" pitchFamily="34" charset="0"/>
              </a:rPr>
              <a:t>, MoMA</a:t>
            </a:r>
            <a:endParaRPr lang="en-US" dirty="0">
              <a:latin typeface="Calibri"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an Ray. Rayograph. 1922"/>
          <p:cNvPicPr>
            <a:picLocks noChangeAspect="1" noChangeArrowheads="1"/>
          </p:cNvPicPr>
          <p:nvPr/>
        </p:nvPicPr>
        <p:blipFill>
          <a:blip r:embed="rId2"/>
          <a:srcRect/>
          <a:stretch>
            <a:fillRect/>
          </a:stretch>
        </p:blipFill>
        <p:spPr bwMode="auto">
          <a:xfrm>
            <a:off x="304800" y="304800"/>
            <a:ext cx="3838575" cy="5053013"/>
          </a:xfrm>
          <a:prstGeom prst="rect">
            <a:avLst/>
          </a:prstGeom>
          <a:noFill/>
          <a:ln w="9525">
            <a:noFill/>
            <a:miter lim="800000"/>
            <a:headEnd/>
            <a:tailEnd/>
          </a:ln>
        </p:spPr>
      </p:pic>
      <p:sp>
        <p:nvSpPr>
          <p:cNvPr id="67587" name="Rectangle 2"/>
          <p:cNvSpPr>
            <a:spLocks noChangeArrowheads="1"/>
          </p:cNvSpPr>
          <p:nvPr/>
        </p:nvSpPr>
        <p:spPr bwMode="auto">
          <a:xfrm>
            <a:off x="304800" y="5638800"/>
            <a:ext cx="3657600" cy="646113"/>
          </a:xfrm>
          <a:prstGeom prst="rect">
            <a:avLst/>
          </a:prstGeom>
          <a:noFill/>
          <a:ln w="9525">
            <a:noFill/>
            <a:miter lim="800000"/>
            <a:headEnd/>
            <a:tailEnd/>
          </a:ln>
        </p:spPr>
        <p:txBody>
          <a:bodyPr>
            <a:spAutoFit/>
          </a:bodyPr>
          <a:lstStyle/>
          <a:p>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a:t>
            </a:r>
            <a:r>
              <a:rPr lang="sr-Latn-CS" dirty="0">
                <a:latin typeface="Calibri" pitchFamily="34" charset="0"/>
              </a:rPr>
              <a:t>,</a:t>
            </a:r>
            <a:r>
              <a:rPr lang="en-US" dirty="0">
                <a:latin typeface="Calibri" pitchFamily="34" charset="0"/>
              </a:rPr>
              <a:t> 22.7 x 17.2 cm</a:t>
            </a:r>
            <a:r>
              <a:rPr lang="sr-Latn-CS" dirty="0">
                <a:latin typeface="Calibri" pitchFamily="34" charset="0"/>
              </a:rPr>
              <a:t>, MoMA</a:t>
            </a:r>
            <a:endParaRPr lang="en-US" dirty="0">
              <a:latin typeface="Calibri" pitchFamily="34" charset="0"/>
            </a:endParaRPr>
          </a:p>
        </p:txBody>
      </p:sp>
      <p:pic>
        <p:nvPicPr>
          <p:cNvPr id="67588" name="Picture 4" descr="Man Ray. Rayograph. 1922"/>
          <p:cNvPicPr>
            <a:picLocks noChangeAspect="1" noChangeArrowheads="1"/>
          </p:cNvPicPr>
          <p:nvPr/>
        </p:nvPicPr>
        <p:blipFill>
          <a:blip r:embed="rId3"/>
          <a:srcRect/>
          <a:stretch>
            <a:fillRect/>
          </a:stretch>
        </p:blipFill>
        <p:spPr bwMode="auto">
          <a:xfrm>
            <a:off x="4724400" y="303213"/>
            <a:ext cx="3886200" cy="5068887"/>
          </a:xfrm>
          <a:prstGeom prst="rect">
            <a:avLst/>
          </a:prstGeom>
          <a:noFill/>
          <a:ln w="9525">
            <a:noFill/>
            <a:miter lim="800000"/>
            <a:headEnd/>
            <a:tailEnd/>
          </a:ln>
        </p:spPr>
      </p:pic>
      <p:sp>
        <p:nvSpPr>
          <p:cNvPr id="67589" name="Rectangle 4"/>
          <p:cNvSpPr>
            <a:spLocks noChangeArrowheads="1"/>
          </p:cNvSpPr>
          <p:nvPr/>
        </p:nvSpPr>
        <p:spPr bwMode="auto">
          <a:xfrm>
            <a:off x="5181600" y="5638800"/>
            <a:ext cx="3427413" cy="646113"/>
          </a:xfrm>
          <a:prstGeom prst="rect">
            <a:avLst/>
          </a:prstGeom>
          <a:noFill/>
          <a:ln w="9525">
            <a:noFill/>
            <a:miter lim="800000"/>
            <a:headEnd/>
            <a:tailEnd/>
          </a:ln>
        </p:spPr>
        <p:txBody>
          <a:bodyPr>
            <a:spAutoFit/>
          </a:bodyPr>
          <a:lstStyle/>
          <a:p>
            <a:pPr algn="r"/>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a:t>
            </a:r>
            <a:r>
              <a:rPr lang="sr-Latn-CS" dirty="0">
                <a:latin typeface="Calibri" pitchFamily="34" charset="0"/>
              </a:rPr>
              <a:t>, </a:t>
            </a:r>
            <a:r>
              <a:rPr lang="en-US" dirty="0">
                <a:latin typeface="Calibri" pitchFamily="34" charset="0"/>
              </a:rPr>
              <a:t>22.5 x 17.3 cm</a:t>
            </a:r>
            <a:r>
              <a:rPr lang="sr-Latn-CS" dirty="0">
                <a:latin typeface="Calibri" pitchFamily="34" charset="0"/>
              </a:rPr>
              <a:t>, MoMA</a:t>
            </a:r>
            <a:endParaRPr lang="en-US" dirty="0">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57200" y="274638"/>
            <a:ext cx="8229600" cy="182562"/>
          </a:xfrm>
        </p:spPr>
        <p:txBody>
          <a:bodyPr>
            <a:normAutofit fontScale="90000"/>
          </a:bodyPr>
          <a:lstStyle/>
          <a:p>
            <a:endParaRPr lang="en-US" sz="4000"/>
          </a:p>
        </p:txBody>
      </p:sp>
      <p:sp>
        <p:nvSpPr>
          <p:cNvPr id="8195" name="Rectangle 3"/>
          <p:cNvSpPr>
            <a:spLocks noGrp="1" noChangeArrowheads="1"/>
          </p:cNvSpPr>
          <p:nvPr>
            <p:ph type="body" idx="4294967295"/>
          </p:nvPr>
        </p:nvSpPr>
        <p:spPr>
          <a:xfrm>
            <a:off x="457200" y="990600"/>
            <a:ext cx="8229600" cy="5135563"/>
          </a:xfrm>
        </p:spPr>
        <p:txBody>
          <a:bodyPr>
            <a:normAutofit fontScale="77500" lnSpcReduction="20000"/>
          </a:bodyPr>
          <a:lstStyle/>
          <a:p>
            <a:pPr>
              <a:lnSpc>
                <a:spcPct val="150000"/>
              </a:lnSpc>
              <a:buFontTx/>
              <a:buNone/>
            </a:pPr>
            <a:r>
              <a:rPr lang="sr-Latn-CS" sz="2800" dirty="0">
                <a:latin typeface="Calibri" pitchFamily="34" charset="0"/>
              </a:rPr>
              <a:t>3. slučaj i iracionalno</a:t>
            </a:r>
          </a:p>
          <a:p>
            <a:pPr>
              <a:lnSpc>
                <a:spcPct val="150000"/>
              </a:lnSpc>
              <a:buFontTx/>
              <a:buNone/>
            </a:pPr>
            <a:r>
              <a:rPr lang="sr-Latn-CS" sz="2800" dirty="0">
                <a:latin typeface="Calibri" pitchFamily="34" charset="0"/>
              </a:rPr>
              <a:t>4. kontradiktornost</a:t>
            </a:r>
            <a:r>
              <a:rPr lang="sl-SI" sz="2800" dirty="0">
                <a:latin typeface="Calibri" pitchFamily="34" charset="0"/>
              </a:rPr>
              <a:t> </a:t>
            </a:r>
          </a:p>
          <a:p>
            <a:pPr>
              <a:lnSpc>
                <a:spcPct val="150000"/>
              </a:lnSpc>
              <a:buFontTx/>
              <a:buNone/>
            </a:pPr>
            <a:r>
              <a:rPr lang="sl-SI" sz="2800" dirty="0">
                <a:latin typeface="Calibri" pitchFamily="34" charset="0"/>
              </a:rPr>
              <a:t>5. primitivne kulture, eksperimenti i sa automatizmom, modernom tehnologijom, erotikom, orijentalnom filozofijom, ritualima, Frojdovom psihoanalizom, anarhizmom, Jungovom psihoanalizom, marksističkom dijalektikom i mnogim drugim pristupima, tako da bilo koji put koji se izabere da se objasne ove dve pojave, avangarde, ne može se smatrati definitivnim jer se svaki put prate samo jedna linija kontinuiteta ili diskontinuiteta, sa ciljem da se pokaže kako su stvari funkcionisale i šta se zapravo dešavalo u ovoj složenoj mreži koju su sačinjavali izraziti individualci.</a:t>
            </a:r>
            <a:endParaRPr lang="en-US" sz="28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an Ray. Rayograph. 1922"/>
          <p:cNvPicPr>
            <a:picLocks noChangeAspect="1" noChangeArrowheads="1"/>
          </p:cNvPicPr>
          <p:nvPr/>
        </p:nvPicPr>
        <p:blipFill>
          <a:blip r:embed="rId2"/>
          <a:srcRect/>
          <a:stretch>
            <a:fillRect/>
          </a:stretch>
        </p:blipFill>
        <p:spPr bwMode="auto">
          <a:xfrm>
            <a:off x="381000" y="206375"/>
            <a:ext cx="3810000" cy="5032375"/>
          </a:xfrm>
          <a:prstGeom prst="rect">
            <a:avLst/>
          </a:prstGeom>
          <a:noFill/>
          <a:ln w="9525">
            <a:noFill/>
            <a:miter lim="800000"/>
            <a:headEnd/>
            <a:tailEnd/>
          </a:ln>
        </p:spPr>
      </p:pic>
      <p:sp>
        <p:nvSpPr>
          <p:cNvPr id="68611" name="Rectangle 2"/>
          <p:cNvSpPr>
            <a:spLocks noChangeArrowheads="1"/>
          </p:cNvSpPr>
          <p:nvPr/>
        </p:nvSpPr>
        <p:spPr bwMode="auto">
          <a:xfrm>
            <a:off x="381000" y="5562600"/>
            <a:ext cx="3429000" cy="646113"/>
          </a:xfrm>
          <a:prstGeom prst="rect">
            <a:avLst/>
          </a:prstGeom>
          <a:noFill/>
          <a:ln w="9525">
            <a:noFill/>
            <a:miter lim="800000"/>
            <a:headEnd/>
            <a:tailEnd/>
          </a:ln>
        </p:spPr>
        <p:txBody>
          <a:bodyPr>
            <a:spAutoFit/>
          </a:bodyPr>
          <a:lstStyle/>
          <a:p>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a:t>
            </a:r>
            <a:r>
              <a:rPr lang="sr-Latn-CS" dirty="0">
                <a:latin typeface="Calibri" pitchFamily="34" charset="0"/>
              </a:rPr>
              <a:t>,</a:t>
            </a:r>
            <a:r>
              <a:rPr lang="en-US" dirty="0">
                <a:latin typeface="Calibri" pitchFamily="34" charset="0"/>
              </a:rPr>
              <a:t> 22.5 x 17 cm</a:t>
            </a:r>
            <a:r>
              <a:rPr lang="sr-Latn-CS" dirty="0">
                <a:latin typeface="Calibri" pitchFamily="34" charset="0"/>
              </a:rPr>
              <a:t>, MoMA</a:t>
            </a:r>
            <a:endParaRPr lang="en-US" dirty="0">
              <a:latin typeface="Calibri" pitchFamily="34" charset="0"/>
            </a:endParaRPr>
          </a:p>
        </p:txBody>
      </p:sp>
      <p:pic>
        <p:nvPicPr>
          <p:cNvPr id="68612" name="Picture 4" descr="Man Ray. Rayograph. 1922"/>
          <p:cNvPicPr>
            <a:picLocks noChangeAspect="1" noChangeArrowheads="1"/>
          </p:cNvPicPr>
          <p:nvPr/>
        </p:nvPicPr>
        <p:blipFill>
          <a:blip r:embed="rId3"/>
          <a:srcRect/>
          <a:stretch>
            <a:fillRect/>
          </a:stretch>
        </p:blipFill>
        <p:spPr bwMode="auto">
          <a:xfrm>
            <a:off x="4876800" y="152400"/>
            <a:ext cx="3703638" cy="5135563"/>
          </a:xfrm>
          <a:prstGeom prst="rect">
            <a:avLst/>
          </a:prstGeom>
          <a:noFill/>
          <a:ln w="9525">
            <a:noFill/>
            <a:miter lim="800000"/>
            <a:headEnd/>
            <a:tailEnd/>
          </a:ln>
        </p:spPr>
      </p:pic>
      <p:sp>
        <p:nvSpPr>
          <p:cNvPr id="68613" name="Rectangle 4"/>
          <p:cNvSpPr>
            <a:spLocks noChangeArrowheads="1"/>
          </p:cNvSpPr>
          <p:nvPr/>
        </p:nvSpPr>
        <p:spPr bwMode="auto">
          <a:xfrm>
            <a:off x="5029200" y="5638800"/>
            <a:ext cx="3505200" cy="646113"/>
          </a:xfrm>
          <a:prstGeom prst="rect">
            <a:avLst/>
          </a:prstGeom>
          <a:noFill/>
          <a:ln w="9525">
            <a:noFill/>
            <a:miter lim="800000"/>
            <a:headEnd/>
            <a:tailEnd/>
          </a:ln>
        </p:spPr>
        <p:txBody>
          <a:bodyPr>
            <a:spAutoFit/>
          </a:bodyPr>
          <a:lstStyle/>
          <a:p>
            <a:pPr algn="r"/>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a:t>
            </a:r>
            <a:r>
              <a:rPr lang="sr-Latn-CS" dirty="0">
                <a:latin typeface="Calibri" pitchFamily="34" charset="0"/>
              </a:rPr>
              <a:t>,</a:t>
            </a:r>
            <a:r>
              <a:rPr lang="en-US" dirty="0">
                <a:latin typeface="Calibri" pitchFamily="34" charset="0"/>
              </a:rPr>
              <a:t> 23.2 x 16.7 cm</a:t>
            </a:r>
            <a:r>
              <a:rPr lang="sr-Latn-CS" dirty="0">
                <a:latin typeface="Calibri" pitchFamily="34" charset="0"/>
              </a:rPr>
              <a:t>, MoMA</a:t>
            </a:r>
            <a:endParaRPr lang="en-US" dirty="0">
              <a:latin typeface="Calibri"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Man Ray. Rayograph. 1922"/>
          <p:cNvPicPr>
            <a:picLocks noChangeAspect="1" noChangeArrowheads="1"/>
          </p:cNvPicPr>
          <p:nvPr/>
        </p:nvPicPr>
        <p:blipFill>
          <a:blip r:embed="rId2"/>
          <a:srcRect/>
          <a:stretch>
            <a:fillRect/>
          </a:stretch>
        </p:blipFill>
        <p:spPr bwMode="auto">
          <a:xfrm>
            <a:off x="381000" y="381000"/>
            <a:ext cx="3962400" cy="5153025"/>
          </a:xfrm>
          <a:prstGeom prst="rect">
            <a:avLst/>
          </a:prstGeom>
          <a:noFill/>
          <a:ln w="9525">
            <a:noFill/>
            <a:miter lim="800000"/>
            <a:headEnd/>
            <a:tailEnd/>
          </a:ln>
        </p:spPr>
      </p:pic>
      <p:sp>
        <p:nvSpPr>
          <p:cNvPr id="69635" name="Rectangle 2"/>
          <p:cNvSpPr>
            <a:spLocks noChangeArrowheads="1"/>
          </p:cNvSpPr>
          <p:nvPr/>
        </p:nvSpPr>
        <p:spPr bwMode="auto">
          <a:xfrm>
            <a:off x="457200" y="5867400"/>
            <a:ext cx="3733800" cy="646113"/>
          </a:xfrm>
          <a:prstGeom prst="rect">
            <a:avLst/>
          </a:prstGeom>
          <a:noFill/>
          <a:ln w="9525">
            <a:noFill/>
            <a:miter lim="800000"/>
            <a:headEnd/>
            <a:tailEnd/>
          </a:ln>
        </p:spPr>
        <p:txBody>
          <a:bodyPr>
            <a:spAutoFit/>
          </a:bodyPr>
          <a:lstStyle/>
          <a:p>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a:t>
            </a:r>
            <a:r>
              <a:rPr lang="sr-Latn-CS" dirty="0">
                <a:latin typeface="Calibri" pitchFamily="34" charset="0"/>
              </a:rPr>
              <a:t>, </a:t>
            </a:r>
            <a:r>
              <a:rPr lang="en-US" dirty="0">
                <a:latin typeface="Calibri" pitchFamily="34" charset="0"/>
              </a:rPr>
              <a:t> 22.3 x 17.2 cm</a:t>
            </a:r>
            <a:r>
              <a:rPr lang="sr-Latn-CS" dirty="0">
                <a:latin typeface="Calibri" pitchFamily="34" charset="0"/>
              </a:rPr>
              <a:t>, MoMA</a:t>
            </a:r>
            <a:endParaRPr lang="en-US" dirty="0">
              <a:latin typeface="Calibri" pitchFamily="34" charset="0"/>
            </a:endParaRPr>
          </a:p>
        </p:txBody>
      </p:sp>
      <p:pic>
        <p:nvPicPr>
          <p:cNvPr id="69636" name="Picture 4" descr="Man Ray. Rayograph. 1922"/>
          <p:cNvPicPr>
            <a:picLocks noChangeAspect="1" noChangeArrowheads="1"/>
          </p:cNvPicPr>
          <p:nvPr/>
        </p:nvPicPr>
        <p:blipFill>
          <a:blip r:embed="rId3"/>
          <a:srcRect/>
          <a:stretch>
            <a:fillRect/>
          </a:stretch>
        </p:blipFill>
        <p:spPr bwMode="auto">
          <a:xfrm>
            <a:off x="4724400" y="350838"/>
            <a:ext cx="3933825" cy="5211762"/>
          </a:xfrm>
          <a:prstGeom prst="rect">
            <a:avLst/>
          </a:prstGeom>
          <a:noFill/>
          <a:ln w="9525">
            <a:noFill/>
            <a:miter lim="800000"/>
            <a:headEnd/>
            <a:tailEnd/>
          </a:ln>
        </p:spPr>
      </p:pic>
      <p:sp>
        <p:nvSpPr>
          <p:cNvPr id="69637" name="Rectangle 4"/>
          <p:cNvSpPr>
            <a:spLocks noChangeArrowheads="1"/>
          </p:cNvSpPr>
          <p:nvPr/>
        </p:nvSpPr>
        <p:spPr bwMode="auto">
          <a:xfrm>
            <a:off x="5029200" y="5867400"/>
            <a:ext cx="3657600" cy="646113"/>
          </a:xfrm>
          <a:prstGeom prst="rect">
            <a:avLst/>
          </a:prstGeom>
          <a:noFill/>
          <a:ln w="9525">
            <a:noFill/>
            <a:miter lim="800000"/>
            <a:headEnd/>
            <a:tailEnd/>
          </a:ln>
        </p:spPr>
        <p:txBody>
          <a:bodyPr>
            <a:spAutoFit/>
          </a:bodyPr>
          <a:lstStyle/>
          <a:p>
            <a:pPr algn="r"/>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a:t>
            </a:r>
            <a:r>
              <a:rPr lang="sr-Latn-CS" dirty="0">
                <a:latin typeface="Calibri" pitchFamily="34" charset="0"/>
              </a:rPr>
              <a:t>,</a:t>
            </a:r>
            <a:r>
              <a:rPr lang="en-US" dirty="0">
                <a:latin typeface="Calibri" pitchFamily="34" charset="0"/>
              </a:rPr>
              <a:t> 23.5 x 17.9 cm</a:t>
            </a:r>
            <a:r>
              <a:rPr lang="sr-Latn-CS" dirty="0">
                <a:latin typeface="Calibri" pitchFamily="34" charset="0"/>
              </a:rPr>
              <a:t>, MoMA</a:t>
            </a:r>
            <a:endParaRPr lang="en-US" dirty="0">
              <a:latin typeface="Calibri"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Man Ray. Rayograph. 1922"/>
          <p:cNvPicPr>
            <a:picLocks noChangeAspect="1" noChangeArrowheads="1"/>
          </p:cNvPicPr>
          <p:nvPr/>
        </p:nvPicPr>
        <p:blipFill>
          <a:blip r:embed="rId2"/>
          <a:srcRect/>
          <a:stretch>
            <a:fillRect/>
          </a:stretch>
        </p:blipFill>
        <p:spPr bwMode="auto">
          <a:xfrm>
            <a:off x="228600" y="304800"/>
            <a:ext cx="4762500" cy="3790950"/>
          </a:xfrm>
          <a:prstGeom prst="rect">
            <a:avLst/>
          </a:prstGeom>
          <a:noFill/>
          <a:ln w="9525">
            <a:noFill/>
            <a:miter lim="800000"/>
            <a:headEnd/>
            <a:tailEnd/>
          </a:ln>
        </p:spPr>
      </p:pic>
      <p:sp>
        <p:nvSpPr>
          <p:cNvPr id="70659" name="Rectangle 2"/>
          <p:cNvSpPr>
            <a:spLocks noChangeArrowheads="1"/>
          </p:cNvSpPr>
          <p:nvPr/>
        </p:nvSpPr>
        <p:spPr bwMode="auto">
          <a:xfrm>
            <a:off x="228601" y="4343400"/>
            <a:ext cx="4419600" cy="646331"/>
          </a:xfrm>
          <a:prstGeom prst="rect">
            <a:avLst/>
          </a:prstGeom>
          <a:noFill/>
          <a:ln w="9525">
            <a:noFill/>
            <a:miter lim="800000"/>
            <a:headEnd/>
            <a:tailEnd/>
          </a:ln>
        </p:spPr>
        <p:txBody>
          <a:bodyPr wrap="square">
            <a:spAutoFit/>
          </a:bodyPr>
          <a:lstStyle/>
          <a:p>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(Poljubac), </a:t>
            </a:r>
            <a:r>
              <a:rPr lang="en-US" dirty="0">
                <a:latin typeface="Calibri" pitchFamily="34" charset="0"/>
              </a:rPr>
              <a:t>1922</a:t>
            </a:r>
            <a:r>
              <a:rPr lang="sr-Latn-CS" dirty="0">
                <a:latin typeface="Calibri" pitchFamily="34" charset="0"/>
              </a:rPr>
              <a:t>, </a:t>
            </a:r>
            <a:r>
              <a:rPr lang="en-US" dirty="0">
                <a:latin typeface="Calibri" pitchFamily="34" charset="0"/>
              </a:rPr>
              <a:t>23.9 x 29.9 cm</a:t>
            </a:r>
            <a:r>
              <a:rPr lang="sr-Latn-CS" dirty="0">
                <a:latin typeface="Calibri" pitchFamily="34" charset="0"/>
              </a:rPr>
              <a:t>, MoMA</a:t>
            </a:r>
            <a:endParaRPr lang="en-US" dirty="0">
              <a:latin typeface="Calibri" pitchFamily="34" charset="0"/>
            </a:endParaRPr>
          </a:p>
        </p:txBody>
      </p:sp>
      <p:pic>
        <p:nvPicPr>
          <p:cNvPr id="70660" name="Picture 4" descr="Man Ray. Rayograph. 1922"/>
          <p:cNvPicPr>
            <a:picLocks noChangeAspect="1" noChangeArrowheads="1"/>
          </p:cNvPicPr>
          <p:nvPr/>
        </p:nvPicPr>
        <p:blipFill>
          <a:blip r:embed="rId3"/>
          <a:srcRect/>
          <a:stretch>
            <a:fillRect/>
          </a:stretch>
        </p:blipFill>
        <p:spPr bwMode="auto">
          <a:xfrm>
            <a:off x="5181600" y="1524000"/>
            <a:ext cx="3821113" cy="5143500"/>
          </a:xfrm>
          <a:prstGeom prst="rect">
            <a:avLst/>
          </a:prstGeom>
          <a:noFill/>
          <a:ln w="9525">
            <a:noFill/>
            <a:miter lim="800000"/>
            <a:headEnd/>
            <a:tailEnd/>
          </a:ln>
        </p:spPr>
      </p:pic>
      <p:sp>
        <p:nvSpPr>
          <p:cNvPr id="70661" name="Rectangle 4"/>
          <p:cNvSpPr>
            <a:spLocks noChangeArrowheads="1"/>
          </p:cNvSpPr>
          <p:nvPr/>
        </p:nvSpPr>
        <p:spPr bwMode="auto">
          <a:xfrm>
            <a:off x="7010400" y="228600"/>
            <a:ext cx="1981200" cy="1200329"/>
          </a:xfrm>
          <a:prstGeom prst="rect">
            <a:avLst/>
          </a:prstGeom>
          <a:noFill/>
          <a:ln w="9525">
            <a:noFill/>
            <a:miter lim="800000"/>
            <a:headEnd/>
            <a:tailEnd/>
          </a:ln>
        </p:spPr>
        <p:txBody>
          <a:bodyPr>
            <a:spAutoFit/>
          </a:bodyPr>
          <a:lstStyle/>
          <a:p>
            <a:pPr algn="r"/>
            <a:r>
              <a:rPr lang="sr-Latn-RS" dirty="0" smtClean="0">
                <a:latin typeface="Calibri" pitchFamily="34" charset="0"/>
              </a:rPr>
              <a:t>Man Rej</a:t>
            </a:r>
            <a:r>
              <a:rPr lang="sr-Latn-RS" i="1" dirty="0" smtClean="0">
                <a:latin typeface="Calibri" pitchFamily="34" charset="0"/>
              </a:rPr>
              <a:t>, Rejograf</a:t>
            </a:r>
            <a:r>
              <a:rPr lang="sr-Latn-CS" i="1" dirty="0" smtClean="0">
                <a:latin typeface="Calibri" pitchFamily="34" charset="0"/>
              </a:rPr>
              <a:t>, </a:t>
            </a:r>
            <a:r>
              <a:rPr lang="en-US" dirty="0">
                <a:latin typeface="Calibri" pitchFamily="34" charset="0"/>
              </a:rPr>
              <a:t>1922 23.9 x 17.9 cm</a:t>
            </a:r>
            <a:r>
              <a:rPr lang="sr-Latn-CS" dirty="0">
                <a:latin typeface="Calibri" pitchFamily="34" charset="0"/>
              </a:rPr>
              <a:t>.</a:t>
            </a:r>
          </a:p>
          <a:p>
            <a:pPr algn="r"/>
            <a:r>
              <a:rPr lang="sr-Latn-CS" dirty="0">
                <a:latin typeface="Calibri" pitchFamily="34" charset="0"/>
              </a:rPr>
              <a:t>MoMA</a:t>
            </a:r>
            <a:endParaRPr lang="en-US" dirty="0">
              <a:latin typeface="Calibri"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Rayography Kiki's visage profile"/>
          <p:cNvPicPr>
            <a:picLocks noChangeAspect="1" noChangeArrowheads="1"/>
          </p:cNvPicPr>
          <p:nvPr/>
        </p:nvPicPr>
        <p:blipFill>
          <a:blip r:embed="rId2"/>
          <a:srcRect/>
          <a:stretch>
            <a:fillRect/>
          </a:stretch>
        </p:blipFill>
        <p:spPr bwMode="auto">
          <a:xfrm>
            <a:off x="5934075" y="2533650"/>
            <a:ext cx="3209925" cy="4324350"/>
          </a:xfrm>
          <a:prstGeom prst="rect">
            <a:avLst/>
          </a:prstGeom>
          <a:noFill/>
          <a:ln w="9525">
            <a:noFill/>
            <a:miter lim="800000"/>
            <a:headEnd/>
            <a:tailEnd/>
          </a:ln>
        </p:spPr>
      </p:pic>
      <p:sp>
        <p:nvSpPr>
          <p:cNvPr id="71683" name="Rectangle 2"/>
          <p:cNvSpPr>
            <a:spLocks noChangeArrowheads="1"/>
          </p:cNvSpPr>
          <p:nvPr/>
        </p:nvSpPr>
        <p:spPr bwMode="auto">
          <a:xfrm>
            <a:off x="6400800" y="1752600"/>
            <a:ext cx="2616200" cy="646331"/>
          </a:xfrm>
          <a:prstGeom prst="rect">
            <a:avLst/>
          </a:prstGeom>
          <a:noFill/>
          <a:ln w="9525">
            <a:noFill/>
            <a:miter lim="800000"/>
            <a:headEnd/>
            <a:tailEnd/>
          </a:ln>
        </p:spPr>
        <p:txBody>
          <a:bodyPr>
            <a:spAutoFit/>
          </a:bodyPr>
          <a:lstStyle/>
          <a:p>
            <a:pPr algn="r"/>
            <a:r>
              <a:rPr lang="sr-Latn-RS" dirty="0" smtClean="0">
                <a:latin typeface="Calibri" pitchFamily="34" charset="0"/>
              </a:rPr>
              <a:t>Man Rej</a:t>
            </a:r>
            <a:r>
              <a:rPr lang="sr-Latn-RS" i="1" dirty="0" smtClean="0">
                <a:latin typeface="Calibri" pitchFamily="34" charset="0"/>
              </a:rPr>
              <a:t>, Rejograf Kikino lice u profilu</a:t>
            </a:r>
            <a:r>
              <a:rPr lang="sr-Latn-CS" dirty="0" smtClean="0">
                <a:latin typeface="Calibri" pitchFamily="34" charset="0"/>
              </a:rPr>
              <a:t>, </a:t>
            </a:r>
            <a:r>
              <a:rPr lang="sr-Latn-CS" dirty="0">
                <a:latin typeface="Calibri" pitchFamily="34" charset="0"/>
              </a:rPr>
              <a:t>1922</a:t>
            </a:r>
            <a:endParaRPr lang="en-US" dirty="0">
              <a:latin typeface="Calibri" pitchFamily="34" charset="0"/>
            </a:endParaRPr>
          </a:p>
        </p:txBody>
      </p:sp>
      <p:sp>
        <p:nvSpPr>
          <p:cNvPr id="71684" name="Rectangle 4"/>
          <p:cNvSpPr>
            <a:spLocks noChangeArrowheads="1"/>
          </p:cNvSpPr>
          <p:nvPr/>
        </p:nvSpPr>
        <p:spPr bwMode="auto">
          <a:xfrm>
            <a:off x="0" y="457200"/>
            <a:ext cx="2840038" cy="369888"/>
          </a:xfrm>
          <a:prstGeom prst="rect">
            <a:avLst/>
          </a:prstGeom>
          <a:noFill/>
          <a:ln w="9525">
            <a:noFill/>
            <a:miter lim="800000"/>
            <a:headEnd/>
            <a:tailEnd/>
          </a:ln>
        </p:spPr>
        <p:txBody>
          <a:bodyPr wrap="none">
            <a:spAutoFit/>
          </a:bodyPr>
          <a:lstStyle/>
          <a:p>
            <a:r>
              <a:rPr lang="en-US">
                <a:latin typeface="Calibri" pitchFamily="34" charset="0"/>
              </a:rPr>
              <a:t>Kiki de Montparnasse</a:t>
            </a:r>
            <a:r>
              <a:rPr lang="sr-Latn-CS">
                <a:latin typeface="Calibri" pitchFamily="34" charset="0"/>
              </a:rPr>
              <a:t>, 1922</a:t>
            </a:r>
            <a:endParaRPr lang="en-US">
              <a:latin typeface="Calibri" pitchFamily="34" charset="0"/>
            </a:endParaRPr>
          </a:p>
        </p:txBody>
      </p:sp>
      <p:pic>
        <p:nvPicPr>
          <p:cNvPr id="71685" name="Picture 6" descr="Kiki de Montparnasse"/>
          <p:cNvPicPr>
            <a:picLocks noChangeAspect="1" noChangeArrowheads="1"/>
          </p:cNvPicPr>
          <p:nvPr/>
        </p:nvPicPr>
        <p:blipFill>
          <a:blip r:embed="rId3"/>
          <a:srcRect/>
          <a:stretch>
            <a:fillRect/>
          </a:stretch>
        </p:blipFill>
        <p:spPr bwMode="auto">
          <a:xfrm>
            <a:off x="2819400" y="0"/>
            <a:ext cx="3133725" cy="4324350"/>
          </a:xfrm>
          <a:prstGeom prst="rect">
            <a:avLst/>
          </a:prstGeom>
          <a:noFill/>
          <a:ln w="9525">
            <a:noFill/>
            <a:miter lim="800000"/>
            <a:headEnd/>
            <a:tailEnd/>
          </a:ln>
        </p:spPr>
      </p:pic>
      <p:pic>
        <p:nvPicPr>
          <p:cNvPr id="71686" name="Picture 8" descr="Kiki de Montparnasse"/>
          <p:cNvPicPr>
            <a:picLocks noChangeAspect="1" noChangeArrowheads="1"/>
          </p:cNvPicPr>
          <p:nvPr/>
        </p:nvPicPr>
        <p:blipFill>
          <a:blip r:embed="rId4"/>
          <a:srcRect/>
          <a:stretch>
            <a:fillRect/>
          </a:stretch>
        </p:blipFill>
        <p:spPr bwMode="auto">
          <a:xfrm>
            <a:off x="0" y="2533650"/>
            <a:ext cx="3371850" cy="43243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Kiki de Montparnasse and Thérèse Treize"/>
          <p:cNvPicPr>
            <a:picLocks noChangeAspect="1" noChangeArrowheads="1"/>
          </p:cNvPicPr>
          <p:nvPr/>
        </p:nvPicPr>
        <p:blipFill>
          <a:blip r:embed="rId2"/>
          <a:srcRect/>
          <a:stretch>
            <a:fillRect/>
          </a:stretch>
        </p:blipFill>
        <p:spPr bwMode="auto">
          <a:xfrm>
            <a:off x="685800" y="304800"/>
            <a:ext cx="3209925" cy="4324350"/>
          </a:xfrm>
          <a:prstGeom prst="rect">
            <a:avLst/>
          </a:prstGeom>
          <a:noFill/>
          <a:ln w="9525">
            <a:noFill/>
            <a:miter lim="800000"/>
            <a:headEnd/>
            <a:tailEnd/>
          </a:ln>
        </p:spPr>
      </p:pic>
      <p:sp>
        <p:nvSpPr>
          <p:cNvPr id="72707" name="Rectangle 4"/>
          <p:cNvSpPr>
            <a:spLocks noChangeArrowheads="1"/>
          </p:cNvSpPr>
          <p:nvPr/>
        </p:nvSpPr>
        <p:spPr bwMode="auto">
          <a:xfrm>
            <a:off x="381000" y="5029200"/>
            <a:ext cx="3657600" cy="646331"/>
          </a:xfrm>
          <a:prstGeom prst="rect">
            <a:avLst/>
          </a:prstGeom>
          <a:noFill/>
          <a:ln w="9525">
            <a:noFill/>
            <a:miter lim="800000"/>
            <a:headEnd/>
            <a:tailEnd/>
          </a:ln>
        </p:spPr>
        <p:txBody>
          <a:bodyPr>
            <a:spAutoFit/>
          </a:bodyPr>
          <a:lstStyle/>
          <a:p>
            <a:r>
              <a:rPr lang="en-US" dirty="0" err="1" smtClean="0"/>
              <a:t>Thérèse</a:t>
            </a:r>
            <a:r>
              <a:rPr lang="en-US" dirty="0" smtClean="0"/>
              <a:t> </a:t>
            </a:r>
            <a:r>
              <a:rPr lang="en-US" dirty="0" err="1"/>
              <a:t>Treize</a:t>
            </a:r>
            <a:r>
              <a:rPr lang="en-US" dirty="0"/>
              <a:t> </a:t>
            </a:r>
            <a:r>
              <a:rPr lang="sr-Latn-RS" dirty="0" smtClean="0"/>
              <a:t>i</a:t>
            </a:r>
            <a:r>
              <a:rPr lang="en-US" dirty="0" smtClean="0"/>
              <a:t> </a:t>
            </a:r>
            <a:r>
              <a:rPr lang="en-US" dirty="0"/>
              <a:t>Kiki de </a:t>
            </a:r>
            <a:r>
              <a:rPr lang="en-US" dirty="0" smtClean="0"/>
              <a:t>Montparnasse</a:t>
            </a:r>
            <a:r>
              <a:rPr lang="sr-Latn-CS" dirty="0" smtClean="0"/>
              <a:t>, </a:t>
            </a:r>
            <a:r>
              <a:rPr lang="sr-Latn-CS" dirty="0"/>
              <a:t>1924</a:t>
            </a:r>
            <a:endParaRPr lang="en-US" dirty="0"/>
          </a:p>
        </p:txBody>
      </p:sp>
      <p:pic>
        <p:nvPicPr>
          <p:cNvPr id="72708" name="Picture 2" descr="Gertrude Stein"/>
          <p:cNvPicPr>
            <a:picLocks noChangeAspect="1" noChangeArrowheads="1"/>
          </p:cNvPicPr>
          <p:nvPr/>
        </p:nvPicPr>
        <p:blipFill>
          <a:blip r:embed="rId3"/>
          <a:srcRect/>
          <a:stretch>
            <a:fillRect/>
          </a:stretch>
        </p:blipFill>
        <p:spPr bwMode="auto">
          <a:xfrm>
            <a:off x="5105400" y="457200"/>
            <a:ext cx="3190875" cy="4048125"/>
          </a:xfrm>
          <a:prstGeom prst="rect">
            <a:avLst/>
          </a:prstGeom>
          <a:noFill/>
          <a:ln w="9525">
            <a:noFill/>
            <a:miter lim="800000"/>
            <a:headEnd/>
            <a:tailEnd/>
          </a:ln>
        </p:spPr>
      </p:pic>
      <p:sp>
        <p:nvSpPr>
          <p:cNvPr id="72709" name="Rectangle 2"/>
          <p:cNvSpPr>
            <a:spLocks noChangeArrowheads="1"/>
          </p:cNvSpPr>
          <p:nvPr/>
        </p:nvSpPr>
        <p:spPr bwMode="auto">
          <a:xfrm>
            <a:off x="5105400" y="5181600"/>
            <a:ext cx="3429000" cy="646113"/>
          </a:xfrm>
          <a:prstGeom prst="rect">
            <a:avLst/>
          </a:prstGeom>
          <a:noFill/>
          <a:ln w="9525">
            <a:noFill/>
            <a:miter lim="800000"/>
            <a:headEnd/>
            <a:tailEnd/>
          </a:ln>
        </p:spPr>
        <p:txBody>
          <a:bodyPr>
            <a:spAutoFit/>
          </a:bodyPr>
          <a:lstStyle/>
          <a:p>
            <a:r>
              <a:rPr lang="sr-Latn-RS" dirty="0" smtClean="0">
                <a:latin typeface="Calibri" pitchFamily="34" charset="0"/>
              </a:rPr>
              <a:t>Man Rej</a:t>
            </a:r>
            <a:r>
              <a:rPr lang="sr-Latn-RS" i="1" dirty="0" smtClean="0">
                <a:latin typeface="Calibri" pitchFamily="34" charset="0"/>
              </a:rPr>
              <a:t>, Portret </a:t>
            </a:r>
            <a:r>
              <a:rPr lang="en-US" i="1" dirty="0" smtClean="0"/>
              <a:t>Gertrude Stein</a:t>
            </a:r>
            <a:r>
              <a:rPr lang="sr-Latn-RS" i="1" dirty="0" smtClean="0"/>
              <a:t>,</a:t>
            </a:r>
            <a:r>
              <a:rPr lang="en-US" i="1" dirty="0" smtClean="0"/>
              <a:t> </a:t>
            </a:r>
            <a:r>
              <a:rPr lang="en-US" dirty="0" smtClean="0"/>
              <a:t> </a:t>
            </a:r>
            <a:r>
              <a:rPr lang="en-US" dirty="0" err="1" smtClean="0"/>
              <a:t>negativ</a:t>
            </a:r>
            <a:r>
              <a:rPr lang="sr-Latn-CS" dirty="0" smtClean="0"/>
              <a:t>, 1926.</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381000" y="152400"/>
            <a:ext cx="7696200" cy="1068388"/>
          </a:xfrm>
          <a:prstGeom prst="rect">
            <a:avLst/>
          </a:prstGeom>
          <a:noFill/>
          <a:ln w="9525">
            <a:noFill/>
            <a:miter lim="800000"/>
            <a:headEnd/>
            <a:tailEnd/>
          </a:ln>
        </p:spPr>
        <p:txBody>
          <a:bodyPr>
            <a:spAutoFit/>
          </a:bodyPr>
          <a:lstStyle/>
          <a:p>
            <a:r>
              <a:rPr lang="sr-Latn-CS" sz="2800" b="1">
                <a:latin typeface="Calibri" pitchFamily="34" charset="0"/>
              </a:rPr>
              <a:t>5. Fotografija - b) solarizacija </a:t>
            </a:r>
            <a:r>
              <a:rPr lang="en-US"/>
              <a:t>transmutacija objekta u svetlosnu šaru optičkog porekla u kojoj je reprodukovan samo oblik predmeta bez detalja ili tonske gradacije</a:t>
            </a:r>
          </a:p>
        </p:txBody>
      </p:sp>
      <p:pic>
        <p:nvPicPr>
          <p:cNvPr id="73731" name="Picture 4" descr="Lee Miller"/>
          <p:cNvPicPr>
            <a:picLocks noChangeAspect="1" noChangeArrowheads="1"/>
          </p:cNvPicPr>
          <p:nvPr/>
        </p:nvPicPr>
        <p:blipFill>
          <a:blip r:embed="rId2"/>
          <a:srcRect/>
          <a:stretch>
            <a:fillRect/>
          </a:stretch>
        </p:blipFill>
        <p:spPr bwMode="auto">
          <a:xfrm>
            <a:off x="228600" y="1543050"/>
            <a:ext cx="3209925" cy="4324350"/>
          </a:xfrm>
          <a:prstGeom prst="rect">
            <a:avLst/>
          </a:prstGeom>
          <a:noFill/>
          <a:ln w="9525">
            <a:noFill/>
            <a:miter lim="800000"/>
            <a:headEnd/>
            <a:tailEnd/>
          </a:ln>
        </p:spPr>
      </p:pic>
      <p:sp>
        <p:nvSpPr>
          <p:cNvPr id="73732" name="Rectangle 3"/>
          <p:cNvSpPr>
            <a:spLocks noChangeArrowheads="1"/>
          </p:cNvSpPr>
          <p:nvPr/>
        </p:nvSpPr>
        <p:spPr bwMode="auto">
          <a:xfrm>
            <a:off x="381000" y="5988050"/>
            <a:ext cx="3276600" cy="646331"/>
          </a:xfrm>
          <a:prstGeom prst="rect">
            <a:avLst/>
          </a:prstGeom>
          <a:noFill/>
          <a:ln w="9525">
            <a:noFill/>
            <a:miter lim="800000"/>
            <a:headEnd/>
            <a:tailEnd/>
          </a:ln>
        </p:spPr>
        <p:txBody>
          <a:bodyPr>
            <a:spAutoFit/>
          </a:bodyPr>
          <a:lstStyle/>
          <a:p>
            <a:r>
              <a:rPr lang="sr-Latn-CS" dirty="0" smtClean="0"/>
              <a:t>Man Rej, Lee Miler (solarizovani portret žene u beloj bluzi), </a:t>
            </a:r>
            <a:r>
              <a:rPr lang="sr-Latn-CS" dirty="0"/>
              <a:t>1930</a:t>
            </a:r>
            <a:endParaRPr lang="en-US" dirty="0"/>
          </a:p>
        </p:txBody>
      </p:sp>
      <p:pic>
        <p:nvPicPr>
          <p:cNvPr id="73733" name="Picture 6" descr="Lee Miller"/>
          <p:cNvPicPr>
            <a:picLocks noChangeAspect="1" noChangeArrowheads="1"/>
          </p:cNvPicPr>
          <p:nvPr/>
        </p:nvPicPr>
        <p:blipFill>
          <a:blip r:embed="rId3"/>
          <a:srcRect/>
          <a:stretch>
            <a:fillRect/>
          </a:stretch>
        </p:blipFill>
        <p:spPr bwMode="auto">
          <a:xfrm>
            <a:off x="5076825" y="1436688"/>
            <a:ext cx="3533775" cy="4430712"/>
          </a:xfrm>
          <a:prstGeom prst="rect">
            <a:avLst/>
          </a:prstGeom>
          <a:noFill/>
          <a:ln w="9525">
            <a:noFill/>
            <a:miter lim="800000"/>
            <a:headEnd/>
            <a:tailEnd/>
          </a:ln>
        </p:spPr>
      </p:pic>
      <p:sp>
        <p:nvSpPr>
          <p:cNvPr id="73734" name="Rectangle 5"/>
          <p:cNvSpPr>
            <a:spLocks noChangeArrowheads="1"/>
          </p:cNvSpPr>
          <p:nvPr/>
        </p:nvSpPr>
        <p:spPr bwMode="auto">
          <a:xfrm>
            <a:off x="5029200" y="5943600"/>
            <a:ext cx="3733800" cy="646331"/>
          </a:xfrm>
          <a:prstGeom prst="rect">
            <a:avLst/>
          </a:prstGeom>
          <a:noFill/>
          <a:ln w="9525">
            <a:noFill/>
            <a:miter lim="800000"/>
            <a:headEnd/>
            <a:tailEnd/>
          </a:ln>
        </p:spPr>
        <p:txBody>
          <a:bodyPr wrap="square">
            <a:spAutoFit/>
          </a:bodyPr>
          <a:lstStyle/>
          <a:p>
            <a:pPr algn="r"/>
            <a:r>
              <a:rPr lang="sr-Latn-CS" dirty="0" smtClean="0"/>
              <a:t>Man Rej, Li Miler (Lee Miler), (</a:t>
            </a:r>
            <a:r>
              <a:rPr lang="en-US" dirty="0" err="1" smtClean="0"/>
              <a:t>solariza</a:t>
            </a:r>
            <a:r>
              <a:rPr lang="sr-Latn-RS" dirty="0" smtClean="0"/>
              <a:t>cija</a:t>
            </a:r>
            <a:r>
              <a:rPr lang="sr-Latn-CS" dirty="0" smtClean="0"/>
              <a:t>), </a:t>
            </a:r>
            <a:r>
              <a:rPr lang="sr-Latn-CS" dirty="0"/>
              <a:t>1930</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Natacha (negative)"/>
          <p:cNvPicPr>
            <a:picLocks noChangeAspect="1" noChangeArrowheads="1"/>
          </p:cNvPicPr>
          <p:nvPr/>
        </p:nvPicPr>
        <p:blipFill>
          <a:blip r:embed="rId2"/>
          <a:srcRect/>
          <a:stretch>
            <a:fillRect/>
          </a:stretch>
        </p:blipFill>
        <p:spPr bwMode="auto">
          <a:xfrm>
            <a:off x="381000" y="1295400"/>
            <a:ext cx="3624263" cy="4953000"/>
          </a:xfrm>
          <a:prstGeom prst="rect">
            <a:avLst/>
          </a:prstGeom>
          <a:noFill/>
          <a:ln w="9525">
            <a:noFill/>
            <a:miter lim="800000"/>
            <a:headEnd/>
            <a:tailEnd/>
          </a:ln>
        </p:spPr>
      </p:pic>
      <p:pic>
        <p:nvPicPr>
          <p:cNvPr id="74755" name="Picture 4" descr="Natacha (positive)"/>
          <p:cNvPicPr>
            <a:picLocks noChangeAspect="1" noChangeArrowheads="1"/>
          </p:cNvPicPr>
          <p:nvPr/>
        </p:nvPicPr>
        <p:blipFill>
          <a:blip r:embed="rId3"/>
          <a:srcRect/>
          <a:stretch>
            <a:fillRect/>
          </a:stretch>
        </p:blipFill>
        <p:spPr bwMode="auto">
          <a:xfrm>
            <a:off x="4992688" y="1295400"/>
            <a:ext cx="3646487" cy="4919663"/>
          </a:xfrm>
          <a:prstGeom prst="rect">
            <a:avLst/>
          </a:prstGeom>
          <a:noFill/>
          <a:ln w="9525">
            <a:noFill/>
            <a:miter lim="800000"/>
            <a:headEnd/>
            <a:tailEnd/>
          </a:ln>
        </p:spPr>
      </p:pic>
      <p:sp>
        <p:nvSpPr>
          <p:cNvPr id="74756" name="Rectangle 3"/>
          <p:cNvSpPr>
            <a:spLocks noChangeArrowheads="1"/>
          </p:cNvSpPr>
          <p:nvPr/>
        </p:nvSpPr>
        <p:spPr bwMode="auto">
          <a:xfrm>
            <a:off x="5105400" y="533400"/>
            <a:ext cx="3855147" cy="646331"/>
          </a:xfrm>
          <a:prstGeom prst="rect">
            <a:avLst/>
          </a:prstGeom>
          <a:noFill/>
          <a:ln w="9525">
            <a:noFill/>
            <a:miter lim="800000"/>
            <a:headEnd/>
            <a:tailEnd/>
          </a:ln>
        </p:spPr>
        <p:txBody>
          <a:bodyPr wrap="square">
            <a:spAutoFit/>
          </a:bodyPr>
          <a:lstStyle/>
          <a:p>
            <a:r>
              <a:rPr lang="sr-Latn-RS" dirty="0" smtClean="0"/>
              <a:t>Man Rej, </a:t>
            </a:r>
            <a:r>
              <a:rPr lang="en-US" dirty="0" err="1" smtClean="0"/>
              <a:t>Nata</a:t>
            </a:r>
            <a:r>
              <a:rPr lang="sr-Latn-RS" dirty="0" smtClean="0"/>
              <a:t>ša</a:t>
            </a:r>
            <a:r>
              <a:rPr lang="en-US" dirty="0" smtClean="0"/>
              <a:t> </a:t>
            </a:r>
            <a:r>
              <a:rPr lang="en-US" dirty="0" err="1" smtClean="0"/>
              <a:t>Natacha</a:t>
            </a:r>
            <a:r>
              <a:rPr lang="en-US" dirty="0" smtClean="0"/>
              <a:t> </a:t>
            </a:r>
            <a:r>
              <a:rPr lang="en-US" dirty="0"/>
              <a:t>(</a:t>
            </a:r>
            <a:r>
              <a:rPr lang="en-US" dirty="0" err="1" smtClean="0"/>
              <a:t>po</a:t>
            </a:r>
            <a:r>
              <a:rPr lang="sr-Latn-RS" dirty="0" smtClean="0"/>
              <a:t>z</a:t>
            </a:r>
            <a:r>
              <a:rPr lang="en-US" dirty="0" err="1" smtClean="0"/>
              <a:t>itiv</a:t>
            </a:r>
            <a:r>
              <a:rPr lang="en-US" dirty="0" smtClean="0"/>
              <a:t>)</a:t>
            </a:r>
            <a:r>
              <a:rPr lang="sr-Latn-CS" dirty="0"/>
              <a:t>, 1930</a:t>
            </a:r>
            <a:endParaRPr lang="en-US" dirty="0"/>
          </a:p>
        </p:txBody>
      </p:sp>
      <p:sp>
        <p:nvSpPr>
          <p:cNvPr id="74757" name="Rectangle 4"/>
          <p:cNvSpPr>
            <a:spLocks noChangeArrowheads="1"/>
          </p:cNvSpPr>
          <p:nvPr/>
        </p:nvSpPr>
        <p:spPr bwMode="auto">
          <a:xfrm>
            <a:off x="381000" y="609600"/>
            <a:ext cx="3229346" cy="369332"/>
          </a:xfrm>
          <a:prstGeom prst="rect">
            <a:avLst/>
          </a:prstGeom>
          <a:noFill/>
          <a:ln w="9525">
            <a:noFill/>
            <a:miter lim="800000"/>
            <a:headEnd/>
            <a:tailEnd/>
          </a:ln>
        </p:spPr>
        <p:txBody>
          <a:bodyPr wrap="none">
            <a:spAutoFit/>
          </a:bodyPr>
          <a:lstStyle/>
          <a:p>
            <a:r>
              <a:rPr lang="sr-Latn-RS" dirty="0" smtClean="0"/>
              <a:t>Man Rej, </a:t>
            </a:r>
            <a:r>
              <a:rPr lang="en-US" dirty="0" err="1" smtClean="0"/>
              <a:t>Nata</a:t>
            </a:r>
            <a:r>
              <a:rPr lang="sr-Latn-RS" dirty="0" smtClean="0"/>
              <a:t>ša</a:t>
            </a:r>
            <a:r>
              <a:rPr lang="en-US" dirty="0" smtClean="0"/>
              <a:t> </a:t>
            </a:r>
            <a:r>
              <a:rPr lang="en-US" dirty="0"/>
              <a:t>(</a:t>
            </a:r>
            <a:r>
              <a:rPr lang="en-US" dirty="0" err="1" smtClean="0"/>
              <a:t>negativ</a:t>
            </a:r>
            <a:r>
              <a:rPr lang="en-US" dirty="0" smtClean="0"/>
              <a:t>)</a:t>
            </a:r>
            <a:r>
              <a:rPr lang="sr-Latn-CS" dirty="0"/>
              <a:t>, 1930</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Woman on folden arms"/>
          <p:cNvPicPr>
            <a:picLocks noChangeAspect="1" noChangeArrowheads="1"/>
          </p:cNvPicPr>
          <p:nvPr/>
        </p:nvPicPr>
        <p:blipFill>
          <a:blip r:embed="rId2"/>
          <a:srcRect/>
          <a:stretch>
            <a:fillRect/>
          </a:stretch>
        </p:blipFill>
        <p:spPr bwMode="auto">
          <a:xfrm>
            <a:off x="4572000" y="1219200"/>
            <a:ext cx="4411663" cy="3124200"/>
          </a:xfrm>
          <a:prstGeom prst="rect">
            <a:avLst/>
          </a:prstGeom>
          <a:noFill/>
          <a:ln w="9525">
            <a:noFill/>
            <a:miter lim="800000"/>
            <a:headEnd/>
            <a:tailEnd/>
          </a:ln>
        </p:spPr>
      </p:pic>
      <p:sp>
        <p:nvSpPr>
          <p:cNvPr id="75779" name="Rectangle 2"/>
          <p:cNvSpPr>
            <a:spLocks noChangeArrowheads="1"/>
          </p:cNvSpPr>
          <p:nvPr/>
        </p:nvSpPr>
        <p:spPr bwMode="auto">
          <a:xfrm>
            <a:off x="5029200" y="152400"/>
            <a:ext cx="3886200" cy="646331"/>
          </a:xfrm>
          <a:prstGeom prst="rect">
            <a:avLst/>
          </a:prstGeom>
          <a:noFill/>
          <a:ln w="9525">
            <a:noFill/>
            <a:miter lim="800000"/>
            <a:headEnd/>
            <a:tailEnd/>
          </a:ln>
        </p:spPr>
        <p:txBody>
          <a:bodyPr wrap="square">
            <a:spAutoFit/>
          </a:bodyPr>
          <a:lstStyle/>
          <a:p>
            <a:r>
              <a:rPr lang="sr-Latn-RS" dirty="0" smtClean="0"/>
              <a:t>Man </a:t>
            </a:r>
            <a:r>
              <a:rPr lang="sr-Latn-RS" dirty="0" smtClean="0"/>
              <a:t>Rej, Žena na preklopljenim rukama</a:t>
            </a:r>
            <a:r>
              <a:rPr lang="sr-Latn-CS" dirty="0" smtClean="0"/>
              <a:t>, </a:t>
            </a:r>
            <a:r>
              <a:rPr lang="sr-Latn-CS" dirty="0"/>
              <a:t>1931</a:t>
            </a:r>
            <a:endParaRPr lang="en-US" dirty="0"/>
          </a:p>
        </p:txBody>
      </p:sp>
      <p:sp>
        <p:nvSpPr>
          <p:cNvPr id="75780" name="Rectangle 3"/>
          <p:cNvSpPr>
            <a:spLocks noChangeArrowheads="1"/>
          </p:cNvSpPr>
          <p:nvPr/>
        </p:nvSpPr>
        <p:spPr bwMode="auto">
          <a:xfrm>
            <a:off x="762000" y="5486400"/>
            <a:ext cx="7467600" cy="915987"/>
          </a:xfrm>
          <a:prstGeom prst="rect">
            <a:avLst/>
          </a:prstGeom>
          <a:noFill/>
          <a:ln w="9525">
            <a:noFill/>
            <a:miter lim="800000"/>
            <a:headEnd/>
            <a:tailEnd/>
          </a:ln>
        </p:spPr>
        <p:txBody>
          <a:bodyPr>
            <a:spAutoFit/>
          </a:bodyPr>
          <a:lstStyle/>
          <a:p>
            <a:r>
              <a:rPr lang="sr-Latn-CS"/>
              <a:t>n</a:t>
            </a:r>
            <a:r>
              <a:rPr lang="en-US"/>
              <a:t>egovanje nečega što se ranije odbacivalo kao tehnički neispravno,</a:t>
            </a:r>
            <a:endParaRPr lang="sr-Latn-CS"/>
          </a:p>
          <a:p>
            <a:endParaRPr lang="sr-Latn-CS"/>
          </a:p>
          <a:p>
            <a:r>
              <a:rPr lang="en-US"/>
              <a:t>tradicionalne slikarske teme kakve su portreti, akt</a:t>
            </a:r>
            <a:r>
              <a:rPr lang="sr-Latn-CS"/>
              <a:t> – ljudska figura</a:t>
            </a:r>
            <a:endParaRPr lang="en-US"/>
          </a:p>
        </p:txBody>
      </p:sp>
      <p:pic>
        <p:nvPicPr>
          <p:cNvPr id="75781" name="Picture 2" descr="Primat de la matiere sur la pensee(Matter primes thought)"/>
          <p:cNvPicPr>
            <a:picLocks noChangeAspect="1" noChangeArrowheads="1"/>
          </p:cNvPicPr>
          <p:nvPr/>
        </p:nvPicPr>
        <p:blipFill>
          <a:blip r:embed="rId3"/>
          <a:srcRect/>
          <a:stretch>
            <a:fillRect/>
          </a:stretch>
        </p:blipFill>
        <p:spPr bwMode="auto">
          <a:xfrm>
            <a:off x="228600" y="1219200"/>
            <a:ext cx="4048125" cy="3152775"/>
          </a:xfrm>
          <a:prstGeom prst="rect">
            <a:avLst/>
          </a:prstGeom>
          <a:noFill/>
          <a:ln w="9525">
            <a:noFill/>
            <a:miter lim="800000"/>
            <a:headEnd/>
            <a:tailEnd/>
          </a:ln>
        </p:spPr>
      </p:pic>
      <p:sp>
        <p:nvSpPr>
          <p:cNvPr id="75782" name="Rectangle 5"/>
          <p:cNvSpPr>
            <a:spLocks noChangeArrowheads="1"/>
          </p:cNvSpPr>
          <p:nvPr/>
        </p:nvSpPr>
        <p:spPr bwMode="auto">
          <a:xfrm>
            <a:off x="152400" y="152400"/>
            <a:ext cx="4114800" cy="923330"/>
          </a:xfrm>
          <a:prstGeom prst="rect">
            <a:avLst/>
          </a:prstGeom>
          <a:noFill/>
          <a:ln w="9525">
            <a:noFill/>
            <a:miter lim="800000"/>
            <a:headEnd/>
            <a:tailEnd/>
          </a:ln>
        </p:spPr>
        <p:txBody>
          <a:bodyPr>
            <a:spAutoFit/>
          </a:bodyPr>
          <a:lstStyle/>
          <a:p>
            <a:r>
              <a:rPr lang="sr-Latn-RS" dirty="0" smtClean="0"/>
              <a:t>Man Rej, Prevlast materije nad mišlju (</a:t>
            </a:r>
            <a:r>
              <a:rPr lang="fr-FR" dirty="0" smtClean="0"/>
              <a:t>Primat </a:t>
            </a:r>
            <a:r>
              <a:rPr lang="fr-FR" dirty="0"/>
              <a:t>de la </a:t>
            </a:r>
            <a:r>
              <a:rPr lang="fr-FR" dirty="0" err="1"/>
              <a:t>matiere</a:t>
            </a:r>
            <a:r>
              <a:rPr lang="fr-FR" dirty="0"/>
              <a:t> sur la </a:t>
            </a:r>
            <a:r>
              <a:rPr lang="fr-FR" dirty="0" err="1" smtClean="0"/>
              <a:t>pensee</a:t>
            </a:r>
            <a:r>
              <a:rPr lang="sr-Latn-RS" dirty="0" smtClean="0"/>
              <a:t>)</a:t>
            </a:r>
            <a:r>
              <a:rPr lang="fr-FR" dirty="0"/>
              <a:t/>
            </a:r>
            <a:br>
              <a:rPr lang="fr-FR" dirty="0"/>
            </a:br>
            <a:r>
              <a:rPr lang="sr-Latn-CS" dirty="0" smtClean="0"/>
              <a:t>1929</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Noire et Blanche (Black and White)"/>
          <p:cNvPicPr>
            <a:picLocks noChangeAspect="1" noChangeArrowheads="1"/>
          </p:cNvPicPr>
          <p:nvPr/>
        </p:nvPicPr>
        <p:blipFill>
          <a:blip r:embed="rId2"/>
          <a:srcRect/>
          <a:stretch>
            <a:fillRect/>
          </a:stretch>
        </p:blipFill>
        <p:spPr bwMode="auto">
          <a:xfrm>
            <a:off x="4800600" y="152400"/>
            <a:ext cx="4048125" cy="3209925"/>
          </a:xfrm>
          <a:prstGeom prst="rect">
            <a:avLst/>
          </a:prstGeom>
          <a:noFill/>
          <a:ln w="9525">
            <a:noFill/>
            <a:miter lim="800000"/>
            <a:headEnd/>
            <a:tailEnd/>
          </a:ln>
        </p:spPr>
      </p:pic>
      <p:sp>
        <p:nvSpPr>
          <p:cNvPr id="76803" name="Rectangle 3"/>
          <p:cNvSpPr>
            <a:spLocks noChangeArrowheads="1"/>
          </p:cNvSpPr>
          <p:nvPr/>
        </p:nvSpPr>
        <p:spPr bwMode="auto">
          <a:xfrm>
            <a:off x="228600" y="2590800"/>
            <a:ext cx="2674578" cy="646331"/>
          </a:xfrm>
          <a:prstGeom prst="rect">
            <a:avLst/>
          </a:prstGeom>
          <a:noFill/>
          <a:ln w="9525">
            <a:noFill/>
            <a:miter lim="800000"/>
            <a:headEnd/>
            <a:tailEnd/>
          </a:ln>
        </p:spPr>
        <p:txBody>
          <a:bodyPr wrap="none">
            <a:spAutoFit/>
          </a:bodyPr>
          <a:lstStyle/>
          <a:p>
            <a:r>
              <a:rPr lang="sr-Latn-RS" b="1" dirty="0" smtClean="0"/>
              <a:t>Man Rej, </a:t>
            </a:r>
            <a:r>
              <a:rPr lang="en-US" b="1" dirty="0" smtClean="0"/>
              <a:t>Noire </a:t>
            </a:r>
            <a:r>
              <a:rPr lang="en-US" b="1" dirty="0"/>
              <a:t>et </a:t>
            </a:r>
            <a:r>
              <a:rPr lang="en-US" b="1" dirty="0" smtClean="0"/>
              <a:t>Blanche</a:t>
            </a:r>
            <a:endParaRPr lang="sr-Latn-CS" b="1" dirty="0"/>
          </a:p>
          <a:p>
            <a:r>
              <a:rPr lang="sr-Latn-CS" b="1" dirty="0"/>
              <a:t>1926</a:t>
            </a:r>
            <a:endParaRPr lang="en-US" dirty="0"/>
          </a:p>
        </p:txBody>
      </p:sp>
      <p:pic>
        <p:nvPicPr>
          <p:cNvPr id="76804" name="Picture 3" descr="Noire et Blanche - Black and White (reversed negative)"/>
          <p:cNvPicPr>
            <a:picLocks noChangeAspect="1" noChangeArrowheads="1"/>
          </p:cNvPicPr>
          <p:nvPr/>
        </p:nvPicPr>
        <p:blipFill>
          <a:blip r:embed="rId3"/>
          <a:srcRect/>
          <a:stretch>
            <a:fillRect/>
          </a:stretch>
        </p:blipFill>
        <p:spPr bwMode="auto">
          <a:xfrm>
            <a:off x="4800600" y="3505200"/>
            <a:ext cx="4048125" cy="3209925"/>
          </a:xfrm>
          <a:prstGeom prst="rect">
            <a:avLst/>
          </a:prstGeom>
          <a:noFill/>
          <a:ln w="9525">
            <a:noFill/>
            <a:miter lim="800000"/>
            <a:headEnd/>
            <a:tailEnd/>
          </a:ln>
        </p:spPr>
      </p:pic>
      <p:sp>
        <p:nvSpPr>
          <p:cNvPr id="76805" name="Rectangle 5"/>
          <p:cNvSpPr>
            <a:spLocks noChangeArrowheads="1"/>
          </p:cNvSpPr>
          <p:nvPr/>
        </p:nvSpPr>
        <p:spPr bwMode="auto">
          <a:xfrm>
            <a:off x="152400" y="6019800"/>
            <a:ext cx="4572000" cy="646331"/>
          </a:xfrm>
          <a:prstGeom prst="rect">
            <a:avLst/>
          </a:prstGeom>
          <a:noFill/>
          <a:ln w="9525">
            <a:noFill/>
            <a:miter lim="800000"/>
            <a:headEnd/>
            <a:tailEnd/>
          </a:ln>
        </p:spPr>
        <p:txBody>
          <a:bodyPr>
            <a:spAutoFit/>
          </a:bodyPr>
          <a:lstStyle/>
          <a:p>
            <a:r>
              <a:rPr lang="sr-Latn-RS" b="1" dirty="0" smtClean="0"/>
              <a:t>Man Rej, </a:t>
            </a:r>
            <a:r>
              <a:rPr lang="en-US" b="1" dirty="0" smtClean="0"/>
              <a:t>Noire </a:t>
            </a:r>
            <a:r>
              <a:rPr lang="en-US" b="1" dirty="0"/>
              <a:t>et Blanche </a:t>
            </a:r>
            <a:r>
              <a:rPr lang="en-US" b="1" dirty="0" smtClean="0"/>
              <a:t>(</a:t>
            </a:r>
            <a:r>
              <a:rPr lang="en-US" b="1" dirty="0"/>
              <a:t>reversed negative</a:t>
            </a:r>
            <a:r>
              <a:rPr lang="sr-Latn-CS" b="1" dirty="0"/>
              <a:t>), 1926</a:t>
            </a:r>
            <a:endParaRPr lang="en-US" dirty="0"/>
          </a:p>
        </p:txBody>
      </p:sp>
      <p:sp>
        <p:nvSpPr>
          <p:cNvPr id="76806" name="Rectangle 6"/>
          <p:cNvSpPr>
            <a:spLocks noChangeArrowheads="1"/>
          </p:cNvSpPr>
          <p:nvPr/>
        </p:nvSpPr>
        <p:spPr bwMode="auto">
          <a:xfrm>
            <a:off x="381000" y="228600"/>
            <a:ext cx="3057525" cy="523875"/>
          </a:xfrm>
          <a:prstGeom prst="rect">
            <a:avLst/>
          </a:prstGeom>
          <a:noFill/>
          <a:ln w="9525">
            <a:noFill/>
            <a:miter lim="800000"/>
            <a:headEnd/>
            <a:tailEnd/>
          </a:ln>
        </p:spPr>
        <p:txBody>
          <a:bodyPr wrap="none">
            <a:spAutoFit/>
          </a:bodyPr>
          <a:lstStyle/>
          <a:p>
            <a:r>
              <a:rPr lang="sr-Latn-CS" sz="2800" b="1" dirty="0">
                <a:latin typeface="Calibri" pitchFamily="34" charset="0"/>
              </a:rPr>
              <a:t>5. Fotografija - c) ...</a:t>
            </a:r>
            <a:endParaRPr lang="en-US" sz="2800" b="1" dirty="0">
              <a:latin typeface="Calibri"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Noire et Blanche - Black and White (variant)"/>
          <p:cNvPicPr>
            <a:picLocks noChangeAspect="1" noChangeArrowheads="1"/>
          </p:cNvPicPr>
          <p:nvPr/>
        </p:nvPicPr>
        <p:blipFill>
          <a:blip r:embed="rId2"/>
          <a:srcRect/>
          <a:stretch>
            <a:fillRect/>
          </a:stretch>
        </p:blipFill>
        <p:spPr bwMode="auto">
          <a:xfrm>
            <a:off x="457200" y="228600"/>
            <a:ext cx="3505200" cy="4745038"/>
          </a:xfrm>
          <a:prstGeom prst="rect">
            <a:avLst/>
          </a:prstGeom>
          <a:noFill/>
          <a:ln w="9525">
            <a:noFill/>
            <a:miter lim="800000"/>
            <a:headEnd/>
            <a:tailEnd/>
          </a:ln>
        </p:spPr>
      </p:pic>
      <p:sp>
        <p:nvSpPr>
          <p:cNvPr id="77827" name="Rectangle 2"/>
          <p:cNvSpPr>
            <a:spLocks noChangeArrowheads="1"/>
          </p:cNvSpPr>
          <p:nvPr/>
        </p:nvSpPr>
        <p:spPr bwMode="auto">
          <a:xfrm>
            <a:off x="457200" y="5410200"/>
            <a:ext cx="3505200" cy="1200150"/>
          </a:xfrm>
          <a:prstGeom prst="rect">
            <a:avLst/>
          </a:prstGeom>
          <a:noFill/>
          <a:ln w="9525">
            <a:noFill/>
            <a:miter lim="800000"/>
            <a:headEnd/>
            <a:tailEnd/>
          </a:ln>
        </p:spPr>
        <p:txBody>
          <a:bodyPr>
            <a:spAutoFit/>
          </a:bodyPr>
          <a:lstStyle/>
          <a:p>
            <a:r>
              <a:rPr lang="sr-Latn-RS" b="1" dirty="0" smtClean="0"/>
              <a:t>Man Rej, </a:t>
            </a:r>
            <a:r>
              <a:rPr lang="en-US" b="1" dirty="0" smtClean="0"/>
              <a:t>Noire </a:t>
            </a:r>
            <a:r>
              <a:rPr lang="en-US" b="1" dirty="0"/>
              <a:t>et Blanche - Black and White (variant</a:t>
            </a:r>
            <a:r>
              <a:rPr lang="sr-Latn-CS" b="1" dirty="0"/>
              <a:t>), 1926 (KIKI DE MONTPARNASSE [Alice Prin] WITH BAOULE MASK, 1926)</a:t>
            </a:r>
            <a:endParaRPr lang="en-US" dirty="0"/>
          </a:p>
        </p:txBody>
      </p:sp>
      <p:pic>
        <p:nvPicPr>
          <p:cNvPr id="77828" name="Picture 4" descr="Noire et Blanche - Black and White (variant)"/>
          <p:cNvPicPr>
            <a:picLocks noChangeAspect="1" noChangeArrowheads="1"/>
          </p:cNvPicPr>
          <p:nvPr/>
        </p:nvPicPr>
        <p:blipFill>
          <a:blip r:embed="rId3"/>
          <a:srcRect/>
          <a:stretch>
            <a:fillRect/>
          </a:stretch>
        </p:blipFill>
        <p:spPr bwMode="auto">
          <a:xfrm>
            <a:off x="4876800" y="228600"/>
            <a:ext cx="3581400" cy="4894263"/>
          </a:xfrm>
          <a:prstGeom prst="rect">
            <a:avLst/>
          </a:prstGeom>
          <a:noFill/>
          <a:ln w="9525">
            <a:noFill/>
            <a:miter lim="800000"/>
            <a:headEnd/>
            <a:tailEnd/>
          </a:ln>
        </p:spPr>
      </p:pic>
      <p:sp>
        <p:nvSpPr>
          <p:cNvPr id="77829" name="Rectangle 4"/>
          <p:cNvSpPr>
            <a:spLocks noChangeArrowheads="1"/>
          </p:cNvSpPr>
          <p:nvPr/>
        </p:nvSpPr>
        <p:spPr bwMode="auto">
          <a:xfrm>
            <a:off x="4876800" y="5410200"/>
            <a:ext cx="3733800" cy="646113"/>
          </a:xfrm>
          <a:prstGeom prst="rect">
            <a:avLst/>
          </a:prstGeom>
          <a:noFill/>
          <a:ln w="9525">
            <a:noFill/>
            <a:miter lim="800000"/>
            <a:headEnd/>
            <a:tailEnd/>
          </a:ln>
        </p:spPr>
        <p:txBody>
          <a:bodyPr wrap="square">
            <a:spAutoFit/>
          </a:bodyPr>
          <a:lstStyle/>
          <a:p>
            <a:r>
              <a:rPr lang="sr-Latn-RS" b="1" dirty="0" smtClean="0"/>
              <a:t>Man Rej, </a:t>
            </a:r>
            <a:r>
              <a:rPr lang="en-US" b="1" dirty="0" smtClean="0"/>
              <a:t>Noire </a:t>
            </a:r>
            <a:r>
              <a:rPr lang="en-US" b="1" dirty="0"/>
              <a:t>et Blanche - Black and White (variant</a:t>
            </a:r>
            <a:r>
              <a:rPr lang="sr-Latn-CS" b="1" dirty="0"/>
              <a:t>), 1926</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dre Breton : News Photo"/>
          <p:cNvPicPr>
            <a:picLocks noChangeAspect="1" noChangeArrowheads="1"/>
          </p:cNvPicPr>
          <p:nvPr/>
        </p:nvPicPr>
        <p:blipFill>
          <a:blip r:embed="rId2"/>
          <a:srcRect/>
          <a:stretch>
            <a:fillRect/>
          </a:stretch>
        </p:blipFill>
        <p:spPr bwMode="auto">
          <a:xfrm>
            <a:off x="0" y="0"/>
            <a:ext cx="5211763" cy="4114800"/>
          </a:xfrm>
          <a:prstGeom prst="rect">
            <a:avLst/>
          </a:prstGeom>
          <a:noFill/>
          <a:ln w="9525">
            <a:noFill/>
            <a:miter lim="800000"/>
            <a:headEnd/>
            <a:tailEnd/>
          </a:ln>
        </p:spPr>
      </p:pic>
      <p:pic>
        <p:nvPicPr>
          <p:cNvPr id="9219" name="Picture 4" descr="Andre Breton : News Photo"/>
          <p:cNvPicPr>
            <a:picLocks noChangeAspect="1" noChangeArrowheads="1"/>
          </p:cNvPicPr>
          <p:nvPr/>
        </p:nvPicPr>
        <p:blipFill>
          <a:blip r:embed="rId3"/>
          <a:srcRect/>
          <a:stretch>
            <a:fillRect/>
          </a:stretch>
        </p:blipFill>
        <p:spPr bwMode="auto">
          <a:xfrm>
            <a:off x="5224463" y="1828800"/>
            <a:ext cx="3919537" cy="5029200"/>
          </a:xfrm>
          <a:prstGeom prst="rect">
            <a:avLst/>
          </a:prstGeom>
          <a:noFill/>
          <a:ln w="9525">
            <a:noFill/>
            <a:miter lim="800000"/>
            <a:headEnd/>
            <a:tailEnd/>
          </a:ln>
        </p:spPr>
      </p:pic>
      <p:sp>
        <p:nvSpPr>
          <p:cNvPr id="9220" name="Rectangle 3"/>
          <p:cNvSpPr>
            <a:spLocks noChangeArrowheads="1"/>
          </p:cNvSpPr>
          <p:nvPr/>
        </p:nvSpPr>
        <p:spPr bwMode="auto">
          <a:xfrm>
            <a:off x="914400" y="4648200"/>
            <a:ext cx="3235309" cy="369332"/>
          </a:xfrm>
          <a:prstGeom prst="rect">
            <a:avLst/>
          </a:prstGeom>
          <a:noFill/>
          <a:ln w="9525">
            <a:noFill/>
            <a:miter lim="800000"/>
            <a:headEnd/>
            <a:tailEnd/>
          </a:ln>
        </p:spPr>
        <p:txBody>
          <a:bodyPr wrap="none">
            <a:spAutoFit/>
          </a:bodyPr>
          <a:lstStyle/>
          <a:p>
            <a:r>
              <a:rPr lang="sr-Latn-RS" dirty="0" smtClean="0"/>
              <a:t>Zid Andre Bretona, januar 1955.</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Man Ray. Torso. 1923"/>
          <p:cNvPicPr>
            <a:picLocks noChangeAspect="1" noChangeArrowheads="1"/>
          </p:cNvPicPr>
          <p:nvPr/>
        </p:nvPicPr>
        <p:blipFill>
          <a:blip r:embed="rId2"/>
          <a:srcRect/>
          <a:stretch>
            <a:fillRect/>
          </a:stretch>
        </p:blipFill>
        <p:spPr bwMode="auto">
          <a:xfrm>
            <a:off x="4267200" y="762000"/>
            <a:ext cx="4297363" cy="5372100"/>
          </a:xfrm>
          <a:prstGeom prst="rect">
            <a:avLst/>
          </a:prstGeom>
          <a:noFill/>
          <a:ln w="9525">
            <a:noFill/>
            <a:miter lim="800000"/>
            <a:headEnd/>
            <a:tailEnd/>
          </a:ln>
        </p:spPr>
      </p:pic>
      <p:sp>
        <p:nvSpPr>
          <p:cNvPr id="3" name="Rectangle 2"/>
          <p:cNvSpPr/>
          <p:nvPr/>
        </p:nvSpPr>
        <p:spPr>
          <a:xfrm>
            <a:off x="381000" y="457200"/>
            <a:ext cx="3581400" cy="923925"/>
          </a:xfrm>
          <a:prstGeom prst="rect">
            <a:avLst/>
          </a:prstGeom>
        </p:spPr>
        <p:txBody>
          <a:bodyPr>
            <a:spAutoFit/>
          </a:bodyPr>
          <a:lstStyle/>
          <a:p>
            <a:pPr>
              <a:defRPr/>
            </a:pPr>
            <a:r>
              <a:rPr lang="en-US" b="1" cap="all" dirty="0"/>
              <a:t>MAN RAY</a:t>
            </a:r>
            <a:r>
              <a:rPr lang="sr-Latn-CS" b="1" cap="all" dirty="0"/>
              <a:t>, </a:t>
            </a:r>
            <a:r>
              <a:rPr lang="en-US" i="1" dirty="0"/>
              <a:t>Torso</a:t>
            </a:r>
            <a:r>
              <a:rPr lang="sr-Latn-CS" i="1" dirty="0"/>
              <a:t> (Return to the reason), </a:t>
            </a:r>
            <a:r>
              <a:rPr lang="sr-Latn-CS" cap="all" dirty="0"/>
              <a:t>1923,</a:t>
            </a:r>
            <a:r>
              <a:rPr lang="sr-Latn-CS" b="1" cap="all" dirty="0"/>
              <a:t> </a:t>
            </a:r>
            <a:r>
              <a:rPr lang="en-US" dirty="0"/>
              <a:t>18.1 x 14.4 cm</a:t>
            </a:r>
            <a:r>
              <a:rPr lang="sr-Latn-CS" dirty="0"/>
              <a:t>, MoMA</a:t>
            </a:r>
            <a:endParaRPr lang="en-US" b="1" cap="all"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Le Violon d'Ingres (The Violin of Ingres)"/>
          <p:cNvPicPr>
            <a:picLocks noChangeAspect="1" noChangeArrowheads="1"/>
          </p:cNvPicPr>
          <p:nvPr/>
        </p:nvPicPr>
        <p:blipFill>
          <a:blip r:embed="rId2"/>
          <a:srcRect/>
          <a:stretch>
            <a:fillRect/>
          </a:stretch>
        </p:blipFill>
        <p:spPr bwMode="auto">
          <a:xfrm>
            <a:off x="4876800" y="685800"/>
            <a:ext cx="3552825" cy="4627563"/>
          </a:xfrm>
          <a:prstGeom prst="rect">
            <a:avLst/>
          </a:prstGeom>
          <a:noFill/>
          <a:ln w="9525">
            <a:noFill/>
            <a:miter lim="800000"/>
            <a:headEnd/>
            <a:tailEnd/>
          </a:ln>
        </p:spPr>
      </p:pic>
      <p:sp>
        <p:nvSpPr>
          <p:cNvPr id="79875" name="Rectangle 3"/>
          <p:cNvSpPr>
            <a:spLocks noChangeArrowheads="1"/>
          </p:cNvSpPr>
          <p:nvPr/>
        </p:nvSpPr>
        <p:spPr bwMode="auto">
          <a:xfrm>
            <a:off x="228600" y="457200"/>
            <a:ext cx="4343400" cy="646113"/>
          </a:xfrm>
          <a:prstGeom prst="rect">
            <a:avLst/>
          </a:prstGeom>
          <a:noFill/>
          <a:ln w="9525">
            <a:noFill/>
            <a:miter lim="800000"/>
            <a:headEnd/>
            <a:tailEnd/>
          </a:ln>
        </p:spPr>
        <p:txBody>
          <a:bodyPr>
            <a:spAutoFit/>
          </a:bodyPr>
          <a:lstStyle/>
          <a:p>
            <a:pPr algn="r"/>
            <a:r>
              <a:rPr lang="sr-Latn-RS" b="1" dirty="0" smtClean="0"/>
              <a:t>Man Rej, Engrova violina (</a:t>
            </a:r>
            <a:r>
              <a:rPr lang="en-US" b="1" dirty="0" smtClean="0"/>
              <a:t>Le </a:t>
            </a:r>
            <a:r>
              <a:rPr lang="en-US" b="1" dirty="0" err="1"/>
              <a:t>Violon</a:t>
            </a:r>
            <a:r>
              <a:rPr lang="en-US" b="1" dirty="0"/>
              <a:t> </a:t>
            </a:r>
            <a:r>
              <a:rPr lang="en-US" b="1" dirty="0" err="1" smtClean="0"/>
              <a:t>d'Ingres</a:t>
            </a:r>
            <a:r>
              <a:rPr lang="sr-Latn-CS" b="1" dirty="0" smtClean="0"/>
              <a:t>), </a:t>
            </a:r>
            <a:r>
              <a:rPr lang="sr-Latn-CS" b="1" dirty="0"/>
              <a:t>1924</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Glass tears (variant)"/>
          <p:cNvPicPr>
            <a:picLocks noChangeAspect="1" noChangeArrowheads="1"/>
          </p:cNvPicPr>
          <p:nvPr/>
        </p:nvPicPr>
        <p:blipFill>
          <a:blip r:embed="rId2"/>
          <a:srcRect/>
          <a:stretch>
            <a:fillRect/>
          </a:stretch>
        </p:blipFill>
        <p:spPr bwMode="auto">
          <a:xfrm>
            <a:off x="4267200" y="152400"/>
            <a:ext cx="4591050" cy="3086100"/>
          </a:xfrm>
          <a:prstGeom prst="rect">
            <a:avLst/>
          </a:prstGeom>
          <a:noFill/>
          <a:ln w="9525">
            <a:noFill/>
            <a:miter lim="800000"/>
            <a:headEnd/>
            <a:tailEnd/>
          </a:ln>
        </p:spPr>
      </p:pic>
      <p:sp>
        <p:nvSpPr>
          <p:cNvPr id="80899" name="Rectangle 2"/>
          <p:cNvSpPr>
            <a:spLocks noChangeArrowheads="1"/>
          </p:cNvSpPr>
          <p:nvPr/>
        </p:nvSpPr>
        <p:spPr bwMode="auto">
          <a:xfrm>
            <a:off x="152400" y="2819400"/>
            <a:ext cx="3570080" cy="369332"/>
          </a:xfrm>
          <a:prstGeom prst="rect">
            <a:avLst/>
          </a:prstGeom>
          <a:noFill/>
          <a:ln w="9525">
            <a:noFill/>
            <a:miter lim="800000"/>
            <a:headEnd/>
            <a:tailEnd/>
          </a:ln>
        </p:spPr>
        <p:txBody>
          <a:bodyPr wrap="none">
            <a:spAutoFit/>
          </a:bodyPr>
          <a:lstStyle/>
          <a:p>
            <a:r>
              <a:rPr lang="sr-Latn-RS" b="1" dirty="0" smtClean="0"/>
              <a:t>Man Rej, </a:t>
            </a:r>
            <a:r>
              <a:rPr lang="en-US" b="1" dirty="0" smtClean="0"/>
              <a:t>Glass </a:t>
            </a:r>
            <a:r>
              <a:rPr lang="en-US" b="1" dirty="0"/>
              <a:t>tears (variant)</a:t>
            </a:r>
            <a:r>
              <a:rPr lang="sr-Latn-CS" b="1" dirty="0"/>
              <a:t>, 1932</a:t>
            </a:r>
            <a:endParaRPr lang="en-US" dirty="0"/>
          </a:p>
        </p:txBody>
      </p:sp>
      <p:pic>
        <p:nvPicPr>
          <p:cNvPr id="80900" name="Picture 4" descr="Glass tears (variant)"/>
          <p:cNvPicPr>
            <a:picLocks noChangeAspect="1" noChangeArrowheads="1"/>
          </p:cNvPicPr>
          <p:nvPr/>
        </p:nvPicPr>
        <p:blipFill>
          <a:blip r:embed="rId3"/>
          <a:srcRect/>
          <a:stretch>
            <a:fillRect/>
          </a:stretch>
        </p:blipFill>
        <p:spPr bwMode="auto">
          <a:xfrm>
            <a:off x="4495800" y="3505200"/>
            <a:ext cx="4048125" cy="2990850"/>
          </a:xfrm>
          <a:prstGeom prst="rect">
            <a:avLst/>
          </a:prstGeom>
          <a:noFill/>
          <a:ln w="9525">
            <a:noFill/>
            <a:miter lim="800000"/>
            <a:headEnd/>
            <a:tailEnd/>
          </a:ln>
        </p:spPr>
      </p:pic>
      <p:sp>
        <p:nvSpPr>
          <p:cNvPr id="80901" name="Rectangle 4"/>
          <p:cNvSpPr>
            <a:spLocks noChangeArrowheads="1"/>
          </p:cNvSpPr>
          <p:nvPr/>
        </p:nvSpPr>
        <p:spPr bwMode="auto">
          <a:xfrm>
            <a:off x="152400" y="6019800"/>
            <a:ext cx="3570080" cy="369332"/>
          </a:xfrm>
          <a:prstGeom prst="rect">
            <a:avLst/>
          </a:prstGeom>
          <a:noFill/>
          <a:ln w="9525">
            <a:noFill/>
            <a:miter lim="800000"/>
            <a:headEnd/>
            <a:tailEnd/>
          </a:ln>
        </p:spPr>
        <p:txBody>
          <a:bodyPr wrap="none">
            <a:spAutoFit/>
          </a:bodyPr>
          <a:lstStyle/>
          <a:p>
            <a:r>
              <a:rPr lang="sr-Latn-RS" b="1" dirty="0" smtClean="0"/>
              <a:t>Man Rej, </a:t>
            </a:r>
            <a:r>
              <a:rPr lang="en-US" b="1" dirty="0" smtClean="0"/>
              <a:t>Glass </a:t>
            </a:r>
            <a:r>
              <a:rPr lang="en-US" b="1" dirty="0"/>
              <a:t>tears (variant)</a:t>
            </a:r>
            <a:r>
              <a:rPr lang="sr-Latn-CS" b="1" dirty="0"/>
              <a:t>, 1932</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5715000" y="304800"/>
            <a:ext cx="3200400" cy="1477328"/>
          </a:xfrm>
          <a:prstGeom prst="rect">
            <a:avLst/>
          </a:prstGeom>
          <a:noFill/>
          <a:ln w="9525">
            <a:noFill/>
            <a:miter lim="800000"/>
            <a:headEnd/>
            <a:tailEnd/>
          </a:ln>
          <a:effectLst/>
        </p:spPr>
        <p:txBody>
          <a:bodyPr wrap="square" anchor="ctr">
            <a:spAutoFit/>
          </a:bodyPr>
          <a:lstStyle/>
          <a:p>
            <a:r>
              <a:rPr lang="sr-Latn-CS" dirty="0" smtClean="0"/>
              <a:t>Li Miler (Lee Miler), </a:t>
            </a:r>
            <a:r>
              <a:rPr lang="en-US" i="1" dirty="0" smtClean="0"/>
              <a:t>Nude </a:t>
            </a:r>
            <a:r>
              <a:rPr lang="en-US" i="1" dirty="0"/>
              <a:t>Bent Forward, Paris</a:t>
            </a:r>
            <a:r>
              <a:rPr lang="en-US" dirty="0"/>
              <a:t>, c. </a:t>
            </a:r>
            <a:r>
              <a:rPr lang="en-US" dirty="0" smtClean="0"/>
              <a:t>1930</a:t>
            </a:r>
          </a:p>
          <a:p>
            <a:endParaRPr lang="en-US" dirty="0" smtClean="0"/>
          </a:p>
          <a:p>
            <a:r>
              <a:rPr lang="en-US" dirty="0" smtClean="0"/>
              <a:t>O Li Miler </a:t>
            </a:r>
            <a:r>
              <a:rPr lang="en-US" dirty="0" err="1" smtClean="0"/>
              <a:t>videti</a:t>
            </a:r>
            <a:r>
              <a:rPr lang="en-US" dirty="0" smtClean="0"/>
              <a:t> </a:t>
            </a:r>
            <a:r>
              <a:rPr lang="en-US" dirty="0" err="1" smtClean="0"/>
              <a:t>na</a:t>
            </a:r>
            <a:r>
              <a:rPr lang="sr-Latn-RS" dirty="0" smtClean="0"/>
              <a:t>:</a:t>
            </a:r>
            <a:r>
              <a:rPr lang="en-US" dirty="0" smtClean="0">
                <a:hlinkClick r:id="rId2"/>
              </a:rPr>
              <a:t>https</a:t>
            </a:r>
            <a:r>
              <a:rPr lang="en-US" dirty="0" smtClean="0">
                <a:hlinkClick r:id="rId2"/>
              </a:rPr>
              <a:t>://www.leemiller.co.uk/</a:t>
            </a:r>
            <a:endParaRPr lang="en-US" dirty="0"/>
          </a:p>
        </p:txBody>
      </p:sp>
      <p:pic>
        <p:nvPicPr>
          <p:cNvPr id="81923" name="Picture 3" descr="022-Miller-Nude-Bent-Forward-5"/>
          <p:cNvPicPr>
            <a:picLocks noChangeAspect="1" noChangeArrowheads="1"/>
          </p:cNvPicPr>
          <p:nvPr/>
        </p:nvPicPr>
        <p:blipFill>
          <a:blip r:embed="rId3"/>
          <a:srcRect/>
          <a:stretch>
            <a:fillRect/>
          </a:stretch>
        </p:blipFill>
        <p:spPr bwMode="auto">
          <a:xfrm>
            <a:off x="304800" y="838200"/>
            <a:ext cx="5000625" cy="5686425"/>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Elsa Schiaparelli (plaster torso)"/>
          <p:cNvPicPr>
            <a:picLocks noChangeAspect="1" noChangeArrowheads="1"/>
          </p:cNvPicPr>
          <p:nvPr/>
        </p:nvPicPr>
        <p:blipFill>
          <a:blip r:embed="rId2"/>
          <a:srcRect/>
          <a:stretch>
            <a:fillRect/>
          </a:stretch>
        </p:blipFill>
        <p:spPr bwMode="auto">
          <a:xfrm>
            <a:off x="4800600" y="1447800"/>
            <a:ext cx="3629025" cy="4745038"/>
          </a:xfrm>
          <a:prstGeom prst="rect">
            <a:avLst/>
          </a:prstGeom>
          <a:noFill/>
          <a:ln w="9525">
            <a:noFill/>
            <a:miter lim="800000"/>
            <a:headEnd/>
            <a:tailEnd/>
          </a:ln>
        </p:spPr>
      </p:pic>
      <p:sp>
        <p:nvSpPr>
          <p:cNvPr id="83971" name="Rectangle 2"/>
          <p:cNvSpPr>
            <a:spLocks noChangeArrowheads="1"/>
          </p:cNvSpPr>
          <p:nvPr/>
        </p:nvSpPr>
        <p:spPr bwMode="auto">
          <a:xfrm>
            <a:off x="4724400" y="457200"/>
            <a:ext cx="3886200" cy="646331"/>
          </a:xfrm>
          <a:prstGeom prst="rect">
            <a:avLst/>
          </a:prstGeom>
          <a:noFill/>
          <a:ln w="9525">
            <a:noFill/>
            <a:miter lim="800000"/>
            <a:headEnd/>
            <a:tailEnd/>
          </a:ln>
        </p:spPr>
        <p:txBody>
          <a:bodyPr wrap="square">
            <a:spAutoFit/>
          </a:bodyPr>
          <a:lstStyle/>
          <a:p>
            <a:r>
              <a:rPr lang="en-US" b="1" dirty="0" smtClean="0"/>
              <a:t>M</a:t>
            </a:r>
            <a:r>
              <a:rPr lang="sr-Latn-RS" b="1" dirty="0" smtClean="0"/>
              <a:t>an Ray, </a:t>
            </a:r>
            <a:r>
              <a:rPr lang="en-US" b="1" dirty="0" smtClean="0"/>
              <a:t>Elsa </a:t>
            </a:r>
            <a:r>
              <a:rPr lang="en-US" b="1" dirty="0"/>
              <a:t>Schiaparelli (plaster torso)</a:t>
            </a:r>
            <a:r>
              <a:rPr lang="sr-Latn-CS" b="1" dirty="0"/>
              <a:t>, 1933</a:t>
            </a:r>
            <a:endParaRPr lang="en-US" dirty="0"/>
          </a:p>
        </p:txBody>
      </p:sp>
      <p:pic>
        <p:nvPicPr>
          <p:cNvPr id="83972" name="Picture 4" descr="Elsa Schiaparelli"/>
          <p:cNvPicPr>
            <a:picLocks noChangeAspect="1" noChangeArrowheads="1"/>
          </p:cNvPicPr>
          <p:nvPr/>
        </p:nvPicPr>
        <p:blipFill>
          <a:blip r:embed="rId3"/>
          <a:srcRect/>
          <a:stretch>
            <a:fillRect/>
          </a:stretch>
        </p:blipFill>
        <p:spPr bwMode="auto">
          <a:xfrm>
            <a:off x="533400" y="1447800"/>
            <a:ext cx="3432175" cy="4814888"/>
          </a:xfrm>
          <a:prstGeom prst="rect">
            <a:avLst/>
          </a:prstGeom>
          <a:noFill/>
          <a:ln w="9525">
            <a:noFill/>
            <a:miter lim="800000"/>
            <a:headEnd/>
            <a:tailEnd/>
          </a:ln>
        </p:spPr>
      </p:pic>
      <p:sp>
        <p:nvSpPr>
          <p:cNvPr id="83973" name="Rectangle 4"/>
          <p:cNvSpPr>
            <a:spLocks noChangeArrowheads="1"/>
          </p:cNvSpPr>
          <p:nvPr/>
        </p:nvSpPr>
        <p:spPr bwMode="auto">
          <a:xfrm>
            <a:off x="533400" y="457200"/>
            <a:ext cx="3276600" cy="646113"/>
          </a:xfrm>
          <a:prstGeom prst="rect">
            <a:avLst/>
          </a:prstGeom>
          <a:noFill/>
          <a:ln w="9525">
            <a:noFill/>
            <a:miter lim="800000"/>
            <a:headEnd/>
            <a:tailEnd/>
          </a:ln>
        </p:spPr>
        <p:txBody>
          <a:bodyPr>
            <a:spAutoFit/>
          </a:bodyPr>
          <a:lstStyle/>
          <a:p>
            <a:r>
              <a:rPr lang="sr-Latn-RS" b="1" dirty="0" smtClean="0"/>
              <a:t>Man Ray, </a:t>
            </a:r>
            <a:r>
              <a:rPr lang="en-US" b="1" dirty="0" smtClean="0"/>
              <a:t>Elsa </a:t>
            </a:r>
            <a:r>
              <a:rPr lang="en-US" b="1" dirty="0"/>
              <a:t>Schiaparelli</a:t>
            </a:r>
            <a:r>
              <a:rPr lang="sr-Latn-CS" b="1" dirty="0"/>
              <a:t>, 1934, </a:t>
            </a:r>
            <a:r>
              <a:rPr lang="en-US" dirty="0"/>
              <a:t>portrait with hat, </a:t>
            </a:r>
            <a:r>
              <a:rPr lang="en-US" dirty="0" err="1"/>
              <a:t>solarization</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2"/>
          <a:srcRect/>
          <a:stretch>
            <a:fillRect/>
          </a:stretch>
        </p:blipFill>
        <p:spPr bwMode="auto">
          <a:xfrm>
            <a:off x="4137025" y="0"/>
            <a:ext cx="5006975" cy="6858000"/>
          </a:xfrm>
          <a:prstGeom prst="rect">
            <a:avLst/>
          </a:prstGeom>
          <a:noFill/>
          <a:ln w="9525">
            <a:noFill/>
            <a:miter lim="800000"/>
            <a:headEnd/>
            <a:tailEnd/>
          </a:ln>
        </p:spPr>
      </p:pic>
      <p:sp>
        <p:nvSpPr>
          <p:cNvPr id="84995" name="Rectangle 2"/>
          <p:cNvSpPr>
            <a:spLocks noChangeArrowheads="1"/>
          </p:cNvSpPr>
          <p:nvPr/>
        </p:nvSpPr>
        <p:spPr bwMode="auto">
          <a:xfrm>
            <a:off x="381000" y="304800"/>
            <a:ext cx="3276600" cy="5909310"/>
          </a:xfrm>
          <a:prstGeom prst="rect">
            <a:avLst/>
          </a:prstGeom>
          <a:noFill/>
          <a:ln w="9525">
            <a:noFill/>
            <a:miter lim="800000"/>
            <a:headEnd/>
            <a:tailEnd/>
          </a:ln>
        </p:spPr>
        <p:txBody>
          <a:bodyPr>
            <a:spAutoFit/>
          </a:bodyPr>
          <a:lstStyle/>
          <a:p>
            <a:r>
              <a:rPr lang="en-US" dirty="0">
                <a:latin typeface="Arial Narrow" pitchFamily="34" charset="0"/>
              </a:rPr>
              <a:t>Man Ray, </a:t>
            </a:r>
            <a:r>
              <a:rPr lang="sr-Latn-RS" dirty="0" smtClean="0">
                <a:latin typeface="Arial Narrow" pitchFamily="34" charset="0"/>
              </a:rPr>
              <a:t>Predmet koji treba uništiti</a:t>
            </a:r>
            <a:r>
              <a:rPr lang="en-US" dirty="0" smtClean="0">
                <a:latin typeface="Arial Narrow" pitchFamily="34" charset="0"/>
              </a:rPr>
              <a:t>, </a:t>
            </a:r>
            <a:r>
              <a:rPr lang="en-US" dirty="0">
                <a:latin typeface="Arial Narrow" pitchFamily="34" charset="0"/>
              </a:rPr>
              <a:t>192</a:t>
            </a:r>
            <a:r>
              <a:rPr lang="sr-Latn-CS" dirty="0">
                <a:latin typeface="Arial Narrow" pitchFamily="34" charset="0"/>
              </a:rPr>
              <a:t>2-23</a:t>
            </a:r>
            <a:r>
              <a:rPr lang="en-US" dirty="0">
                <a:latin typeface="Arial Narrow" pitchFamily="34" charset="0"/>
              </a:rPr>
              <a:t> (</a:t>
            </a:r>
            <a:r>
              <a:rPr lang="en-US" dirty="0" smtClean="0">
                <a:latin typeface="Arial Narrow" pitchFamily="34" charset="0"/>
              </a:rPr>
              <a:t>or</a:t>
            </a:r>
            <a:r>
              <a:rPr lang="sr-Latn-RS" dirty="0" smtClean="0">
                <a:latin typeface="Arial Narrow" pitchFamily="34" charset="0"/>
              </a:rPr>
              <a:t>iginal uništen</a:t>
            </a:r>
            <a:r>
              <a:rPr lang="sr-Latn-CS" dirty="0" smtClean="0">
                <a:latin typeface="Arial Narrow" pitchFamily="34" charset="0"/>
              </a:rPr>
              <a:t>)</a:t>
            </a:r>
            <a:endParaRPr lang="sr-Latn-CS" dirty="0">
              <a:latin typeface="Arial Narrow" pitchFamily="34" charset="0"/>
            </a:endParaRPr>
          </a:p>
          <a:p>
            <a:endParaRPr lang="sr-Latn-CS" dirty="0">
              <a:latin typeface="Arial Narrow" pitchFamily="34" charset="0"/>
            </a:endParaRPr>
          </a:p>
          <a:p>
            <a:r>
              <a:rPr lang="sr-Latn-CS" dirty="0">
                <a:latin typeface="Arial Narrow" pitchFamily="34" charset="0"/>
              </a:rPr>
              <a:t>c. 1933 “</a:t>
            </a:r>
            <a:r>
              <a:rPr lang="en-US" i="1" dirty="0"/>
              <a:t>Cut out the eye from the photograph of one who has been loved but is seen no more. Attach the eye to the pendulum of a metronome and regulate the weight to suit the tempo desired. Keep going to the limit of endurance. With a hammer well-aimed, try to destroy the whole at a single blow.</a:t>
            </a:r>
            <a:r>
              <a:rPr lang="sr-Latn-CS" i="1" dirty="0"/>
              <a:t>”</a:t>
            </a:r>
          </a:p>
          <a:p>
            <a:endParaRPr lang="sr-Latn-CS" i="1" dirty="0"/>
          </a:p>
          <a:p>
            <a:r>
              <a:rPr lang="sr-Latn-CS" dirty="0"/>
              <a:t>1957 </a:t>
            </a:r>
            <a:r>
              <a:rPr lang="sr-Latn-CS" dirty="0" smtClean="0"/>
              <a:t>Man Rej </a:t>
            </a:r>
            <a:r>
              <a:rPr lang="sr-Latn-CS" dirty="0"/>
              <a:t>preimenovao u </a:t>
            </a:r>
            <a:r>
              <a:rPr lang="sr-Latn-CS" i="1" dirty="0"/>
              <a:t>Neuništivi </a:t>
            </a:r>
            <a:r>
              <a:rPr lang="sr-Latn-CS" i="1" dirty="0" smtClean="0"/>
              <a:t>objekat</a:t>
            </a:r>
            <a:r>
              <a:rPr lang="sr-Latn-RS" dirty="0" smtClean="0"/>
              <a:t>; 1965 sa </a:t>
            </a:r>
            <a:r>
              <a:rPr lang="sr-Latn-RS" dirty="0" smtClean="0"/>
              <a:t>neoavangardnim i Fluxus švajcarskim umentikom  Danielom Spoerijem (Daniel Spoerri) izveo </a:t>
            </a:r>
            <a:r>
              <a:rPr lang="sr-Latn-RS" dirty="0" smtClean="0"/>
              <a:t>100 multipla (neuništiva ideja)</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ChangeArrowheads="1"/>
          </p:cNvSpPr>
          <p:nvPr/>
        </p:nvSpPr>
        <p:spPr bwMode="auto">
          <a:xfrm>
            <a:off x="533400" y="5181600"/>
            <a:ext cx="3276600" cy="923330"/>
          </a:xfrm>
          <a:prstGeom prst="rect">
            <a:avLst/>
          </a:prstGeom>
          <a:noFill/>
          <a:ln w="9525">
            <a:noFill/>
            <a:miter lim="800000"/>
            <a:headEnd/>
            <a:tailEnd/>
          </a:ln>
        </p:spPr>
        <p:txBody>
          <a:bodyPr anchor="ctr">
            <a:spAutoFit/>
          </a:bodyPr>
          <a:lstStyle/>
          <a:p>
            <a:pPr algn="r"/>
            <a:r>
              <a:rPr lang="en-US" dirty="0">
                <a:latin typeface="Calibri" pitchFamily="34" charset="0"/>
              </a:rPr>
              <a:t>André Masson. </a:t>
            </a:r>
            <a:r>
              <a:rPr lang="sr-Latn-RS" i="1" dirty="0" smtClean="0">
                <a:latin typeface="Calibri" pitchFamily="34" charset="0"/>
              </a:rPr>
              <a:t>Automatski crtež</a:t>
            </a:r>
            <a:r>
              <a:rPr lang="en-US" dirty="0" smtClean="0">
                <a:latin typeface="Calibri" pitchFamily="34" charset="0"/>
              </a:rPr>
              <a:t>. </a:t>
            </a:r>
            <a:r>
              <a:rPr lang="en-US" dirty="0">
                <a:latin typeface="Calibri" pitchFamily="34" charset="0"/>
              </a:rPr>
              <a:t>(1924). Ink on paper, 23.5 × 20.6 cm</a:t>
            </a:r>
            <a:r>
              <a:rPr lang="sr-Latn-CS" dirty="0">
                <a:latin typeface="Calibri" pitchFamily="34" charset="0"/>
              </a:rPr>
              <a:t>, MoMA</a:t>
            </a:r>
            <a:endParaRPr lang="en-US" dirty="0">
              <a:latin typeface="Calibri" pitchFamily="34" charset="0"/>
            </a:endParaRPr>
          </a:p>
        </p:txBody>
      </p:sp>
      <p:sp>
        <p:nvSpPr>
          <p:cNvPr id="86019" name="Rectangle 3"/>
          <p:cNvSpPr>
            <a:spLocks noChangeArrowheads="1"/>
          </p:cNvSpPr>
          <p:nvPr/>
        </p:nvSpPr>
        <p:spPr bwMode="auto">
          <a:xfrm>
            <a:off x="228600" y="304800"/>
            <a:ext cx="3581400" cy="1230313"/>
          </a:xfrm>
          <a:prstGeom prst="rect">
            <a:avLst/>
          </a:prstGeom>
          <a:noFill/>
          <a:ln w="9525">
            <a:noFill/>
            <a:miter lim="800000"/>
            <a:headEnd/>
            <a:tailEnd/>
          </a:ln>
        </p:spPr>
        <p:txBody>
          <a:bodyPr>
            <a:spAutoFit/>
          </a:bodyPr>
          <a:lstStyle/>
          <a:p>
            <a:r>
              <a:rPr lang="sr-Latn-CS" sz="2800" b="1">
                <a:latin typeface="Calibri" pitchFamily="34" charset="0"/>
              </a:rPr>
              <a:t>6. Automatizam u slikarstvu, crtežu </a:t>
            </a:r>
            <a:r>
              <a:rPr lang="sr-Latn-CS">
                <a:latin typeface="Calibri" pitchFamily="34" charset="0"/>
              </a:rPr>
              <a:t>– </a:t>
            </a:r>
          </a:p>
          <a:p>
            <a:r>
              <a:rPr lang="sr-Latn-CS">
                <a:latin typeface="Calibri" pitchFamily="34" charset="0"/>
              </a:rPr>
              <a:t>apstraktni prizori</a:t>
            </a:r>
          </a:p>
        </p:txBody>
      </p:sp>
      <p:pic>
        <p:nvPicPr>
          <p:cNvPr id="86020" name="Picture 5" descr="http://upload.wikimedia.org/wikipedia/en/7/7d/Masson_automatic_drawing.jpg"/>
          <p:cNvPicPr>
            <a:picLocks noChangeAspect="1" noChangeArrowheads="1"/>
          </p:cNvPicPr>
          <p:nvPr/>
        </p:nvPicPr>
        <p:blipFill>
          <a:blip r:embed="rId2"/>
          <a:srcRect/>
          <a:stretch>
            <a:fillRect/>
          </a:stretch>
        </p:blipFill>
        <p:spPr bwMode="auto">
          <a:xfrm>
            <a:off x="4343400" y="1295400"/>
            <a:ext cx="4330700" cy="489585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Andre_Masson_De_dode_Paarden_1927"/>
          <p:cNvPicPr>
            <a:picLocks noChangeAspect="1" noChangeArrowheads="1"/>
          </p:cNvPicPr>
          <p:nvPr/>
        </p:nvPicPr>
        <p:blipFill>
          <a:blip r:embed="rId2"/>
          <a:srcRect/>
          <a:stretch>
            <a:fillRect/>
          </a:stretch>
        </p:blipFill>
        <p:spPr bwMode="auto">
          <a:xfrm>
            <a:off x="990600" y="304800"/>
            <a:ext cx="7010400" cy="5876925"/>
          </a:xfrm>
          <a:prstGeom prst="rect">
            <a:avLst/>
          </a:prstGeom>
          <a:noFill/>
          <a:ln w="9525">
            <a:noFill/>
            <a:miter lim="800000"/>
            <a:headEnd/>
            <a:tailEnd/>
          </a:ln>
        </p:spPr>
      </p:pic>
      <p:sp>
        <p:nvSpPr>
          <p:cNvPr id="87043" name="Rectangle 6"/>
          <p:cNvSpPr>
            <a:spLocks noChangeArrowheads="1"/>
          </p:cNvSpPr>
          <p:nvPr/>
        </p:nvSpPr>
        <p:spPr bwMode="auto">
          <a:xfrm>
            <a:off x="1066800" y="6248400"/>
            <a:ext cx="3511550" cy="366713"/>
          </a:xfrm>
          <a:prstGeom prst="rect">
            <a:avLst/>
          </a:prstGeom>
          <a:noFill/>
          <a:ln w="9525">
            <a:noFill/>
            <a:miter lim="800000"/>
            <a:headEnd/>
            <a:tailEnd/>
          </a:ln>
        </p:spPr>
        <p:txBody>
          <a:bodyPr wrap="none" anchor="ctr">
            <a:spAutoFit/>
          </a:bodyPr>
          <a:lstStyle/>
          <a:p>
            <a:r>
              <a:rPr lang="en-US"/>
              <a:t>André Masson, </a:t>
            </a:r>
            <a:r>
              <a:rPr lang="sr-Latn-CS" i="1"/>
              <a:t>Mrtvi konji</a:t>
            </a:r>
            <a:r>
              <a:rPr lang="en-US"/>
              <a:t>, 1927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André Masson. Figure. 1926-27"/>
          <p:cNvPicPr>
            <a:picLocks noChangeAspect="1" noChangeArrowheads="1"/>
          </p:cNvPicPr>
          <p:nvPr/>
        </p:nvPicPr>
        <p:blipFill>
          <a:blip r:embed="rId2"/>
          <a:srcRect/>
          <a:stretch>
            <a:fillRect/>
          </a:stretch>
        </p:blipFill>
        <p:spPr bwMode="auto">
          <a:xfrm>
            <a:off x="4953000" y="457200"/>
            <a:ext cx="3362325" cy="5859463"/>
          </a:xfrm>
          <a:prstGeom prst="rect">
            <a:avLst/>
          </a:prstGeom>
          <a:noFill/>
          <a:ln w="9525">
            <a:noFill/>
            <a:miter lim="800000"/>
            <a:headEnd/>
            <a:tailEnd/>
          </a:ln>
        </p:spPr>
      </p:pic>
      <p:sp>
        <p:nvSpPr>
          <p:cNvPr id="88067" name="Rectangle 2"/>
          <p:cNvSpPr>
            <a:spLocks noChangeArrowheads="1"/>
          </p:cNvSpPr>
          <p:nvPr/>
        </p:nvSpPr>
        <p:spPr bwMode="auto">
          <a:xfrm>
            <a:off x="381000" y="228600"/>
            <a:ext cx="3733800" cy="923330"/>
          </a:xfrm>
          <a:prstGeom prst="rect">
            <a:avLst/>
          </a:prstGeom>
          <a:noFill/>
          <a:ln w="9525">
            <a:noFill/>
            <a:miter lim="800000"/>
            <a:headEnd/>
            <a:tailEnd/>
          </a:ln>
        </p:spPr>
        <p:txBody>
          <a:bodyPr>
            <a:spAutoFit/>
          </a:bodyPr>
          <a:lstStyle/>
          <a:p>
            <a:pPr algn="r"/>
            <a:r>
              <a:rPr lang="sr-Latn-RS" dirty="0" smtClean="0">
                <a:latin typeface="Calibri" pitchFamily="34" charset="0"/>
              </a:rPr>
              <a:t>A. Mason, </a:t>
            </a:r>
            <a:r>
              <a:rPr lang="sr-Latn-RS" i="1" dirty="0" smtClean="0">
                <a:latin typeface="Calibri" pitchFamily="34" charset="0"/>
              </a:rPr>
              <a:t>Figura</a:t>
            </a:r>
            <a:r>
              <a:rPr lang="sr-Latn-CS" i="1" dirty="0" smtClean="0">
                <a:latin typeface="Calibri" pitchFamily="34" charset="0"/>
              </a:rPr>
              <a:t>, </a:t>
            </a:r>
            <a:r>
              <a:rPr lang="en-US" dirty="0">
                <a:latin typeface="Calibri" pitchFamily="34" charset="0"/>
              </a:rPr>
              <a:t>1926-27</a:t>
            </a:r>
            <a:r>
              <a:rPr lang="sr-Latn-CS" dirty="0">
                <a:latin typeface="Calibri" pitchFamily="34" charset="0"/>
              </a:rPr>
              <a:t>, </a:t>
            </a:r>
            <a:r>
              <a:rPr lang="sr-Latn-CS" dirty="0" smtClean="0">
                <a:latin typeface="Calibri" pitchFamily="34" charset="0"/>
              </a:rPr>
              <a:t>ulje i pesak na platnu, </a:t>
            </a:r>
            <a:r>
              <a:rPr lang="en-US" dirty="0">
                <a:latin typeface="Calibri" pitchFamily="34" charset="0"/>
              </a:rPr>
              <a:t>46.1 x 26.9 cm</a:t>
            </a:r>
            <a:r>
              <a:rPr lang="sr-Latn-CS" dirty="0">
                <a:latin typeface="Calibri" pitchFamily="34" charset="0"/>
              </a:rPr>
              <a:t>, MoMA</a:t>
            </a:r>
            <a:endParaRPr lang="en-US" dirty="0">
              <a:latin typeface="Calibri" pitchFamily="34" charset="0"/>
            </a:endParaRPr>
          </a:p>
        </p:txBody>
      </p:sp>
      <p:sp>
        <p:nvSpPr>
          <p:cNvPr id="88068" name="Rectangle 4"/>
          <p:cNvSpPr>
            <a:spLocks noChangeArrowheads="1"/>
          </p:cNvSpPr>
          <p:nvPr/>
        </p:nvSpPr>
        <p:spPr bwMode="auto">
          <a:xfrm>
            <a:off x="304800" y="1447800"/>
            <a:ext cx="4267200" cy="5310188"/>
          </a:xfrm>
          <a:prstGeom prst="rect">
            <a:avLst/>
          </a:prstGeom>
          <a:noFill/>
          <a:ln w="9525">
            <a:noFill/>
            <a:miter lim="800000"/>
            <a:headEnd/>
            <a:tailEnd/>
          </a:ln>
          <a:effectLst/>
        </p:spPr>
        <p:txBody>
          <a:bodyPr>
            <a:spAutoFit/>
          </a:bodyPr>
          <a:lstStyle/>
          <a:p>
            <a:pPr>
              <a:spcBef>
                <a:spcPct val="20000"/>
              </a:spcBef>
            </a:pPr>
            <a:r>
              <a:rPr lang="sr-Latn-CS"/>
              <a:t>“tajne nadrealističke umetnosti. ... Neka vam donesu sve što je potrebno za pisanje, pošto ste se prethodno smestili na nekom mestu koje u najvećoj mogućoj meri dopušta duhu da se usredsredi na sebe. Dovedite sebe u najpasivnije, ili najprijemčivije moguće stanje. Zanemarite sopstveni ili bilo čiji drugi genije ili talenat. Recite sebi da je literaturajedan od najžalosnijih puteva koji vode ka celovitosti. Pišite brzo, bez unapred zamišljenog sižea, dovoljno brzo da ne pamtite i ne dođete u iskušenje da ponovo pročitate to što ste napisali. Prva rečenica će doći sama od sebe ... Prilično je teško izjasniti se o slučaju iduće rečenice... Nastavite i pišete koliko vam drago” Manifest, Breton</a:t>
            </a: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6" descr="http://mobiletest.moma.org/collection_images/resized/172/w1024h1024/CRI_151172.jpg?moma_url_type=img&amp;moma_title=Battle%20of%20Fishes"/>
          <p:cNvPicPr>
            <a:picLocks noChangeAspect="1" noChangeArrowheads="1"/>
          </p:cNvPicPr>
          <p:nvPr/>
        </p:nvPicPr>
        <p:blipFill>
          <a:blip r:embed="rId2"/>
          <a:srcRect/>
          <a:stretch>
            <a:fillRect/>
          </a:stretch>
        </p:blipFill>
        <p:spPr bwMode="auto">
          <a:xfrm>
            <a:off x="0" y="1219200"/>
            <a:ext cx="9144000" cy="4554538"/>
          </a:xfrm>
          <a:prstGeom prst="rect">
            <a:avLst/>
          </a:prstGeom>
          <a:noFill/>
          <a:ln w="9525">
            <a:noFill/>
            <a:miter lim="800000"/>
            <a:headEnd/>
            <a:tailEnd/>
          </a:ln>
        </p:spPr>
      </p:pic>
      <p:sp>
        <p:nvSpPr>
          <p:cNvPr id="89091" name="Rectangle 4"/>
          <p:cNvSpPr>
            <a:spLocks noChangeArrowheads="1"/>
          </p:cNvSpPr>
          <p:nvPr/>
        </p:nvSpPr>
        <p:spPr bwMode="auto">
          <a:xfrm>
            <a:off x="1143000" y="304800"/>
            <a:ext cx="6934200" cy="646331"/>
          </a:xfrm>
          <a:prstGeom prst="rect">
            <a:avLst/>
          </a:prstGeom>
          <a:noFill/>
          <a:ln w="9525">
            <a:noFill/>
            <a:miter lim="800000"/>
            <a:headEnd/>
            <a:tailEnd/>
          </a:ln>
        </p:spPr>
        <p:txBody>
          <a:bodyPr>
            <a:spAutoFit/>
          </a:bodyPr>
          <a:lstStyle/>
          <a:p>
            <a:pPr algn="ctr"/>
            <a:r>
              <a:rPr lang="sr-Latn-RS" dirty="0" smtClean="0">
                <a:latin typeface="Calibri" pitchFamily="34" charset="0"/>
              </a:rPr>
              <a:t>Andre Mason,</a:t>
            </a:r>
            <a:r>
              <a:rPr lang="sr-Latn-RS" i="1" dirty="0" smtClean="0">
                <a:latin typeface="Calibri" pitchFamily="34" charset="0"/>
              </a:rPr>
              <a:t> Bitka riba,</a:t>
            </a:r>
            <a:r>
              <a:rPr lang="sr-Latn-CS" i="1" dirty="0" smtClean="0">
                <a:latin typeface="Calibri" pitchFamily="34" charset="0"/>
              </a:rPr>
              <a:t> </a:t>
            </a:r>
            <a:r>
              <a:rPr lang="en-US" dirty="0">
                <a:latin typeface="Calibri" pitchFamily="34" charset="0"/>
              </a:rPr>
              <a:t>1926</a:t>
            </a:r>
            <a:r>
              <a:rPr lang="sr-Latn-CS" dirty="0">
                <a:latin typeface="Calibri" pitchFamily="34" charset="0"/>
              </a:rPr>
              <a:t>, </a:t>
            </a:r>
            <a:r>
              <a:rPr lang="sr-Latn-CS" dirty="0" smtClean="0">
                <a:latin typeface="Calibri" pitchFamily="34" charset="0"/>
              </a:rPr>
              <a:t>pesak, gips, ulje, olovka i ugljen na platnu, </a:t>
            </a:r>
            <a:r>
              <a:rPr lang="en-US" dirty="0">
                <a:latin typeface="Calibri" pitchFamily="34" charset="0"/>
              </a:rPr>
              <a:t>36.2 x 73 cm</a:t>
            </a:r>
            <a:r>
              <a:rPr lang="sr-Latn-CS" dirty="0">
                <a:latin typeface="Calibri" pitchFamily="34" charset="0"/>
              </a:rPr>
              <a:t>, MoMA</a:t>
            </a:r>
            <a:endParaRPr lang="en-US" dirty="0">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centrepompidou.fr/media/agenda/images/illustrations/XL/CON-L'ATELIERD'ANDREBRETON_normal.jpg"/>
          <p:cNvPicPr>
            <a:picLocks noChangeAspect="1" noChangeArrowheads="1"/>
          </p:cNvPicPr>
          <p:nvPr/>
        </p:nvPicPr>
        <p:blipFill>
          <a:blip r:embed="rId2"/>
          <a:srcRect/>
          <a:stretch>
            <a:fillRect/>
          </a:stretch>
        </p:blipFill>
        <p:spPr bwMode="auto">
          <a:xfrm>
            <a:off x="1009650" y="1143000"/>
            <a:ext cx="7334250" cy="4781550"/>
          </a:xfrm>
          <a:prstGeom prst="rect">
            <a:avLst/>
          </a:prstGeom>
          <a:noFill/>
          <a:ln w="9525">
            <a:noFill/>
            <a:miter lim="800000"/>
            <a:headEnd/>
            <a:tailEnd/>
          </a:ln>
        </p:spPr>
      </p:pic>
      <p:sp>
        <p:nvSpPr>
          <p:cNvPr id="3" name="Rectangle 2"/>
          <p:cNvSpPr/>
          <p:nvPr/>
        </p:nvSpPr>
        <p:spPr>
          <a:xfrm>
            <a:off x="3124200" y="6172200"/>
            <a:ext cx="2568460" cy="369332"/>
          </a:xfrm>
          <a:prstGeom prst="rect">
            <a:avLst/>
          </a:prstGeom>
        </p:spPr>
        <p:txBody>
          <a:bodyPr wrap="none">
            <a:spAutoFit/>
          </a:bodyPr>
          <a:lstStyle/>
          <a:p>
            <a:r>
              <a:rPr lang="sr-Latn-RS" dirty="0" smtClean="0"/>
              <a:t>Zid Andre Bretona, Bobur</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Earth - Andre Masson"/>
          <p:cNvPicPr>
            <a:picLocks noChangeAspect="1" noChangeArrowheads="1"/>
          </p:cNvPicPr>
          <p:nvPr/>
        </p:nvPicPr>
        <p:blipFill>
          <a:blip r:embed="rId2"/>
          <a:srcRect/>
          <a:stretch>
            <a:fillRect/>
          </a:stretch>
        </p:blipFill>
        <p:spPr bwMode="auto">
          <a:xfrm>
            <a:off x="1447800" y="381000"/>
            <a:ext cx="6248400" cy="5360988"/>
          </a:xfrm>
          <a:prstGeom prst="rect">
            <a:avLst/>
          </a:prstGeom>
          <a:noFill/>
          <a:ln w="9525">
            <a:noFill/>
            <a:miter lim="800000"/>
            <a:headEnd/>
            <a:tailEnd/>
          </a:ln>
        </p:spPr>
      </p:pic>
      <p:sp>
        <p:nvSpPr>
          <p:cNvPr id="90115" name="Rectangle 6"/>
          <p:cNvSpPr>
            <a:spLocks noChangeArrowheads="1"/>
          </p:cNvSpPr>
          <p:nvPr/>
        </p:nvSpPr>
        <p:spPr bwMode="auto">
          <a:xfrm>
            <a:off x="3276600" y="6019800"/>
            <a:ext cx="2857257" cy="369332"/>
          </a:xfrm>
          <a:prstGeom prst="rect">
            <a:avLst/>
          </a:prstGeom>
          <a:noFill/>
          <a:ln w="9525">
            <a:noFill/>
            <a:miter lim="800000"/>
            <a:headEnd/>
            <a:tailEnd/>
          </a:ln>
        </p:spPr>
        <p:txBody>
          <a:bodyPr wrap="none" anchor="ctr">
            <a:spAutoFit/>
          </a:bodyPr>
          <a:lstStyle/>
          <a:p>
            <a:r>
              <a:rPr lang="sr-Latn-RS" b="1" dirty="0" smtClean="0"/>
              <a:t>Andre Mason, Zemlja, </a:t>
            </a:r>
            <a:r>
              <a:rPr lang="sr-Latn-CS" b="1" dirty="0" smtClean="0"/>
              <a:t> 1939</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artnet.com/Magazine/features/hoving/images/hoving5-5-15.jpg"/>
          <p:cNvPicPr>
            <a:picLocks noChangeAspect="1" noChangeArrowheads="1"/>
          </p:cNvPicPr>
          <p:nvPr/>
        </p:nvPicPr>
        <p:blipFill>
          <a:blip r:embed="rId2"/>
          <a:srcRect/>
          <a:stretch>
            <a:fillRect/>
          </a:stretch>
        </p:blipFill>
        <p:spPr bwMode="auto">
          <a:xfrm>
            <a:off x="1905000" y="1752600"/>
            <a:ext cx="5530850" cy="4229100"/>
          </a:xfrm>
          <a:prstGeom prst="rect">
            <a:avLst/>
          </a:prstGeom>
          <a:noFill/>
          <a:ln w="9525">
            <a:noFill/>
            <a:miter lim="800000"/>
            <a:headEnd/>
            <a:tailEnd/>
          </a:ln>
        </p:spPr>
      </p:pic>
      <p:sp>
        <p:nvSpPr>
          <p:cNvPr id="91139" name="Rectangle 2"/>
          <p:cNvSpPr>
            <a:spLocks noChangeArrowheads="1"/>
          </p:cNvSpPr>
          <p:nvPr/>
        </p:nvSpPr>
        <p:spPr bwMode="auto">
          <a:xfrm>
            <a:off x="1981200" y="914400"/>
            <a:ext cx="4805290" cy="369332"/>
          </a:xfrm>
          <a:prstGeom prst="rect">
            <a:avLst/>
          </a:prstGeom>
          <a:noFill/>
          <a:ln w="9525">
            <a:noFill/>
            <a:miter lim="800000"/>
            <a:headEnd/>
            <a:tailEnd/>
          </a:ln>
        </p:spPr>
        <p:txBody>
          <a:bodyPr wrap="none">
            <a:spAutoFit/>
          </a:bodyPr>
          <a:lstStyle/>
          <a:p>
            <a:r>
              <a:rPr lang="sr-Latn-RS" dirty="0" smtClean="0"/>
              <a:t>Huna Miro (</a:t>
            </a:r>
            <a:r>
              <a:rPr lang="fr-FR" dirty="0" smtClean="0"/>
              <a:t>Joan Miró</a:t>
            </a:r>
            <a:r>
              <a:rPr lang="sr-Latn-RS" dirty="0" smtClean="0"/>
              <a:t>)</a:t>
            </a:r>
            <a:r>
              <a:rPr lang="fr-FR" dirty="0" smtClean="0"/>
              <a:t>, </a:t>
            </a:r>
            <a:r>
              <a:rPr lang="sr-Latn-RS" i="1" dirty="0" smtClean="0"/>
              <a:t>Poljubac</a:t>
            </a:r>
            <a:r>
              <a:rPr lang="fr-FR" dirty="0" smtClean="0"/>
              <a:t>, </a:t>
            </a:r>
            <a:r>
              <a:rPr lang="fr-FR" dirty="0"/>
              <a:t>1924</a:t>
            </a:r>
            <a:r>
              <a:rPr lang="sr-Latn-CS" dirty="0"/>
              <a:t>, 73x92 cm</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Maternité [Maternity]"/>
          <p:cNvPicPr>
            <a:picLocks noChangeAspect="1" noChangeArrowheads="1"/>
          </p:cNvPicPr>
          <p:nvPr/>
        </p:nvPicPr>
        <p:blipFill>
          <a:blip r:embed="rId2"/>
          <a:srcRect/>
          <a:stretch>
            <a:fillRect/>
          </a:stretch>
        </p:blipFill>
        <p:spPr bwMode="auto">
          <a:xfrm>
            <a:off x="4191000" y="609600"/>
            <a:ext cx="4286250" cy="5457825"/>
          </a:xfrm>
          <a:prstGeom prst="rect">
            <a:avLst/>
          </a:prstGeom>
          <a:noFill/>
          <a:ln w="9525">
            <a:noFill/>
            <a:miter lim="800000"/>
            <a:headEnd/>
            <a:tailEnd/>
          </a:ln>
        </p:spPr>
      </p:pic>
      <p:sp>
        <p:nvSpPr>
          <p:cNvPr id="92163" name="Rectangle 2"/>
          <p:cNvSpPr>
            <a:spLocks noChangeArrowheads="1"/>
          </p:cNvSpPr>
          <p:nvPr/>
        </p:nvSpPr>
        <p:spPr bwMode="auto">
          <a:xfrm>
            <a:off x="533400" y="685800"/>
            <a:ext cx="3352800" cy="1200329"/>
          </a:xfrm>
          <a:prstGeom prst="rect">
            <a:avLst/>
          </a:prstGeom>
          <a:noFill/>
          <a:ln w="9525">
            <a:noFill/>
            <a:miter lim="800000"/>
            <a:headEnd/>
            <a:tailEnd/>
          </a:ln>
        </p:spPr>
        <p:txBody>
          <a:bodyPr>
            <a:spAutoFit/>
          </a:bodyPr>
          <a:lstStyle/>
          <a:p>
            <a:pPr algn="r"/>
            <a:r>
              <a:rPr lang="sr-Latn-CS" dirty="0" smtClean="0">
                <a:latin typeface="Calibri" pitchFamily="34" charset="0"/>
              </a:rPr>
              <a:t>Huan </a:t>
            </a:r>
            <a:r>
              <a:rPr lang="sr-Latn-CS" dirty="0">
                <a:latin typeface="Calibri" pitchFamily="34" charset="0"/>
              </a:rPr>
              <a:t>Miro, </a:t>
            </a:r>
            <a:r>
              <a:rPr lang="sr-Latn-CS" dirty="0" smtClean="0">
                <a:latin typeface="Calibri" pitchFamily="34" charset="0"/>
              </a:rPr>
              <a:t>Materinstvo, </a:t>
            </a:r>
            <a:r>
              <a:rPr lang="en-US" dirty="0" smtClean="0">
                <a:latin typeface="Calibri" pitchFamily="34" charset="0"/>
              </a:rPr>
              <a:t>1924</a:t>
            </a:r>
            <a:r>
              <a:rPr lang="sr-Latn-CS" dirty="0">
                <a:latin typeface="Calibri" pitchFamily="34" charset="0"/>
              </a:rPr>
              <a:t>, </a:t>
            </a:r>
            <a:r>
              <a:rPr lang="sr-Latn-CS" dirty="0" smtClean="0">
                <a:latin typeface="Calibri" pitchFamily="34" charset="0"/>
              </a:rPr>
              <a:t>ulje na platnu, </a:t>
            </a:r>
            <a:r>
              <a:rPr lang="sr-Latn-CS" dirty="0">
                <a:latin typeface="Calibri" pitchFamily="34" charset="0"/>
              </a:rPr>
              <a:t>91x74 cm, Scottish National Gallery of of Modern Art, Edinbourgh</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an Miró, ‘Painting’ 1927"/>
          <p:cNvPicPr>
            <a:picLocks noChangeAspect="1" noChangeArrowheads="1"/>
          </p:cNvPicPr>
          <p:nvPr/>
        </p:nvPicPr>
        <p:blipFill>
          <a:blip r:embed="rId2"/>
          <a:srcRect/>
          <a:stretch>
            <a:fillRect/>
          </a:stretch>
        </p:blipFill>
        <p:spPr bwMode="auto">
          <a:xfrm>
            <a:off x="609600" y="749300"/>
            <a:ext cx="8001000" cy="6032500"/>
          </a:xfrm>
          <a:prstGeom prst="rect">
            <a:avLst/>
          </a:prstGeom>
          <a:noFill/>
          <a:ln w="9525">
            <a:noFill/>
            <a:miter lim="800000"/>
            <a:headEnd/>
            <a:tailEnd/>
          </a:ln>
        </p:spPr>
      </p:pic>
      <p:sp>
        <p:nvSpPr>
          <p:cNvPr id="93187" name="Rectangle 2"/>
          <p:cNvSpPr>
            <a:spLocks noChangeArrowheads="1"/>
          </p:cNvSpPr>
          <p:nvPr/>
        </p:nvSpPr>
        <p:spPr bwMode="auto">
          <a:xfrm>
            <a:off x="228600" y="39469"/>
            <a:ext cx="8763000" cy="646331"/>
          </a:xfrm>
          <a:prstGeom prst="rect">
            <a:avLst/>
          </a:prstGeom>
          <a:noFill/>
          <a:ln w="9525">
            <a:noFill/>
            <a:miter lim="800000"/>
            <a:headEnd/>
            <a:tailEnd/>
          </a:ln>
        </p:spPr>
        <p:txBody>
          <a:bodyPr>
            <a:spAutoFit/>
          </a:bodyPr>
          <a:lstStyle/>
          <a:p>
            <a:pPr algn="ctr"/>
            <a:r>
              <a:rPr lang="sr-Latn-RS" dirty="0" smtClean="0">
                <a:latin typeface="Calibri" pitchFamily="34" charset="0"/>
              </a:rPr>
              <a:t>Huan Miro, </a:t>
            </a:r>
            <a:r>
              <a:rPr lang="sr-Latn-RS" i="1" dirty="0" smtClean="0">
                <a:latin typeface="Calibri" pitchFamily="34" charset="0"/>
              </a:rPr>
              <a:t>Slika</a:t>
            </a:r>
            <a:r>
              <a:rPr lang="sr-Latn-CS" i="1" dirty="0" smtClean="0">
                <a:latin typeface="Calibri" pitchFamily="34" charset="0"/>
              </a:rPr>
              <a:t>,</a:t>
            </a:r>
            <a:r>
              <a:rPr lang="en-US" dirty="0">
                <a:latin typeface="Calibri" pitchFamily="34" charset="0"/>
              </a:rPr>
              <a:t>1927</a:t>
            </a:r>
            <a:r>
              <a:rPr lang="sr-Latn-CS" dirty="0" smtClean="0">
                <a:latin typeface="Calibri" pitchFamily="34" charset="0"/>
              </a:rPr>
              <a:t>, tempera i ulje na platnu,</a:t>
            </a:r>
            <a:r>
              <a:rPr lang="en-US" dirty="0" smtClean="0">
                <a:latin typeface="Calibri" pitchFamily="34" charset="0"/>
              </a:rPr>
              <a:t> </a:t>
            </a:r>
            <a:r>
              <a:rPr lang="en-US" dirty="0">
                <a:latin typeface="Calibri" pitchFamily="34" charset="0"/>
              </a:rPr>
              <a:t>972 x 1302 </a:t>
            </a:r>
            <a:r>
              <a:rPr lang="en-US" dirty="0" smtClean="0">
                <a:latin typeface="Calibri" pitchFamily="34" charset="0"/>
              </a:rPr>
              <a:t>mm</a:t>
            </a:r>
            <a:r>
              <a:rPr lang="sr-Latn-RS" dirty="0" smtClean="0">
                <a:latin typeface="Calibri" pitchFamily="34" charset="0"/>
              </a:rPr>
              <a:t>,</a:t>
            </a:r>
            <a:r>
              <a:rPr lang="en-US" dirty="0" smtClean="0">
                <a:latin typeface="Calibri" pitchFamily="34" charset="0"/>
              </a:rPr>
              <a:t> </a:t>
            </a:r>
            <a:r>
              <a:rPr lang="en-US" dirty="0" err="1" smtClean="0">
                <a:latin typeface="Calibri" pitchFamily="34" charset="0"/>
              </a:rPr>
              <a:t>CollectionTate</a:t>
            </a:r>
            <a:endParaRPr lang="sr-Latn-RS" dirty="0" smtClean="0">
              <a:latin typeface="Calibri" pitchFamily="34" charset="0"/>
            </a:endParaRPr>
          </a:p>
          <a:p>
            <a:pPr algn="ctr"/>
            <a:r>
              <a:rPr lang="en-US" dirty="0" smtClean="0">
                <a:latin typeface="Calibri" pitchFamily="34" charset="0"/>
              </a:rPr>
              <a:t>V</a:t>
            </a:r>
            <a:r>
              <a:rPr lang="sr-Latn-RS" dirty="0" smtClean="0">
                <a:latin typeface="Calibri" pitchFamily="34" charset="0"/>
              </a:rPr>
              <a:t>ideti na: </a:t>
            </a:r>
            <a:r>
              <a:rPr lang="en-US" dirty="0" smtClean="0">
                <a:hlinkClick r:id="rId3"/>
              </a:rPr>
              <a:t>https://www.tate.org.uk/art/artworks/miro-painting-t01318</a:t>
            </a:r>
            <a:endParaRPr lang="en-US" dirty="0">
              <a:latin typeface="Calibri"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Joan Miró. Person Throwing a Stone at a Bird. 1926"/>
          <p:cNvPicPr>
            <a:picLocks noChangeAspect="1" noChangeArrowheads="1"/>
          </p:cNvPicPr>
          <p:nvPr/>
        </p:nvPicPr>
        <p:blipFill>
          <a:blip r:embed="rId2"/>
          <a:srcRect/>
          <a:stretch>
            <a:fillRect/>
          </a:stretch>
        </p:blipFill>
        <p:spPr bwMode="auto">
          <a:xfrm>
            <a:off x="1600200" y="1371600"/>
            <a:ext cx="6057900" cy="4822825"/>
          </a:xfrm>
          <a:prstGeom prst="rect">
            <a:avLst/>
          </a:prstGeom>
          <a:noFill/>
          <a:ln w="9525">
            <a:noFill/>
            <a:miter lim="800000"/>
            <a:headEnd/>
            <a:tailEnd/>
          </a:ln>
        </p:spPr>
      </p:pic>
      <p:sp>
        <p:nvSpPr>
          <p:cNvPr id="94211" name="Rectangle 3"/>
          <p:cNvSpPr>
            <a:spLocks noChangeArrowheads="1"/>
          </p:cNvSpPr>
          <p:nvPr/>
        </p:nvSpPr>
        <p:spPr bwMode="auto">
          <a:xfrm>
            <a:off x="1219200" y="381000"/>
            <a:ext cx="7086600" cy="646113"/>
          </a:xfrm>
          <a:prstGeom prst="rect">
            <a:avLst/>
          </a:prstGeom>
          <a:noFill/>
          <a:ln w="9525">
            <a:noFill/>
            <a:miter lim="800000"/>
            <a:headEnd/>
            <a:tailEnd/>
          </a:ln>
        </p:spPr>
        <p:txBody>
          <a:bodyPr>
            <a:spAutoFit/>
          </a:bodyPr>
          <a:lstStyle/>
          <a:p>
            <a:pPr algn="ctr"/>
            <a:r>
              <a:rPr lang="sr-Latn-RS" i="1" dirty="0" smtClean="0">
                <a:latin typeface="Calibri" pitchFamily="34" charset="0"/>
              </a:rPr>
              <a:t>Huan Miro, Osoba baca kamen na pticu</a:t>
            </a:r>
            <a:r>
              <a:rPr lang="sr-Latn-CS" i="1" dirty="0" smtClean="0">
                <a:latin typeface="Calibri" pitchFamily="34" charset="0"/>
              </a:rPr>
              <a:t>, </a:t>
            </a:r>
            <a:r>
              <a:rPr lang="en-US" dirty="0">
                <a:latin typeface="Calibri" pitchFamily="34" charset="0"/>
              </a:rPr>
              <a:t>1926</a:t>
            </a:r>
            <a:r>
              <a:rPr lang="sr-Latn-CS" dirty="0">
                <a:latin typeface="Calibri" pitchFamily="34" charset="0"/>
              </a:rPr>
              <a:t>, </a:t>
            </a:r>
            <a:r>
              <a:rPr lang="sr-Latn-CS" dirty="0" smtClean="0">
                <a:latin typeface="Calibri" pitchFamily="34" charset="0"/>
              </a:rPr>
              <a:t>ulje na platnu, </a:t>
            </a:r>
            <a:r>
              <a:rPr lang="en-US" dirty="0">
                <a:latin typeface="Calibri" pitchFamily="34" charset="0"/>
              </a:rPr>
              <a:t>73.7 x 92.1 cm</a:t>
            </a:r>
            <a:r>
              <a:rPr lang="sr-Latn-CS" dirty="0">
                <a:latin typeface="Calibri" pitchFamily="34" charset="0"/>
              </a:rPr>
              <a:t>, MoMA</a:t>
            </a:r>
            <a:endParaRPr lang="en-US" dirty="0">
              <a:latin typeface="Calibri"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228600" y="228600"/>
            <a:ext cx="3124200" cy="2124075"/>
          </a:xfrm>
          <a:prstGeom prst="rect">
            <a:avLst/>
          </a:prstGeom>
          <a:noFill/>
          <a:ln w="9525">
            <a:noFill/>
            <a:miter lim="800000"/>
            <a:headEnd/>
            <a:tailEnd/>
          </a:ln>
        </p:spPr>
        <p:txBody>
          <a:bodyPr>
            <a:spAutoFit/>
          </a:bodyPr>
          <a:lstStyle/>
          <a:p>
            <a:r>
              <a:rPr lang="sr-Latn-CS" sz="2400" b="1">
                <a:latin typeface="Calibri" pitchFamily="34" charset="0"/>
              </a:rPr>
              <a:t>7. Snovi (récit de rêves) ili ‘slučajni susret’ (hasard objectif) </a:t>
            </a:r>
            <a:r>
              <a:rPr lang="sr-Latn-CS" sz="2400"/>
              <a:t>– </a:t>
            </a:r>
            <a:endParaRPr lang="sr-Latn-CS" sz="2400" b="1">
              <a:latin typeface="Calibri" pitchFamily="34" charset="0"/>
            </a:endParaRPr>
          </a:p>
          <a:p>
            <a:r>
              <a:rPr lang="sr-Latn-CS">
                <a:latin typeface="Calibri" pitchFamily="34" charset="0"/>
              </a:rPr>
              <a:t> – tradicija iluzionističkog slikarstva</a:t>
            </a:r>
            <a:endParaRPr lang="en-US">
              <a:latin typeface="Calibri" pitchFamily="34" charset="0"/>
            </a:endParaRPr>
          </a:p>
        </p:txBody>
      </p:sp>
      <p:sp>
        <p:nvSpPr>
          <p:cNvPr id="97283" name="Rectangle 5"/>
          <p:cNvSpPr>
            <a:spLocks noChangeArrowheads="1"/>
          </p:cNvSpPr>
          <p:nvPr/>
        </p:nvSpPr>
        <p:spPr bwMode="auto">
          <a:xfrm>
            <a:off x="381000" y="5334000"/>
            <a:ext cx="3657600" cy="923330"/>
          </a:xfrm>
          <a:prstGeom prst="rect">
            <a:avLst/>
          </a:prstGeom>
          <a:noFill/>
          <a:ln w="9525">
            <a:noFill/>
            <a:miter lim="800000"/>
            <a:headEnd/>
            <a:tailEnd/>
          </a:ln>
        </p:spPr>
        <p:txBody>
          <a:bodyPr>
            <a:spAutoFit/>
          </a:bodyPr>
          <a:lstStyle/>
          <a:p>
            <a:pPr algn="r"/>
            <a:r>
              <a:rPr lang="sr-Latn-CS" dirty="0" smtClean="0"/>
              <a:t>Iv Tangi (Yves Tanguy), </a:t>
            </a:r>
            <a:r>
              <a:rPr lang="en-US" dirty="0"/>
              <a:t>Mama,</a:t>
            </a:r>
            <a:r>
              <a:rPr lang="sr-Latn-CS" dirty="0"/>
              <a:t> </a:t>
            </a:r>
            <a:r>
              <a:rPr lang="sr-Latn-CS" dirty="0" smtClean="0"/>
              <a:t>tata je ranjen!</a:t>
            </a:r>
            <a:r>
              <a:rPr lang="en-US" dirty="0" smtClean="0"/>
              <a:t>, </a:t>
            </a:r>
            <a:r>
              <a:rPr lang="en-US" dirty="0"/>
              <a:t>1927</a:t>
            </a:r>
            <a:r>
              <a:rPr lang="sr-Latn-CS" dirty="0"/>
              <a:t>, </a:t>
            </a:r>
            <a:r>
              <a:rPr lang="sr-Latn-RS" dirty="0" smtClean="0"/>
              <a:t>ulje na platnu </a:t>
            </a:r>
            <a:r>
              <a:rPr lang="en-US" dirty="0" smtClean="0"/>
              <a:t>92.1 </a:t>
            </a:r>
            <a:r>
              <a:rPr lang="en-US" dirty="0"/>
              <a:t>x 73 cm</a:t>
            </a:r>
            <a:r>
              <a:rPr lang="sr-Latn-CS" dirty="0"/>
              <a:t>, MoMA</a:t>
            </a:r>
            <a:endParaRPr lang="en-US" dirty="0"/>
          </a:p>
        </p:txBody>
      </p:sp>
      <p:pic>
        <p:nvPicPr>
          <p:cNvPr id="97284" name="Picture 2" descr="Yves Tanguy. Mama, Papa Is Wounded! 1927"/>
          <p:cNvPicPr>
            <a:picLocks noChangeAspect="1" noChangeArrowheads="1"/>
          </p:cNvPicPr>
          <p:nvPr/>
        </p:nvPicPr>
        <p:blipFill>
          <a:blip r:embed="rId2"/>
          <a:srcRect/>
          <a:stretch>
            <a:fillRect/>
          </a:stretch>
        </p:blipFill>
        <p:spPr bwMode="auto">
          <a:xfrm>
            <a:off x="4419600" y="990600"/>
            <a:ext cx="4198938" cy="52959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md.artmeteo.ru/img/exhibits/69/1f/691f1cb6c9cbe1b78b11ac93360c47cc.jpg"/>
          <p:cNvPicPr>
            <a:picLocks noChangeAspect="1" noChangeArrowheads="1"/>
          </p:cNvPicPr>
          <p:nvPr/>
        </p:nvPicPr>
        <p:blipFill>
          <a:blip r:embed="rId2" cstate="print"/>
          <a:srcRect/>
          <a:stretch>
            <a:fillRect/>
          </a:stretch>
        </p:blipFill>
        <p:spPr bwMode="auto">
          <a:xfrm>
            <a:off x="4314825" y="0"/>
            <a:ext cx="4829175" cy="6858000"/>
          </a:xfrm>
          <a:prstGeom prst="rect">
            <a:avLst/>
          </a:prstGeom>
          <a:noFill/>
          <a:ln w="9525">
            <a:noFill/>
            <a:miter lim="800000"/>
            <a:headEnd/>
            <a:tailEnd/>
          </a:ln>
        </p:spPr>
      </p:pic>
      <p:sp>
        <p:nvSpPr>
          <p:cNvPr id="98307" name="Rectangle 2"/>
          <p:cNvSpPr>
            <a:spLocks noChangeArrowheads="1"/>
          </p:cNvSpPr>
          <p:nvPr/>
        </p:nvSpPr>
        <p:spPr bwMode="auto">
          <a:xfrm>
            <a:off x="304800" y="304800"/>
            <a:ext cx="3627438" cy="923925"/>
          </a:xfrm>
          <a:prstGeom prst="rect">
            <a:avLst/>
          </a:prstGeom>
          <a:noFill/>
          <a:ln w="9525">
            <a:noFill/>
            <a:miter lim="800000"/>
            <a:headEnd/>
            <a:tailEnd/>
          </a:ln>
        </p:spPr>
        <p:txBody>
          <a:bodyPr>
            <a:spAutoFit/>
          </a:bodyPr>
          <a:lstStyle/>
          <a:p>
            <a:pPr algn="r"/>
            <a:r>
              <a:rPr lang="sr-Latn-RS" dirty="0" smtClean="0">
                <a:latin typeface="Calibri" pitchFamily="34" charset="0"/>
              </a:rPr>
              <a:t>Iv Tangi</a:t>
            </a:r>
            <a:r>
              <a:rPr lang="en-US" dirty="0" smtClean="0">
                <a:latin typeface="Calibri" pitchFamily="34" charset="0"/>
              </a:rPr>
              <a:t>, </a:t>
            </a:r>
            <a:r>
              <a:rPr lang="en-US" dirty="0">
                <a:latin typeface="Calibri" pitchFamily="34" charset="0"/>
              </a:rPr>
              <a:t>Extinction of useless light</a:t>
            </a:r>
            <a:r>
              <a:rPr lang="sr-Latn-CS" dirty="0">
                <a:latin typeface="Calibri" pitchFamily="34" charset="0"/>
              </a:rPr>
              <a:t> (gašenje beskorisnog svetla), 1927, 92,1x65,4 sm, MoMA</a:t>
            </a:r>
            <a:endParaRPr lang="en-US" dirty="0">
              <a:latin typeface="Calibri" pitchFamily="34" charset="0"/>
            </a:endParaRPr>
          </a:p>
        </p:txBody>
      </p:sp>
      <p:sp>
        <p:nvSpPr>
          <p:cNvPr id="98308" name="Rectangle 3"/>
          <p:cNvSpPr>
            <a:spLocks noChangeArrowheads="1"/>
          </p:cNvSpPr>
          <p:nvPr/>
        </p:nvSpPr>
        <p:spPr bwMode="auto">
          <a:xfrm>
            <a:off x="152400" y="4419600"/>
            <a:ext cx="3886200" cy="1754188"/>
          </a:xfrm>
          <a:prstGeom prst="rect">
            <a:avLst/>
          </a:prstGeom>
          <a:noFill/>
          <a:ln w="9525">
            <a:noFill/>
            <a:miter lim="800000"/>
            <a:headEnd/>
            <a:tailEnd/>
          </a:ln>
        </p:spPr>
        <p:txBody>
          <a:bodyPr>
            <a:spAutoFit/>
          </a:bodyPr>
          <a:lstStyle/>
          <a:p>
            <a:pPr>
              <a:buFontTx/>
              <a:buChar char="-"/>
            </a:pPr>
            <a:r>
              <a:rPr lang="sr-Latn-CS">
                <a:latin typeface="Calibri" pitchFamily="34" charset="0"/>
              </a:rPr>
              <a:t>Stanje transa a onda prioritet dobijaju snovi</a:t>
            </a:r>
          </a:p>
          <a:p>
            <a:pPr>
              <a:buFontTx/>
              <a:buChar char="-"/>
            </a:pPr>
            <a:r>
              <a:rPr lang="sr-Latn-CS">
                <a:latin typeface="Calibri" pitchFamily="34" charset="0"/>
              </a:rPr>
              <a:t>“Verujem u buduće stapanje sna i realnosti, dva stanja, samo naizgled kontradiktorna,  u svojevrsnu apsolutnu realnost, nadrealnost”, Breton</a:t>
            </a: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Yves Tanguy, ‘Azure Day’ 1937"/>
          <p:cNvPicPr>
            <a:picLocks noChangeAspect="1" noChangeArrowheads="1"/>
          </p:cNvPicPr>
          <p:nvPr/>
        </p:nvPicPr>
        <p:blipFill>
          <a:blip r:embed="rId2"/>
          <a:srcRect/>
          <a:stretch>
            <a:fillRect/>
          </a:stretch>
        </p:blipFill>
        <p:spPr bwMode="auto">
          <a:xfrm>
            <a:off x="533400" y="609600"/>
            <a:ext cx="8166100" cy="6019800"/>
          </a:xfrm>
          <a:prstGeom prst="rect">
            <a:avLst/>
          </a:prstGeom>
          <a:noFill/>
          <a:ln w="9525">
            <a:noFill/>
            <a:miter lim="800000"/>
            <a:headEnd/>
            <a:tailEnd/>
          </a:ln>
        </p:spPr>
      </p:pic>
      <p:sp>
        <p:nvSpPr>
          <p:cNvPr id="99331" name="Rectangle 2"/>
          <p:cNvSpPr>
            <a:spLocks noChangeArrowheads="1"/>
          </p:cNvSpPr>
          <p:nvPr/>
        </p:nvSpPr>
        <p:spPr bwMode="auto">
          <a:xfrm>
            <a:off x="152400" y="0"/>
            <a:ext cx="8839200" cy="369332"/>
          </a:xfrm>
          <a:prstGeom prst="rect">
            <a:avLst/>
          </a:prstGeom>
          <a:noFill/>
          <a:ln w="9525">
            <a:noFill/>
            <a:miter lim="800000"/>
            <a:headEnd/>
            <a:tailEnd/>
          </a:ln>
        </p:spPr>
        <p:txBody>
          <a:bodyPr>
            <a:spAutoFit/>
          </a:bodyPr>
          <a:lstStyle/>
          <a:p>
            <a:pPr algn="ctr"/>
            <a:r>
              <a:rPr lang="sr-Latn-RS" dirty="0" smtClean="0">
                <a:latin typeface="Calibri" pitchFamily="34" charset="0"/>
              </a:rPr>
              <a:t>Iv Tangi, Azurno plavi dan</a:t>
            </a:r>
            <a:r>
              <a:rPr lang="sr-Latn-CS" dirty="0" smtClean="0">
                <a:latin typeface="Calibri" pitchFamily="34" charset="0"/>
              </a:rPr>
              <a:t>,</a:t>
            </a:r>
            <a:r>
              <a:rPr lang="en-US" dirty="0">
                <a:latin typeface="Calibri" pitchFamily="34" charset="0"/>
              </a:rPr>
              <a:t>1937</a:t>
            </a:r>
            <a:r>
              <a:rPr lang="sr-Latn-CS" dirty="0">
                <a:latin typeface="Calibri" pitchFamily="34" charset="0"/>
              </a:rPr>
              <a:t>, </a:t>
            </a:r>
            <a:r>
              <a:rPr lang="sr-Latn-RS" dirty="0" smtClean="0">
                <a:latin typeface="Calibri" pitchFamily="34" charset="0"/>
              </a:rPr>
              <a:t>ulje na platnu</a:t>
            </a:r>
            <a:r>
              <a:rPr lang="sr-Latn-CS" dirty="0" smtClean="0">
                <a:latin typeface="Calibri" pitchFamily="34" charset="0"/>
              </a:rPr>
              <a:t>, </a:t>
            </a:r>
            <a:r>
              <a:rPr lang="en-US" dirty="0" smtClean="0">
                <a:latin typeface="Calibri" pitchFamily="34" charset="0"/>
              </a:rPr>
              <a:t>630 </a:t>
            </a:r>
            <a:r>
              <a:rPr lang="en-US" dirty="0">
                <a:latin typeface="Calibri" pitchFamily="34" charset="0"/>
              </a:rPr>
              <a:t>x 812 </a:t>
            </a:r>
            <a:r>
              <a:rPr lang="en-US" dirty="0" smtClean="0">
                <a:latin typeface="Calibri" pitchFamily="34" charset="0"/>
              </a:rPr>
              <a:t>mm</a:t>
            </a:r>
            <a:r>
              <a:rPr lang="sr-Latn-CS" dirty="0" smtClean="0">
                <a:latin typeface="Calibri" pitchFamily="34" charset="0"/>
              </a:rPr>
              <a:t>, </a:t>
            </a:r>
            <a:r>
              <a:rPr lang="sr-Latn-CS" dirty="0">
                <a:latin typeface="Calibri" pitchFamily="34" charset="0"/>
              </a:rPr>
              <a:t>Tate</a:t>
            </a:r>
            <a:endParaRPr lang="en-US" dirty="0">
              <a:latin typeface="Calibri"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File:Indefinite Divisibility.jpg"/>
          <p:cNvPicPr>
            <a:picLocks noChangeAspect="1" noChangeArrowheads="1"/>
          </p:cNvPicPr>
          <p:nvPr/>
        </p:nvPicPr>
        <p:blipFill>
          <a:blip r:embed="rId2"/>
          <a:srcRect/>
          <a:stretch>
            <a:fillRect/>
          </a:stretch>
        </p:blipFill>
        <p:spPr bwMode="auto">
          <a:xfrm>
            <a:off x="3810000" y="533400"/>
            <a:ext cx="4838700" cy="5715000"/>
          </a:xfrm>
          <a:prstGeom prst="rect">
            <a:avLst/>
          </a:prstGeom>
          <a:noFill/>
          <a:ln w="9525">
            <a:noFill/>
            <a:miter lim="800000"/>
            <a:headEnd/>
            <a:tailEnd/>
          </a:ln>
        </p:spPr>
      </p:pic>
      <p:sp>
        <p:nvSpPr>
          <p:cNvPr id="100355" name="Rectangle 6"/>
          <p:cNvSpPr>
            <a:spLocks noChangeArrowheads="1"/>
          </p:cNvSpPr>
          <p:nvPr/>
        </p:nvSpPr>
        <p:spPr bwMode="auto">
          <a:xfrm>
            <a:off x="533400" y="5105400"/>
            <a:ext cx="2971800" cy="1200329"/>
          </a:xfrm>
          <a:prstGeom prst="rect">
            <a:avLst/>
          </a:prstGeom>
          <a:noFill/>
          <a:ln w="9525">
            <a:noFill/>
            <a:miter lim="800000"/>
            <a:headEnd/>
            <a:tailEnd/>
          </a:ln>
        </p:spPr>
        <p:txBody>
          <a:bodyPr anchor="ctr">
            <a:spAutoFit/>
          </a:bodyPr>
          <a:lstStyle/>
          <a:p>
            <a:r>
              <a:rPr lang="sr-Latn-RS" dirty="0" smtClean="0"/>
              <a:t>Iv Tangi</a:t>
            </a:r>
            <a:r>
              <a:rPr lang="en-US" dirty="0" smtClean="0"/>
              <a:t>, </a:t>
            </a:r>
            <a:r>
              <a:rPr lang="en-US" i="1" dirty="0"/>
              <a:t>Indefinite Divisibility</a:t>
            </a:r>
            <a:r>
              <a:rPr lang="en-US" dirty="0"/>
              <a:t> </a:t>
            </a:r>
            <a:r>
              <a:rPr lang="sr-Latn-CS" dirty="0"/>
              <a:t> (neodređena deljivost)</a:t>
            </a:r>
            <a:r>
              <a:rPr lang="en-US" dirty="0"/>
              <a:t>1942 101.6 x 88.9 cm</a:t>
            </a:r>
            <a:r>
              <a:rPr lang="sr-Latn-CS" dirty="0"/>
              <a:t>, </a:t>
            </a:r>
            <a:r>
              <a:rPr lang="en-US" dirty="0"/>
              <a:t>Albright-Knox Art Gallery, Buffalo, NY</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Max Ernst, ‘Celebes’ 1921"/>
          <p:cNvPicPr>
            <a:picLocks noChangeAspect="1" noChangeArrowheads="1"/>
          </p:cNvPicPr>
          <p:nvPr/>
        </p:nvPicPr>
        <p:blipFill>
          <a:blip r:embed="rId2"/>
          <a:srcRect/>
          <a:stretch>
            <a:fillRect/>
          </a:stretch>
        </p:blipFill>
        <p:spPr bwMode="auto">
          <a:xfrm>
            <a:off x="3660775" y="228600"/>
            <a:ext cx="5483225" cy="6400800"/>
          </a:xfrm>
          <a:prstGeom prst="rect">
            <a:avLst/>
          </a:prstGeom>
          <a:noFill/>
          <a:ln w="9525">
            <a:noFill/>
            <a:miter lim="800000"/>
            <a:headEnd/>
            <a:tailEnd/>
          </a:ln>
        </p:spPr>
      </p:pic>
      <p:sp>
        <p:nvSpPr>
          <p:cNvPr id="177155" name="Rectangle 2"/>
          <p:cNvSpPr>
            <a:spLocks noChangeArrowheads="1"/>
          </p:cNvSpPr>
          <p:nvPr/>
        </p:nvSpPr>
        <p:spPr bwMode="auto">
          <a:xfrm>
            <a:off x="228600" y="266700"/>
            <a:ext cx="3276600" cy="6463308"/>
          </a:xfrm>
          <a:prstGeom prst="rect">
            <a:avLst/>
          </a:prstGeom>
          <a:noFill/>
          <a:ln w="9525">
            <a:noFill/>
            <a:miter lim="800000"/>
            <a:headEnd/>
            <a:tailEnd/>
          </a:ln>
        </p:spPr>
        <p:txBody>
          <a:bodyPr>
            <a:spAutoFit/>
          </a:bodyPr>
          <a:lstStyle/>
          <a:p>
            <a:pPr algn="r"/>
            <a:r>
              <a:rPr lang="sr-Latn-CS" dirty="0" smtClean="0"/>
              <a:t>Maks Ernst </a:t>
            </a:r>
            <a:r>
              <a:rPr lang="en-US" dirty="0"/>
              <a:t>(1891‑1976)</a:t>
            </a:r>
          </a:p>
          <a:p>
            <a:pPr algn="r"/>
            <a:r>
              <a:rPr lang="en-US" dirty="0"/>
              <a:t>Celebes</a:t>
            </a:r>
          </a:p>
          <a:p>
            <a:pPr algn="r"/>
            <a:r>
              <a:rPr lang="en-US" dirty="0"/>
              <a:t>1921</a:t>
            </a:r>
          </a:p>
          <a:p>
            <a:pPr algn="r"/>
            <a:r>
              <a:rPr lang="en-US" dirty="0" smtClean="0"/>
              <a:t>U</a:t>
            </a:r>
            <a:r>
              <a:rPr lang="sr-Latn-RS" dirty="0" smtClean="0"/>
              <a:t>lje na platnu</a:t>
            </a:r>
            <a:endParaRPr lang="en-US" dirty="0"/>
          </a:p>
          <a:p>
            <a:pPr algn="r"/>
            <a:r>
              <a:rPr lang="en-US" dirty="0"/>
              <a:t>1254 x 1079 mm </a:t>
            </a:r>
            <a:r>
              <a:rPr lang="sr-Latn-RS" dirty="0" smtClean="0"/>
              <a:t>, </a:t>
            </a:r>
            <a:r>
              <a:rPr lang="en-US" dirty="0" err="1" smtClean="0"/>
              <a:t>CollectionTate</a:t>
            </a:r>
            <a:endParaRPr lang="sr-Latn-RS" dirty="0" smtClean="0"/>
          </a:p>
          <a:p>
            <a:pPr algn="r"/>
            <a:r>
              <a:rPr lang="en-US" dirty="0" smtClean="0"/>
              <a:t>V</a:t>
            </a:r>
            <a:r>
              <a:rPr lang="sr-Latn-RS" dirty="0" smtClean="0"/>
              <a:t>ideti na. </a:t>
            </a:r>
            <a:r>
              <a:rPr lang="en-US" dirty="0" smtClean="0">
                <a:hlinkClick r:id="rId3"/>
              </a:rPr>
              <a:t>https://www.tate.org.uk/art/artworks/ernst-celebes-t01988</a:t>
            </a:r>
            <a:endParaRPr lang="sr-Latn-CS" dirty="0"/>
          </a:p>
          <a:p>
            <a:pPr algn="r"/>
            <a:endParaRPr lang="sr-Latn-CS" dirty="0"/>
          </a:p>
          <a:p>
            <a:r>
              <a:rPr lang="sr-Latn-CS" dirty="0"/>
              <a:t>(</a:t>
            </a:r>
            <a:r>
              <a:rPr lang="en-US" dirty="0" err="1"/>
              <a:t>Der</a:t>
            </a:r>
            <a:r>
              <a:rPr lang="en-US" dirty="0"/>
              <a:t> </a:t>
            </a:r>
            <a:r>
              <a:rPr lang="en-US" dirty="0" err="1"/>
              <a:t>Elefant</a:t>
            </a:r>
            <a:r>
              <a:rPr lang="en-US" dirty="0"/>
              <a:t> von Celebes</a:t>
            </a:r>
            <a:br>
              <a:rPr lang="en-US" dirty="0"/>
            </a:br>
            <a:r>
              <a:rPr lang="en-US" dirty="0"/>
              <a:t>Hat </a:t>
            </a:r>
            <a:r>
              <a:rPr lang="en-US" dirty="0" err="1"/>
              <a:t>hinten</a:t>
            </a:r>
            <a:r>
              <a:rPr lang="en-US" dirty="0"/>
              <a:t> </a:t>
            </a:r>
            <a:r>
              <a:rPr lang="en-US" dirty="0" err="1"/>
              <a:t>etwas</a:t>
            </a:r>
            <a:r>
              <a:rPr lang="en-US" dirty="0"/>
              <a:t> </a:t>
            </a:r>
            <a:r>
              <a:rPr lang="en-US" dirty="0" err="1"/>
              <a:t>Gelebes</a:t>
            </a:r>
            <a:r>
              <a:rPr lang="en-US" dirty="0"/>
              <a:t/>
            </a:r>
            <a:br>
              <a:rPr lang="en-US" dirty="0"/>
            </a:br>
            <a:r>
              <a:rPr lang="en-US" dirty="0" err="1"/>
              <a:t>Der</a:t>
            </a:r>
            <a:r>
              <a:rPr lang="en-US" dirty="0"/>
              <a:t> </a:t>
            </a:r>
            <a:r>
              <a:rPr lang="en-US" dirty="0" err="1"/>
              <a:t>Elefant</a:t>
            </a:r>
            <a:r>
              <a:rPr lang="en-US" dirty="0"/>
              <a:t> von Sumatra</a:t>
            </a:r>
            <a:br>
              <a:rPr lang="en-US" dirty="0"/>
            </a:br>
            <a:r>
              <a:rPr lang="en-US" dirty="0" err="1"/>
              <a:t>Der</a:t>
            </a:r>
            <a:r>
              <a:rPr lang="en-US" dirty="0"/>
              <a:t> </a:t>
            </a:r>
            <a:r>
              <a:rPr lang="en-US" dirty="0" err="1"/>
              <a:t>vögelt</a:t>
            </a:r>
            <a:r>
              <a:rPr lang="en-US" dirty="0"/>
              <a:t> seine </a:t>
            </a:r>
            <a:r>
              <a:rPr lang="en-US" dirty="0" err="1"/>
              <a:t>Grossmama</a:t>
            </a:r>
            <a:r>
              <a:rPr lang="en-US" dirty="0"/>
              <a:t/>
            </a:r>
            <a:br>
              <a:rPr lang="en-US" dirty="0"/>
            </a:br>
            <a:r>
              <a:rPr lang="en-US" dirty="0" err="1"/>
              <a:t>Der</a:t>
            </a:r>
            <a:r>
              <a:rPr lang="en-US" dirty="0"/>
              <a:t> </a:t>
            </a:r>
            <a:r>
              <a:rPr lang="en-US" dirty="0" err="1"/>
              <a:t>Elefant</a:t>
            </a:r>
            <a:r>
              <a:rPr lang="en-US" dirty="0"/>
              <a:t> von </a:t>
            </a:r>
            <a:r>
              <a:rPr lang="en-US" dirty="0" err="1"/>
              <a:t>Indien</a:t>
            </a:r>
            <a:r>
              <a:rPr lang="en-US" dirty="0"/>
              <a:t/>
            </a:r>
            <a:br>
              <a:rPr lang="en-US" dirty="0"/>
            </a:br>
            <a:r>
              <a:rPr lang="en-US" dirty="0" err="1"/>
              <a:t>Der</a:t>
            </a:r>
            <a:r>
              <a:rPr lang="en-US" dirty="0"/>
              <a:t> </a:t>
            </a:r>
            <a:r>
              <a:rPr lang="en-US" dirty="0" err="1"/>
              <a:t>kann</a:t>
            </a:r>
            <a:r>
              <a:rPr lang="en-US" dirty="0"/>
              <a:t> das Loch </a:t>
            </a:r>
            <a:r>
              <a:rPr lang="en-US" dirty="0" err="1"/>
              <a:t>nicht</a:t>
            </a:r>
            <a:r>
              <a:rPr lang="en-US" dirty="0"/>
              <a:t> </a:t>
            </a:r>
            <a:r>
              <a:rPr lang="en-US" dirty="0" err="1"/>
              <a:t>finden</a:t>
            </a:r>
            <a:endParaRPr lang="sr-Latn-CS" dirty="0"/>
          </a:p>
          <a:p>
            <a:endParaRPr lang="sr-Latn-CS" dirty="0"/>
          </a:p>
          <a:p>
            <a:r>
              <a:rPr lang="en-US" dirty="0"/>
              <a:t>The elephant from [C]</a:t>
            </a:r>
            <a:r>
              <a:rPr lang="en-US" dirty="0" err="1"/>
              <a:t>elebes</a:t>
            </a:r>
            <a:r>
              <a:rPr lang="en-US" dirty="0"/>
              <a:t/>
            </a:r>
            <a:br>
              <a:rPr lang="en-US" dirty="0"/>
            </a:br>
            <a:r>
              <a:rPr lang="en-US" dirty="0"/>
              <a:t>has sticky, yellow back grease</a:t>
            </a:r>
            <a:br>
              <a:rPr lang="en-US" dirty="0"/>
            </a:br>
            <a:r>
              <a:rPr lang="en-US" dirty="0"/>
              <a:t>The elephant from Sumatra</a:t>
            </a:r>
            <a:br>
              <a:rPr lang="en-US" dirty="0"/>
            </a:br>
            <a:r>
              <a:rPr lang="en-US" dirty="0"/>
              <a:t>The memory lane of his grandmother</a:t>
            </a:r>
            <a:br>
              <a:rPr lang="en-US" dirty="0"/>
            </a:br>
            <a:r>
              <a:rPr lang="en-US" dirty="0"/>
              <a:t>The elephant from India</a:t>
            </a:r>
            <a:br>
              <a:rPr lang="en-US" dirty="0"/>
            </a:br>
            <a:r>
              <a:rPr lang="en-US" dirty="0"/>
              <a:t> one can never find the hole</a:t>
            </a:r>
            <a:r>
              <a:rPr lang="sr-Latn-CS" dirty="0"/>
              <a:t>)</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a:srcRect/>
          <a:stretch>
            <a:fillRect/>
          </a:stretch>
        </p:blipFill>
        <p:spPr bwMode="auto">
          <a:xfrm>
            <a:off x="4775200" y="0"/>
            <a:ext cx="4368800" cy="6858000"/>
          </a:xfrm>
          <a:prstGeom prst="rect">
            <a:avLst/>
          </a:prstGeom>
          <a:noFill/>
          <a:ln w="9525">
            <a:noFill/>
            <a:miter lim="800000"/>
            <a:headEnd/>
            <a:tailEnd/>
          </a:ln>
        </p:spPr>
      </p:pic>
      <p:sp>
        <p:nvSpPr>
          <p:cNvPr id="107523" name="Rectangle 5"/>
          <p:cNvSpPr>
            <a:spLocks noChangeArrowheads="1"/>
          </p:cNvSpPr>
          <p:nvPr/>
        </p:nvSpPr>
        <p:spPr bwMode="auto">
          <a:xfrm>
            <a:off x="2133600" y="304800"/>
            <a:ext cx="1828800" cy="457200"/>
          </a:xfrm>
          <a:prstGeom prst="rect">
            <a:avLst/>
          </a:prstGeom>
          <a:noFill/>
          <a:ln w="9525">
            <a:noFill/>
            <a:miter lim="800000"/>
            <a:headEnd/>
            <a:tailEnd/>
          </a:ln>
        </p:spPr>
        <p:txBody>
          <a:bodyPr>
            <a:spAutoFit/>
          </a:bodyPr>
          <a:lstStyle/>
          <a:p>
            <a:r>
              <a:rPr lang="en-US" sz="2400" b="1"/>
              <a:t>Pol</a:t>
            </a:r>
            <a:r>
              <a:rPr lang="sr-Latn-CS" sz="2400" b="1"/>
              <a:t> E</a:t>
            </a:r>
            <a:r>
              <a:rPr lang="en-US" sz="2400" b="1"/>
              <a:t>lijar</a:t>
            </a:r>
          </a:p>
        </p:txBody>
      </p:sp>
      <p:pic>
        <p:nvPicPr>
          <p:cNvPr id="107524" name="Picture 5" descr="Product image"/>
          <p:cNvPicPr>
            <a:picLocks noChangeAspect="1" noChangeArrowheads="1"/>
          </p:cNvPicPr>
          <p:nvPr/>
        </p:nvPicPr>
        <p:blipFill>
          <a:blip r:embed="rId3"/>
          <a:srcRect/>
          <a:stretch>
            <a:fillRect/>
          </a:stretch>
        </p:blipFill>
        <p:spPr bwMode="auto">
          <a:xfrm>
            <a:off x="381000" y="3810000"/>
            <a:ext cx="3802063" cy="2552700"/>
          </a:xfrm>
          <a:prstGeom prst="rect">
            <a:avLst/>
          </a:prstGeom>
          <a:noFill/>
          <a:ln w="9525">
            <a:noFill/>
            <a:miter lim="800000"/>
            <a:headEnd/>
            <a:tailEnd/>
          </a:ln>
        </p:spPr>
      </p:pic>
      <p:sp>
        <p:nvSpPr>
          <p:cNvPr id="107525" name="Rectangle 4"/>
          <p:cNvSpPr>
            <a:spLocks noChangeArrowheads="1"/>
          </p:cNvSpPr>
          <p:nvPr/>
        </p:nvSpPr>
        <p:spPr bwMode="auto">
          <a:xfrm>
            <a:off x="457200" y="3124200"/>
            <a:ext cx="2437270" cy="369332"/>
          </a:xfrm>
          <a:prstGeom prst="rect">
            <a:avLst/>
          </a:prstGeom>
          <a:noFill/>
          <a:ln w="9525">
            <a:noFill/>
            <a:miter lim="800000"/>
            <a:headEnd/>
            <a:tailEnd/>
          </a:ln>
        </p:spPr>
        <p:txBody>
          <a:bodyPr wrap="none">
            <a:spAutoFit/>
          </a:bodyPr>
          <a:lstStyle/>
          <a:p>
            <a:r>
              <a:rPr lang="sr-Latn-CS" b="1" dirty="0" smtClean="0"/>
              <a:t>Gala Elijar (kasnije Dali)</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graphics8.nytimes.com/images/2005/04/03/arts/03grant.xl.jpg"/>
          <p:cNvPicPr>
            <a:picLocks noChangeAspect="1" noChangeArrowheads="1"/>
          </p:cNvPicPr>
          <p:nvPr/>
        </p:nvPicPr>
        <p:blipFill>
          <a:blip r:embed="rId2"/>
          <a:srcRect/>
          <a:stretch>
            <a:fillRect/>
          </a:stretch>
        </p:blipFill>
        <p:spPr bwMode="auto">
          <a:xfrm>
            <a:off x="3200400" y="4114800"/>
            <a:ext cx="5553075" cy="2381250"/>
          </a:xfrm>
          <a:prstGeom prst="rect">
            <a:avLst/>
          </a:prstGeom>
          <a:noFill/>
          <a:ln w="9525">
            <a:noFill/>
            <a:miter lim="800000"/>
            <a:headEnd/>
            <a:tailEnd/>
          </a:ln>
        </p:spPr>
      </p:pic>
      <p:sp>
        <p:nvSpPr>
          <p:cNvPr id="108547" name="Rectangle 2"/>
          <p:cNvSpPr>
            <a:spLocks noChangeArrowheads="1"/>
          </p:cNvSpPr>
          <p:nvPr/>
        </p:nvSpPr>
        <p:spPr bwMode="auto">
          <a:xfrm>
            <a:off x="3962400" y="3352800"/>
            <a:ext cx="4403725" cy="369888"/>
          </a:xfrm>
          <a:prstGeom prst="rect">
            <a:avLst/>
          </a:prstGeom>
          <a:noFill/>
          <a:ln w="9525">
            <a:noFill/>
            <a:miter lim="800000"/>
            <a:headEnd/>
            <a:tailEnd/>
          </a:ln>
        </p:spPr>
        <p:txBody>
          <a:bodyPr wrap="none">
            <a:spAutoFit/>
          </a:bodyPr>
          <a:lstStyle/>
          <a:p>
            <a:r>
              <a:rPr lang="en-US"/>
              <a:t> Max Ernst, Gala and Paul </a:t>
            </a:r>
            <a:r>
              <a:rPr lang="sr-Latn-CS"/>
              <a:t>E</a:t>
            </a:r>
            <a:r>
              <a:rPr lang="en-US"/>
              <a:t>luard in 1922</a:t>
            </a:r>
          </a:p>
        </p:txBody>
      </p:sp>
      <p:pic>
        <p:nvPicPr>
          <p:cNvPr id="108548" name="Picture 4" descr="Max Ernst"/>
          <p:cNvPicPr>
            <a:picLocks noChangeAspect="1" noChangeArrowheads="1"/>
          </p:cNvPicPr>
          <p:nvPr/>
        </p:nvPicPr>
        <p:blipFill>
          <a:blip r:embed="rId3"/>
          <a:srcRect/>
          <a:stretch>
            <a:fillRect/>
          </a:stretch>
        </p:blipFill>
        <p:spPr bwMode="auto">
          <a:xfrm>
            <a:off x="304800" y="381000"/>
            <a:ext cx="2428875" cy="3810000"/>
          </a:xfrm>
          <a:prstGeom prst="rect">
            <a:avLst/>
          </a:prstGeom>
          <a:noFill/>
          <a:ln w="9525">
            <a:noFill/>
            <a:miter lim="800000"/>
            <a:headEnd/>
            <a:tailEnd/>
          </a:ln>
        </p:spPr>
      </p:pic>
      <p:sp>
        <p:nvSpPr>
          <p:cNvPr id="108549" name="Rectangle 4"/>
          <p:cNvSpPr>
            <a:spLocks noChangeArrowheads="1"/>
          </p:cNvSpPr>
          <p:nvPr/>
        </p:nvSpPr>
        <p:spPr bwMode="auto">
          <a:xfrm>
            <a:off x="2895600" y="304800"/>
            <a:ext cx="4572000" cy="923925"/>
          </a:xfrm>
          <a:prstGeom prst="rect">
            <a:avLst/>
          </a:prstGeom>
          <a:noFill/>
          <a:ln w="9525">
            <a:noFill/>
            <a:miter lim="800000"/>
            <a:headEnd/>
            <a:tailEnd/>
          </a:ln>
        </p:spPr>
        <p:txBody>
          <a:bodyPr>
            <a:spAutoFit/>
          </a:bodyPr>
          <a:lstStyle/>
          <a:p>
            <a:r>
              <a:rPr lang="sr-Latn-CS">
                <a:latin typeface="Calibri" pitchFamily="34" charset="0"/>
              </a:rPr>
              <a:t>Max Ernst, 1920, </a:t>
            </a:r>
            <a:r>
              <a:rPr lang="en-US">
                <a:latin typeface="Calibri" pitchFamily="34" charset="0"/>
              </a:rPr>
              <a:t>Punching Ball or the Immortality of Buonarroti (Self-Portrait)</a:t>
            </a:r>
            <a:r>
              <a:rPr lang="sr-Latn-CS">
                <a:latin typeface="Calibri" pitchFamily="34" charset="0"/>
              </a:rPr>
              <a:t>, kolaž, 17,5x11,4 cm</a:t>
            </a:r>
            <a:endParaRPr lang="en-US">
              <a:latin typeface="Calibri"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Max Ernst"/>
          <p:cNvPicPr>
            <a:picLocks noChangeAspect="1" noChangeArrowheads="1"/>
          </p:cNvPicPr>
          <p:nvPr/>
        </p:nvPicPr>
        <p:blipFill>
          <a:blip r:embed="rId2"/>
          <a:srcRect/>
          <a:stretch>
            <a:fillRect/>
          </a:stretch>
        </p:blipFill>
        <p:spPr bwMode="auto">
          <a:xfrm>
            <a:off x="4572000" y="381000"/>
            <a:ext cx="4105275" cy="5564188"/>
          </a:xfrm>
          <a:prstGeom prst="rect">
            <a:avLst/>
          </a:prstGeom>
          <a:noFill/>
          <a:ln w="9525">
            <a:noFill/>
            <a:miter lim="800000"/>
            <a:headEnd/>
            <a:tailEnd/>
          </a:ln>
        </p:spPr>
      </p:pic>
      <p:sp>
        <p:nvSpPr>
          <p:cNvPr id="109571" name="Rectangle 2"/>
          <p:cNvSpPr>
            <a:spLocks noChangeArrowheads="1"/>
          </p:cNvSpPr>
          <p:nvPr/>
        </p:nvSpPr>
        <p:spPr bwMode="auto">
          <a:xfrm>
            <a:off x="533400" y="533400"/>
            <a:ext cx="2989263" cy="369888"/>
          </a:xfrm>
          <a:prstGeom prst="rect">
            <a:avLst/>
          </a:prstGeom>
          <a:noFill/>
          <a:ln w="9525">
            <a:noFill/>
            <a:miter lim="800000"/>
            <a:headEnd/>
            <a:tailEnd/>
          </a:ln>
        </p:spPr>
        <p:txBody>
          <a:bodyPr wrap="none">
            <a:spAutoFit/>
          </a:bodyPr>
          <a:lstStyle/>
          <a:p>
            <a:r>
              <a:rPr lang="sr-Latn-CS"/>
              <a:t>Man Ray, </a:t>
            </a:r>
            <a:r>
              <a:rPr lang="en-US" i="1"/>
              <a:t>Max Ernst</a:t>
            </a:r>
            <a:r>
              <a:rPr lang="sr-Latn-CS"/>
              <a:t>, 1935</a:t>
            </a: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p:cNvPicPr>
            <a:picLocks noChangeAspect="1" noChangeArrowheads="1"/>
          </p:cNvPicPr>
          <p:nvPr/>
        </p:nvPicPr>
        <p:blipFill>
          <a:blip r:embed="rId2"/>
          <a:srcRect/>
          <a:stretch>
            <a:fillRect/>
          </a:stretch>
        </p:blipFill>
        <p:spPr bwMode="auto">
          <a:xfrm>
            <a:off x="3675063" y="0"/>
            <a:ext cx="5468937" cy="6858000"/>
          </a:xfrm>
          <a:prstGeom prst="rect">
            <a:avLst/>
          </a:prstGeom>
          <a:noFill/>
          <a:ln w="9525">
            <a:noFill/>
            <a:miter lim="800000"/>
            <a:headEnd/>
            <a:tailEnd/>
          </a:ln>
        </p:spPr>
      </p:pic>
      <p:sp>
        <p:nvSpPr>
          <p:cNvPr id="110595" name="Rectangle 5"/>
          <p:cNvSpPr>
            <a:spLocks noChangeArrowheads="1"/>
          </p:cNvSpPr>
          <p:nvPr/>
        </p:nvSpPr>
        <p:spPr bwMode="auto">
          <a:xfrm>
            <a:off x="457200" y="5257800"/>
            <a:ext cx="2568575" cy="915988"/>
          </a:xfrm>
          <a:prstGeom prst="rect">
            <a:avLst/>
          </a:prstGeom>
          <a:noFill/>
          <a:ln w="9525">
            <a:noFill/>
            <a:miter lim="800000"/>
            <a:headEnd/>
            <a:tailEnd/>
          </a:ln>
        </p:spPr>
        <p:txBody>
          <a:bodyPr>
            <a:spAutoFit/>
          </a:bodyPr>
          <a:lstStyle/>
          <a:p>
            <a:r>
              <a:rPr lang="sr-Latn-CS" dirty="0"/>
              <a:t>Maks Ernst</a:t>
            </a:r>
          </a:p>
          <a:p>
            <a:r>
              <a:rPr lang="en-US" dirty="0"/>
              <a:t>1923, </a:t>
            </a:r>
            <a:r>
              <a:rPr lang="en-US" dirty="0" err="1"/>
              <a:t>Ubu</a:t>
            </a:r>
            <a:r>
              <a:rPr lang="en-US" dirty="0"/>
              <a:t> Imperator, 100x81cm</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228600" y="381000"/>
            <a:ext cx="2971800" cy="1477963"/>
          </a:xfrm>
          <a:prstGeom prst="rect">
            <a:avLst/>
          </a:prstGeom>
          <a:noFill/>
          <a:ln w="9525">
            <a:noFill/>
            <a:miter lim="800000"/>
            <a:headEnd/>
            <a:tailEnd/>
          </a:ln>
        </p:spPr>
        <p:txBody>
          <a:bodyPr>
            <a:spAutoFit/>
          </a:bodyPr>
          <a:lstStyle/>
          <a:p>
            <a:pPr algn="r"/>
            <a:r>
              <a:rPr lang="en-US" dirty="0">
                <a:latin typeface="Calibri" pitchFamily="34" charset="0"/>
              </a:rPr>
              <a:t>Max Ernst, Two Children are Threatened by a Nightingale, 1924</a:t>
            </a:r>
            <a:r>
              <a:rPr lang="sr-Latn-CS" dirty="0">
                <a:latin typeface="Calibri" pitchFamily="34" charset="0"/>
              </a:rPr>
              <a:t>, oil on wood with  wooden additions, 69,9x57,1x11,4 cm, MoMA</a:t>
            </a:r>
            <a:endParaRPr lang="en-US" dirty="0">
              <a:latin typeface="Calibri" pitchFamily="34" charset="0"/>
            </a:endParaRPr>
          </a:p>
        </p:txBody>
      </p:sp>
      <p:pic>
        <p:nvPicPr>
          <p:cNvPr id="111619" name="Picture 2" descr="http://classconnection.s3.amazonaws.com/340/flashcards/2193340/jpg/two_children_are_threatened_by_a_nightingale1352944067859.jpg"/>
          <p:cNvPicPr>
            <a:picLocks noChangeAspect="1" noChangeArrowheads="1"/>
          </p:cNvPicPr>
          <p:nvPr/>
        </p:nvPicPr>
        <p:blipFill>
          <a:blip r:embed="rId2"/>
          <a:srcRect/>
          <a:stretch>
            <a:fillRect/>
          </a:stretch>
        </p:blipFill>
        <p:spPr bwMode="auto">
          <a:xfrm>
            <a:off x="3429000" y="0"/>
            <a:ext cx="5715000" cy="6911975"/>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p:cNvPicPr>
            <a:picLocks noChangeAspect="1" noChangeArrowheads="1"/>
          </p:cNvPicPr>
          <p:nvPr/>
        </p:nvPicPr>
        <p:blipFill>
          <a:blip r:embed="rId2"/>
          <a:srcRect/>
          <a:stretch>
            <a:fillRect/>
          </a:stretch>
        </p:blipFill>
        <p:spPr bwMode="auto">
          <a:xfrm>
            <a:off x="3333750" y="0"/>
            <a:ext cx="5810250" cy="5380038"/>
          </a:xfrm>
          <a:prstGeom prst="rect">
            <a:avLst/>
          </a:prstGeom>
          <a:noFill/>
          <a:ln w="9525">
            <a:noFill/>
            <a:miter lim="800000"/>
            <a:headEnd/>
            <a:tailEnd/>
          </a:ln>
        </p:spPr>
      </p:pic>
      <p:sp>
        <p:nvSpPr>
          <p:cNvPr id="112643" name="Rectangle 5"/>
          <p:cNvSpPr>
            <a:spLocks noChangeArrowheads="1"/>
          </p:cNvSpPr>
          <p:nvPr/>
        </p:nvSpPr>
        <p:spPr bwMode="auto">
          <a:xfrm>
            <a:off x="4724400" y="5562600"/>
            <a:ext cx="4143122" cy="369332"/>
          </a:xfrm>
          <a:prstGeom prst="rect">
            <a:avLst/>
          </a:prstGeom>
          <a:noFill/>
          <a:ln w="9525">
            <a:noFill/>
            <a:miter lim="800000"/>
            <a:headEnd/>
            <a:tailEnd/>
          </a:ln>
        </p:spPr>
        <p:txBody>
          <a:bodyPr wrap="none">
            <a:spAutoFit/>
          </a:bodyPr>
          <a:lstStyle/>
          <a:p>
            <a:r>
              <a:rPr lang="sr-Latn-RS" dirty="0" smtClean="0"/>
              <a:t>Maks Ernst, </a:t>
            </a:r>
            <a:r>
              <a:rPr lang="en-US" dirty="0" smtClean="0"/>
              <a:t>1922</a:t>
            </a:r>
            <a:r>
              <a:rPr lang="en-US" dirty="0"/>
              <a:t>, Oedipus Rex, 93x102cm</a:t>
            </a:r>
          </a:p>
        </p:txBody>
      </p:sp>
      <p:pic>
        <p:nvPicPr>
          <p:cNvPr id="112644" name="Picture 5" descr="http://ruedeslumieres.morkitu.org/apprendre/fresques/infos/oedipe/noix_nature_1898.jpg"/>
          <p:cNvPicPr>
            <a:picLocks noChangeAspect="1" noChangeArrowheads="1"/>
          </p:cNvPicPr>
          <p:nvPr/>
        </p:nvPicPr>
        <p:blipFill>
          <a:blip r:embed="rId3"/>
          <a:srcRect/>
          <a:stretch>
            <a:fillRect/>
          </a:stretch>
        </p:blipFill>
        <p:spPr bwMode="auto">
          <a:xfrm>
            <a:off x="0" y="0"/>
            <a:ext cx="2352675" cy="2809875"/>
          </a:xfrm>
          <a:prstGeom prst="rect">
            <a:avLst/>
          </a:prstGeom>
          <a:noFill/>
          <a:ln w="9525">
            <a:noFill/>
            <a:miter lim="800000"/>
            <a:headEnd/>
            <a:tailEnd/>
          </a:ln>
        </p:spPr>
      </p:pic>
      <p:sp>
        <p:nvSpPr>
          <p:cNvPr id="112645" name="Rectangle 4"/>
          <p:cNvSpPr>
            <a:spLocks noChangeArrowheads="1"/>
          </p:cNvSpPr>
          <p:nvPr/>
        </p:nvSpPr>
        <p:spPr bwMode="auto">
          <a:xfrm>
            <a:off x="0" y="2743200"/>
            <a:ext cx="2895600" cy="646331"/>
          </a:xfrm>
          <a:prstGeom prst="rect">
            <a:avLst/>
          </a:prstGeom>
          <a:noFill/>
          <a:ln w="9525">
            <a:noFill/>
            <a:miter lim="800000"/>
            <a:headEnd/>
            <a:tailEnd/>
          </a:ln>
        </p:spPr>
        <p:txBody>
          <a:bodyPr>
            <a:spAutoFit/>
          </a:bodyPr>
          <a:lstStyle/>
          <a:p>
            <a:r>
              <a:rPr lang="en-US" dirty="0" smtClean="0"/>
              <a:t>C</a:t>
            </a:r>
            <a:r>
              <a:rPr lang="sr-Latn-RS" dirty="0" smtClean="0"/>
              <a:t>rtež objavljen u časopisu </a:t>
            </a:r>
            <a:r>
              <a:rPr lang="fr-FR" i="1" dirty="0" smtClean="0"/>
              <a:t>La Nature</a:t>
            </a:r>
            <a:r>
              <a:rPr lang="sr-Latn-RS" i="1" dirty="0" smtClean="0"/>
              <a:t> </a:t>
            </a:r>
            <a:r>
              <a:rPr lang="fr-FR" dirty="0" smtClean="0"/>
              <a:t>1898 </a:t>
            </a:r>
            <a:endParaRPr lang="en-US" dirty="0"/>
          </a:p>
        </p:txBody>
      </p:sp>
      <p:pic>
        <p:nvPicPr>
          <p:cNvPr id="112646" name="Picture 7" descr="http://ruedeslumieres.morkitu.org/apprendre/fresques/infos/oedipe/oeil_ballon_odile_redon.jpg"/>
          <p:cNvPicPr>
            <a:picLocks noChangeAspect="1" noChangeArrowheads="1"/>
          </p:cNvPicPr>
          <p:nvPr/>
        </p:nvPicPr>
        <p:blipFill>
          <a:blip r:embed="rId4"/>
          <a:srcRect/>
          <a:stretch>
            <a:fillRect/>
          </a:stretch>
        </p:blipFill>
        <p:spPr bwMode="auto">
          <a:xfrm>
            <a:off x="0" y="4162425"/>
            <a:ext cx="2171700" cy="2695575"/>
          </a:xfrm>
          <a:prstGeom prst="rect">
            <a:avLst/>
          </a:prstGeom>
          <a:noFill/>
          <a:ln w="9525">
            <a:noFill/>
            <a:miter lim="800000"/>
            <a:headEnd/>
            <a:tailEnd/>
          </a:ln>
        </p:spPr>
      </p:pic>
      <p:sp>
        <p:nvSpPr>
          <p:cNvPr id="112647" name="Rectangle 6"/>
          <p:cNvSpPr>
            <a:spLocks noChangeArrowheads="1"/>
          </p:cNvSpPr>
          <p:nvPr/>
        </p:nvSpPr>
        <p:spPr bwMode="auto">
          <a:xfrm>
            <a:off x="2133600" y="6324600"/>
            <a:ext cx="2840008" cy="369332"/>
          </a:xfrm>
          <a:prstGeom prst="rect">
            <a:avLst/>
          </a:prstGeom>
          <a:noFill/>
          <a:ln w="9525">
            <a:noFill/>
            <a:miter lim="800000"/>
            <a:headEnd/>
            <a:tailEnd/>
          </a:ln>
        </p:spPr>
        <p:txBody>
          <a:bodyPr wrap="none">
            <a:spAutoFit/>
          </a:bodyPr>
          <a:lstStyle/>
          <a:p>
            <a:r>
              <a:rPr lang="en-US" dirty="0" err="1" smtClean="0"/>
              <a:t>Odilon</a:t>
            </a:r>
            <a:r>
              <a:rPr lang="en-US" dirty="0" smtClean="0"/>
              <a:t> Redon</a:t>
            </a:r>
            <a:r>
              <a:rPr lang="sr-Latn-RS" dirty="0" smtClean="0"/>
              <a:t>,</a:t>
            </a:r>
            <a:r>
              <a:rPr lang="en-US" i="1" dirty="0" smtClean="0"/>
              <a:t>"</a:t>
            </a:r>
            <a:r>
              <a:rPr lang="en-US" i="1" dirty="0" err="1" smtClean="0"/>
              <a:t>L'œil</a:t>
            </a:r>
            <a:r>
              <a:rPr lang="en-US" i="1" dirty="0" smtClean="0"/>
              <a:t> </a:t>
            </a:r>
            <a:r>
              <a:rPr lang="en-US" i="1" dirty="0" err="1"/>
              <a:t>ballon</a:t>
            </a:r>
            <a:r>
              <a:rPr lang="en-US" i="1" dirty="0" smtClean="0"/>
              <a:t>",</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srcRect/>
          <a:stretch>
            <a:fillRect/>
          </a:stretch>
        </p:blipFill>
        <p:spPr bwMode="auto">
          <a:xfrm>
            <a:off x="4403725" y="0"/>
            <a:ext cx="4740275" cy="6858000"/>
          </a:xfrm>
          <a:prstGeom prst="rect">
            <a:avLst/>
          </a:prstGeom>
          <a:noFill/>
          <a:ln w="9525">
            <a:noFill/>
            <a:miter lim="800000"/>
            <a:headEnd/>
            <a:tailEnd/>
          </a:ln>
        </p:spPr>
      </p:pic>
      <p:sp>
        <p:nvSpPr>
          <p:cNvPr id="113667" name="Rectangle 5"/>
          <p:cNvSpPr>
            <a:spLocks noChangeArrowheads="1"/>
          </p:cNvSpPr>
          <p:nvPr/>
        </p:nvSpPr>
        <p:spPr bwMode="auto">
          <a:xfrm>
            <a:off x="457200" y="304800"/>
            <a:ext cx="3505200" cy="3139321"/>
          </a:xfrm>
          <a:prstGeom prst="rect">
            <a:avLst/>
          </a:prstGeom>
          <a:noFill/>
          <a:ln w="9525">
            <a:noFill/>
            <a:miter lim="800000"/>
            <a:headEnd/>
            <a:tailEnd/>
          </a:ln>
        </p:spPr>
        <p:txBody>
          <a:bodyPr>
            <a:spAutoFit/>
          </a:bodyPr>
          <a:lstStyle/>
          <a:p>
            <a:pPr algn="r"/>
            <a:r>
              <a:rPr lang="sr-Latn-RS" dirty="0" smtClean="0">
                <a:latin typeface="Calibri" pitchFamily="34" charset="0"/>
              </a:rPr>
              <a:t>Maks Ernst, </a:t>
            </a:r>
            <a:r>
              <a:rPr lang="en-US" dirty="0" smtClean="0">
                <a:latin typeface="Calibri" pitchFamily="34" charset="0"/>
              </a:rPr>
              <a:t>1926</a:t>
            </a:r>
            <a:r>
              <a:rPr lang="en-US" dirty="0">
                <a:latin typeface="Calibri" pitchFamily="34" charset="0"/>
              </a:rPr>
              <a:t>, </a:t>
            </a:r>
            <a:r>
              <a:rPr lang="sr-Latn-RS" dirty="0" smtClean="0">
                <a:latin typeface="Calibri" pitchFamily="34" charset="0"/>
              </a:rPr>
              <a:t>Blagoslovena Devica kažnjava dete Isusa pred tri svedoka A.B. (Bretonom)</a:t>
            </a:r>
            <a:r>
              <a:rPr lang="en-US" dirty="0" smtClean="0">
                <a:latin typeface="Calibri" pitchFamily="34" charset="0"/>
              </a:rPr>
              <a:t>, </a:t>
            </a:r>
            <a:r>
              <a:rPr lang="en-US" dirty="0">
                <a:latin typeface="Calibri" pitchFamily="34" charset="0"/>
              </a:rPr>
              <a:t>P.E. </a:t>
            </a:r>
            <a:r>
              <a:rPr lang="sr-Latn-RS" dirty="0" smtClean="0">
                <a:latin typeface="Calibri" pitchFamily="34" charset="0"/>
              </a:rPr>
              <a:t>(Polom Elijarom) </a:t>
            </a:r>
            <a:r>
              <a:rPr lang="sr-Latn-RS" dirty="0" smtClean="0">
                <a:latin typeface="Calibri" pitchFamily="34" charset="0"/>
              </a:rPr>
              <a:t>i</a:t>
            </a:r>
            <a:r>
              <a:rPr lang="sr-Latn-RS" dirty="0" smtClean="0">
                <a:latin typeface="Calibri" pitchFamily="34" charset="0"/>
              </a:rPr>
              <a:t> umetnikom</a:t>
            </a:r>
            <a:r>
              <a:rPr lang="en-US" dirty="0" smtClean="0">
                <a:latin typeface="Calibri" pitchFamily="34" charset="0"/>
              </a:rPr>
              <a:t>, 196x130cm</a:t>
            </a:r>
            <a:endParaRPr lang="sr-Latn-RS" dirty="0" smtClean="0">
              <a:latin typeface="Calibri" pitchFamily="34" charset="0"/>
            </a:endParaRPr>
          </a:p>
          <a:p>
            <a:pPr algn="r"/>
            <a:endParaRPr lang="en-US" dirty="0">
              <a:latin typeface="Calibri" pitchFamily="34" charset="0"/>
            </a:endParaRPr>
          </a:p>
          <a:p>
            <a:pPr algn="r"/>
            <a:endParaRPr lang="en-US" dirty="0">
              <a:latin typeface="Calibri" pitchFamily="34" charset="0"/>
            </a:endParaRPr>
          </a:p>
          <a:p>
            <a:pPr algn="r"/>
            <a:r>
              <a:rPr lang="sr-Latn-CS" dirty="0"/>
              <a:t>“...nadrealizam je usmeren na provocira sa intelektualne i mora</a:t>
            </a:r>
            <a:r>
              <a:rPr lang="en-US" dirty="0"/>
              <a:t>l</a:t>
            </a:r>
            <a:r>
              <a:rPr lang="sr-Latn-CS" dirty="0"/>
              <a:t>ne tačke gledišta, napad na svesno...(</a:t>
            </a:r>
            <a:r>
              <a:rPr lang="en-US" dirty="0"/>
              <a:t>II manifest 1930</a:t>
            </a:r>
            <a:r>
              <a:rPr lang="sr-Latn-CS" dirty="0"/>
              <a:t>)</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p:cNvPicPr>
            <a:picLocks noChangeAspect="1" noChangeArrowheads="1"/>
          </p:cNvPicPr>
          <p:nvPr/>
        </p:nvPicPr>
        <p:blipFill>
          <a:blip r:embed="rId2"/>
          <a:srcRect/>
          <a:stretch>
            <a:fillRect/>
          </a:stretch>
        </p:blipFill>
        <p:spPr bwMode="auto">
          <a:xfrm>
            <a:off x="4495800" y="609600"/>
            <a:ext cx="4362450" cy="5457825"/>
          </a:xfrm>
          <a:prstGeom prst="rect">
            <a:avLst/>
          </a:prstGeom>
          <a:noFill/>
          <a:ln w="9525">
            <a:noFill/>
            <a:miter lim="800000"/>
            <a:headEnd/>
            <a:tailEnd/>
          </a:ln>
        </p:spPr>
      </p:pic>
      <p:sp>
        <p:nvSpPr>
          <p:cNvPr id="114691" name="Rectangle 5"/>
          <p:cNvSpPr>
            <a:spLocks noChangeArrowheads="1"/>
          </p:cNvSpPr>
          <p:nvPr/>
        </p:nvSpPr>
        <p:spPr bwMode="auto">
          <a:xfrm>
            <a:off x="228600" y="609600"/>
            <a:ext cx="4105275" cy="641350"/>
          </a:xfrm>
          <a:prstGeom prst="rect">
            <a:avLst/>
          </a:prstGeom>
          <a:noFill/>
          <a:ln w="9525">
            <a:noFill/>
            <a:miter lim="800000"/>
            <a:headEnd/>
            <a:tailEnd/>
          </a:ln>
        </p:spPr>
        <p:txBody>
          <a:bodyPr>
            <a:spAutoFit/>
          </a:bodyPr>
          <a:lstStyle/>
          <a:p>
            <a:r>
              <a:rPr lang="sr-Latn-RS" dirty="0" smtClean="0"/>
              <a:t>Maks Ernst, </a:t>
            </a:r>
            <a:r>
              <a:rPr lang="en-US" dirty="0" smtClean="0"/>
              <a:t>1933</a:t>
            </a:r>
            <a:r>
              <a:rPr lang="en-US" dirty="0"/>
              <a:t>, </a:t>
            </a:r>
            <a:r>
              <a:rPr lang="en-US" dirty="0" err="1" smtClean="0"/>
              <a:t>Zoomor</a:t>
            </a:r>
            <a:r>
              <a:rPr lang="sr-Latn-RS" dirty="0" smtClean="0"/>
              <a:t>fni par</a:t>
            </a:r>
            <a:r>
              <a:rPr lang="en-US" dirty="0" smtClean="0"/>
              <a:t> </a:t>
            </a:r>
            <a:r>
              <a:rPr lang="en-US" dirty="0"/>
              <a:t>(Couple </a:t>
            </a:r>
            <a:r>
              <a:rPr lang="en-US" dirty="0" err="1"/>
              <a:t>zoomorphe</a:t>
            </a:r>
            <a:r>
              <a:rPr lang="en-US" dirty="0"/>
              <a:t>), 91x73 cm</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ma1999"/>
          <p:cNvPicPr>
            <a:picLocks noChangeAspect="1" noChangeArrowheads="1"/>
          </p:cNvPicPr>
          <p:nvPr/>
        </p:nvPicPr>
        <p:blipFill>
          <a:blip r:embed="rId2"/>
          <a:srcRect/>
          <a:stretch>
            <a:fillRect/>
          </a:stretch>
        </p:blipFill>
        <p:spPr bwMode="auto">
          <a:xfrm>
            <a:off x="838200" y="838200"/>
            <a:ext cx="7118140" cy="4487863"/>
          </a:xfrm>
          <a:prstGeom prst="rect">
            <a:avLst/>
          </a:prstGeom>
          <a:noFill/>
        </p:spPr>
      </p:pic>
      <p:sp>
        <p:nvSpPr>
          <p:cNvPr id="115715" name="Rectangle 3"/>
          <p:cNvSpPr>
            <a:spLocks noChangeArrowheads="1"/>
          </p:cNvSpPr>
          <p:nvPr/>
        </p:nvSpPr>
        <p:spPr bwMode="auto">
          <a:xfrm>
            <a:off x="304800" y="5316538"/>
            <a:ext cx="8610600" cy="1465262"/>
          </a:xfrm>
          <a:prstGeom prst="rect">
            <a:avLst/>
          </a:prstGeom>
          <a:noFill/>
          <a:ln w="9525">
            <a:noFill/>
            <a:miter lim="800000"/>
            <a:headEnd/>
            <a:tailEnd/>
          </a:ln>
          <a:effectLst/>
        </p:spPr>
        <p:txBody>
          <a:bodyPr wrap="square" anchor="ctr">
            <a:spAutoFit/>
          </a:bodyPr>
          <a:lstStyle/>
          <a:p>
            <a:r>
              <a:rPr lang="en-US" dirty="0" err="1"/>
              <a:t>Dalí</a:t>
            </a:r>
            <a:r>
              <a:rPr lang="sr-Latn-CS" dirty="0"/>
              <a:t>, Prilagođavanja želje, ulje, kolaž na kartonu, </a:t>
            </a:r>
            <a:r>
              <a:rPr lang="en-US" dirty="0"/>
              <a:t>22.2 x 34.9 cm</a:t>
            </a:r>
            <a:r>
              <a:rPr lang="sr-Latn-CS" dirty="0"/>
              <a:t>, MET </a:t>
            </a:r>
          </a:p>
          <a:p>
            <a:r>
              <a:rPr lang="sr-Latn-CS" dirty="0"/>
              <a:t>- 1930.</a:t>
            </a:r>
          </a:p>
          <a:p>
            <a:pPr>
              <a:buFontTx/>
              <a:buChar char="-"/>
            </a:pPr>
            <a:r>
              <a:rPr lang="sr-Latn-CS" dirty="0"/>
              <a:t>teza </a:t>
            </a:r>
            <a:r>
              <a:rPr lang="sr-Latn-CS" b="1" dirty="0"/>
              <a:t>o kritičkoj paranoji </a:t>
            </a:r>
            <a:r>
              <a:rPr lang="sr-Latn-CS" dirty="0"/>
              <a:t>– spontani metod iracionalnog saznanja, “zasnovanog na kritičkoj i sistematičnoj objektivaciji asocijacija i </a:t>
            </a:r>
            <a:r>
              <a:rPr lang="sr-Latn-CS" dirty="0" smtClean="0"/>
              <a:t>delikantnih </a:t>
            </a:r>
            <a:r>
              <a:rPr lang="sr-Latn-CS" dirty="0"/>
              <a:t>tumačenja”;</a:t>
            </a:r>
          </a:p>
          <a:p>
            <a:pPr>
              <a:buFontTx/>
              <a:buChar char="-"/>
            </a:pPr>
            <a:r>
              <a:rPr lang="sr-Latn-CS" dirty="0"/>
              <a:t> </a:t>
            </a:r>
            <a:r>
              <a:rPr lang="sr-Latn-CS" b="1" dirty="0"/>
              <a:t>izvođenje tzv ‘nadrealističkih’ predmeta</a:t>
            </a:r>
            <a:r>
              <a:rPr lang="sr-Latn-CS" dirty="0"/>
              <a:t>;</a:t>
            </a:r>
            <a:endParaRPr lang="en-US" dirty="0"/>
          </a:p>
        </p:txBody>
      </p:sp>
      <p:sp>
        <p:nvSpPr>
          <p:cNvPr id="4" name="Rectangle 3"/>
          <p:cNvSpPr/>
          <p:nvPr/>
        </p:nvSpPr>
        <p:spPr>
          <a:xfrm>
            <a:off x="228601" y="152400"/>
            <a:ext cx="8915400" cy="646331"/>
          </a:xfrm>
          <a:prstGeom prst="rect">
            <a:avLst/>
          </a:prstGeom>
        </p:spPr>
        <p:txBody>
          <a:bodyPr wrap="square">
            <a:spAutoFit/>
          </a:bodyPr>
          <a:lstStyle/>
          <a:p>
            <a:r>
              <a:rPr lang="sr-Latn-RS" b="1" dirty="0" smtClean="0"/>
              <a:t>8. KRITIČKA PARANOJA KAO METOD </a:t>
            </a:r>
            <a:r>
              <a:rPr lang="sr-Latn-RS" dirty="0" smtClean="0"/>
              <a:t>(Salvador Dali razvija kao nadrealističku tehnimu posle 1930. godine )</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ChangeArrowheads="1"/>
          </p:cNvSpPr>
          <p:nvPr/>
        </p:nvSpPr>
        <p:spPr bwMode="auto">
          <a:xfrm>
            <a:off x="5911850" y="414338"/>
            <a:ext cx="3003550" cy="1748528"/>
          </a:xfrm>
          <a:prstGeom prst="rect">
            <a:avLst/>
          </a:prstGeom>
          <a:noFill/>
          <a:ln w="9525">
            <a:noFill/>
            <a:miter lim="800000"/>
            <a:headEnd/>
            <a:tailEnd/>
          </a:ln>
          <a:effectLst/>
        </p:spPr>
        <p:txBody>
          <a:bodyPr lIns="0" tIns="0" rIns="0" bIns="85698" anchor="ctr">
            <a:spAutoFit/>
          </a:bodyPr>
          <a:lstStyle/>
          <a:p>
            <a:r>
              <a:rPr lang="sr-Latn-RS" dirty="0" smtClean="0"/>
              <a:t>Salvador Dali, Lice Velikog Masturbatora (</a:t>
            </a:r>
            <a:r>
              <a:rPr lang="en-US" dirty="0" smtClean="0"/>
              <a:t>Visage </a:t>
            </a:r>
            <a:r>
              <a:rPr lang="en-US" dirty="0" smtClean="0"/>
              <a:t>du Grand </a:t>
            </a:r>
            <a:r>
              <a:rPr lang="en-US" dirty="0" err="1" smtClean="0"/>
              <a:t>Masturbateur</a:t>
            </a:r>
            <a:r>
              <a:rPr lang="sr-Latn-RS" dirty="0" smtClean="0"/>
              <a:t>), 1929, </a:t>
            </a:r>
            <a:r>
              <a:rPr lang="en-US" dirty="0" smtClean="0"/>
              <a:t>110 x 150 </a:t>
            </a:r>
            <a:r>
              <a:rPr lang="en-US" dirty="0" smtClean="0"/>
              <a:t>cm</a:t>
            </a:r>
            <a:r>
              <a:rPr lang="sr-Latn-RS" dirty="0" smtClean="0"/>
              <a:t>, </a:t>
            </a:r>
            <a:r>
              <a:rPr lang="en-US" dirty="0" err="1" smtClean="0"/>
              <a:t>Museo</a:t>
            </a:r>
            <a:r>
              <a:rPr lang="en-US" dirty="0" smtClean="0"/>
              <a:t> Reina </a:t>
            </a:r>
            <a:r>
              <a:rPr lang="en-US" dirty="0" err="1" smtClean="0"/>
              <a:t>Sofía</a:t>
            </a:r>
            <a:r>
              <a:rPr lang="sr-Latn-RS" b="1" dirty="0" smtClean="0"/>
              <a:t>, </a:t>
            </a:r>
            <a:r>
              <a:rPr lang="sr-Latn-RS" dirty="0" smtClean="0"/>
              <a:t>Madrid</a:t>
            </a:r>
            <a:endParaRPr lang="en-US" dirty="0" smtClean="0"/>
          </a:p>
          <a:p>
            <a:endParaRPr lang="sr-Latn-CS" dirty="0"/>
          </a:p>
          <a:p>
            <a:endParaRPr lang="sr-Latn-CS" dirty="0"/>
          </a:p>
        </p:txBody>
      </p:sp>
      <p:sp>
        <p:nvSpPr>
          <p:cNvPr id="4" name="Rectangle 3"/>
          <p:cNvSpPr/>
          <p:nvPr/>
        </p:nvSpPr>
        <p:spPr>
          <a:xfrm>
            <a:off x="4267200" y="4953000"/>
            <a:ext cx="4572000" cy="1754326"/>
          </a:xfrm>
          <a:prstGeom prst="rect">
            <a:avLst/>
          </a:prstGeom>
        </p:spPr>
        <p:txBody>
          <a:bodyPr>
            <a:spAutoFit/>
          </a:bodyPr>
          <a:lstStyle/>
          <a:p>
            <a:r>
              <a:rPr lang="en-US" dirty="0" smtClean="0">
                <a:hlinkClick r:id="rId2"/>
              </a:rPr>
              <a:t>https://</a:t>
            </a:r>
            <a:r>
              <a:rPr lang="en-US" dirty="0" smtClean="0">
                <a:hlinkClick r:id="rId2"/>
              </a:rPr>
              <a:t>www.salvador-dali.org/media/upload/arxius/educa/The%20great%20masturbator.pdf</a:t>
            </a:r>
            <a:endParaRPr lang="sr-Latn-RS" dirty="0" smtClean="0"/>
          </a:p>
          <a:p>
            <a:r>
              <a:rPr lang="en-US" dirty="0" smtClean="0">
                <a:hlinkClick r:id="rId3"/>
              </a:rPr>
              <a:t>https://www.museoreinasofia.es/en/collection/artwork/visage-du-grand-masturbateur-face-great-masturbator</a:t>
            </a:r>
            <a:endParaRPr lang="en-US" dirty="0"/>
          </a:p>
        </p:txBody>
      </p:sp>
      <p:pic>
        <p:nvPicPr>
          <p:cNvPr id="9218" name="Picture 2" descr="https://static2.museoreinasofia.es/sites/default/files/styles/foto_vertical_wide/public/obras/AS11140_0.jpg?itok=wEU-1ZmR"/>
          <p:cNvPicPr>
            <a:picLocks noChangeAspect="1" noChangeArrowheads="1"/>
          </p:cNvPicPr>
          <p:nvPr/>
        </p:nvPicPr>
        <p:blipFill>
          <a:blip r:embed="rId4"/>
          <a:srcRect/>
          <a:stretch>
            <a:fillRect/>
          </a:stretch>
        </p:blipFill>
        <p:spPr bwMode="auto">
          <a:xfrm>
            <a:off x="228600" y="381000"/>
            <a:ext cx="5429250" cy="401955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5100</Words>
  <Application>Microsoft Office PowerPoint</Application>
  <PresentationFormat>On-screen Show (4:3)</PresentationFormat>
  <Paragraphs>323</Paragraphs>
  <Slides>107</Slides>
  <Notes>0</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nadrealizam</vt:lpstr>
      <vt:lpstr>Slide 2</vt:lpstr>
      <vt:lpstr>Slide 3</vt:lpstr>
      <vt:lpstr>Slide 4</vt:lpstr>
      <vt:lpstr>Odnos između nadrealizma i dade</vt:lpstr>
      <vt:lpstr>Slide 6</vt:lpstr>
      <vt:lpstr>Slide 7</vt:lpstr>
      <vt:lpstr>Slide 8</vt:lpstr>
      <vt:lpstr>Slide 9</vt:lpstr>
      <vt:lpstr>Slide 10</vt:lpstr>
      <vt:lpstr>Slide 11</vt:lpstr>
      <vt:lpstr>Slide 12</vt:lpstr>
      <vt:lpstr>Slide 13</vt:lpstr>
      <vt:lpstr>počeci</vt:lpstr>
      <vt:lpstr>Slide 15</vt:lpstr>
      <vt:lpstr>Slide 16</vt:lpstr>
      <vt:lpstr>Slide 17</vt:lpstr>
      <vt:lpstr>Slide 18</vt:lpstr>
      <vt:lpstr>1924.</vt:lpstr>
      <vt:lpstr>Slide 20</vt:lpstr>
      <vt:lpstr>Slide 21</vt:lpstr>
      <vt:lpstr>Slide 22</vt:lpstr>
      <vt:lpstr>Slide 23</vt:lpstr>
      <vt:lpstr>Slide 24</vt:lpstr>
      <vt:lpstr>‘istorija’ termina nadrealizam</vt:lpstr>
      <vt:lpstr>Slide 26</vt:lpstr>
      <vt:lpstr>definicije nadrealizma: breton </vt:lpstr>
      <vt:lpstr>Slide 28</vt:lpstr>
      <vt:lpstr>definicije nadrealizma: aragon</vt:lpstr>
      <vt:lpstr>Slide 30</vt:lpstr>
      <vt:lpstr>Slide 31</vt:lpstr>
      <vt:lpstr>Nadrealizam i Frojd</vt:lpstr>
      <vt:lpstr>Slide 33</vt:lpstr>
      <vt:lpstr>Slide 34</vt:lpstr>
      <vt:lpstr>Slide 35</vt:lpstr>
      <vt:lpstr>II manifest (1930)</vt:lpstr>
      <vt:lpstr>nadrealizam-slikarstvo</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nadrealizam</dc:title>
  <dc:creator>User</dc:creator>
  <cp:lastModifiedBy>User</cp:lastModifiedBy>
  <cp:revision>35</cp:revision>
  <dcterms:created xsi:type="dcterms:W3CDTF">2020-03-31T17:50:51Z</dcterms:created>
  <dcterms:modified xsi:type="dcterms:W3CDTF">2020-04-01T16:51:26Z</dcterms:modified>
</cp:coreProperties>
</file>