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327"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160B17-7FD3-4B2B-96EF-CE0021C3A3E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60B17-7FD3-4B2B-96EF-CE0021C3A3E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60B17-7FD3-4B2B-96EF-CE0021C3A3E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60B17-7FD3-4B2B-96EF-CE0021C3A3E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60B17-7FD3-4B2B-96EF-CE0021C3A3E7}"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160B17-7FD3-4B2B-96EF-CE0021C3A3E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160B17-7FD3-4B2B-96EF-CE0021C3A3E7}"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60B17-7FD3-4B2B-96EF-CE0021C3A3E7}"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60B17-7FD3-4B2B-96EF-CE0021C3A3E7}"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60B17-7FD3-4B2B-96EF-CE0021C3A3E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60B17-7FD3-4B2B-96EF-CE0021C3A3E7}"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934-8E70-458A-90AD-594DAAA178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60B17-7FD3-4B2B-96EF-CE0021C3A3E7}"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B5934-8E70-458A-90AD-594DAAA178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moussemagazine.it/thomas-hirschhorn-gramsci-monument/"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savremena umetnost_2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1143000"/>
          </a:xfrm>
        </p:spPr>
        <p:txBody>
          <a:bodyPr/>
          <a:lstStyle/>
          <a:p>
            <a:r>
              <a:rPr lang="sr-Latn-CS" sz="2800">
                <a:latin typeface="Calibri" pitchFamily="34" charset="0"/>
              </a:rPr>
              <a:t>C. Bichop, „Antagonism and Relational Aesthetics“, </a:t>
            </a:r>
            <a:r>
              <a:rPr lang="sr-Latn-CS" sz="2800" i="1">
                <a:latin typeface="Calibri" pitchFamily="34" charset="0"/>
              </a:rPr>
              <a:t>October</a:t>
            </a:r>
            <a:r>
              <a:rPr lang="sr-Latn-CS" sz="2800">
                <a:latin typeface="Calibri" pitchFamily="34" charset="0"/>
              </a:rPr>
              <a:t>, no</a:t>
            </a:r>
            <a:r>
              <a:rPr lang="sr-Latn-CS" sz="2800" i="1">
                <a:latin typeface="Calibri" pitchFamily="34" charset="0"/>
              </a:rPr>
              <a:t> </a:t>
            </a:r>
            <a:r>
              <a:rPr lang="sr-Latn-CS" sz="2800">
                <a:latin typeface="Calibri" pitchFamily="34" charset="0"/>
              </a:rPr>
              <a:t>110, Fall 2004</a:t>
            </a:r>
            <a:endParaRPr lang="en-US" sz="2800">
              <a:latin typeface="Calibri" pitchFamily="34" charset="0"/>
            </a:endParaRPr>
          </a:p>
        </p:txBody>
      </p:sp>
      <p:sp>
        <p:nvSpPr>
          <p:cNvPr id="15363" name="Rectangle 3"/>
          <p:cNvSpPr>
            <a:spLocks noGrp="1" noChangeArrowheads="1"/>
          </p:cNvSpPr>
          <p:nvPr>
            <p:ph idx="1"/>
          </p:nvPr>
        </p:nvSpPr>
        <p:spPr>
          <a:xfrm>
            <a:off x="457200" y="1570038"/>
            <a:ext cx="8229600" cy="4678362"/>
          </a:xfrm>
        </p:spPr>
        <p:txBody>
          <a:bodyPr/>
          <a:lstStyle/>
          <a:p>
            <a:pPr>
              <a:lnSpc>
                <a:spcPct val="80000"/>
              </a:lnSpc>
            </a:pPr>
            <a:r>
              <a:rPr lang="sr-Latn-CS" sz="2400">
                <a:latin typeface="Calibri" pitchFamily="34" charset="0"/>
              </a:rPr>
              <a:t>Postojanje harmonične zajednice je fikcija, konstrukt blizak konceptima (neo)liberalizma koji su nekadašnje isključivanje podela, partikularnosti, antagonizama u ime ideje univerzalnog principa građanstva (liberalizam) preformulisali u priznavanje, kontrolisanje i neutralisanje različitosti putem „novih ekonomsko-industrijsko-komunikacijskih mašina“ kojima se „ biopolitički strukturira globalna teritorija“ (neoliberalizam)/Hardt&amp;Negri</a:t>
            </a:r>
            <a:endParaRPr lang="en-US" sz="2400">
              <a:latin typeface="Calibri" pitchFamily="34" charset="0"/>
            </a:endParaRPr>
          </a:p>
          <a:p>
            <a:pPr>
              <a:lnSpc>
                <a:spcPct val="80000"/>
              </a:lnSpc>
            </a:pPr>
            <a:endParaRPr lang="sr-Latn-CS" sz="2400" b="1">
              <a:latin typeface="Calibri" pitchFamily="34" charset="0"/>
            </a:endParaRPr>
          </a:p>
          <a:p>
            <a:pPr>
              <a:lnSpc>
                <a:spcPct val="80000"/>
              </a:lnSpc>
            </a:pPr>
            <a:r>
              <a:rPr lang="sr-Latn-CS" sz="2400" b="1">
                <a:latin typeface="Calibri" pitchFamily="34" charset="0"/>
              </a:rPr>
              <a:t>relacioni antagonizam - </a:t>
            </a:r>
            <a:r>
              <a:rPr lang="sr-Latn-CS" sz="2400">
                <a:latin typeface="Calibri" pitchFamily="34" charset="0"/>
              </a:rPr>
              <a:t>teorijski okvir za onu umetnost u kojoj se odvija ’susretanje’ različitih/suprotnih pozicija: antagonizam strukturira međusobni odnos podeljenih i nedovršenih subjekata, a koji, kako je Bishop zaključuje,  uglavnom izostaje iz velikog broja umetničkih radova koji se temelje na konceptu relacione estetike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ChangeArrowheads="1"/>
          </p:cNvSpPr>
          <p:nvPr/>
        </p:nvSpPr>
        <p:spPr bwMode="auto">
          <a:xfrm>
            <a:off x="4267200" y="76200"/>
            <a:ext cx="4876800" cy="6499225"/>
          </a:xfrm>
          <a:prstGeom prst="rect">
            <a:avLst/>
          </a:prstGeom>
          <a:noFill/>
          <a:ln w="9525">
            <a:noFill/>
            <a:miter lim="800000"/>
            <a:headEnd/>
            <a:tailEnd/>
          </a:ln>
        </p:spPr>
        <p:txBody>
          <a:bodyPr>
            <a:spAutoFit/>
          </a:bodyPr>
          <a:lstStyle/>
          <a:p>
            <a:r>
              <a:rPr lang="sr-Latn-CS" sz="2400" b="1">
                <a:latin typeface="Calibri" pitchFamily="34" charset="0"/>
              </a:rPr>
              <a:t>Relacioni antagonizam:</a:t>
            </a:r>
          </a:p>
          <a:p>
            <a:r>
              <a:rPr lang="sr-Latn-CS"/>
              <a:t>Chantal Mouffe i Ernesto Laclau bave se pitanjima šta se dešava kada ljudi nemaju mnogo toga zajedničkog, ili kada nemaju ništa zajedničko, ili kada su im interesi različiti do suprotnosti i zaključuju da svaka definicija jednog ’mi’ implicira povlačenje ’granice’ i uočavanja ’njih’, da ti ’oni’ čine ’konstitutivnu spoljašnjost’ koja je uslov postojanja ’nase’ zajednice, što znači da se definisanje ’nas’ uvek odvija u kontekstu različitosti i sukoba, te da „odnosi ne nastaju iz totaliteta, već iz nemogućnosti njegovog konstituisanja“, odnosno da se „više ne može postavljati pitanje stvaranja sveobuhvatne zajednice iz koje bi antagonizam, sukobi i podele iščezli“. </a:t>
            </a:r>
          </a:p>
          <a:p>
            <a:endParaRPr lang="sr-Latn-CS"/>
          </a:p>
          <a:p>
            <a:r>
              <a:rPr lang="sr-Latn-CS"/>
              <a:t>Relacioni antagonizam se, dakle, ne „zasniva na društvenoj harmoniji, već na razotkrivanju onoga što je potisnuto u podržavanoj sličnosti u ovoj harmoniji“, a time se „pruža konkretnije i polemično polje za promišljanje našeg odnosa prema svetu i jednih prema drugima</a:t>
            </a:r>
            <a:endParaRPr lang="en-US" sz="2400">
              <a:latin typeface="Calibri" pitchFamily="34" charset="0"/>
            </a:endParaRPr>
          </a:p>
        </p:txBody>
      </p:sp>
      <p:sp>
        <p:nvSpPr>
          <p:cNvPr id="51205" name="Rectangle 5"/>
          <p:cNvSpPr>
            <a:spLocks noChangeArrowheads="1"/>
          </p:cNvSpPr>
          <p:nvPr/>
        </p:nvSpPr>
        <p:spPr bwMode="auto">
          <a:xfrm>
            <a:off x="2286000" y="87313"/>
            <a:ext cx="4572000" cy="366712"/>
          </a:xfrm>
          <a:prstGeom prst="rect">
            <a:avLst/>
          </a:prstGeom>
          <a:noFill/>
          <a:ln w="9525">
            <a:noFill/>
            <a:miter lim="800000"/>
            <a:headEnd/>
            <a:tailEnd/>
          </a:ln>
          <a:effectLst/>
        </p:spPr>
        <p:txBody>
          <a:bodyPr>
            <a:spAutoFit/>
          </a:bodyPr>
          <a:lstStyle/>
          <a:p>
            <a:endParaRPr lang="en-US"/>
          </a:p>
        </p:txBody>
      </p:sp>
      <p:pic>
        <p:nvPicPr>
          <p:cNvPr id="51206" name="Picture 6" descr="0PROJECT_22_640X360.jpg"/>
          <p:cNvPicPr>
            <a:picLocks noChangeAspect="1" noChangeArrowheads="1"/>
          </p:cNvPicPr>
          <p:nvPr/>
        </p:nvPicPr>
        <p:blipFill>
          <a:blip r:embed="rId2"/>
          <a:srcRect/>
          <a:stretch>
            <a:fillRect/>
          </a:stretch>
        </p:blipFill>
        <p:spPr bwMode="auto">
          <a:xfrm>
            <a:off x="0" y="266700"/>
            <a:ext cx="4267200" cy="2400300"/>
          </a:xfrm>
          <a:prstGeom prst="rect">
            <a:avLst/>
          </a:prstGeom>
          <a:noFill/>
        </p:spPr>
      </p:pic>
      <p:sp>
        <p:nvSpPr>
          <p:cNvPr id="51207" name="Rectangle 7"/>
          <p:cNvSpPr>
            <a:spLocks noChangeArrowheads="1"/>
          </p:cNvSpPr>
          <p:nvPr/>
        </p:nvSpPr>
        <p:spPr bwMode="auto">
          <a:xfrm>
            <a:off x="152400" y="3090863"/>
            <a:ext cx="3962400" cy="2014537"/>
          </a:xfrm>
          <a:prstGeom prst="rect">
            <a:avLst/>
          </a:prstGeom>
          <a:solidFill>
            <a:srgbClr val="FFFFFF"/>
          </a:solidFill>
          <a:ln w="9525">
            <a:noFill/>
            <a:miter lim="800000"/>
            <a:headEnd/>
            <a:tailEnd/>
          </a:ln>
          <a:effectLst/>
        </p:spPr>
        <p:txBody>
          <a:bodyPr anchor="ctr">
            <a:spAutoFit/>
          </a:bodyPr>
          <a:lstStyle/>
          <a:p>
            <a:r>
              <a:rPr lang="sr-Latn-RS" dirty="0" smtClean="0">
                <a:latin typeface="Calibri" pitchFamily="34" charset="0"/>
              </a:rPr>
              <a:t>Santiago Sierra,</a:t>
            </a:r>
            <a:r>
              <a:rPr lang="sr-Latn-RS" i="1" dirty="0" smtClean="0">
                <a:latin typeface="Calibri" pitchFamily="34" charset="0"/>
              </a:rPr>
              <a:t> </a:t>
            </a:r>
            <a:r>
              <a:rPr lang="en-US" i="1" dirty="0" smtClean="0">
                <a:latin typeface="Calibri" pitchFamily="34" charset="0"/>
              </a:rPr>
              <a:t>7 </a:t>
            </a:r>
            <a:r>
              <a:rPr lang="en-US" i="1" dirty="0">
                <a:latin typeface="Calibri" pitchFamily="34" charset="0"/>
              </a:rPr>
              <a:t>forms measuring 600 x 60 x 60 cm constructed to be held horizontal to a wall</a:t>
            </a:r>
            <a:r>
              <a:rPr lang="en-US" dirty="0"/>
              <a:t> </a:t>
            </a:r>
            <a:r>
              <a:rPr lang="sr-Latn-CS" dirty="0"/>
              <a:t>:</a:t>
            </a:r>
          </a:p>
          <a:p>
            <a:r>
              <a:rPr lang="en-US" b="1" i="1" dirty="0"/>
              <a:t>”Persons are objects of the State and of Capital and are employed as such. This is precisely what I try to show.”  Sierra 2002</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AutoShape 5" descr="Picture"/>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72710" name="Picture 6"/>
          <p:cNvPicPr>
            <a:picLocks noChangeAspect="1" noChangeArrowheads="1"/>
          </p:cNvPicPr>
          <p:nvPr/>
        </p:nvPicPr>
        <p:blipFill>
          <a:blip r:embed="rId2"/>
          <a:srcRect/>
          <a:stretch>
            <a:fillRect/>
          </a:stretch>
        </p:blipFill>
        <p:spPr bwMode="auto">
          <a:xfrm>
            <a:off x="1738313" y="1547813"/>
            <a:ext cx="5667375" cy="37623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8_675_450"/>
          <p:cNvPicPr>
            <a:picLocks noChangeAspect="1" noChangeArrowheads="1"/>
          </p:cNvPicPr>
          <p:nvPr/>
        </p:nvPicPr>
        <p:blipFill>
          <a:blip r:embed="rId2"/>
          <a:srcRect/>
          <a:stretch>
            <a:fillRect/>
          </a:stretch>
        </p:blipFill>
        <p:spPr bwMode="auto">
          <a:xfrm>
            <a:off x="1562100" y="1285875"/>
            <a:ext cx="6019800" cy="42862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Ukrainecrop_675_450"/>
          <p:cNvPicPr>
            <a:picLocks noChangeAspect="1" noChangeArrowheads="1"/>
          </p:cNvPicPr>
          <p:nvPr/>
        </p:nvPicPr>
        <p:blipFill>
          <a:blip r:embed="rId2"/>
          <a:srcRect/>
          <a:stretch>
            <a:fillRect/>
          </a:stretch>
        </p:blipFill>
        <p:spPr bwMode="auto">
          <a:xfrm>
            <a:off x="228600" y="152400"/>
            <a:ext cx="2143125" cy="4286250"/>
          </a:xfrm>
          <a:prstGeom prst="rect">
            <a:avLst/>
          </a:prstGeom>
          <a:noFill/>
        </p:spPr>
      </p:pic>
      <p:sp>
        <p:nvSpPr>
          <p:cNvPr id="70662" name="Rectangle 6"/>
          <p:cNvSpPr>
            <a:spLocks noChangeArrowheads="1"/>
          </p:cNvSpPr>
          <p:nvPr/>
        </p:nvSpPr>
        <p:spPr bwMode="auto">
          <a:xfrm>
            <a:off x="228600" y="4724400"/>
            <a:ext cx="2057400" cy="1817436"/>
          </a:xfrm>
          <a:prstGeom prst="rect">
            <a:avLst/>
          </a:prstGeom>
          <a:noFill/>
          <a:ln w="9525">
            <a:noFill/>
            <a:miter lim="800000"/>
            <a:headEnd/>
            <a:tailEnd/>
          </a:ln>
          <a:effectLst/>
        </p:spPr>
        <p:txBody>
          <a:bodyPr lIns="0" tIns="0" rIns="0" bIns="153939" anchor="ctr">
            <a:spAutoFit/>
          </a:bodyPr>
          <a:lstStyle/>
          <a:p>
            <a:r>
              <a:rPr lang="en-US" dirty="0"/>
              <a:t>Santiago </a:t>
            </a:r>
            <a:r>
              <a:rPr lang="en-US" dirty="0" smtClean="0"/>
              <a:t>Sierra</a:t>
            </a:r>
            <a:r>
              <a:rPr lang="sr-Latn-RS" dirty="0" smtClean="0"/>
              <a:t>, </a:t>
            </a:r>
            <a:r>
              <a:rPr lang="en-US" b="1" dirty="0" smtClean="0"/>
              <a:t>Veteran </a:t>
            </a:r>
            <a:r>
              <a:rPr lang="en-US" b="1" dirty="0"/>
              <a:t>of the War of Afghanistan Facing the Corner (Art Point, Donetsk. Ukraine. December 2011)</a:t>
            </a:r>
            <a:endParaRPr lang="en-US" dirty="0"/>
          </a:p>
        </p:txBody>
      </p:sp>
      <p:pic>
        <p:nvPicPr>
          <p:cNvPr id="70664" name="Picture 8" descr="Bit5fullcrop_675_450"/>
          <p:cNvPicPr>
            <a:picLocks noChangeAspect="1" noChangeArrowheads="1"/>
          </p:cNvPicPr>
          <p:nvPr/>
        </p:nvPicPr>
        <p:blipFill>
          <a:blip r:embed="rId3"/>
          <a:srcRect/>
          <a:stretch>
            <a:fillRect/>
          </a:stretch>
        </p:blipFill>
        <p:spPr bwMode="auto">
          <a:xfrm>
            <a:off x="2895600" y="209550"/>
            <a:ext cx="2143125" cy="4286250"/>
          </a:xfrm>
          <a:prstGeom prst="rect">
            <a:avLst/>
          </a:prstGeom>
          <a:noFill/>
        </p:spPr>
      </p:pic>
      <p:sp>
        <p:nvSpPr>
          <p:cNvPr id="70665" name="Rectangle 9"/>
          <p:cNvSpPr>
            <a:spLocks noChangeArrowheads="1"/>
          </p:cNvSpPr>
          <p:nvPr/>
        </p:nvSpPr>
        <p:spPr bwMode="auto">
          <a:xfrm>
            <a:off x="2819400" y="4629150"/>
            <a:ext cx="2362200" cy="2076450"/>
          </a:xfrm>
          <a:prstGeom prst="rect">
            <a:avLst/>
          </a:prstGeom>
          <a:noFill/>
          <a:ln w="9525">
            <a:noFill/>
            <a:miter lim="800000"/>
            <a:headEnd/>
            <a:tailEnd/>
          </a:ln>
          <a:effectLst/>
        </p:spPr>
        <p:txBody>
          <a:bodyPr lIns="0" tIns="0" rIns="0" bIns="153939" anchor="ctr">
            <a:spAutoFit/>
          </a:bodyPr>
          <a:lstStyle/>
          <a:p>
            <a:r>
              <a:rPr lang="en-US" dirty="0"/>
              <a:t>Santiago </a:t>
            </a:r>
            <a:r>
              <a:rPr lang="en-US" dirty="0" smtClean="0"/>
              <a:t>Sierra</a:t>
            </a:r>
            <a:r>
              <a:rPr lang="sr-Latn-RS" dirty="0" smtClean="0"/>
              <a:t>, </a:t>
            </a:r>
            <a:r>
              <a:rPr lang="en-US" b="1" dirty="0" smtClean="0"/>
              <a:t>Veteran </a:t>
            </a:r>
            <a:r>
              <a:rPr lang="en-US" b="1" dirty="0"/>
              <a:t>of the Wars of Afghanistan and Iraq Facing the Corner (Manchester Art Gallery, Manchester, United Kingdom, July 2011)</a:t>
            </a:r>
            <a:endParaRPr lang="en-US" dirty="0"/>
          </a:p>
        </p:txBody>
      </p:sp>
      <p:pic>
        <p:nvPicPr>
          <p:cNvPr id="70666" name="Picture 2" descr="201113_0001"/>
          <p:cNvPicPr>
            <a:picLocks noChangeAspect="1" noChangeArrowheads="1"/>
          </p:cNvPicPr>
          <p:nvPr/>
        </p:nvPicPr>
        <p:blipFill>
          <a:blip r:embed="rId4"/>
          <a:srcRect/>
          <a:stretch>
            <a:fillRect/>
          </a:stretch>
        </p:blipFill>
        <p:spPr bwMode="auto">
          <a:xfrm>
            <a:off x="5340350" y="0"/>
            <a:ext cx="3803650" cy="4648200"/>
          </a:xfrm>
          <a:prstGeom prst="rect">
            <a:avLst/>
          </a:prstGeom>
          <a:noFill/>
          <a:ln w="9525">
            <a:noFill/>
            <a:miter lim="800000"/>
            <a:headEnd/>
            <a:tailEnd/>
          </a:ln>
        </p:spPr>
      </p:pic>
      <p:sp>
        <p:nvSpPr>
          <p:cNvPr id="70667" name="Rectangle 11"/>
          <p:cNvSpPr>
            <a:spLocks noChangeArrowheads="1"/>
          </p:cNvSpPr>
          <p:nvPr/>
        </p:nvSpPr>
        <p:spPr bwMode="auto">
          <a:xfrm>
            <a:off x="5867400" y="4889500"/>
            <a:ext cx="2895600" cy="1477328"/>
          </a:xfrm>
          <a:prstGeom prst="rect">
            <a:avLst/>
          </a:prstGeom>
          <a:noFill/>
          <a:ln w="9525">
            <a:noFill/>
            <a:miter lim="800000"/>
            <a:headEnd/>
            <a:tailEnd/>
          </a:ln>
          <a:effectLst/>
        </p:spPr>
        <p:txBody>
          <a:bodyPr anchor="ctr">
            <a:spAutoFit/>
          </a:bodyPr>
          <a:lstStyle/>
          <a:p>
            <a:pPr algn="ctr"/>
            <a:r>
              <a:rPr lang="en-US" dirty="0"/>
              <a:t>Santiago </a:t>
            </a:r>
            <a:r>
              <a:rPr lang="en-US" dirty="0" smtClean="0"/>
              <a:t>Sierra</a:t>
            </a:r>
            <a:r>
              <a:rPr lang="sr-Latn-RS" dirty="0" smtClean="0"/>
              <a:t>, </a:t>
            </a:r>
            <a:r>
              <a:rPr lang="en-US" b="1" dirty="0" smtClean="0"/>
              <a:t>Veteran </a:t>
            </a:r>
            <a:r>
              <a:rPr lang="en-US" b="1" dirty="0"/>
              <a:t>of the War of Colombia Facing the Corner, Centro Colombo Americano, Bogota, Colombia, November 2011</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0aaSANTIAGO_SIERRA,_10-INCH_LINE_SHAVED_ON_THE_HEADS_OF_TWO_JUNKIES_WHO_RECEIVED_A_SHOT_OF_HEROIN_AS_PAYMENT.jpg"/>
          <p:cNvPicPr>
            <a:picLocks noChangeAspect="1" noChangeArrowheads="1"/>
          </p:cNvPicPr>
          <p:nvPr/>
        </p:nvPicPr>
        <p:blipFill>
          <a:blip r:embed="rId2"/>
          <a:srcRect/>
          <a:stretch>
            <a:fillRect/>
          </a:stretch>
        </p:blipFill>
        <p:spPr bwMode="auto">
          <a:xfrm>
            <a:off x="152400" y="228600"/>
            <a:ext cx="4048125" cy="2676525"/>
          </a:xfrm>
          <a:prstGeom prst="rect">
            <a:avLst/>
          </a:prstGeom>
          <a:noFill/>
        </p:spPr>
      </p:pic>
      <p:sp>
        <p:nvSpPr>
          <p:cNvPr id="17413" name="Rectangle 5"/>
          <p:cNvSpPr>
            <a:spLocks noChangeArrowheads="1"/>
          </p:cNvSpPr>
          <p:nvPr/>
        </p:nvSpPr>
        <p:spPr bwMode="auto">
          <a:xfrm>
            <a:off x="0" y="3200400"/>
            <a:ext cx="4267200" cy="1190625"/>
          </a:xfrm>
          <a:prstGeom prst="rect">
            <a:avLst/>
          </a:prstGeom>
          <a:solidFill>
            <a:srgbClr val="FFFFFF"/>
          </a:solidFill>
          <a:ln w="9525">
            <a:noFill/>
            <a:miter lim="800000"/>
            <a:headEnd/>
            <a:tailEnd/>
          </a:ln>
          <a:effectLst/>
        </p:spPr>
        <p:txBody>
          <a:bodyPr anchor="ctr">
            <a:spAutoFit/>
          </a:bodyPr>
          <a:lstStyle/>
          <a:p>
            <a:r>
              <a:rPr lang="en-US" dirty="0"/>
              <a:t>Santiago </a:t>
            </a:r>
            <a:r>
              <a:rPr lang="en-US" dirty="0" smtClean="0"/>
              <a:t>Sierra</a:t>
            </a:r>
            <a:r>
              <a:rPr lang="sr-Latn-RS" dirty="0" smtClean="0"/>
              <a:t>, </a:t>
            </a:r>
            <a:r>
              <a:rPr lang="en-US" i="1" dirty="0" smtClean="0">
                <a:latin typeface="Calibri" pitchFamily="34" charset="0"/>
              </a:rPr>
              <a:t>10-Inch </a:t>
            </a:r>
            <a:r>
              <a:rPr lang="en-US" i="1" dirty="0">
                <a:latin typeface="Calibri" pitchFamily="34" charset="0"/>
              </a:rPr>
              <a:t>Line Shaved on the Heads of Two Junkies Who Received a Shot of Heroin as Payment, 2000. San Juan de Puerto Rico, Puerto Rico</a:t>
            </a:r>
            <a:r>
              <a:rPr lang="en-US" dirty="0"/>
              <a:t> </a:t>
            </a:r>
          </a:p>
        </p:txBody>
      </p:sp>
      <p:sp>
        <p:nvSpPr>
          <p:cNvPr id="17414" name="Rectangle 6"/>
          <p:cNvSpPr>
            <a:spLocks noChangeArrowheads="1"/>
          </p:cNvSpPr>
          <p:nvPr/>
        </p:nvSpPr>
        <p:spPr bwMode="auto">
          <a:xfrm>
            <a:off x="4419600" y="0"/>
            <a:ext cx="4572000" cy="366713"/>
          </a:xfrm>
          <a:prstGeom prst="rect">
            <a:avLst/>
          </a:prstGeom>
          <a:noFill/>
          <a:ln w="9525">
            <a:noFill/>
            <a:miter lim="800000"/>
            <a:headEnd/>
            <a:tailEnd/>
          </a:ln>
          <a:effectLst/>
        </p:spPr>
        <p:txBody>
          <a:bodyPr>
            <a:spAutoFit/>
          </a:bodyPr>
          <a:lstStyle/>
          <a:p>
            <a:endParaRPr lang="sr-Latn-CS"/>
          </a:p>
        </p:txBody>
      </p:sp>
      <p:sp>
        <p:nvSpPr>
          <p:cNvPr id="17415" name="Rectangle 7"/>
          <p:cNvSpPr>
            <a:spLocks noChangeArrowheads="1"/>
          </p:cNvSpPr>
          <p:nvPr/>
        </p:nvSpPr>
        <p:spPr bwMode="auto">
          <a:xfrm>
            <a:off x="4343400" y="228600"/>
            <a:ext cx="4648200" cy="6272213"/>
          </a:xfrm>
          <a:prstGeom prst="rect">
            <a:avLst/>
          </a:prstGeom>
          <a:noFill/>
          <a:ln w="9525">
            <a:noFill/>
            <a:miter lim="800000"/>
            <a:headEnd/>
            <a:tailEnd/>
          </a:ln>
          <a:effectLst/>
        </p:spPr>
        <p:txBody>
          <a:bodyPr>
            <a:spAutoFit/>
          </a:bodyPr>
          <a:lstStyle/>
          <a:p>
            <a:r>
              <a:rPr lang="sr-Latn-CS" sz="2200">
                <a:latin typeface="Calibri" pitchFamily="34" charset="0"/>
              </a:rPr>
              <a:t>Sijerini radovi ne proizvode uslove za artikulisanje harmonične zajednice, izazivanje osećaja pripadanja i identifikovanja sa ’mikroutopijskom’ skupinom, već prostor u kome se provociraju kako podeljeni i nedovršeni subjekt sadašnjice, tako i biopolitički horizont koji reguliše savremeni društveni život (tj. specifične efekte susreta pojedinca i konteksta)</a:t>
            </a:r>
          </a:p>
          <a:p>
            <a:r>
              <a:rPr lang="sr-Latn-CS" sz="2200">
                <a:latin typeface="Calibri" pitchFamily="34" charset="0"/>
              </a:rPr>
              <a:t>etičko-politička kritika društvenih, ekonomskih i političkih uslova u kojima je moguće da se ovo desi</a:t>
            </a:r>
          </a:p>
          <a:p>
            <a:endParaRPr lang="sr-Latn-CS" sz="2400">
              <a:latin typeface="Calibri" pitchFamily="34" charset="0"/>
            </a:endParaRPr>
          </a:p>
          <a:p>
            <a:r>
              <a:rPr lang="sr-Latn-CS" sz="2400">
                <a:latin typeface="Calibri" pitchFamily="34" charset="0"/>
              </a:rPr>
              <a:t>Pitanje iskrenosti društvenih veza i fragilnosti prava subjekta u neoliberalnom društvenom konsenzusu</a:t>
            </a:r>
            <a:endParaRPr lang="en-US" sz="24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HirschhornBatailleText"/>
          <p:cNvPicPr>
            <a:picLocks noChangeAspect="1" noChangeArrowheads="1"/>
          </p:cNvPicPr>
          <p:nvPr/>
        </p:nvPicPr>
        <p:blipFill>
          <a:blip r:embed="rId2"/>
          <a:srcRect/>
          <a:stretch>
            <a:fillRect/>
          </a:stretch>
        </p:blipFill>
        <p:spPr bwMode="auto">
          <a:xfrm>
            <a:off x="2057400" y="152400"/>
            <a:ext cx="4953000" cy="3124200"/>
          </a:xfrm>
          <a:prstGeom prst="rect">
            <a:avLst/>
          </a:prstGeom>
          <a:noFill/>
        </p:spPr>
      </p:pic>
      <p:sp>
        <p:nvSpPr>
          <p:cNvPr id="15366" name="Rectangle 6"/>
          <p:cNvSpPr>
            <a:spLocks noChangeArrowheads="1"/>
          </p:cNvSpPr>
          <p:nvPr/>
        </p:nvSpPr>
        <p:spPr bwMode="auto">
          <a:xfrm>
            <a:off x="228600" y="3352800"/>
            <a:ext cx="8610600" cy="3139321"/>
          </a:xfrm>
          <a:prstGeom prst="rect">
            <a:avLst/>
          </a:prstGeom>
          <a:noFill/>
          <a:ln w="9525">
            <a:noFill/>
            <a:miter lim="800000"/>
            <a:headEnd/>
            <a:tailEnd/>
          </a:ln>
          <a:effectLst/>
        </p:spPr>
        <p:txBody>
          <a:bodyPr wrap="square" anchor="ctr">
            <a:spAutoFit/>
          </a:bodyPr>
          <a:lstStyle/>
          <a:p>
            <a:r>
              <a:rPr lang="en-US" dirty="0"/>
              <a:t>Thomas </a:t>
            </a:r>
            <a:r>
              <a:rPr lang="en-US" dirty="0" err="1"/>
              <a:t>Hirschhorn</a:t>
            </a:r>
            <a:r>
              <a:rPr lang="en-US" dirty="0"/>
              <a:t>, </a:t>
            </a:r>
            <a:r>
              <a:rPr lang="en-US" dirty="0" err="1"/>
              <a:t>Bataille</a:t>
            </a:r>
            <a:r>
              <a:rPr lang="en-US" dirty="0"/>
              <a:t> Monument, 2002, Kassel, </a:t>
            </a:r>
            <a:r>
              <a:rPr lang="en-US" dirty="0" err="1"/>
              <a:t>Documenta</a:t>
            </a:r>
            <a:r>
              <a:rPr lang="en-US" dirty="0"/>
              <a:t> 11. </a:t>
            </a:r>
            <a:r>
              <a:rPr lang="sr-Latn-RS" dirty="0" smtClean="0"/>
              <a:t>“Informacija o spomeniku Žoržu Bataju, Kvalitet=ne; Energija=da; Bolje je uvek manje dobro!!!</a:t>
            </a:r>
          </a:p>
          <a:p>
            <a:endParaRPr lang="sr-Latn-RS" dirty="0" smtClean="0"/>
          </a:p>
          <a:p>
            <a:r>
              <a:rPr lang="sr-Latn-RS" dirty="0" smtClean="0"/>
              <a:t>“da bi umetnost bila politička treba izabrati materijale koji ne zastrašuju, format koji ne dominira, napravu koja ne zavodi. Napraviti umetnost da bude politička nije podrediti je ideologiji ili potkazati sistem. To je rad sa punom energijom protiv principa ‘kvaliteta’”</a:t>
            </a:r>
          </a:p>
          <a:p>
            <a:endParaRPr lang="sr-Latn-RS" dirty="0" smtClean="0"/>
          </a:p>
          <a:p>
            <a:r>
              <a:rPr lang="sr-Latn-RS" dirty="0" smtClean="0"/>
              <a:t>“ne želim interaktivan rad, želim aktivan rad. </a:t>
            </a:r>
            <a:r>
              <a:rPr lang="en-US" dirty="0" smtClean="0"/>
              <a:t>Z</a:t>
            </a:r>
            <a:r>
              <a:rPr lang="sr-Latn-RS" dirty="0" smtClean="0"/>
              <a:t>a mene najvažnija aktivnost je da umetnost može da provocira aktivnost razmišljanja”</a:t>
            </a:r>
          </a:p>
          <a:p>
            <a:endParaRPr lang="sr-Latn-RS" dirty="0" smtClean="0"/>
          </a:p>
          <a:p>
            <a:r>
              <a:rPr lang="sr-Latn-RS" dirty="0" smtClean="0"/>
              <a:t>“nisam animator, učitelj ili socijalni radnik”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Thomas Hirschhorn, Bataille Monument, 2002, Kassel, Documenta 11"/>
          <p:cNvPicPr>
            <a:picLocks noChangeAspect="1" noChangeArrowheads="1"/>
          </p:cNvPicPr>
          <p:nvPr/>
        </p:nvPicPr>
        <p:blipFill>
          <a:blip r:embed="rId2"/>
          <a:srcRect/>
          <a:stretch>
            <a:fillRect/>
          </a:stretch>
        </p:blipFill>
        <p:spPr bwMode="auto">
          <a:xfrm>
            <a:off x="0" y="3321050"/>
            <a:ext cx="5410200" cy="3536950"/>
          </a:xfrm>
          <a:prstGeom prst="rect">
            <a:avLst/>
          </a:prstGeom>
          <a:noFill/>
        </p:spPr>
      </p:pic>
      <p:pic>
        <p:nvPicPr>
          <p:cNvPr id="3079" name="Picture 7" descr="Thomas Hirschhorn, Bataille Monument, 2002, Kassel, Documenta 11. "/>
          <p:cNvPicPr>
            <a:picLocks noChangeAspect="1" noChangeArrowheads="1"/>
          </p:cNvPicPr>
          <p:nvPr/>
        </p:nvPicPr>
        <p:blipFill>
          <a:blip r:embed="rId3"/>
          <a:srcRect/>
          <a:stretch>
            <a:fillRect/>
          </a:stretch>
        </p:blipFill>
        <p:spPr bwMode="auto">
          <a:xfrm>
            <a:off x="4800600" y="76200"/>
            <a:ext cx="4267200" cy="2813050"/>
          </a:xfrm>
          <a:prstGeom prst="rect">
            <a:avLst/>
          </a:prstGeom>
          <a:noFill/>
        </p:spPr>
      </p:pic>
      <p:sp>
        <p:nvSpPr>
          <p:cNvPr id="3080" name="Rectangle 8"/>
          <p:cNvSpPr>
            <a:spLocks noChangeArrowheads="1"/>
          </p:cNvSpPr>
          <p:nvPr/>
        </p:nvSpPr>
        <p:spPr bwMode="auto">
          <a:xfrm>
            <a:off x="152400" y="168275"/>
            <a:ext cx="4267200" cy="641350"/>
          </a:xfrm>
          <a:prstGeom prst="rect">
            <a:avLst/>
          </a:prstGeom>
          <a:noFill/>
          <a:ln w="9525">
            <a:noFill/>
            <a:miter lim="800000"/>
            <a:headEnd/>
            <a:tailEnd/>
          </a:ln>
          <a:effectLst/>
        </p:spPr>
        <p:txBody>
          <a:bodyPr anchor="ctr">
            <a:spAutoFit/>
          </a:bodyPr>
          <a:lstStyle/>
          <a:p>
            <a:r>
              <a:rPr lang="en-US" dirty="0"/>
              <a:t>Thomas </a:t>
            </a:r>
            <a:r>
              <a:rPr lang="en-US" dirty="0" err="1"/>
              <a:t>Hirschhorn</a:t>
            </a:r>
            <a:r>
              <a:rPr lang="en-US" dirty="0"/>
              <a:t>, </a:t>
            </a:r>
            <a:r>
              <a:rPr lang="en-US" i="1" dirty="0" err="1"/>
              <a:t>Bataille</a:t>
            </a:r>
            <a:r>
              <a:rPr lang="en-US" i="1" dirty="0"/>
              <a:t> Monument</a:t>
            </a:r>
            <a:r>
              <a:rPr lang="en-US" dirty="0"/>
              <a:t>, 2002, Kassel, </a:t>
            </a:r>
            <a:r>
              <a:rPr lang="en-US" dirty="0" err="1"/>
              <a:t>Documenta</a:t>
            </a:r>
            <a:r>
              <a:rPr lang="en-US" dirty="0"/>
              <a:t> 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5" descr="Image result for thomas hirschhorn gramsci monument"/>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6391" name="Picture 7" descr="Image result for thomas hirschhorn gramsci monument"/>
          <p:cNvPicPr>
            <a:picLocks noChangeAspect="1" noChangeArrowheads="1"/>
          </p:cNvPicPr>
          <p:nvPr/>
        </p:nvPicPr>
        <p:blipFill>
          <a:blip r:embed="rId2" cstate="print"/>
          <a:srcRect/>
          <a:stretch>
            <a:fillRect/>
          </a:stretch>
        </p:blipFill>
        <p:spPr bwMode="auto">
          <a:xfrm>
            <a:off x="381000" y="609600"/>
            <a:ext cx="8226425" cy="5483225"/>
          </a:xfrm>
          <a:prstGeom prst="rect">
            <a:avLst/>
          </a:prstGeom>
          <a:noFill/>
        </p:spPr>
      </p:pic>
      <p:sp>
        <p:nvSpPr>
          <p:cNvPr id="4" name="Rectangle 3"/>
          <p:cNvSpPr/>
          <p:nvPr/>
        </p:nvSpPr>
        <p:spPr>
          <a:xfrm>
            <a:off x="381000" y="152400"/>
            <a:ext cx="4553041" cy="369332"/>
          </a:xfrm>
          <a:prstGeom prst="rect">
            <a:avLst/>
          </a:prstGeom>
        </p:spPr>
        <p:txBody>
          <a:bodyPr wrap="none">
            <a:spAutoFit/>
          </a:bodyPr>
          <a:lstStyle/>
          <a:p>
            <a:r>
              <a:rPr lang="en-US" dirty="0" smtClean="0"/>
              <a:t>Thomas </a:t>
            </a:r>
            <a:r>
              <a:rPr lang="en-US" dirty="0" err="1" smtClean="0"/>
              <a:t>Hirschhorn</a:t>
            </a:r>
            <a:r>
              <a:rPr lang="sr-Latn-RS" dirty="0" smtClean="0"/>
              <a:t>, </a:t>
            </a:r>
            <a:r>
              <a:rPr lang="en-US" i="1" dirty="0" err="1"/>
              <a:t>Gramsci</a:t>
            </a:r>
            <a:r>
              <a:rPr lang="en-US" i="1" dirty="0"/>
              <a:t> </a:t>
            </a:r>
            <a:r>
              <a:rPr lang="en-US" i="1" dirty="0" smtClean="0"/>
              <a:t>Monument</a:t>
            </a:r>
            <a:r>
              <a:rPr lang="sr-Latn-RS" dirty="0" smtClean="0"/>
              <a:t>, 2013</a:t>
            </a:r>
            <a:endParaRPr lang="en-US" dirty="0"/>
          </a:p>
        </p:txBody>
      </p:sp>
      <p:sp>
        <p:nvSpPr>
          <p:cNvPr id="5" name="Rectangle 4"/>
          <p:cNvSpPr/>
          <p:nvPr/>
        </p:nvSpPr>
        <p:spPr>
          <a:xfrm>
            <a:off x="2133600" y="6172200"/>
            <a:ext cx="4572000" cy="646331"/>
          </a:xfrm>
          <a:prstGeom prst="rect">
            <a:avLst/>
          </a:prstGeom>
        </p:spPr>
        <p:txBody>
          <a:bodyPr>
            <a:spAutoFit/>
          </a:bodyPr>
          <a:lstStyle/>
          <a:p>
            <a:r>
              <a:rPr lang="en-US" dirty="0" smtClean="0">
                <a:hlinkClick r:id="rId3"/>
              </a:rPr>
              <a:t>http://moussemagazine.it/thomas-hirschhorn-gramsci-monument/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mage result for thomas hirschhorn gramsci monument"/>
          <p:cNvPicPr>
            <a:picLocks noChangeAspect="1" noChangeArrowheads="1"/>
          </p:cNvPicPr>
          <p:nvPr/>
        </p:nvPicPr>
        <p:blipFill>
          <a:blip r:embed="rId2" cstate="print"/>
          <a:srcRect/>
          <a:stretch>
            <a:fillRect/>
          </a:stretch>
        </p:blipFill>
        <p:spPr bwMode="auto">
          <a:xfrm>
            <a:off x="457200" y="838200"/>
            <a:ext cx="8226425" cy="5483225"/>
          </a:xfrm>
          <a:prstGeom prst="rect">
            <a:avLst/>
          </a:prstGeom>
          <a:noFill/>
        </p:spPr>
      </p:pic>
      <p:sp>
        <p:nvSpPr>
          <p:cNvPr id="3" name="Rectangle 2"/>
          <p:cNvSpPr/>
          <p:nvPr/>
        </p:nvSpPr>
        <p:spPr>
          <a:xfrm>
            <a:off x="2362200" y="228600"/>
            <a:ext cx="4553041" cy="369332"/>
          </a:xfrm>
          <a:prstGeom prst="rect">
            <a:avLst/>
          </a:prstGeom>
        </p:spPr>
        <p:txBody>
          <a:bodyPr wrap="none">
            <a:spAutoFit/>
          </a:bodyPr>
          <a:lstStyle/>
          <a:p>
            <a:r>
              <a:rPr lang="en-US" dirty="0" smtClean="0"/>
              <a:t>Thomas </a:t>
            </a:r>
            <a:r>
              <a:rPr lang="en-US" dirty="0" err="1" smtClean="0"/>
              <a:t>Hirschhorn</a:t>
            </a:r>
            <a:r>
              <a:rPr lang="sr-Latn-RS" dirty="0" smtClean="0"/>
              <a:t>, </a:t>
            </a:r>
            <a:r>
              <a:rPr lang="en-US" i="1" dirty="0" err="1" smtClean="0"/>
              <a:t>Gramsci</a:t>
            </a:r>
            <a:r>
              <a:rPr lang="en-US" i="1" dirty="0" smtClean="0"/>
              <a:t> Monument</a:t>
            </a:r>
            <a:r>
              <a:rPr lang="sr-Latn-RS" dirty="0" smtClean="0"/>
              <a:t>, 2013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aria Lind "/>
          <p:cNvPicPr>
            <a:picLocks noChangeAspect="1" noChangeArrowheads="1"/>
          </p:cNvPicPr>
          <p:nvPr/>
        </p:nvPicPr>
        <p:blipFill>
          <a:blip r:embed="rId2"/>
          <a:srcRect/>
          <a:stretch>
            <a:fillRect/>
          </a:stretch>
        </p:blipFill>
        <p:spPr bwMode="auto">
          <a:xfrm>
            <a:off x="0" y="6350"/>
            <a:ext cx="3886200" cy="2887663"/>
          </a:xfrm>
          <a:prstGeom prst="rect">
            <a:avLst/>
          </a:prstGeom>
          <a:noFill/>
          <a:ln w="9525">
            <a:noFill/>
            <a:miter lim="800000"/>
            <a:headEnd/>
            <a:tailEnd/>
          </a:ln>
        </p:spPr>
      </p:pic>
      <p:sp>
        <p:nvSpPr>
          <p:cNvPr id="33795" name="Rectangle 3"/>
          <p:cNvSpPr>
            <a:spLocks noChangeArrowheads="1"/>
          </p:cNvSpPr>
          <p:nvPr/>
        </p:nvSpPr>
        <p:spPr bwMode="auto">
          <a:xfrm>
            <a:off x="4495800" y="228600"/>
            <a:ext cx="1282700" cy="396875"/>
          </a:xfrm>
          <a:prstGeom prst="rect">
            <a:avLst/>
          </a:prstGeom>
          <a:noFill/>
          <a:ln w="9525">
            <a:noFill/>
            <a:miter lim="800000"/>
            <a:headEnd/>
            <a:tailEnd/>
          </a:ln>
        </p:spPr>
        <p:txBody>
          <a:bodyPr wrap="none">
            <a:spAutoFit/>
          </a:bodyPr>
          <a:lstStyle/>
          <a:p>
            <a:r>
              <a:rPr lang="sr-Latn-CS" sz="2000">
                <a:latin typeface="Calibri" pitchFamily="34" charset="0"/>
              </a:rPr>
              <a:t>Maria Lind</a:t>
            </a:r>
            <a:endParaRPr lang="en-US" sz="2000">
              <a:latin typeface="Calibri" pitchFamily="34" charset="0"/>
            </a:endParaRPr>
          </a:p>
        </p:txBody>
      </p:sp>
      <p:sp>
        <p:nvSpPr>
          <p:cNvPr id="33796" name="Rectangle 4"/>
          <p:cNvSpPr>
            <a:spLocks noChangeArrowheads="1"/>
          </p:cNvSpPr>
          <p:nvPr/>
        </p:nvSpPr>
        <p:spPr bwMode="auto">
          <a:xfrm>
            <a:off x="76200" y="3260725"/>
            <a:ext cx="9067800" cy="3444875"/>
          </a:xfrm>
          <a:prstGeom prst="rect">
            <a:avLst/>
          </a:prstGeom>
          <a:noFill/>
          <a:ln w="9525">
            <a:noFill/>
            <a:miter lim="800000"/>
            <a:headEnd/>
            <a:tailEnd/>
          </a:ln>
        </p:spPr>
        <p:txBody>
          <a:bodyPr>
            <a:spAutoFit/>
          </a:bodyPr>
          <a:lstStyle/>
          <a:p>
            <a:r>
              <a:rPr lang="sr-Latn-CS" sz="2000" dirty="0">
                <a:latin typeface="Calibri" pitchFamily="34" charset="0"/>
              </a:rPr>
              <a:t>- paradigma ‘laboratorije’ referiše na umetnost i radove koji su interaktivni, imaju karakteristike tipa </a:t>
            </a:r>
            <a:r>
              <a:rPr lang="sr-Latn-CS" sz="2000" i="1" dirty="0">
                <a:latin typeface="Calibri" pitchFamily="34" charset="0"/>
              </a:rPr>
              <a:t>work-in-progress</a:t>
            </a:r>
            <a:r>
              <a:rPr lang="sr-Latn-CS" sz="2000" dirty="0">
                <a:latin typeface="Calibri" pitchFamily="34" charset="0"/>
              </a:rPr>
              <a:t>, pa čak iako se čine da su dovršeni objekti oni su otvoreni, nedovršeni baš zato što poseduju kapacitet da tokom njihove prezentacije postanu okidač za novi događaj i to događaj zaključen dokumentarnim materijalom</a:t>
            </a:r>
          </a:p>
          <a:p>
            <a:r>
              <a:rPr lang="sr-Latn-CS" sz="2000" dirty="0">
                <a:latin typeface="Calibri" pitchFamily="34" charset="0"/>
              </a:rPr>
              <a:t>- Participativne i </a:t>
            </a:r>
            <a:r>
              <a:rPr lang="sr-Latn-CS" sz="2000" dirty="0" smtClean="0">
                <a:latin typeface="Calibri" pitchFamily="34" charset="0"/>
              </a:rPr>
              <a:t>kolaborativne </a:t>
            </a:r>
            <a:r>
              <a:rPr lang="sr-Latn-CS" sz="2000" dirty="0">
                <a:latin typeface="Calibri" pitchFamily="34" charset="0"/>
              </a:rPr>
              <a:t>prakse:</a:t>
            </a:r>
          </a:p>
          <a:p>
            <a:r>
              <a:rPr lang="sr-Latn-CS" sz="2000" b="1" dirty="0">
                <a:latin typeface="Calibri" pitchFamily="34" charset="0"/>
              </a:rPr>
              <a:t>Kolaboracija</a:t>
            </a:r>
            <a:r>
              <a:rPr lang="sr-Latn-CS" sz="2000" dirty="0">
                <a:latin typeface="Calibri" pitchFamily="34" charset="0"/>
              </a:rPr>
              <a:t> je otvoren koncept koji se može označavati zajednički rad zbog obostranog benefita ili koji može da potencira solidarnost (ravnopravno prisustvo, saradnju i interaktivnost)</a:t>
            </a:r>
          </a:p>
          <a:p>
            <a:r>
              <a:rPr lang="sr-Latn-CS" sz="2000" b="1" dirty="0">
                <a:latin typeface="Calibri" pitchFamily="34" charset="0"/>
              </a:rPr>
              <a:t>Participacija</a:t>
            </a:r>
            <a:r>
              <a:rPr lang="sr-Latn-CS" sz="2000" dirty="0">
                <a:latin typeface="Calibri" pitchFamily="34" charset="0"/>
              </a:rPr>
              <a:t> je povezana sa stvaranjem konteksta u kojem pojedinci uzimaju učešće u nečemu što je drugi predložio ili stvorio ali gde im je ostavljena mogućnost da izvrše neki svoj uticaj.</a:t>
            </a:r>
            <a:r>
              <a:rPr lang="en-US" sz="2000" dirty="0">
                <a:latin typeface="Calibri"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Image result for thomas hirschhorn gramsci monument"/>
          <p:cNvPicPr>
            <a:picLocks noChangeAspect="1" noChangeArrowheads="1"/>
          </p:cNvPicPr>
          <p:nvPr/>
        </p:nvPicPr>
        <p:blipFill>
          <a:blip r:embed="rId2" cstate="print"/>
          <a:srcRect/>
          <a:stretch>
            <a:fillRect/>
          </a:stretch>
        </p:blipFill>
        <p:spPr bwMode="auto">
          <a:xfrm>
            <a:off x="0" y="0"/>
            <a:ext cx="5715000" cy="3214688"/>
          </a:xfrm>
          <a:prstGeom prst="rect">
            <a:avLst/>
          </a:prstGeom>
          <a:noFill/>
        </p:spPr>
      </p:pic>
      <p:pic>
        <p:nvPicPr>
          <p:cNvPr id="18439" name="Picture 7" descr="Image result for thomas hirschhorn gramsci monument"/>
          <p:cNvPicPr>
            <a:picLocks noChangeAspect="1" noChangeArrowheads="1"/>
          </p:cNvPicPr>
          <p:nvPr/>
        </p:nvPicPr>
        <p:blipFill>
          <a:blip r:embed="rId3"/>
          <a:srcRect/>
          <a:stretch>
            <a:fillRect/>
          </a:stretch>
        </p:blipFill>
        <p:spPr bwMode="auto">
          <a:xfrm>
            <a:off x="2667000" y="3276600"/>
            <a:ext cx="6400800" cy="3600450"/>
          </a:xfrm>
          <a:prstGeom prst="rect">
            <a:avLst/>
          </a:prstGeom>
          <a:noFill/>
        </p:spPr>
      </p:pic>
      <p:sp>
        <p:nvSpPr>
          <p:cNvPr id="4" name="Rectangle 3"/>
          <p:cNvSpPr/>
          <p:nvPr/>
        </p:nvSpPr>
        <p:spPr>
          <a:xfrm>
            <a:off x="6019800" y="152400"/>
            <a:ext cx="2362200" cy="923330"/>
          </a:xfrm>
          <a:prstGeom prst="rect">
            <a:avLst/>
          </a:prstGeom>
        </p:spPr>
        <p:txBody>
          <a:bodyPr wrap="square">
            <a:spAutoFit/>
          </a:bodyPr>
          <a:lstStyle/>
          <a:p>
            <a:r>
              <a:rPr lang="en-US" dirty="0" smtClean="0"/>
              <a:t>Thomas </a:t>
            </a:r>
            <a:r>
              <a:rPr lang="en-US" dirty="0" err="1" smtClean="0"/>
              <a:t>Hirschhorn</a:t>
            </a:r>
            <a:r>
              <a:rPr lang="sr-Latn-RS" dirty="0" smtClean="0"/>
              <a:t>, </a:t>
            </a:r>
            <a:r>
              <a:rPr lang="en-US" i="1" dirty="0" err="1" smtClean="0"/>
              <a:t>Gramsci</a:t>
            </a:r>
            <a:r>
              <a:rPr lang="en-US" i="1" dirty="0" smtClean="0"/>
              <a:t> Monument</a:t>
            </a:r>
            <a:r>
              <a:rPr lang="sr-Latn-RS" dirty="0" smtClean="0"/>
              <a:t>, 2013</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www.zorantodorovic.com/wp-content/uploads/2016/09/zt_gypsies_10.jpg"/>
          <p:cNvPicPr>
            <a:picLocks noChangeAspect="1" noChangeArrowheads="1"/>
          </p:cNvPicPr>
          <p:nvPr/>
        </p:nvPicPr>
        <p:blipFill>
          <a:blip r:embed="rId2"/>
          <a:srcRect/>
          <a:stretch>
            <a:fillRect/>
          </a:stretch>
        </p:blipFill>
        <p:spPr bwMode="auto">
          <a:xfrm>
            <a:off x="0" y="0"/>
            <a:ext cx="4592877" cy="5486400"/>
          </a:xfrm>
          <a:prstGeom prst="rect">
            <a:avLst/>
          </a:prstGeom>
          <a:noFill/>
        </p:spPr>
      </p:pic>
      <p:pic>
        <p:nvPicPr>
          <p:cNvPr id="78852" name="Picture 4" descr="https://www.zorantodorovic.com/wp-content/uploads/2016/09/zt_gypsies_01.jpg"/>
          <p:cNvPicPr>
            <a:picLocks noChangeAspect="1" noChangeArrowheads="1"/>
          </p:cNvPicPr>
          <p:nvPr/>
        </p:nvPicPr>
        <p:blipFill>
          <a:blip r:embed="rId3"/>
          <a:srcRect/>
          <a:stretch>
            <a:fillRect/>
          </a:stretch>
        </p:blipFill>
        <p:spPr bwMode="auto">
          <a:xfrm>
            <a:off x="4165600" y="3124200"/>
            <a:ext cx="4978400" cy="3733800"/>
          </a:xfrm>
          <a:prstGeom prst="rect">
            <a:avLst/>
          </a:prstGeom>
          <a:noFill/>
        </p:spPr>
      </p:pic>
      <p:sp>
        <p:nvSpPr>
          <p:cNvPr id="4" name="Rectangle 3"/>
          <p:cNvSpPr/>
          <p:nvPr/>
        </p:nvSpPr>
        <p:spPr>
          <a:xfrm>
            <a:off x="4876800" y="152400"/>
            <a:ext cx="3524555" cy="369332"/>
          </a:xfrm>
          <a:prstGeom prst="rect">
            <a:avLst/>
          </a:prstGeom>
        </p:spPr>
        <p:txBody>
          <a:bodyPr wrap="none">
            <a:spAutoFit/>
          </a:bodyPr>
          <a:lstStyle/>
          <a:p>
            <a:r>
              <a:rPr lang="en-US" dirty="0" err="1"/>
              <a:t>Zoran</a:t>
            </a:r>
            <a:r>
              <a:rPr lang="en-US" dirty="0"/>
              <a:t> </a:t>
            </a:r>
            <a:r>
              <a:rPr lang="en-US" dirty="0" err="1" smtClean="0"/>
              <a:t>Todorović</a:t>
            </a:r>
            <a:r>
              <a:rPr lang="sr-Latn-RS" dirty="0" smtClean="0"/>
              <a:t>, </a:t>
            </a:r>
            <a:r>
              <a:rPr lang="sr-Latn-RS" i="1" dirty="0" smtClean="0"/>
              <a:t>Cigani i psi</a:t>
            </a:r>
            <a:r>
              <a:rPr lang="sr-Latn-RS" dirty="0" smtClean="0"/>
              <a:t> (2007-)</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648200"/>
            <a:ext cx="8610600" cy="2013885"/>
          </a:xfrm>
          <a:prstGeom prst="rect">
            <a:avLst/>
          </a:prstGeom>
        </p:spPr>
        <p:txBody>
          <a:bodyPr wrap="square">
            <a:spAutoFit/>
          </a:bodyPr>
          <a:lstStyle/>
          <a:p>
            <a:pPr>
              <a:lnSpc>
                <a:spcPct val="150000"/>
              </a:lnSpc>
            </a:pPr>
            <a:r>
              <a:rPr lang="en-US" sz="1700" dirty="0" err="1" smtClean="0"/>
              <a:t>umetnost</a:t>
            </a:r>
            <a:r>
              <a:rPr lang="en-US" sz="1700" dirty="0" smtClean="0"/>
              <a:t> </a:t>
            </a:r>
            <a:r>
              <a:rPr lang="en-US" sz="1700" dirty="0" err="1" smtClean="0"/>
              <a:t>postprodukcije</a:t>
            </a:r>
            <a:r>
              <a:rPr lang="sr-Latn-RS" sz="1700" dirty="0" smtClean="0"/>
              <a:t> (</a:t>
            </a:r>
            <a:r>
              <a:rPr lang="sr-Latn-CS" sz="1700" dirty="0" smtClean="0"/>
              <a:t>(upotreba objekata, formi, sveta - citat, recikliranje, detournement) </a:t>
            </a:r>
            <a:r>
              <a:rPr lang="sr-Latn-RS" sz="1700" dirty="0" smtClean="0"/>
              <a:t>:</a:t>
            </a:r>
          </a:p>
          <a:p>
            <a:pPr>
              <a:lnSpc>
                <a:spcPct val="150000"/>
              </a:lnSpc>
            </a:pPr>
            <a:r>
              <a:rPr lang="en-US" sz="1700" dirty="0" err="1" smtClean="0"/>
              <a:t>Dva</a:t>
            </a:r>
            <a:r>
              <a:rPr lang="en-US" sz="1700" dirty="0" smtClean="0"/>
              <a:t> </a:t>
            </a:r>
            <a:r>
              <a:rPr lang="en-US" sz="1700" dirty="0" err="1"/>
              <a:t>su</a:t>
            </a:r>
            <a:r>
              <a:rPr lang="en-US" sz="1700" dirty="0"/>
              <a:t> </a:t>
            </a:r>
            <a:r>
              <a:rPr lang="en-US" sz="1700" dirty="0" err="1"/>
              <a:t>temeljna</a:t>
            </a:r>
            <a:r>
              <a:rPr lang="en-US" sz="1700" dirty="0"/>
              <a:t> </a:t>
            </a:r>
            <a:r>
              <a:rPr lang="en-US" sz="1700" dirty="0" err="1"/>
              <a:t>pojma</a:t>
            </a:r>
            <a:r>
              <a:rPr lang="en-US" sz="1700" dirty="0"/>
              <a:t> </a:t>
            </a:r>
            <a:r>
              <a:rPr lang="en-US" sz="1700" dirty="0" err="1"/>
              <a:t>ove</a:t>
            </a:r>
            <a:r>
              <a:rPr lang="en-US" sz="1700" dirty="0"/>
              <a:t> </a:t>
            </a:r>
            <a:r>
              <a:rPr lang="en-US" sz="1700" dirty="0" err="1"/>
              <a:t>umetnosti</a:t>
            </a:r>
            <a:r>
              <a:rPr lang="en-US" sz="1700" dirty="0"/>
              <a:t>: </a:t>
            </a:r>
            <a:r>
              <a:rPr lang="en-US" sz="1700" dirty="0" err="1"/>
              <a:t>semplovanje</a:t>
            </a:r>
            <a:r>
              <a:rPr lang="en-US" sz="1700" dirty="0"/>
              <a:t> </a:t>
            </a:r>
            <a:r>
              <a:rPr lang="en-US" sz="1700" dirty="0" err="1"/>
              <a:t>i</a:t>
            </a:r>
            <a:r>
              <a:rPr lang="en-US" sz="1700" dirty="0"/>
              <a:t> </a:t>
            </a:r>
            <a:r>
              <a:rPr lang="en-US" sz="1700" dirty="0" err="1"/>
              <a:t>remiks</a:t>
            </a:r>
            <a:r>
              <a:rPr lang="en-US" sz="1700" dirty="0"/>
              <a:t>, a </a:t>
            </a:r>
            <a:r>
              <a:rPr lang="en-US" sz="1700" dirty="0" err="1"/>
              <a:t>oni</a:t>
            </a:r>
            <a:r>
              <a:rPr lang="en-US" sz="1700" dirty="0"/>
              <a:t> </a:t>
            </a:r>
            <a:r>
              <a:rPr lang="en-US" sz="1700" dirty="0" err="1"/>
              <a:t>su</a:t>
            </a:r>
            <a:r>
              <a:rPr lang="en-US" sz="1700" dirty="0"/>
              <a:t> u </a:t>
            </a:r>
            <a:r>
              <a:rPr lang="en-US" sz="1700" dirty="0" err="1"/>
              <a:t>relaciji</a:t>
            </a:r>
            <a:r>
              <a:rPr lang="en-US" sz="1700" dirty="0"/>
              <a:t> </a:t>
            </a:r>
            <a:r>
              <a:rPr lang="en-US" sz="1700" dirty="0" err="1"/>
              <a:t>sa</a:t>
            </a:r>
            <a:r>
              <a:rPr lang="en-US" sz="1700" dirty="0"/>
              <a:t> </a:t>
            </a:r>
            <a:r>
              <a:rPr lang="en-US" sz="1700" dirty="0" err="1"/>
              <a:t>konceptima</a:t>
            </a:r>
            <a:r>
              <a:rPr lang="en-US" sz="1700" dirty="0"/>
              <a:t> </a:t>
            </a:r>
            <a:r>
              <a:rPr lang="en-US" sz="1700" dirty="0" err="1"/>
              <a:t>koji</a:t>
            </a:r>
            <a:r>
              <a:rPr lang="en-US" sz="1700" dirty="0"/>
              <a:t> </a:t>
            </a:r>
            <a:r>
              <a:rPr lang="en-US" sz="1700" dirty="0" err="1"/>
              <a:t>povezuju</a:t>
            </a:r>
            <a:r>
              <a:rPr lang="en-US" sz="1700" dirty="0"/>
              <a:t> </a:t>
            </a:r>
            <a:r>
              <a:rPr lang="en-US" sz="1700" dirty="0" err="1"/>
              <a:t>avangarde</a:t>
            </a:r>
            <a:r>
              <a:rPr lang="en-US" sz="1700" dirty="0"/>
              <a:t>, pop art </a:t>
            </a:r>
            <a:r>
              <a:rPr lang="en-US" sz="1700" dirty="0" err="1"/>
              <a:t>i</a:t>
            </a:r>
            <a:r>
              <a:rPr lang="en-US" sz="1700" dirty="0"/>
              <a:t> </a:t>
            </a:r>
            <a:r>
              <a:rPr lang="en-US" sz="1700" dirty="0" err="1"/>
              <a:t>postmodernizam</a:t>
            </a:r>
            <a:r>
              <a:rPr lang="en-US" sz="1700" dirty="0"/>
              <a:t> </a:t>
            </a:r>
            <a:r>
              <a:rPr lang="en-US" sz="1700" dirty="0" err="1"/>
              <a:t>poput</a:t>
            </a:r>
            <a:r>
              <a:rPr lang="en-US" sz="1700" dirty="0"/>
              <a:t> </a:t>
            </a:r>
            <a:r>
              <a:rPr lang="en-US" sz="1700" dirty="0" err="1"/>
              <a:t>aproprijacije</a:t>
            </a:r>
            <a:r>
              <a:rPr lang="en-US" sz="1700" dirty="0"/>
              <a:t>, </a:t>
            </a:r>
            <a:r>
              <a:rPr lang="en-US" sz="1700" dirty="0" err="1"/>
              <a:t>montaže</a:t>
            </a:r>
            <a:r>
              <a:rPr lang="en-US" sz="1700" dirty="0"/>
              <a:t>, </a:t>
            </a:r>
            <a:r>
              <a:rPr lang="en-US" sz="1700" dirty="0" err="1"/>
              <a:t>citata</a:t>
            </a:r>
            <a:r>
              <a:rPr lang="en-US" sz="1700" dirty="0"/>
              <a:t>, </a:t>
            </a:r>
            <a:r>
              <a:rPr lang="en-US" sz="1700" dirty="0" err="1"/>
              <a:t>recikliranja</a:t>
            </a:r>
            <a:r>
              <a:rPr lang="en-US" sz="1700" dirty="0"/>
              <a:t>. </a:t>
            </a:r>
            <a:r>
              <a:rPr lang="en-US" sz="1700" dirty="0" err="1"/>
              <a:t>Fundamentalni</a:t>
            </a:r>
            <a:r>
              <a:rPr lang="en-US" sz="1700" dirty="0"/>
              <a:t> </a:t>
            </a:r>
            <a:r>
              <a:rPr lang="en-US" sz="1700" dirty="0" err="1"/>
              <a:t>koncept</a:t>
            </a:r>
            <a:r>
              <a:rPr lang="en-US" sz="1700" dirty="0"/>
              <a:t> </a:t>
            </a:r>
            <a:r>
              <a:rPr lang="en-US" sz="1700" dirty="0" err="1"/>
              <a:t>remiks</a:t>
            </a:r>
            <a:r>
              <a:rPr lang="en-US" sz="1700" dirty="0"/>
              <a:t> </a:t>
            </a:r>
            <a:r>
              <a:rPr lang="en-US" sz="1700" dirty="0" err="1"/>
              <a:t>kulture</a:t>
            </a:r>
            <a:r>
              <a:rPr lang="en-US" sz="1700" dirty="0"/>
              <a:t> je </a:t>
            </a:r>
            <a:r>
              <a:rPr lang="en-US" sz="1700" dirty="0" err="1"/>
              <a:t>zasnovan</a:t>
            </a:r>
            <a:r>
              <a:rPr lang="en-US" sz="1700" dirty="0"/>
              <a:t> </a:t>
            </a:r>
            <a:r>
              <a:rPr lang="en-US" sz="1700" dirty="0" err="1"/>
              <a:t>na</a:t>
            </a:r>
            <a:r>
              <a:rPr lang="en-US" sz="1700" dirty="0"/>
              <a:t> </a:t>
            </a:r>
            <a:r>
              <a:rPr lang="en-US" sz="1700" dirty="0" err="1"/>
              <a:t>činu</a:t>
            </a:r>
            <a:r>
              <a:rPr lang="en-US" sz="1700" dirty="0"/>
              <a:t> </a:t>
            </a:r>
            <a:r>
              <a:rPr lang="en-US" sz="1700" dirty="0" err="1"/>
              <a:t>preuzimanja</a:t>
            </a:r>
            <a:r>
              <a:rPr lang="en-US" sz="1700" dirty="0"/>
              <a:t> </a:t>
            </a:r>
            <a:r>
              <a:rPr lang="en-US" sz="1700" dirty="0" err="1"/>
              <a:t>i</a:t>
            </a:r>
            <a:r>
              <a:rPr lang="en-US" sz="1700" dirty="0"/>
              <a:t> </a:t>
            </a:r>
            <a:r>
              <a:rPr lang="en-US" sz="1700" dirty="0" err="1"/>
              <a:t>upotrebe</a:t>
            </a:r>
            <a:r>
              <a:rPr lang="en-US" sz="1700" dirty="0"/>
              <a:t> </a:t>
            </a:r>
            <a:r>
              <a:rPr lang="en-US" sz="1700" dirty="0" err="1"/>
              <a:t>postojećeg</a:t>
            </a:r>
            <a:r>
              <a:rPr lang="en-US" sz="1700" dirty="0"/>
              <a:t> </a:t>
            </a:r>
            <a:r>
              <a:rPr lang="en-US" sz="1700" dirty="0" err="1"/>
              <a:t>materijala</a:t>
            </a:r>
            <a:r>
              <a:rPr lang="en-US" sz="1700" dirty="0"/>
              <a:t> </a:t>
            </a:r>
            <a:r>
              <a:rPr lang="en-US" sz="1700" dirty="0" err="1"/>
              <a:t>da</a:t>
            </a:r>
            <a:r>
              <a:rPr lang="en-US" sz="1700" dirty="0"/>
              <a:t> bi u </a:t>
            </a:r>
            <a:r>
              <a:rPr lang="en-US" sz="1700" dirty="0" err="1"/>
              <a:t>saglasnosti</a:t>
            </a:r>
            <a:r>
              <a:rPr lang="en-US" sz="1700" dirty="0"/>
              <a:t> </a:t>
            </a:r>
            <a:r>
              <a:rPr lang="en-US" sz="1700" dirty="0" err="1"/>
              <a:t>sa</a:t>
            </a:r>
            <a:r>
              <a:rPr lang="en-US" sz="1700" dirty="0"/>
              <a:t> </a:t>
            </a:r>
            <a:r>
              <a:rPr lang="en-US" sz="1700" dirty="0" err="1"/>
              <a:t>svojim</a:t>
            </a:r>
            <a:r>
              <a:rPr lang="en-US" sz="1700" dirty="0"/>
              <a:t> </a:t>
            </a:r>
            <a:r>
              <a:rPr lang="en-US" sz="1700" dirty="0" err="1"/>
              <a:t>željama</a:t>
            </a:r>
            <a:r>
              <a:rPr lang="en-US" sz="1700" dirty="0"/>
              <a:t> </a:t>
            </a:r>
            <a:r>
              <a:rPr lang="en-US" sz="1700" dirty="0" err="1"/>
              <a:t>stvaralac</a:t>
            </a:r>
            <a:r>
              <a:rPr lang="en-US" sz="1700" dirty="0"/>
              <a:t> </a:t>
            </a:r>
            <a:r>
              <a:rPr lang="en-US" sz="1700" dirty="0" err="1"/>
              <a:t>stvorio</a:t>
            </a:r>
            <a:r>
              <a:rPr lang="en-US" sz="1700" dirty="0"/>
              <a:t> </a:t>
            </a:r>
            <a:r>
              <a:rPr lang="en-US" sz="1700" dirty="0" err="1"/>
              <a:t>nešto</a:t>
            </a:r>
            <a:r>
              <a:rPr lang="en-US" sz="1700" dirty="0"/>
              <a:t> novo</a:t>
            </a:r>
          </a:p>
        </p:txBody>
      </p:sp>
      <p:pic>
        <p:nvPicPr>
          <p:cNvPr id="1026" name="Picture 2" descr="Image result for lego artists damien hirst"/>
          <p:cNvPicPr>
            <a:picLocks noChangeAspect="1" noChangeArrowheads="1"/>
          </p:cNvPicPr>
          <p:nvPr/>
        </p:nvPicPr>
        <p:blipFill>
          <a:blip r:embed="rId2"/>
          <a:srcRect/>
          <a:stretch>
            <a:fillRect/>
          </a:stretch>
        </p:blipFill>
        <p:spPr bwMode="auto">
          <a:xfrm>
            <a:off x="0" y="0"/>
            <a:ext cx="4191000" cy="3143250"/>
          </a:xfrm>
          <a:prstGeom prst="rect">
            <a:avLst/>
          </a:prstGeom>
          <a:noFill/>
        </p:spPr>
      </p:pic>
      <p:sp>
        <p:nvSpPr>
          <p:cNvPr id="5" name="Rectangle 4"/>
          <p:cNvSpPr/>
          <p:nvPr/>
        </p:nvSpPr>
        <p:spPr>
          <a:xfrm>
            <a:off x="1" y="3276600"/>
            <a:ext cx="4114800" cy="923330"/>
          </a:xfrm>
          <a:prstGeom prst="rect">
            <a:avLst/>
          </a:prstGeom>
        </p:spPr>
        <p:txBody>
          <a:bodyPr wrap="square">
            <a:spAutoFit/>
          </a:bodyPr>
          <a:lstStyle/>
          <a:p>
            <a:r>
              <a:rPr lang="en-US" dirty="0"/>
              <a:t> Little Artists </a:t>
            </a:r>
            <a:r>
              <a:rPr lang="sr-Latn-RS" dirty="0" smtClean="0"/>
              <a:t>(</a:t>
            </a:r>
            <a:r>
              <a:rPr lang="en-US" dirty="0" smtClean="0"/>
              <a:t>John </a:t>
            </a:r>
            <a:r>
              <a:rPr lang="en-US" dirty="0"/>
              <a:t>Cake </a:t>
            </a:r>
            <a:r>
              <a:rPr lang="sr-Latn-RS" dirty="0" smtClean="0"/>
              <a:t>&amp;</a:t>
            </a:r>
            <a:r>
              <a:rPr lang="en-US" dirty="0"/>
              <a:t> </a:t>
            </a:r>
            <a:r>
              <a:rPr lang="en-US" dirty="0" smtClean="0"/>
              <a:t>Darren</a:t>
            </a:r>
            <a:r>
              <a:rPr lang="sr-Latn-RS" dirty="0" smtClean="0"/>
              <a:t>) (</a:t>
            </a:r>
            <a:r>
              <a:rPr lang="en-US" dirty="0" err="1" smtClean="0"/>
              <a:t>Neave</a:t>
            </a:r>
            <a:r>
              <a:rPr lang="sr-Latn-RS" dirty="0" smtClean="0"/>
              <a:t> (1999-2013),</a:t>
            </a:r>
          </a:p>
          <a:p>
            <a:r>
              <a:rPr lang="en-US" i="1" dirty="0" err="1"/>
              <a:t>Hirst's</a:t>
            </a:r>
            <a:r>
              <a:rPr lang="en-US" i="1" dirty="0"/>
              <a:t> Shark Tank</a:t>
            </a:r>
            <a:endParaRPr lang="en-US" dirty="0"/>
          </a:p>
        </p:txBody>
      </p:sp>
      <p:pic>
        <p:nvPicPr>
          <p:cNvPr id="6146" name="Picture 2" descr="The Little Artists Darren Neave Stock Photos &amp; The Little Artists ..."/>
          <p:cNvPicPr>
            <a:picLocks noChangeAspect="1" noChangeArrowheads="1"/>
          </p:cNvPicPr>
          <p:nvPr/>
        </p:nvPicPr>
        <p:blipFill>
          <a:blip r:embed="rId3"/>
          <a:srcRect/>
          <a:stretch>
            <a:fillRect/>
          </a:stretch>
        </p:blipFill>
        <p:spPr bwMode="auto">
          <a:xfrm>
            <a:off x="4267200" y="76200"/>
            <a:ext cx="4757598" cy="4267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elated image"/>
          <p:cNvPicPr>
            <a:picLocks noChangeAspect="1" noChangeArrowheads="1"/>
          </p:cNvPicPr>
          <p:nvPr/>
        </p:nvPicPr>
        <p:blipFill>
          <a:blip r:embed="rId2"/>
          <a:srcRect/>
          <a:stretch>
            <a:fillRect/>
          </a:stretch>
        </p:blipFill>
        <p:spPr bwMode="auto">
          <a:xfrm>
            <a:off x="304800" y="3200400"/>
            <a:ext cx="5238750" cy="3486151"/>
          </a:xfrm>
          <a:prstGeom prst="rect">
            <a:avLst/>
          </a:prstGeom>
          <a:noFill/>
        </p:spPr>
      </p:pic>
      <p:pic>
        <p:nvPicPr>
          <p:cNvPr id="60420" name="Picture 4" descr="Image result for maurizio cattelan z"/>
          <p:cNvPicPr>
            <a:picLocks noChangeAspect="1" noChangeArrowheads="1"/>
          </p:cNvPicPr>
          <p:nvPr/>
        </p:nvPicPr>
        <p:blipFill>
          <a:blip r:embed="rId3"/>
          <a:srcRect/>
          <a:stretch>
            <a:fillRect/>
          </a:stretch>
        </p:blipFill>
        <p:spPr bwMode="auto">
          <a:xfrm>
            <a:off x="381000" y="152400"/>
            <a:ext cx="1905000" cy="2571751"/>
          </a:xfrm>
          <a:prstGeom prst="rect">
            <a:avLst/>
          </a:prstGeom>
          <a:noFill/>
        </p:spPr>
      </p:pic>
      <p:pic>
        <p:nvPicPr>
          <p:cNvPr id="60422" name="Picture 6" descr="Related image"/>
          <p:cNvPicPr>
            <a:picLocks noChangeAspect="1" noChangeArrowheads="1"/>
          </p:cNvPicPr>
          <p:nvPr/>
        </p:nvPicPr>
        <p:blipFill>
          <a:blip r:embed="rId4"/>
          <a:srcRect/>
          <a:stretch>
            <a:fillRect/>
          </a:stretch>
        </p:blipFill>
        <p:spPr bwMode="auto">
          <a:xfrm>
            <a:off x="2514600" y="228600"/>
            <a:ext cx="1905000" cy="1581151"/>
          </a:xfrm>
          <a:prstGeom prst="rect">
            <a:avLst/>
          </a:prstGeom>
          <a:noFill/>
        </p:spPr>
      </p:pic>
      <p:pic>
        <p:nvPicPr>
          <p:cNvPr id="60424" name="Picture 8" descr="Image result for maurizio cattelan z"/>
          <p:cNvPicPr>
            <a:picLocks noChangeAspect="1" noChangeArrowheads="1"/>
          </p:cNvPicPr>
          <p:nvPr/>
        </p:nvPicPr>
        <p:blipFill>
          <a:blip r:embed="rId5"/>
          <a:srcRect/>
          <a:stretch>
            <a:fillRect/>
          </a:stretch>
        </p:blipFill>
        <p:spPr bwMode="auto">
          <a:xfrm>
            <a:off x="5257800" y="152400"/>
            <a:ext cx="3474911" cy="2819400"/>
          </a:xfrm>
          <a:prstGeom prst="rect">
            <a:avLst/>
          </a:prstGeom>
          <a:noFill/>
        </p:spPr>
      </p:pic>
      <p:sp>
        <p:nvSpPr>
          <p:cNvPr id="6" name="Rectangle 5"/>
          <p:cNvSpPr/>
          <p:nvPr/>
        </p:nvSpPr>
        <p:spPr>
          <a:xfrm>
            <a:off x="2590800" y="1905000"/>
            <a:ext cx="2057400" cy="923330"/>
          </a:xfrm>
          <a:prstGeom prst="rect">
            <a:avLst/>
          </a:prstGeom>
        </p:spPr>
        <p:txBody>
          <a:bodyPr wrap="square">
            <a:spAutoFit/>
          </a:bodyPr>
          <a:lstStyle/>
          <a:p>
            <a:r>
              <a:rPr lang="sr-Latn-RS" dirty="0" smtClean="0"/>
              <a:t>Maurizio C</a:t>
            </a:r>
            <a:r>
              <a:rPr lang="en-US" dirty="0" err="1" smtClean="0"/>
              <a:t>attelan</a:t>
            </a:r>
            <a:r>
              <a:rPr lang="en-US" dirty="0" smtClean="0"/>
              <a:t> Untitled </a:t>
            </a:r>
            <a:r>
              <a:rPr lang="en-US" dirty="0"/>
              <a:t>(Zorro), 1997</a:t>
            </a:r>
          </a:p>
        </p:txBody>
      </p:sp>
      <p:sp>
        <p:nvSpPr>
          <p:cNvPr id="7" name="Rectangle 6"/>
          <p:cNvSpPr/>
          <p:nvPr/>
        </p:nvSpPr>
        <p:spPr>
          <a:xfrm>
            <a:off x="5715000" y="6019800"/>
            <a:ext cx="2971800" cy="646331"/>
          </a:xfrm>
          <a:prstGeom prst="rect">
            <a:avLst/>
          </a:prstGeom>
        </p:spPr>
        <p:txBody>
          <a:bodyPr wrap="square">
            <a:spAutoFit/>
          </a:bodyPr>
          <a:lstStyle/>
          <a:p>
            <a:r>
              <a:rPr lang="sr-Latn-RS" dirty="0" smtClean="0"/>
              <a:t>Angela Bulloch, </a:t>
            </a:r>
            <a:r>
              <a:rPr lang="en-US" dirty="0" smtClean="0"/>
              <a:t>Big </a:t>
            </a:r>
            <a:r>
              <a:rPr lang="en-US" dirty="0"/>
              <a:t>Short Drama</a:t>
            </a:r>
            <a:r>
              <a:rPr lang="en-US" dirty="0" smtClean="0"/>
              <a:t>,</a:t>
            </a:r>
            <a:r>
              <a:rPr lang="sr-Latn-RS" dirty="0" smtClean="0"/>
              <a:t> 2012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he%20unilever%20series%3A%20ai%20weiwei%20sunflower%20seeds%20%20%281%29"/>
          <p:cNvPicPr>
            <a:picLocks noChangeAspect="1" noChangeArrowheads="1"/>
          </p:cNvPicPr>
          <p:nvPr/>
        </p:nvPicPr>
        <p:blipFill>
          <a:blip r:embed="rId2"/>
          <a:srcRect/>
          <a:stretch>
            <a:fillRect/>
          </a:stretch>
        </p:blipFill>
        <p:spPr bwMode="auto">
          <a:xfrm>
            <a:off x="0" y="0"/>
            <a:ext cx="5203825" cy="6858000"/>
          </a:xfrm>
          <a:prstGeom prst="rect">
            <a:avLst/>
          </a:prstGeom>
          <a:noFill/>
        </p:spPr>
      </p:pic>
      <p:sp>
        <p:nvSpPr>
          <p:cNvPr id="40963" name="Rectangle 3"/>
          <p:cNvSpPr>
            <a:spLocks noChangeArrowheads="1"/>
          </p:cNvSpPr>
          <p:nvPr/>
        </p:nvSpPr>
        <p:spPr bwMode="auto">
          <a:xfrm>
            <a:off x="5327650" y="304800"/>
            <a:ext cx="3816350" cy="366713"/>
          </a:xfrm>
          <a:prstGeom prst="rect">
            <a:avLst/>
          </a:prstGeom>
          <a:noFill/>
          <a:ln w="9525">
            <a:noFill/>
            <a:miter lim="800000"/>
            <a:headEnd/>
            <a:tailEnd/>
          </a:ln>
          <a:effectLst/>
        </p:spPr>
        <p:txBody>
          <a:bodyPr wrap="none" anchor="ctr">
            <a:spAutoFit/>
          </a:bodyPr>
          <a:lstStyle/>
          <a:p>
            <a:r>
              <a:rPr lang="en-US"/>
              <a:t>AI WEIWEI: SUNFLOWER SEEDS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vik muniz wasteland movie"/>
          <p:cNvPicPr>
            <a:picLocks noChangeAspect="1" noChangeArrowheads="1"/>
          </p:cNvPicPr>
          <p:nvPr/>
        </p:nvPicPr>
        <p:blipFill>
          <a:blip r:embed="rId2"/>
          <a:srcRect/>
          <a:stretch>
            <a:fillRect/>
          </a:stretch>
        </p:blipFill>
        <p:spPr bwMode="auto">
          <a:xfrm>
            <a:off x="228600" y="609600"/>
            <a:ext cx="8686800" cy="6005513"/>
          </a:xfrm>
          <a:prstGeom prst="rect">
            <a:avLst/>
          </a:prstGeom>
          <a:noFill/>
        </p:spPr>
      </p:pic>
      <p:sp>
        <p:nvSpPr>
          <p:cNvPr id="3" name="Rectangle 2"/>
          <p:cNvSpPr/>
          <p:nvPr/>
        </p:nvSpPr>
        <p:spPr>
          <a:xfrm>
            <a:off x="3657600" y="87868"/>
            <a:ext cx="1111202" cy="369332"/>
          </a:xfrm>
          <a:prstGeom prst="rect">
            <a:avLst/>
          </a:prstGeom>
        </p:spPr>
        <p:txBody>
          <a:bodyPr wrap="none">
            <a:spAutoFit/>
          </a:bodyPr>
          <a:lstStyle/>
          <a:p>
            <a:r>
              <a:rPr lang="sr-Latn-RS" dirty="0" smtClean="0"/>
              <a:t>Vik Muniz</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allery07"/>
          <p:cNvPicPr>
            <a:picLocks noChangeAspect="1" noChangeArrowheads="1"/>
          </p:cNvPicPr>
          <p:nvPr/>
        </p:nvPicPr>
        <p:blipFill>
          <a:blip r:embed="rId2"/>
          <a:srcRect/>
          <a:stretch>
            <a:fillRect/>
          </a:stretch>
        </p:blipFill>
        <p:spPr bwMode="auto">
          <a:xfrm>
            <a:off x="152400" y="1143000"/>
            <a:ext cx="8839200" cy="4972050"/>
          </a:xfrm>
          <a:prstGeom prst="rect">
            <a:avLst/>
          </a:prstGeom>
          <a:noFill/>
        </p:spPr>
      </p:pic>
      <p:sp>
        <p:nvSpPr>
          <p:cNvPr id="60419" name="Rectangle 3"/>
          <p:cNvSpPr>
            <a:spLocks noChangeArrowheads="1"/>
          </p:cNvSpPr>
          <p:nvPr/>
        </p:nvSpPr>
        <p:spPr bwMode="auto">
          <a:xfrm>
            <a:off x="1524000" y="381000"/>
            <a:ext cx="6337300" cy="274638"/>
          </a:xfrm>
          <a:prstGeom prst="rect">
            <a:avLst/>
          </a:prstGeom>
          <a:noFill/>
          <a:ln w="9525">
            <a:noFill/>
            <a:miter lim="800000"/>
            <a:headEnd/>
            <a:tailEnd/>
          </a:ln>
          <a:effectLst/>
        </p:spPr>
        <p:txBody>
          <a:bodyPr wrap="none" lIns="0" tIns="0" rIns="0" bIns="0" anchor="ctr">
            <a:spAutoFit/>
          </a:bodyPr>
          <a:lstStyle/>
          <a:p>
            <a:r>
              <a:rPr lang="en-US" i="1" dirty="0"/>
              <a:t>Waste Land</a:t>
            </a:r>
            <a:r>
              <a:rPr lang="sr-Latn-CS" i="1" dirty="0"/>
              <a:t>, 2008-2010</a:t>
            </a:r>
            <a:r>
              <a:rPr lang="en-US" dirty="0"/>
              <a:t> </a:t>
            </a:r>
            <a:r>
              <a:rPr lang="en-US" b="1" dirty="0" err="1"/>
              <a:t>Tiaõ</a:t>
            </a:r>
            <a:r>
              <a:rPr lang="en-US" b="1" dirty="0"/>
              <a:t> (</a:t>
            </a:r>
            <a:r>
              <a:rPr lang="en-US" b="1" dirty="0" err="1"/>
              <a:t>Sebastiao</a:t>
            </a:r>
            <a:r>
              <a:rPr lang="en-US" b="1" dirty="0"/>
              <a:t> Carlos dos Santos)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allery01"/>
          <p:cNvPicPr>
            <a:picLocks noChangeAspect="1" noChangeArrowheads="1"/>
          </p:cNvPicPr>
          <p:nvPr/>
        </p:nvPicPr>
        <p:blipFill>
          <a:blip r:embed="rId2"/>
          <a:srcRect/>
          <a:stretch>
            <a:fillRect/>
          </a:stretch>
        </p:blipFill>
        <p:spPr bwMode="auto">
          <a:xfrm>
            <a:off x="152400" y="942975"/>
            <a:ext cx="8839200" cy="49720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Image result for vik muniz wasteland movie"/>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62467" name="Picture 3" descr="Image result for vik muniz wasteland movie"/>
          <p:cNvPicPr>
            <a:picLocks noChangeAspect="1" noChangeArrowheads="1"/>
          </p:cNvPicPr>
          <p:nvPr/>
        </p:nvPicPr>
        <p:blipFill>
          <a:blip r:embed="rId2"/>
          <a:srcRect/>
          <a:stretch>
            <a:fillRect/>
          </a:stretch>
        </p:blipFill>
        <p:spPr bwMode="auto">
          <a:xfrm>
            <a:off x="228600" y="228600"/>
            <a:ext cx="4572000" cy="3429000"/>
          </a:xfrm>
          <a:prstGeom prst="rect">
            <a:avLst/>
          </a:prstGeom>
          <a:noFill/>
        </p:spPr>
      </p:pic>
      <p:pic>
        <p:nvPicPr>
          <p:cNvPr id="62468" name="Picture 4" descr="Image result for vik muniz wasteland movie"/>
          <p:cNvPicPr>
            <a:picLocks noChangeAspect="1" noChangeArrowheads="1"/>
          </p:cNvPicPr>
          <p:nvPr/>
        </p:nvPicPr>
        <p:blipFill>
          <a:blip r:embed="rId3"/>
          <a:srcRect/>
          <a:stretch>
            <a:fillRect/>
          </a:stretch>
        </p:blipFill>
        <p:spPr bwMode="auto">
          <a:xfrm>
            <a:off x="5791200" y="2590800"/>
            <a:ext cx="2674938" cy="3962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G_6490"/>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pic>
        <p:nvPicPr>
          <p:cNvPr id="56323" name="Picture 3"/>
          <p:cNvPicPr>
            <a:picLocks noChangeAspect="1" noChangeArrowheads="1"/>
          </p:cNvPicPr>
          <p:nvPr/>
        </p:nvPicPr>
        <p:blipFill>
          <a:blip r:embed="rId3" cstate="print"/>
          <a:srcRect/>
          <a:stretch>
            <a:fillRect/>
          </a:stretch>
        </p:blipFill>
        <p:spPr bwMode="auto">
          <a:xfrm>
            <a:off x="4343400" y="3257550"/>
            <a:ext cx="4800600" cy="3600450"/>
          </a:xfrm>
          <a:prstGeom prst="rect">
            <a:avLst/>
          </a:prstGeom>
          <a:noFill/>
          <a:ln w="9525">
            <a:noFill/>
            <a:miter lim="800000"/>
            <a:headEnd/>
            <a:tailEnd/>
          </a:ln>
          <a:effectLst/>
        </p:spPr>
      </p:pic>
      <p:sp>
        <p:nvSpPr>
          <p:cNvPr id="56324" name="Rectangle 4"/>
          <p:cNvSpPr>
            <a:spLocks noChangeArrowheads="1"/>
          </p:cNvSpPr>
          <p:nvPr/>
        </p:nvSpPr>
        <p:spPr bwMode="auto">
          <a:xfrm>
            <a:off x="76200" y="3592513"/>
            <a:ext cx="4114800" cy="3113087"/>
          </a:xfrm>
          <a:prstGeom prst="rect">
            <a:avLst/>
          </a:prstGeom>
          <a:noFill/>
          <a:ln w="9525">
            <a:noFill/>
            <a:miter lim="800000"/>
            <a:headEnd/>
            <a:tailEnd/>
          </a:ln>
          <a:effectLst/>
        </p:spPr>
        <p:txBody>
          <a:bodyPr anchor="ctr">
            <a:spAutoFit/>
          </a:bodyPr>
          <a:lstStyle/>
          <a:p>
            <a:r>
              <a:rPr lang="sr-Latn-CS"/>
              <a:t>Participativni odnosno kolaborativni umetnički radovi se gotovo po pravilu realizuju kroz različite neumetničke prakse, često na granici političkog ili društvenog angažmana, i često u odsustvu standardnih umetničkih postupaka, medija, materijala, izraza, čak i bez ikakvog vizuelnog karaktera. Generišu ih ili konstruišu različite situacije kao odgovore na specifične kontekste</a:t>
            </a:r>
            <a:r>
              <a:rPr lang="en-US"/>
              <a:t> </a:t>
            </a:r>
          </a:p>
        </p:txBody>
      </p:sp>
      <p:sp>
        <p:nvSpPr>
          <p:cNvPr id="5" name="Rectangle 4"/>
          <p:cNvSpPr/>
          <p:nvPr/>
        </p:nvSpPr>
        <p:spPr>
          <a:xfrm>
            <a:off x="4953000" y="304800"/>
            <a:ext cx="4038600" cy="646331"/>
          </a:xfrm>
          <a:prstGeom prst="rect">
            <a:avLst/>
          </a:prstGeom>
        </p:spPr>
        <p:txBody>
          <a:bodyPr wrap="square">
            <a:spAutoFit/>
          </a:bodyPr>
          <a:lstStyle/>
          <a:p>
            <a:r>
              <a:rPr lang="sr-Latn-RS" dirty="0" smtClean="0"/>
              <a:t>Tanja Ostojić, </a:t>
            </a:r>
            <a:r>
              <a:rPr lang="sr-Latn-RS" i="1" dirty="0" smtClean="0"/>
              <a:t>Leksikon Tanja Ostojić  (2011-2017)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962400" y="339725"/>
            <a:ext cx="5181600" cy="6061075"/>
          </a:xfrm>
          <a:prstGeom prst="rect">
            <a:avLst/>
          </a:prstGeom>
          <a:noFill/>
          <a:ln w="9525">
            <a:noFill/>
            <a:miter lim="800000"/>
            <a:headEnd/>
            <a:tailEnd/>
          </a:ln>
        </p:spPr>
        <p:txBody>
          <a:bodyPr>
            <a:spAutoFit/>
          </a:bodyPr>
          <a:lstStyle/>
          <a:p>
            <a:pPr>
              <a:lnSpc>
                <a:spcPct val="80000"/>
              </a:lnSpc>
              <a:spcBef>
                <a:spcPct val="20000"/>
              </a:spcBef>
            </a:pPr>
            <a:r>
              <a:rPr lang="sr-Latn-CS" sz="2000" b="1">
                <a:latin typeface="Calibri" pitchFamily="34" charset="0"/>
              </a:rPr>
              <a:t>Kritika Claire Bishop</a:t>
            </a:r>
            <a:r>
              <a:rPr lang="sr-Latn-CS" sz="2000">
                <a:latin typeface="Calibri" pitchFamily="34" charset="0"/>
              </a:rPr>
              <a:t> –</a:t>
            </a:r>
          </a:p>
          <a:p>
            <a:pPr>
              <a:lnSpc>
                <a:spcPct val="120000"/>
              </a:lnSpc>
              <a:spcBef>
                <a:spcPct val="20000"/>
              </a:spcBef>
            </a:pPr>
            <a:r>
              <a:rPr lang="sr-Latn-CS"/>
              <a:t>u svojoj provokativnoj i u teoriji radikalne demokratije utemeljenoj kritici relacione estetike N. Bourriauda postavila pitanje kvaliteta odnosa na kojima počiva relaciona estetika - „ako relaciona estetika proizvodi odnose među ljudima onda je logično da se zapitamo kakvi </a:t>
            </a:r>
            <a:r>
              <a:rPr lang="sr-Latn-CS" i="1"/>
              <a:t>tipovi</a:t>
            </a:r>
            <a:r>
              <a:rPr lang="sr-Latn-CS"/>
              <a:t> odnosa su proizvedeni, za koga i zašto?“ Odgovor na ovo pitanje kritički se distancira od koncepta demokratije koji se temelji na udobnoj pretpostavci o </a:t>
            </a:r>
            <a:r>
              <a:rPr lang="sr-Latn-CS" u="sng"/>
              <a:t>celovitom subjektu</a:t>
            </a:r>
            <a:r>
              <a:rPr lang="sr-Latn-CS"/>
              <a:t> i </a:t>
            </a:r>
            <a:r>
              <a:rPr lang="sr-Latn-CS" u="sng"/>
              <a:t>zajednici</a:t>
            </a:r>
            <a:r>
              <a:rPr lang="sr-Latn-CS"/>
              <a:t> kao „imanentnom zajedništvu“, a koji leži u osnovi relacione estetike, jer relaciona dela namenjena su, odnosno </a:t>
            </a:r>
            <a:r>
              <a:rPr lang="sr-Latn-CS" u="sng"/>
              <a:t>proizvode zajednicu čiji se članovi mogu identifikovati jedni s drugima</a:t>
            </a:r>
            <a:r>
              <a:rPr lang="sr-Latn-CS"/>
              <a:t>.</a:t>
            </a:r>
          </a:p>
          <a:p>
            <a:pPr>
              <a:lnSpc>
                <a:spcPct val="120000"/>
              </a:lnSpc>
              <a:spcBef>
                <a:spcPct val="20000"/>
              </a:spcBef>
            </a:pPr>
            <a:r>
              <a:rPr lang="sr-Latn-CS"/>
              <a:t>Njen odgovor Burioovoj koncepciji o harmoničnom društvenom je utemeljen na agonističkim koncepcijama političke zajednice</a:t>
            </a:r>
            <a:endParaRPr lang="sr-Latn-CS" sz="2000">
              <a:latin typeface="Calibri" pitchFamily="34" charset="0"/>
            </a:endParaRPr>
          </a:p>
        </p:txBody>
      </p:sp>
      <p:pic>
        <p:nvPicPr>
          <p:cNvPr id="14339" name="Picture 6" descr="claire-bishop"/>
          <p:cNvPicPr>
            <a:picLocks noChangeAspect="1" noChangeArrowheads="1"/>
          </p:cNvPicPr>
          <p:nvPr/>
        </p:nvPicPr>
        <p:blipFill>
          <a:blip r:embed="rId2"/>
          <a:srcRect/>
          <a:stretch>
            <a:fillRect/>
          </a:stretch>
        </p:blipFill>
        <p:spPr bwMode="auto">
          <a:xfrm>
            <a:off x="0" y="0"/>
            <a:ext cx="3886200" cy="2676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1082</Words>
  <Application>Microsoft Office PowerPoint</Application>
  <PresentationFormat>On-screen Show (4:3)</PresentationFormat>
  <Paragraphs>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savremena umetnost_2</vt:lpstr>
      <vt:lpstr>Slide 2</vt:lpstr>
      <vt:lpstr>Slide 3</vt:lpstr>
      <vt:lpstr>Slide 4</vt:lpstr>
      <vt:lpstr>Slide 5</vt:lpstr>
      <vt:lpstr>Slide 6</vt:lpstr>
      <vt:lpstr>Slide 7</vt:lpstr>
      <vt:lpstr>Slide 8</vt:lpstr>
      <vt:lpstr>Slide 9</vt:lpstr>
      <vt:lpstr>C. Bichop, „Antagonism and Relational Aesthetics“, October, no 110, Fall 2004</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savremena umetnost</dc:title>
  <dc:creator>User</dc:creator>
  <cp:lastModifiedBy>User</cp:lastModifiedBy>
  <cp:revision>45</cp:revision>
  <dcterms:created xsi:type="dcterms:W3CDTF">2020-04-24T15:47:09Z</dcterms:created>
  <dcterms:modified xsi:type="dcterms:W3CDTF">2020-04-27T13:09:32Z</dcterms:modified>
</cp:coreProperties>
</file>