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2" r:id="rId4"/>
    <p:sldId id="274" r:id="rId6"/>
    <p:sldId id="270" r:id="rId7"/>
    <p:sldId id="263" r:id="rId8"/>
    <p:sldId id="268" r:id="rId9"/>
    <p:sldId id="272" r:id="rId10"/>
    <p:sldId id="273" r:id="rId11"/>
    <p:sldId id="264" r:id="rId12"/>
    <p:sldId id="267" r:id="rId13"/>
    <p:sldId id="265" r:id="rId14"/>
    <p:sldId id="266" r:id="rId15"/>
    <p:sldId id="269" r:id="rId16"/>
    <p:sldId id="286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A56E"/>
    <a:srgbClr val="339966"/>
    <a:srgbClr val="0000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/>
    <p:restoredTop sz="94660"/>
  </p:normalViewPr>
  <p:slideViewPr>
    <p:cSldViewPr showGuides="1">
      <p:cViewPr varScale="1">
        <p:scale>
          <a:sx n="106" d="100"/>
          <a:sy n="106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noProof="1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noProof="1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noProof="1" smtClean="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x-none" sz="1200" strike="noStrike" noProof="1" dirty="0"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z="1200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en-US" altLang="x-none" sz="1200" dirty="0">
                <a:latin typeface="Arial" panose="020B0604020202020204" pitchFamily="34" charset="0"/>
              </a:rPr>
            </a:fld>
            <a:endParaRPr lang="en-US" altLang="x-none" sz="1200" dirty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Rot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sr-Latn-CS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 noProof="1"/>
            </a:lvl1pPr>
          </a:lstStyle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noProof="1"/>
            </a:lvl1pPr>
          </a:lstStyle>
          <a:p>
            <a:pPr fontAlgn="base"/>
            <a:r>
              <a:rPr lang="en-US" strike="noStrike" noProof="1"/>
              <a:t>Click to edit Master subtitle style</a:t>
            </a:r>
            <a:endParaRPr lang="en-US" strike="noStrike" noProof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 fontAlgn="base"/>
            <a:r>
              <a:rPr lang="en-US" strike="noStrike" noProof="1" smtClean="0"/>
              <a:t>Click to edit Master title style</a:t>
            </a:r>
            <a:endParaRPr lang="en-US" strike="noStrike" noProof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400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400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x-none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altLang="x-none" strike="noStrike" noProof="1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62" name="Rectangle 14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Č</a:t>
            </a: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</a:t>
            </a: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RS" altLang="sr-Latn-CS" sz="4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sr-Latn-CS" sz="44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sr-Latn-CS" sz="4400" b="0" i="0" u="none" strike="noStrike" kern="0" cap="none" spc="0" normalizeH="0" baseline="0" noProof="1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idx="1"/>
          </p:nvPr>
        </p:nvSpPr>
        <p:spPr>
          <a:xfrm>
            <a:off x="250825" y="1981200"/>
            <a:ext cx="8713788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CS" sz="4000" b="1" i="0" u="none" strike="noStrike" kern="0" cap="none" spc="0" normalizeH="0" baseline="0" noProof="0" smtClean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sr-Latn-CS" sz="40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Ogist Kont</a:t>
            </a:r>
            <a:endParaRPr kumimoji="0" lang="sr-Latn-CS" sz="4000" b="1" i="0" u="none" strike="noStrike" kern="0" cap="none" spc="0" normalizeH="0" baseline="0" noProof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RS" altLang="sr-Latn-CS" sz="4000" b="1" i="0" u="none" strike="noStrike" kern="0" cap="none" spc="0" normalizeH="0" baseline="0" noProof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sr-Latn-RS" altLang="sr-Latn-CS" sz="4000" b="1" i="0" u="none" strike="noStrike" kern="0" cap="none" spc="0" normalizeH="0" baseline="0" noProof="1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kumimoji="0" lang="sr-Latn-RS" altLang="sr-Latn-CS" sz="4000" b="1" i="0" u="none" strike="noStrike" kern="0" cap="none" spc="0" normalizeH="0" baseline="0" noProof="1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Herbert Spenser </a:t>
            </a:r>
            <a:endParaRPr kumimoji="0" lang="sr-Latn-RS" altLang="sr-Latn-CS" sz="4000" b="1" i="0" u="none" strike="noStrike" kern="0" cap="none" spc="0" normalizeH="0" baseline="0" noProof="1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Faze društvenog napretka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107950" y="1125538"/>
            <a:ext cx="8988425" cy="5472112"/>
          </a:xfrm>
        </p:spPr>
        <p:txBody>
          <a:bodyPr vert="horz" wrap="square" lIns="91440" tIns="45720" rIns="91440" bIns="45720" anchor="t"/>
          <a:lstStyle/>
          <a:p>
            <a:pPr eaLnBrk="1" hangingPunct="1"/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Ukupni društveni napredak ima tri komponente: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1)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intelektualni</a:t>
            </a:r>
            <a:r>
              <a:rPr lang="sr-Latn-CS" altLang="x-none" sz="2000" dirty="0">
                <a:solidFill>
                  <a:schemeClr val="folHlink"/>
                </a:solidFill>
                <a:effectLst/>
              </a:rPr>
              <a:t>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napredak	2)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delatni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napredak	3)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moralni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napredak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vojno-teološki		    putem osvajanja	    unutar države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kritičko-metafizički		    putem odbrane	    unutar kolektiviteta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industrijski		  	    putem industrije	    unutar čovečanstva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Vojno-teološka faza je trajala najduže (na Zapadu do 1300) i zato je u okviru nje potrebno razlikovati tri podfaze: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animizam (fetišizam),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totemizam,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monoteizam (zaključno sa katoličko-feudalnim prelaznim periodom).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Kritičko-metafizička faza traje od 1300-1800. i kulminira u Francuskoj revoluciji, a industrijska faza započinje 1800.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buNone/>
            </a:pPr>
            <a:endParaRPr lang="en-US" altLang="x-none" sz="20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Stupnjevi industrijskog društva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761038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Industrijsko društvo ima tri stupnja, zasnovana na osnovnim funkcijama čovečijeg moždanog sistema: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crkva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zasnovana na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intelektualnoj funkciji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grad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odnosno asocijacija gradova, zasnovana na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voljnoj (delatnoj) funkciji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porodica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zasnovana na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emotivnoj funkciji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Industrijsko društvo je globalno društvo, koje je: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sastavljeno od porodica, gradova i asocijacija gradova,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prevazišlo potrebu za nacionalnom državom,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integrisano uz pomoć internacionalne crkve pozitivističkih sveštenika.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U industrijskom društvu okončava se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istorijski prelaz od teokratije ka sociokratiji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Teokratija je sistem u kojem je svetovna vlast podređena duhovnoj, a sociokratija sistem u kojem su ove vlasti odvojene i koordinirane.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Industrijska sociokratija počiva na tesnoj saradnji tri “klase”: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sveštenika-sociologa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koji usmeravaju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mišljenje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pripadnika društva,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“praktičnih vođa”,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koji usmeravaju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delatnost 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pripadnika društva,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žena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koje inspirišu najveću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 ljubav 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pripadnika društva.</a:t>
            </a:r>
            <a:endParaRPr lang="en-U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Društvo i vlast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>
          <a:xfrm>
            <a:off x="107950" y="1052513"/>
            <a:ext cx="8916988" cy="5545137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“Društvo bez vlade jednako je nemoguće kao i vlada bez društva.”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Vlast nije nastala društvenim ugovorom – koncepciju društvenog ugovora Kont odbacuje baš kao i koncepciju prirodnog stanja.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Vlast neće nestati ni u industrijskom društvu – samo metafizičari mogu da tvrde suprotno.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Tri osnovne potrebe industrijskog društva za vlašću: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koordinacija sve specijalizovanijih funkcija unutar industrijskog društva,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suzbijanje društvene dezintegracije kojoj vodi neobuzdan porast specijalizacije,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osmišljavanje i sprovođenje reformi koje su primerene dostignutom nivou društvenog napretka.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Kont implicitno usvaja Sen-Simonovu razliku između vladanja i upravljanja – društveni napredak vodi nadomeštavanju vladanja upravljanjem.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Politika je podložna napretku kao i svaki drugi segment društva, ali što više postaje pozitivna to joj manje ostaje njenih autentičnih sadržaja.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 industrijskom društvu vlast karakterišu jedino: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intelektualno vođstvo,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društvena kontrola,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moralno vođstvo (koje obuhvata ovlašćenje moralnog sankcionisanja).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Javno mnjenje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>
          <a:xfrm>
            <a:off x="323850" y="1196975"/>
            <a:ext cx="8496300" cy="54006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Individualne slobode Kont podrazumeva, ali ne predviđa nikakve (pogotovo ne ustavne) garantije za njih.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S obzirom da je akcenat Kont pomerio na moral, u centru njegovih razmatranja su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dužnosti,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 a ne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prava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Kont ne predviđa ni međusobnu kontrolu (duhovne i svetovne) vlasti, a pogotovo nedostaju mehanizmi za razrešavanje njihovih međusobnih sukoba – vera u “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organski sklad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”.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U takvoj situaciji javnost predstavlja jedini mehanizam povratnog uticaja društva na nosioce (duhovne i svetovne) vlasti.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Radnički klubovi, koji su počeli da niču 1848. dali su Kontu podsticaj da stvori i sopstveno Pozitivističko društvo.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Sve su to po Kontu bili legitimni organi javnog mnjenja, koji su smerali “čvrstom savezu filozofa i proletera”.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Kont je bio protivnik političkih partija – one nisu smele biti priznate ni kao nosioci vlasti, ni kao organi javnog mnjenja.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x-none" sz="20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Engleska u prvoj polovini 19. veka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1125538"/>
            <a:ext cx="8928100" cy="554355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Engleska u 19. vek ulazi kao već industrijalizovana zemlja. Tokom prve polovine 19. veka industrijalizacija teče najbrže u Engleskoj. U drugoj polovini 19. veka Englesku postepeno počinju da prestižu SAD i Nemačka.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Ubrzana urbanizacija: u Engleskoj je do polovine 19. veka već otprilike polovina stanovništva živela u gradovima.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Snažni privredni porast ojačava doktrinu ekonomskog liberalizma.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Ekonomski liberalizam (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princip neograničene slobode trgovine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 usvajaju i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vigovci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 i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torijevci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, iako ga ovi drugi spajaju sa mnogo konzervativnijim političkim programom, koji se ponajviše inspiriše Edmundom Berkom.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Novu političku snagu predstavljaju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demokratski (ili filozofski) radikali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, koji razvijaju ideologiju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utilitarizma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: Džeremi Bentam i Džejms Mil.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Džon Stjuart Mil započinje englesko-francusku ideološku sintezu: tradicija Bentama i Mila ukršta se sa tradicijom Tokvila i Konta.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Mil zagovara: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razvoj viših zadovoljstva (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vrlina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) nauštrb nižih, 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napredovanje duha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demokratskog egalitarizma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nauštrb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duha komercijalizma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i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afirmaciju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altruizma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koji će biti kompatibilan sa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predstavničkom vladom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Herbert Spenser (1820-1903)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8928100" cy="561657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Završio je nekonformističku i slobodoumnu školu koju je vodio njegov otac Viljem Džordž Spenser i u kojoj su koreni Herbertovog antiautoritarizma.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1848-1853. bio je kourednik časopisa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Ekonomist,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koji je propagirao neograničeno slobodnu trgovinu.</a:t>
            </a:r>
            <a:endParaRPr lang="sr-Latn-CS" altLang="x-none" sz="2000" i="1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1858. Spenser je počeo da koncipira svoj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sistem sintetičke filozofije, verovatno pod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uticajem Kontovih dela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Kurs pozitivne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filozofije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 (1832-1842) i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Sistem pozitivne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	politike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(1851-1854).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 19. veku sociologija ne ulazi na univerzitete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a Spenser je delovao kao slobodni mislilac.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Ipak, od 1869. Spenser je bio toliko uticajan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da je mogao da živi od autorskih honorara.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Bio je protivnik svakog oblika militarizma,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imperijalizma, državnog intervencionizma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i svega što je ličilo na socijalistički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paternalizam (“ropstvo”, kako je on govorio).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16388" name="Picture 14" descr="Spencer1"/>
          <p:cNvPicPr>
            <a:picLocks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5867400" y="2133600"/>
            <a:ext cx="2997200" cy="431958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7207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Dela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sz="half" idx="1"/>
          </p:nvPr>
        </p:nvSpPr>
        <p:spPr>
          <a:xfrm>
            <a:off x="611188" y="1196975"/>
            <a:ext cx="8064500" cy="540067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O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pravoj sferi vlade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 (1842)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Soci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j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al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na s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tati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ka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 (1851)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Teor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ija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stanovništva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 (1852)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Princip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 p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s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holog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ije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 (1855)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Obrazovanje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 (1861)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S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stem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sintetičke filozofije (u 10 tomova):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Prvi principi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 (1862)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x-none" sz="2000" dirty="0">
                <a:solidFill>
                  <a:srgbClr val="000000"/>
                </a:solidFill>
                <a:effectLst/>
              </a:rPr>
              <a:t>Princip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 b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iolog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ije, I-II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 (1864, 1867)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x-none" sz="2000" dirty="0">
                <a:solidFill>
                  <a:srgbClr val="000000"/>
                </a:solidFill>
                <a:effectLst/>
              </a:rPr>
              <a:t>Princip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 p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s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holog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ije, I-II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 (1870, 1880)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x-none" sz="2000" dirty="0">
                <a:solidFill>
                  <a:srgbClr val="000000"/>
                </a:solidFill>
                <a:effectLst/>
              </a:rPr>
              <a:t>Princip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 s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ociolog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ije I-III (1875, 1879, 1885)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x-none" sz="2000" dirty="0">
                <a:solidFill>
                  <a:srgbClr val="000000"/>
                </a:solidFill>
                <a:effectLst/>
              </a:rPr>
              <a:t>Princip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i et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ke, I-II</a:t>
            </a:r>
            <a:r>
              <a:rPr lang="en-US" altLang="x-none" sz="2000" dirty="0">
                <a:solidFill>
                  <a:srgbClr val="000000"/>
                </a:solidFill>
                <a:effectLst/>
              </a:rPr>
              <a:t> (1897)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Stud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ija s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ociolog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ije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 (1873)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Čovek protiv države (1884)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Eseji, I-III (1891)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en-US" altLang="x-none" sz="2400" dirty="0">
                <a:solidFill>
                  <a:srgbClr val="000000"/>
                </a:solidFill>
                <a:effectLst/>
              </a:rPr>
              <a:t>Autobiogra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fija, I-II</a:t>
            </a:r>
            <a:r>
              <a:rPr lang="en-US" altLang="x-none" sz="2400" dirty="0">
                <a:solidFill>
                  <a:srgbClr val="000000"/>
                </a:solidFill>
                <a:effectLst/>
              </a:rPr>
              <a:t> (1904)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7207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Osnovne ideje Spenserove sociologije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713788" cy="5400675"/>
          </a:xfrm>
        </p:spPr>
        <p:txBody>
          <a:bodyPr vert="horz" wrap="square" lIns="91440" tIns="45720" rIns="91440" bIns="45720" anchor="t"/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Spenserovu misao pokreću dve ključne protivrečnosti: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između organicizma i individualizma,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između socijaldarvinizma i utilitarizma.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Spenserova sociologija počiva na sledećim postulatima: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društvo je superorganizam (postulat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 organicizma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), koji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evoluira od neizdiferencirane homogenosti primitivnih zajednica (“hordi”) do izdiferencirane heterogenosti (“kompleksnih”) globalnih društava (postulat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 evolucionizma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), tako da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na svakom evolutivnom stupnju društvo njegovim članovima nameće imperativ adaptacije putem borbe za opstanak i saradnje (postulat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 socijaldarvinizma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), da bi naposletku opstali samo oni najprilagođeniji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industrijskom principu koordinirane specijalizacije funkcija društva (postulat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 industrijalizma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 i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liberalnom principu stabilnog uravnoteženja ponude i potražnje na tržištu (postulat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 liberalizma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).</a:t>
            </a:r>
            <a:endParaRPr lang="en-US" altLang="x-none" sz="20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50323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Organicizam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8642350" cy="5545137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Osnovne organicističke premise Spenserove sociologije: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sve u prirodi ima svoju svrhu (</a:t>
            </a:r>
            <a:r>
              <a:rPr lang="sr-Latn-CS" altLang="x-none" sz="1600" dirty="0">
                <a:solidFill>
                  <a:srgbClr val="FF6600"/>
                </a:solidFill>
                <a:effectLst/>
              </a:rPr>
              <a:t>teleološki momenat</a:t>
            </a:r>
            <a:r>
              <a:rPr lang="sr-Latn-CS" altLang="x-none" sz="1600" dirty="0">
                <a:solidFill>
                  <a:srgbClr val="000000"/>
                </a:solidFill>
                <a:effectLst/>
              </a:rPr>
              <a:t>),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sve što živi u prirodi može se posmatrati kao organizam koji se razvija (</a:t>
            </a:r>
            <a:r>
              <a:rPr lang="sr-Latn-CS" altLang="x-none" sz="1600" dirty="0">
                <a:solidFill>
                  <a:srgbClr val="FF6600"/>
                </a:solidFill>
                <a:effectLst/>
              </a:rPr>
              <a:t>naturalistički momenat</a:t>
            </a:r>
            <a:r>
              <a:rPr lang="sr-Latn-CS" altLang="x-none" sz="1600" dirty="0">
                <a:solidFill>
                  <a:srgbClr val="000000"/>
                </a:solidFill>
                <a:effectLst/>
              </a:rPr>
              <a:t>),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svaki društveni organizam koji se razvija nadovezuje se na odgovarajuće procese biološkog razvoja (</a:t>
            </a:r>
            <a:r>
              <a:rPr lang="sr-Latn-CS" altLang="x-none" sz="1600" dirty="0">
                <a:solidFill>
                  <a:srgbClr val="FF6600"/>
                </a:solidFill>
                <a:effectLst/>
              </a:rPr>
              <a:t>biologistički momenat</a:t>
            </a:r>
            <a:r>
              <a:rPr lang="sr-Latn-CS" altLang="x-none" sz="1600" dirty="0">
                <a:solidFill>
                  <a:srgbClr val="000000"/>
                </a:solidFill>
                <a:effectLst/>
              </a:rPr>
              <a:t>).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Uticaj Konta: društvo je (super)organizam, koje poseduje tu specifičnost što mu se individualni ljudski organizmi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prilagođavaju putem morala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Moralno ispravno ponašanje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individualnog organizma u društvenom organizmu jeste ono koje ispunjava tri kriterijuma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kriterijum sopstvenog blagostanja,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kriterijum blagostanja potomaka i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kriterijum blagostanja “sugrađana”.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Evolucija društvenog (super)organizma i “delova koji ga sačinjavaju” prolazi kroz tri stupnja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razvoja moralne svesti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: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strah od besa drugih (živih i mrtvih) koji izazivaju neki naši postupci,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mešanje straha od drugih (živih i mrtvih) sa altruističkim sentimentima,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600" dirty="0">
                <a:solidFill>
                  <a:srgbClr val="000000"/>
                </a:solidFill>
                <a:effectLst/>
              </a:rPr>
              <a:t>formulisanje moralnih (“prirodnih”) normi, koje postaju impersonalne.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50323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Evolucionizam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908050"/>
            <a:ext cx="8856663" cy="5761038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Osnovni epistemološki stav evolucionizma: ne mogu se saznati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uzroci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nego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sledovi učinaka fenomena 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koji sačinjavaju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evoluciju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ili, obrnuto,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disoluciju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Spenserova evolucionistička sociologija čvrsto se temeljila ne samo na biologiji, nego i na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etnologiji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– podaci o “primitivnim društvima” nužni su kako bi se utvrdila startna pozicija evolucije od horde, preko militarističkog do industrijskog društva.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Evolucija teče od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neizdiferencirane homogenosti primitivnih zajednica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(“hordi”) do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izdiferencirane heterogenosti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(militarističkih i, naročito, industrijskih)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društava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  Horda        –        militarističko društvo          –       industrijsko društvo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endParaRPr lang="sr-Latn-CS" altLang="x-none" sz="9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1. </a:t>
            </a:r>
            <a:r>
              <a:rPr lang="sr-Latn-CS" altLang="x-none" sz="1400" i="1" dirty="0">
                <a:solidFill>
                  <a:srgbClr val="000000"/>
                </a:solidFill>
                <a:effectLst/>
              </a:rPr>
              <a:t>lex talionis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	     (strah od živih)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2. pravo mrtvih 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   (strah od mrtvih)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3. sakralno pravo           4. vladarsko pravo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marL="2063750" lvl="4" indent="-273050" eaLnBrk="1" hangingPunct="1">
              <a:lnSpc>
                <a:spcPct val="80000"/>
              </a:lnSpc>
              <a:buNone/>
            </a:pPr>
            <a:r>
              <a:rPr lang="sr-Latn-CS" altLang="x-none" sz="1400" dirty="0">
                <a:solidFill>
                  <a:srgbClr val="000000"/>
                </a:solidFill>
                <a:effectLst/>
              </a:rPr>
              <a:t>           5. državno (“formulisano”) pravo               6. konsenzualno (“prirodno”) pravo</a:t>
            </a:r>
            <a:endParaRPr lang="sr-Latn-CS" altLang="x-none" sz="1400" dirty="0">
              <a:solidFill>
                <a:srgbClr val="000000"/>
              </a:solidFill>
              <a:effectLst/>
            </a:endParaRPr>
          </a:p>
          <a:p>
            <a:pPr marL="2063750" lvl="4" indent="-273050" eaLnBrk="1" hangingPunct="1">
              <a:lnSpc>
                <a:spcPct val="80000"/>
              </a:lnSpc>
              <a:buNone/>
            </a:pPr>
            <a:endParaRPr lang="sr-Latn-CS" altLang="x-none" sz="9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kraju evolutivnog razvoja stvoriće se “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federacija najviših nacija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”, koja će uspostaviti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večni mir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(inferiorne nacije će opstati u perifernim delovima sveta).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207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Građanska monarhija (1830-1848)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sz="half" idx="1"/>
          </p:nvPr>
        </p:nvSpPr>
        <p:spPr>
          <a:xfrm>
            <a:off x="179388" y="1125538"/>
            <a:ext cx="8785225" cy="5472112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“Julskom revolucijom” od 27-29. jula 1830. svrgnut je Šarl X, nakon što je pokušao da suspenduje “Povelju”.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Novi režim započinje liberalnom revizijom “Povelje” i izborom Luja-Filipa, vojvode od Orleana, za kralja “po milosti naroda”.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Problem novog režima: proklamovana je sekularna država, katoličanstvu je oduzet status državne religije, ukinute su zaostale privilegije plemstva, ali je vlast postala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oligarhijska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– došla je u ruke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bogatog građanstva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koje je kontrolisalo i Dom predstavnika (visoki cenzus) i Dom perova (zahvaljujući diskrecionom pravu kralja da imenuje njegove članove).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FF6600"/>
                </a:solidFill>
                <a:effectLst/>
              </a:rPr>
              <a:t>“Industrijska revolucija”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u Francuskoj traje 1830-1860.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Novi režim ima široku opoziciju: bonapartisti i legitimisti na desnici i radikalni republikanci i socijalisti na levici.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400" dirty="0">
                <a:solidFill>
                  <a:srgbClr val="000000"/>
                </a:solidFill>
                <a:effectLst/>
              </a:rPr>
              <a:t>Na snazi je i dalje zabrana udruživanja – zbog toga bujaju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tajna udruženja građanstva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i podižu se prvi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štrajkovi radnika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7207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Socijaldarvinizam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765175"/>
            <a:ext cx="8713788" cy="5832475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Svaki moralni i pravni razvoj počiva na pravdi. Pravda znači: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početku svake evolucije – naprosto opstanak najprilagođenijih i izumiranje najmanje prilagođenih (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pravda nejednakosti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);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vrhuncu evolucije čovečanstva – Kantov kategorički imperativ, koji su već prihvatili utilitaristi, a koji glasi: svako je slobodan da čini ono što hoće ako na taj način ne ograničava slobodu nekoga drugoga (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pravda jednakosti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Za razliku od Mila, koji je u spisu </a:t>
            </a:r>
            <a:r>
              <a:rPr lang="sr-Latn-CS" altLang="x-none" sz="2000" i="1" dirty="0">
                <a:solidFill>
                  <a:srgbClr val="000000"/>
                </a:solidFill>
                <a:effectLst/>
              </a:rPr>
              <a:t>Utilitarizam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(1863) negirao mogućnost za shvatanje pravde koje podrazumeva pomirenja utilitarizma i socijaldarvinizma, Spenser je tražio rešenje za ovo pomirenje.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Rešenje se sastoji u tome što na svakom evolutivnom stupnju društvo iziskuje adaptaciju svojih članova putem uravnoteženja borbe za opstanak (egoizma) i saradnje (altruizma).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FF6600"/>
                </a:solidFill>
                <a:effectLst/>
              </a:rPr>
              <a:t>Prirodna selekcija altruizma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: suviše altruističke prirode gube život i ne stižu da ostave potomstvo.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FF6600"/>
                </a:solidFill>
                <a:effectLst/>
              </a:rPr>
              <a:t>Prirodna selekcija egoizma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: suviše egoističke prirode izazivaju smrt potomstva ili njegov neadekvatan razvoj, tako da prosečni egoizam narednih generacija slabi.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Pojedinci koji nisu ni previše altruistični, ni previše egoistični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najbolje se uklapaju u podelu rada jednog društva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 meri u kojoj u jednom društvu podela rada postaje diferenciranija saradnja među članovima društva preovladava, a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borba za opstanak preostaje samo u odnosima prema drugim društvima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431800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Industrijalizam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765175"/>
            <a:ext cx="8928100" cy="5976938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Podela rada je univerzalna osnova svake saradnje ljudi.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Kroz podelu rada ostvaruje se koordinirana specijalizacija funkcija društva, koju obavljaju njegovi članovi – u tome se sastoji industrijski princip.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Evolucija vodi tome da: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podela rada postaje sve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diferenciranija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društvene funkcije sve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specijalizovanije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a koordinacija funkcija sve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kompleksnija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sve više opstaju oni članovi društva koji su najprilagođeniji industrijskom principu koordinirane specijalizacije funkcija društva,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dobiti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svakog člana društva za pružene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usluge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postaju sve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uravnomerenije 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(“neuravnomerenost” ostaje još samo kao patološka pojava).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Industrija postoji i u militarističkim društvima: izgradnja industrijskog društva počinje tek kada se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industrija poveže sa pravdom jednakosti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Kategorički imperativ industrijskog društva je da omogući svakom čoveku slobodu da zarađuje za svoj život tako što će zadovoljavati potrebe drugih – u tome se sastoji osnovni cilj uravnoteženja saradnje i borbe za opstanak ili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uravnoteženja alturizma i egoizma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Uravnoteženje saradnje i borbe za opstanak na putu evolucije od militarističkog do industrijskog društva odvija se na tri nivoa: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nivou odnosa između pojedinih rasa, klasa i etničkih grupa u okviru svakog pojedinačnog društva,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nivou odnosa između pojedinačnog društva sa drugim društvima,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na nivou odnosa između pojedinačnog društva i njegove prirodne okoline.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50323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Liberalizam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908050"/>
            <a:ext cx="8928100" cy="568960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Osnovni liberalni postulat: svaki pojedinac će moći da zarađuje za život zadovoljavajući potrebe drugih samo ako se potpuno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uravnoteži ponuda i potražnja na tržištu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Samim tim, tržište je najoptimalniji mehanizam za uravnoteženje egoizma i altruizma.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To je kompatibilno i sa utilitarističkim učenjem o postizanju sreće najvećeg broja pripadnika društva - Bentam je pri tom bio u pravu kada je tražio sreću za najveći broj pripadnika društva, ali je bio u zabludi kada je verovao da se ta sreća može obezbediti zakonom, odnosno delatnošću Parlamenta ili, najuopštenije govoreći, države.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Svaka država, bilo da je u militarističkom (despotija) ili industrijskom društvu (demokratija), sastoji se iz tri elementa: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vođa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savet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predstavništvo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Liberalni cilj je izgradnja “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etičke države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” koja potpuno štiti tržište.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Parlament nema prava da zakonima interveniše u tržišne tokove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zato što nijedna, pa ni demokratska vlast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nema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adekvatna znanja o tržišnim tokovima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, tako da svaka njena intervencija završava u voluntarističkom nasilju.</a:t>
            </a:r>
            <a:endParaRPr lang="en-U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zato što u svakom parlamentu dominira građanstvo koje se drži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principa limitiranog autoriteta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(ranije je bilo limitirano plemstvo, a danas radništvo).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207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Pojava proletarijata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8928100" cy="5689600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Radništvo u fabrikama, koje se stvara usponom industrije, do ovog perioda je na margini svih političkih događanja.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 ovom periodu počinje njegovo distanciranje od “industrijalaca” i klasna samoidentifikacija (kao “proletarijata”), uz pomoć štrajkova i uličnih sukoba (npr. Lionski ustanak tkača 1831) i babuvističkog učenja.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Jednog od prvih proleterskih vođa,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Ogista </a:t>
            </a:r>
            <a:endParaRPr lang="sr-Latn-CS" altLang="x-none" sz="2000" dirty="0">
              <a:solidFill>
                <a:srgbClr val="FF66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FF6600"/>
                </a:solidFill>
                <a:effectLst/>
              </a:rPr>
              <a:t>	Blankija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, na suđenju 1834. sudija je pitao: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Vaše zanimanje?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Proleter.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To nije nikakvo zanimanje!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Kako, to nije zanimanje? To je zanimanje 30 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	miliona Francuza koji žive od svog rada i koji 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	su bez ikakvih političkih prava.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Pa dobro, neka bude. Pisaru, zapišite da je 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	optuženi proleter.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	(...)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</a:pPr>
            <a:r>
              <a:rPr lang="sr-Latn-CS" altLang="x-none" sz="1800" dirty="0">
                <a:solidFill>
                  <a:srgbClr val="000000"/>
                </a:solidFill>
                <a:effectLst/>
              </a:rPr>
              <a:t>U Francuskoj postoji vladavina “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100.000 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	buržuja” koji pokreću “strašnu mašinu 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	koja mrvi 25 miliona seljaka i 5 miliona</a:t>
            </a:r>
            <a:endParaRPr lang="sr-Latn-CS" altLang="x-none" sz="1800" dirty="0">
              <a:solidFill>
                <a:srgbClr val="FF6600"/>
              </a:solidFill>
              <a:effectLst/>
            </a:endParaRPr>
          </a:p>
          <a:p>
            <a:pPr lvl="1" eaLnBrk="1" hangingPunct="1">
              <a:lnSpc>
                <a:spcPct val="80000"/>
              </a:lnSpc>
              <a:buClr>
                <a:schemeClr val="fol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1800" dirty="0">
                <a:solidFill>
                  <a:srgbClr val="FF6600"/>
                </a:solidFill>
                <a:effectLst/>
              </a:rPr>
              <a:t>	radnika i siše im poslednju kap krvi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”.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</p:txBody>
      </p:sp>
      <p:pic>
        <p:nvPicPr>
          <p:cNvPr id="18435" name="Picture 4" descr="468px-Louis_auguste_blanqui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651500" y="2492375"/>
            <a:ext cx="3214688" cy="4114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Ogist Kont (1798-1857)</a:t>
            </a:r>
            <a:endParaRPr kumimoji="0" lang="en-US" sz="40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268413"/>
            <a:ext cx="8642350" cy="5256212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Rođen u katoličkoj i monarhističkoj porodici.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Studirao u liberalnoj atmosferi Politehničke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škole u Parizu, odakle je izbačen 1816.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Od 1817-1824. lični je sekretar Sen-Simona.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Sudelovao je u pisanju nekoliko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Sen-Simonovih radova, a do raskida je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dovelo Sen-Simonovo propuštanje da ga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navede kao autora.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Od 1836-1846. predavao je na Politehničkoj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školi u Parizu, a nakon toga su ga izdržavali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	učenici i poštovaoci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1848. osnovao je Pozitivističko društvo.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1851. pozdravio je državni udar Napoleona III Bonaparte.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65000"/>
              <a:buFont typeface="Wingdings" panose="05000000000000000000" pitchFamily="2" charset="2"/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U poslednjim godinama života zagovarao je stvaranje “partije istinskog reda” u kojoj bi bile združene snage pozitivizma i katolicizma.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20483" name="Picture 4" descr="comte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795963" y="1412875"/>
            <a:ext cx="3087687" cy="36734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Spisi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824413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400" i="1" dirty="0">
                <a:solidFill>
                  <a:srgbClr val="000000"/>
                </a:solidFill>
                <a:effectLst/>
              </a:rPr>
              <a:t>Filozofska razmatranja o naukama i naučnicima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(1825)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i="1" dirty="0">
                <a:solidFill>
                  <a:srgbClr val="000000"/>
                </a:solidFill>
                <a:effectLst/>
              </a:rPr>
              <a:t>Razmatranja o duhovnoj snazi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(1826)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i="1" dirty="0">
                <a:solidFill>
                  <a:srgbClr val="000000"/>
                </a:solidFill>
                <a:effectLst/>
              </a:rPr>
              <a:t>Kurs pozitivne filozofije,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1-6 (1832-1842)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i="1" dirty="0">
                <a:solidFill>
                  <a:srgbClr val="000000"/>
                </a:solidFill>
                <a:effectLst/>
              </a:rPr>
              <a:t>Sistem pozitivne politike ili Rasprava o sociologiji koja uspostavlja religiju čovečanstva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(1851-1854)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i="1" dirty="0">
                <a:solidFill>
                  <a:srgbClr val="000000"/>
                </a:solidFill>
                <a:effectLst/>
              </a:rPr>
              <a:t>Subjektivni sistem ili Univerzalni sistem koncepcija svojstvenih normalnom stanju čovečanstva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(1856) </a:t>
            </a:r>
            <a:endParaRPr lang="sr-Latn-CS" altLang="x-none" sz="2400" i="1" dirty="0">
              <a:solidFill>
                <a:srgbClr val="000000"/>
              </a:solidFill>
              <a:effectLst/>
            </a:endParaRPr>
          </a:p>
          <a:p>
            <a:pPr eaLnBrk="1" hangingPunct="1"/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x-none" sz="24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Moralna kriza modernog društva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111750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400" dirty="0">
                <a:solidFill>
                  <a:srgbClr val="000000"/>
                </a:solidFill>
                <a:effectLst/>
              </a:rPr>
              <a:t>Uspon buržoazije u vreme vladavine Luja-Filipa izazvao je duboki revolt kod Konta.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dirty="0">
                <a:solidFill>
                  <a:srgbClr val="000000"/>
                </a:solidFill>
                <a:effectLst/>
              </a:rPr>
              <a:t>Dilema: revolucionarni haos je zlo, ali je zlo i postojeći poredak, koji se politički zasniva na parlamentarizmu, a ekonomski na kapitalizmu.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dirty="0">
                <a:solidFill>
                  <a:srgbClr val="000000"/>
                </a:solidFill>
                <a:effectLst/>
              </a:rPr>
              <a:t>Kontovo rešenje: potrebna je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moralna obnova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, koja bi omogućila rešavanja gorućih političkih i ekonomskih problema modernog društva.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dirty="0">
                <a:solidFill>
                  <a:srgbClr val="000000"/>
                </a:solidFill>
                <a:effectLst/>
              </a:rPr>
              <a:t>Industrijsko društvo je stvoreno, ali još nedostaje adekvatan </a:t>
            </a:r>
            <a:r>
              <a:rPr lang="sr-Latn-CS" altLang="x-none" sz="2400" dirty="0">
                <a:solidFill>
                  <a:srgbClr val="FF6600"/>
                </a:solidFill>
                <a:effectLst/>
              </a:rPr>
              <a:t>industrijski moral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, na osnovu kojeg bi to društvo bilo duhovno integrisano.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400" dirty="0">
                <a:solidFill>
                  <a:srgbClr val="000000"/>
                </a:solidFill>
                <a:effectLst/>
              </a:rPr>
              <a:t>Bogati moraju postati “moralni čuvari javnog kapitala”, a njihova prva dužnost je da obezbede školovanje i rad za sve.</a:t>
            </a:r>
            <a:endParaRPr lang="en-US" altLang="x-none" sz="24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Mesto sociologije u sistemu nauka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>
          <a:xfrm>
            <a:off x="250825" y="1125538"/>
            <a:ext cx="8713788" cy="5472112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200" dirty="0">
                <a:solidFill>
                  <a:srgbClr val="000000"/>
                </a:solidFill>
                <a:effectLst/>
              </a:rPr>
              <a:t>Šest osnovnih nauka:</a:t>
            </a:r>
            <a:endParaRPr lang="sr-Latn-CS" altLang="x-none" sz="22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matematika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astronomija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fizika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hemija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fiziologija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socijalna fizika (sociologija od 1840, tj. od 4. toma </a:t>
            </a:r>
            <a:r>
              <a:rPr lang="sr-Latn-CS" altLang="x-none" sz="1800" i="1" dirty="0">
                <a:solidFill>
                  <a:srgbClr val="000000"/>
                </a:solidFill>
                <a:effectLst/>
              </a:rPr>
              <a:t>Kursa pozitivne filozofije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)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200" dirty="0">
                <a:solidFill>
                  <a:srgbClr val="000000"/>
                </a:solidFill>
                <a:effectLst/>
              </a:rPr>
              <a:t>Podele u okviru fizike:</a:t>
            </a:r>
            <a:endParaRPr lang="sr-Latn-CS" altLang="x-none" sz="22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nebeska fizika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zemaljska fizika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2" eaLnBrk="1" hangingPunct="1"/>
            <a:r>
              <a:rPr lang="sr-Latn-CS" altLang="x-none" sz="1600" dirty="0">
                <a:solidFill>
                  <a:srgbClr val="000000"/>
                </a:solidFill>
                <a:effectLst/>
              </a:rPr>
              <a:t>mehanička zemaljska fizika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2" eaLnBrk="1" hangingPunct="1"/>
            <a:r>
              <a:rPr lang="sr-Latn-CS" altLang="x-none" sz="1600" dirty="0">
                <a:solidFill>
                  <a:srgbClr val="000000"/>
                </a:solidFill>
                <a:effectLst/>
              </a:rPr>
              <a:t>hemijska zemaljska fizika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organska fizika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2" eaLnBrk="1" hangingPunct="1"/>
            <a:r>
              <a:rPr lang="sr-Latn-CS" altLang="x-none" sz="1600" dirty="0">
                <a:solidFill>
                  <a:srgbClr val="000000"/>
                </a:solidFill>
                <a:effectLst/>
              </a:rPr>
              <a:t>biljna organska fizika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2" eaLnBrk="1" hangingPunct="1"/>
            <a:r>
              <a:rPr lang="sr-Latn-CS" altLang="x-none" sz="1600" dirty="0">
                <a:solidFill>
                  <a:srgbClr val="000000"/>
                </a:solidFill>
                <a:effectLst/>
              </a:rPr>
              <a:t>životinjska organska fizika</a:t>
            </a:r>
            <a:endParaRPr lang="sr-Latn-CS" altLang="x-none" sz="16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socijalna fizika</a:t>
            </a:r>
            <a:endParaRPr lang="en-US" altLang="x-none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71513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Pozitivnost sociologije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>
          <a:xfrm>
            <a:off x="250825" y="1052830"/>
            <a:ext cx="8642350" cy="5700395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90000"/>
              </a:lnSpc>
            </a:pPr>
            <a:r>
              <a:rPr lang="sr-Latn-CS" altLang="x-none" sz="2400" dirty="0">
                <a:solidFill>
                  <a:srgbClr val="FF6600"/>
                </a:solidFill>
                <a:effectLst/>
              </a:rPr>
              <a:t>Pozitivna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 znanja kojima teži nauka su: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realna (nisu proizvoljna),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korisna (nisu jalova),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izvesna (nisu podložna beskrajnim propitivanjima i osporavanjima),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jasna (nisu maglovita).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200" dirty="0">
                <a:solidFill>
                  <a:srgbClr val="000000"/>
                </a:solidFill>
                <a:effectLst/>
              </a:rPr>
              <a:t>Socijalna fizika (sociologija) kao pozitivna nauka ispituje opšte i </a:t>
            </a:r>
            <a:r>
              <a:rPr lang="sr-Latn-CS" altLang="x-none" sz="2400" dirty="0">
                <a:solidFill>
                  <a:srgbClr val="000000"/>
                </a:solidFill>
                <a:effectLst/>
              </a:rPr>
              <a:t>konstantne odnose određenih pojava sa:</a:t>
            </a:r>
            <a:endParaRPr lang="sr-Latn-CS" altLang="x-none" sz="24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drugim pojavama koje koegzistiraju sa njima (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zakoni koegzistencije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),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</a:pPr>
            <a:r>
              <a:rPr lang="sr-Latn-CS" altLang="x-none" sz="2000" dirty="0">
                <a:solidFill>
                  <a:srgbClr val="000000"/>
                </a:solidFill>
                <a:effectLst/>
              </a:rPr>
              <a:t>pojavama koje su im prethodile i koje im slede (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zakoni sukcesije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). 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200" dirty="0">
                <a:solidFill>
                  <a:srgbClr val="000000"/>
                </a:solidFill>
                <a:effectLst/>
              </a:rPr>
              <a:t>U oba slučaja utvrđuju se korelativne, a ne determinističke zakonitosti: sociologija nikada ne prodire u “misteriju nastanka pojava” koje ispituje, niti u njihovu “suštinu”.</a:t>
            </a:r>
            <a:endParaRPr lang="sr-Latn-CS" altLang="x-none" sz="22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200" dirty="0">
                <a:solidFill>
                  <a:srgbClr val="000000"/>
                </a:solidFill>
                <a:effectLst/>
              </a:rPr>
              <a:t>Sociologija je </a:t>
            </a:r>
            <a:r>
              <a:rPr lang="sr-Latn-CS" altLang="x-none" sz="2200" dirty="0">
                <a:solidFill>
                  <a:srgbClr val="FF6600"/>
                </a:solidFill>
                <a:effectLst/>
              </a:rPr>
              <a:t>agnostička duhovna disciplina</a:t>
            </a:r>
            <a:r>
              <a:rPr lang="sr-Latn-CS" altLang="x-none" sz="2200" dirty="0">
                <a:solidFill>
                  <a:srgbClr val="000000"/>
                </a:solidFill>
                <a:effectLst/>
              </a:rPr>
              <a:t>: rasprave o “postanku” i “suštini stvari” su karakterisale teologiju i metafiziku, da bi ih naposletku obesmislile i kompromitovale.</a:t>
            </a:r>
            <a:endParaRPr lang="sr-Latn-CS" altLang="x-none" sz="2200" dirty="0">
              <a:solidFill>
                <a:srgbClr val="000000"/>
              </a:solidFill>
              <a:effectLst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x-none" sz="2200" dirty="0">
                <a:solidFill>
                  <a:srgbClr val="000000"/>
                </a:solidFill>
                <a:effectLst/>
              </a:rPr>
              <a:t>Tri metoda: </a:t>
            </a:r>
            <a:r>
              <a:rPr lang="sr-Latn-CS" altLang="x-none" sz="2200" dirty="0">
                <a:solidFill>
                  <a:srgbClr val="FF6600"/>
                </a:solidFill>
                <a:effectLst/>
              </a:rPr>
              <a:t>posmatranje, eksperiment i komparativni metod </a:t>
            </a:r>
            <a:r>
              <a:rPr lang="sr-Latn-RS" altLang="sr-Latn-CS" sz="2200" dirty="0">
                <a:solidFill>
                  <a:srgbClr val="FF6600"/>
                </a:solidFill>
                <a:effectLst/>
              </a:rPr>
              <a:t>(plus istorijski metod kao nastavak komparativnog metoda)</a:t>
            </a:r>
            <a:r>
              <a:rPr lang="sr-Latn-CS" altLang="x-none" sz="22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2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0007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sr-Latn-CS" sz="4000" b="0" i="0" u="none" strike="noStrike" kern="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Koncepcija sociologije</a:t>
            </a:r>
            <a:endParaRPr kumimoji="0" lang="sr-Latn-CS" sz="4000" b="0" i="0" u="none" strike="noStrike" kern="0" cap="none" spc="0" normalizeH="0" baseline="0" noProof="1" smtClean="0">
              <a:ln>
                <a:noFill/>
              </a:ln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250825" y="1052513"/>
            <a:ext cx="8893175" cy="5545137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Sociologija je nauka o društvenim činjenicama, koje se mogu proučavati: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kao deo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društvenog poretka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i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000000"/>
                </a:solidFill>
                <a:effectLst/>
              </a:rPr>
              <a:t>kao deo </a:t>
            </a:r>
            <a:r>
              <a:rPr lang="sr-Latn-CS" altLang="x-none" sz="1800" dirty="0">
                <a:solidFill>
                  <a:srgbClr val="FF6600"/>
                </a:solidFill>
                <a:effectLst/>
              </a:rPr>
              <a:t>društvenog napretka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(progresa).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Kao što je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biologija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 nauka o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organizaciji i životu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, tako je i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sociologija 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nauka o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poretku i progresu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Društveni poredak uvek počiva na funkcionalnoj podeli rada.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Društveni napredak, kojeg pokreće širenje podele rada, karakterišu: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povećana specijalizacija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funkcija pojedinaca u društvu i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lvl="1" eaLnBrk="1" hangingPunct="1"/>
            <a:r>
              <a:rPr lang="sr-Latn-CS" altLang="x-none" sz="1800" dirty="0">
                <a:solidFill>
                  <a:srgbClr val="FF6600"/>
                </a:solidFill>
                <a:effectLst/>
              </a:rPr>
              <a:t>savršenije prilagođavanje</a:t>
            </a:r>
            <a:r>
              <a:rPr lang="sr-Latn-CS" altLang="x-none" sz="1800" dirty="0">
                <a:solidFill>
                  <a:srgbClr val="000000"/>
                </a:solidFill>
                <a:effectLst/>
              </a:rPr>
              <a:t> pojedinaca u društvu.</a:t>
            </a:r>
            <a:endParaRPr lang="sr-Latn-CS" altLang="x-none" sz="18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Uprkos tome, Kont u svojoj teoriji polazi od stava da je porodica, a ne pojedinac osnovna ćelija društva –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za sociologiju pojedinac je apstrakcija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Društveni napredak rezultira u sve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univerzalnijem konsenzusu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Neredi i sukobi su patološke pojave, koje društvo skreću sa njegovog evolutivnog puta.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r>
              <a:rPr lang="sr-Latn-CS" altLang="x-none" sz="2000" dirty="0">
                <a:solidFill>
                  <a:srgbClr val="000000"/>
                </a:solidFill>
                <a:effectLst/>
              </a:rPr>
              <a:t>Sociologija može da proučava </a:t>
            </a:r>
            <a:r>
              <a:rPr lang="sr-Latn-CS" altLang="x-none" sz="2000" dirty="0">
                <a:solidFill>
                  <a:srgbClr val="FF6600"/>
                </a:solidFill>
                <a:effectLst/>
              </a:rPr>
              <a:t>društvo samo kao celinu</a:t>
            </a:r>
            <a:r>
              <a:rPr lang="sr-Latn-CS" altLang="x-none" sz="2000" dirty="0">
                <a:solidFill>
                  <a:srgbClr val="000000"/>
                </a:solidFill>
                <a:effectLst/>
              </a:rPr>
              <a:t>, a to može samo kao jedinstvena nauka – protiv posebnih socioloških disciplina.</a:t>
            </a:r>
            <a:endParaRPr lang="sr-Latn-CS" altLang="x-none" sz="2000" dirty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x-none" sz="20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18309</Words>
  <Application>WPS Presentation</Application>
  <PresentationFormat/>
  <Paragraphs>312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Arial</vt:lpstr>
      <vt:lpstr>SimSun</vt:lpstr>
      <vt:lpstr>Wingdings</vt:lpstr>
      <vt:lpstr>Tahoma</vt:lpstr>
      <vt:lpstr>Microsoft YaHei</vt:lpstr>
      <vt:lpstr/>
      <vt:lpstr>Arial Unicode MS</vt:lpstr>
      <vt:lpstr>Segoe Print</vt:lpstr>
      <vt:lpstr>Textured</vt:lpstr>
      <vt:lpstr>Čas 3.</vt:lpstr>
      <vt:lpstr>Građanska monarhija (1830-1848)</vt:lpstr>
      <vt:lpstr>Pojava proletarijata</vt:lpstr>
      <vt:lpstr>Ogist Kont (1798-1857)</vt:lpstr>
      <vt:lpstr>Spisi</vt:lpstr>
      <vt:lpstr>Moralna kriza modernog društva</vt:lpstr>
      <vt:lpstr>Mesto sociologije u sistemu nauka</vt:lpstr>
      <vt:lpstr>Pozitivnost sociologije</vt:lpstr>
      <vt:lpstr>Koncepcija sociologije</vt:lpstr>
      <vt:lpstr>Faze društvenog napretka</vt:lpstr>
      <vt:lpstr>Stupnjevi industrijskog društva</vt:lpstr>
      <vt:lpstr>Društvo i vlast</vt:lpstr>
      <vt:lpstr>Javno mnjenje</vt:lpstr>
      <vt:lpstr>Engleska u prvoj polovini 19. veka</vt:lpstr>
      <vt:lpstr>Herbert Spenser (1820-1903)</vt:lpstr>
      <vt:lpstr>Dela</vt:lpstr>
      <vt:lpstr>Osnovne ideje Spenserove sociologije</vt:lpstr>
      <vt:lpstr>Organicizam</vt:lpstr>
      <vt:lpstr>Evolucionizam</vt:lpstr>
      <vt:lpstr>Socijaldarvinizam</vt:lpstr>
      <vt:lpstr>Industrijalizam</vt:lpstr>
      <vt:lpstr>Liberalizam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Nataša</cp:lastModifiedBy>
  <cp:revision>11</cp:revision>
  <dcterms:created xsi:type="dcterms:W3CDTF">2009-10-23T15:25:00Z</dcterms:created>
  <dcterms:modified xsi:type="dcterms:W3CDTF">2020-02-26T21:38:30Z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1033-11.2.0.9150</vt:lpwstr>
  </property>
</Properties>
</file>