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56" r:id="rId3"/>
    <p:sldId id="262" r:id="rId4"/>
    <p:sldId id="274" r:id="rId6"/>
    <p:sldId id="270" r:id="rId7"/>
    <p:sldId id="263" r:id="rId8"/>
    <p:sldId id="268" r:id="rId9"/>
    <p:sldId id="272" r:id="rId10"/>
    <p:sldId id="273" r:id="rId11"/>
    <p:sldId id="264" r:id="rId12"/>
    <p:sldId id="267" r:id="rId13"/>
    <p:sldId id="265" r:id="rId14"/>
    <p:sldId id="266" r:id="rId15"/>
    <p:sldId id="269" r:id="rId16"/>
    <p:sldId id="286" r:id="rId17"/>
    <p:sldId id="288" r:id="rId18"/>
    <p:sldId id="289" r:id="rId19"/>
    <p:sldId id="290" r:id="rId20"/>
    <p:sldId id="291" r:id="rId21"/>
    <p:sldId id="292" r:id="rId22"/>
    <p:sldId id="293" r:id="rId23"/>
    <p:sldId id="294" r:id="rId24"/>
    <p:sldId id="295" r:id="rId25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b="0" i="0" u="none" kern="1200" baseline="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b="0" i="0" u="none" kern="1200" baseline="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b="0" i="0" u="none" kern="1200" baseline="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b="0" i="0" u="none" kern="1200" baseline="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b="0" i="0" u="none" kern="1200" baseline="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b="0" i="0" u="none" kern="1200" baseline="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b="0" i="0" u="none" kern="1200" baseline="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b="0" i="0" u="none" kern="1200" baseline="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b="0" i="0" u="none" kern="1200" baseline="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7A56E"/>
    <a:srgbClr val="339966"/>
    <a:srgbClr val="000000"/>
    <a:srgbClr val="FF66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835"/>
    <p:restoredTop sz="94660"/>
  </p:normalViewPr>
  <p:slideViewPr>
    <p:cSldViewPr showGuides="1">
      <p:cViewPr varScale="1">
        <p:scale>
          <a:sx n="106" d="100"/>
          <a:sy n="106" d="100"/>
        </p:scale>
        <p:origin x="-16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8" Type="http://schemas.openxmlformats.org/officeDocument/2006/relationships/tableStyles" Target="tableStyles.xml"/><Relationship Id="rId27" Type="http://schemas.openxmlformats.org/officeDocument/2006/relationships/viewProps" Target="viewProps.xml"/><Relationship Id="rId26" Type="http://schemas.openxmlformats.org/officeDocument/2006/relationships/presProps" Target="presProps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716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200" noProof="1" smtClean="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 noProof="1" smtClean="0">
                <a:latin typeface="Arial" panose="020B060402020202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3316" name="Rectangle 4"/>
          <p:cNvSpPr>
            <a:spLocks noRot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716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Click to edit Master text styles</a:t>
            </a:r>
            <a:endParaRPr kumimoji="0" lang="en-US" sz="1200" b="0" i="0" u="none" strike="noStrike" kern="1200" cap="none" spc="0" normalizeH="0" baseline="0" noProof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Second level</a:t>
            </a:r>
            <a:endParaRPr kumimoji="0" lang="en-US" sz="1200" b="0" i="0" u="none" strike="noStrike" kern="1200" cap="none" spc="0" normalizeH="0" baseline="0" noProof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Third level</a:t>
            </a:r>
            <a:endParaRPr kumimoji="0" lang="en-US" sz="1200" b="0" i="0" u="none" strike="noStrike" kern="1200" cap="none" spc="0" normalizeH="0" baseline="0" noProof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Fourth level</a:t>
            </a:r>
            <a:endParaRPr kumimoji="0" lang="en-US" sz="1200" b="0" i="0" u="none" strike="noStrike" kern="1200" cap="none" spc="0" normalizeH="0" baseline="0" noProof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Fifth level</a:t>
            </a:r>
            <a:endParaRPr kumimoji="0" lang="en-US" sz="1200" b="0" i="0" u="none" strike="noStrike" kern="1200" cap="none" spc="0" normalizeH="0" baseline="0" noProof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16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z="1200" noProof="1" smtClean="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16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p>
            <a:pPr lvl="0" algn="r" eaLnBrk="1" fontAlgn="base" hangingPunct="1"/>
            <a:fld id="{9A0DB2DC-4C9A-4742-B13C-FB6460FD3503}" type="slidenum">
              <a:rPr lang="en-US" altLang="x-none" sz="1200" strike="noStrike" noProof="1" dirty="0">
                <a:latin typeface="Arial" panose="020B0604020202020204" pitchFamily="34" charset="0"/>
                <a:ea typeface="+mn-ea"/>
                <a:cs typeface="+mn-cs"/>
              </a:rPr>
            </a:fld>
            <a:endParaRPr lang="en-US" altLang="x-none" sz="1200" strike="noStrike" noProof="1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5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b"/>
          <a:p>
            <a:pPr lvl="0" indent="0" algn="r"/>
            <a:fld id="{9A0DB2DC-4C9A-4742-B13C-FB6460FD3503}" type="slidenum">
              <a:rPr lang="en-US" altLang="x-none" sz="1200" dirty="0">
                <a:latin typeface="Arial" panose="020B0604020202020204" pitchFamily="34" charset="0"/>
              </a:rPr>
            </a:fld>
            <a:endParaRPr lang="en-US" altLang="x-none" sz="1200" dirty="0">
              <a:latin typeface="Arial" panose="020B0604020202020204" pitchFamily="34" charset="0"/>
            </a:endParaRPr>
          </a:p>
        </p:txBody>
      </p:sp>
      <p:sp>
        <p:nvSpPr>
          <p:cNvPr id="16386" name="Rectangle 2"/>
          <p:cNvSpPr>
            <a:spLocks noRot="1" noTextEdit="1"/>
          </p:cNvSpPr>
          <p:nvPr>
            <p:ph type="sldImg"/>
          </p:nvPr>
        </p:nvSpPr>
        <p:spPr/>
      </p:sp>
      <p:sp>
        <p:nvSpPr>
          <p:cNvPr id="16387" name="Rectangle 3"/>
          <p:cNvSpPr>
            <a:spLocks noGrp="1"/>
          </p:cNvSpPr>
          <p:nvPr>
            <p:ph type="body"/>
          </p:nvPr>
        </p:nvSpPr>
        <p:spPr/>
        <p:txBody>
          <a:bodyPr wrap="square" lIns="91440" tIns="45720" rIns="91440" bIns="45720" anchor="t"/>
          <a:p>
            <a:pPr lvl="0" eaLnBrk="1" hangingPunct="1"/>
            <a:endParaRPr lang="sr-Latn-CS" altLang="x-none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2770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p>
            <a:pPr lvl="0" algn="r" eaLnBrk="1" hangingPunct="1"/>
            <a:fld id="{9A0DB2DC-4C9A-4742-B13C-FB6460FD3503}" type="slidenum">
              <a:rPr lang="en-US" altLang="x-none" sz="1200" dirty="0">
                <a:latin typeface="Arial" panose="020B0604020202020204" pitchFamily="34" charset="0"/>
              </a:rPr>
            </a:fld>
            <a:endParaRPr lang="en-US" altLang="x-none" sz="1200" dirty="0">
              <a:latin typeface="Arial" panose="020B0604020202020204" pitchFamily="34" charset="0"/>
            </a:endParaRPr>
          </a:p>
        </p:txBody>
      </p:sp>
      <p:sp>
        <p:nvSpPr>
          <p:cNvPr id="32771" name="Rectangle 2"/>
          <p:cNvSpPr>
            <a:spLocks noRot="1" noTextEdit="1"/>
          </p:cNvSpPr>
          <p:nvPr>
            <p:ph type="sldImg"/>
          </p:nvPr>
        </p:nvSpPr>
        <p:spPr/>
      </p:sp>
      <p:sp>
        <p:nvSpPr>
          <p:cNvPr id="32772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/>
          <a:p>
            <a:pPr lvl="0" eaLnBrk="1" hangingPunct="1"/>
            <a:endParaRPr lang="sr-Latn-CS" altLang="x-none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3794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p>
            <a:pPr lvl="0" algn="r" eaLnBrk="1" hangingPunct="1"/>
            <a:fld id="{9A0DB2DC-4C9A-4742-B13C-FB6460FD3503}" type="slidenum">
              <a:rPr lang="en-US" altLang="x-none" sz="1200" dirty="0">
                <a:latin typeface="Arial" panose="020B0604020202020204" pitchFamily="34" charset="0"/>
              </a:rPr>
            </a:fld>
            <a:endParaRPr lang="en-US" altLang="x-none" sz="1200" dirty="0">
              <a:latin typeface="Arial" panose="020B0604020202020204" pitchFamily="34" charset="0"/>
            </a:endParaRPr>
          </a:p>
        </p:txBody>
      </p:sp>
      <p:sp>
        <p:nvSpPr>
          <p:cNvPr id="33795" name="Rectangle 2"/>
          <p:cNvSpPr>
            <a:spLocks noRot="1" noTextEdit="1"/>
          </p:cNvSpPr>
          <p:nvPr>
            <p:ph type="sldImg"/>
          </p:nvPr>
        </p:nvSpPr>
        <p:spPr/>
      </p:sp>
      <p:sp>
        <p:nvSpPr>
          <p:cNvPr id="33796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/>
          <a:p>
            <a:pPr lvl="0" eaLnBrk="1" hangingPunct="1"/>
            <a:endParaRPr lang="sr-Latn-CS" altLang="x-none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4818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p>
            <a:pPr lvl="0" algn="r" eaLnBrk="1" hangingPunct="1"/>
            <a:fld id="{9A0DB2DC-4C9A-4742-B13C-FB6460FD3503}" type="slidenum">
              <a:rPr lang="en-US" altLang="x-none" sz="1200" dirty="0">
                <a:latin typeface="Arial" panose="020B0604020202020204" pitchFamily="34" charset="0"/>
              </a:rPr>
            </a:fld>
            <a:endParaRPr lang="en-US" altLang="x-none" sz="1200" dirty="0">
              <a:latin typeface="Arial" panose="020B0604020202020204" pitchFamily="34" charset="0"/>
            </a:endParaRPr>
          </a:p>
        </p:txBody>
      </p:sp>
      <p:sp>
        <p:nvSpPr>
          <p:cNvPr id="34819" name="Rectangle 2"/>
          <p:cNvSpPr>
            <a:spLocks noRot="1" noTextEdit="1"/>
          </p:cNvSpPr>
          <p:nvPr>
            <p:ph type="sldImg"/>
          </p:nvPr>
        </p:nvSpPr>
        <p:spPr/>
      </p:sp>
      <p:sp>
        <p:nvSpPr>
          <p:cNvPr id="34820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/>
          <a:p>
            <a:pPr lvl="0" eaLnBrk="1" hangingPunct="1"/>
            <a:endParaRPr lang="sr-Latn-CS" altLang="x-none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9457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b"/>
          <a:p>
            <a:pPr lvl="0" indent="0" algn="r"/>
            <a:fld id="{9A0DB2DC-4C9A-4742-B13C-FB6460FD3503}" type="slidenum">
              <a:rPr lang="en-US" altLang="x-none" sz="1200" dirty="0">
                <a:latin typeface="Arial" panose="020B0604020202020204" pitchFamily="34" charset="0"/>
              </a:rPr>
            </a:fld>
            <a:endParaRPr lang="en-US" altLang="x-none" sz="1200" dirty="0">
              <a:latin typeface="Arial" panose="020B0604020202020204" pitchFamily="34" charset="0"/>
            </a:endParaRPr>
          </a:p>
        </p:txBody>
      </p:sp>
      <p:sp>
        <p:nvSpPr>
          <p:cNvPr id="19458" name="Rectangle 2"/>
          <p:cNvSpPr>
            <a:spLocks noRot="1" noTextEdit="1"/>
          </p:cNvSpPr>
          <p:nvPr>
            <p:ph type="sldImg"/>
          </p:nvPr>
        </p:nvSpPr>
        <p:spPr/>
      </p:sp>
      <p:sp>
        <p:nvSpPr>
          <p:cNvPr id="19459" name="Rectangle 3"/>
          <p:cNvSpPr>
            <a:spLocks noGrp="1"/>
          </p:cNvSpPr>
          <p:nvPr>
            <p:ph type="body"/>
          </p:nvPr>
        </p:nvSpPr>
        <p:spPr/>
        <p:txBody>
          <a:bodyPr wrap="square" lIns="91440" tIns="45720" rIns="91440" bIns="45720" anchor="t"/>
          <a:p>
            <a:pPr lvl="0" eaLnBrk="1" hangingPunct="1"/>
            <a:endParaRPr lang="sr-Latn-CS" altLang="x-none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1505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b"/>
          <a:p>
            <a:pPr lvl="0" indent="0" algn="r"/>
            <a:fld id="{9A0DB2DC-4C9A-4742-B13C-FB6460FD3503}" type="slidenum">
              <a:rPr lang="en-US" altLang="x-none" sz="1200" dirty="0">
                <a:latin typeface="Arial" panose="020B0604020202020204" pitchFamily="34" charset="0"/>
              </a:rPr>
            </a:fld>
            <a:endParaRPr lang="en-US" altLang="x-none" sz="1200" dirty="0">
              <a:latin typeface="Arial" panose="020B0604020202020204" pitchFamily="34" charset="0"/>
            </a:endParaRPr>
          </a:p>
        </p:txBody>
      </p:sp>
      <p:sp>
        <p:nvSpPr>
          <p:cNvPr id="21506" name="Rectangle 2"/>
          <p:cNvSpPr>
            <a:spLocks noRot="1" noTextEdit="1"/>
          </p:cNvSpPr>
          <p:nvPr>
            <p:ph type="sldImg"/>
          </p:nvPr>
        </p:nvSpPr>
        <p:spPr/>
      </p:sp>
      <p:sp>
        <p:nvSpPr>
          <p:cNvPr id="21507" name="Rectangle 3"/>
          <p:cNvSpPr>
            <a:spLocks noGrp="1"/>
          </p:cNvSpPr>
          <p:nvPr>
            <p:ph type="body"/>
          </p:nvPr>
        </p:nvSpPr>
        <p:spPr/>
        <p:txBody>
          <a:bodyPr wrap="square" lIns="91440" tIns="45720" rIns="91440" bIns="45720" anchor="t"/>
          <a:p>
            <a:pPr lvl="0" eaLnBrk="1" hangingPunct="1"/>
            <a:endParaRPr lang="sr-Latn-CS" altLang="x-none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5602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p>
            <a:pPr lvl="0" algn="r" eaLnBrk="1" hangingPunct="1"/>
            <a:fld id="{9A0DB2DC-4C9A-4742-B13C-FB6460FD3503}" type="slidenum">
              <a:rPr lang="en-US" altLang="x-none" sz="1200" dirty="0">
                <a:latin typeface="Arial" panose="020B0604020202020204" pitchFamily="34" charset="0"/>
              </a:rPr>
            </a:fld>
            <a:endParaRPr lang="en-US" altLang="x-none" sz="1200" dirty="0">
              <a:latin typeface="Arial" panose="020B0604020202020204" pitchFamily="34" charset="0"/>
            </a:endParaRPr>
          </a:p>
        </p:txBody>
      </p:sp>
      <p:sp>
        <p:nvSpPr>
          <p:cNvPr id="25603" name="Rectangle 2"/>
          <p:cNvSpPr>
            <a:spLocks noRot="1" noTextEdit="1"/>
          </p:cNvSpPr>
          <p:nvPr>
            <p:ph type="sldImg"/>
          </p:nvPr>
        </p:nvSpPr>
        <p:spPr/>
      </p:sp>
      <p:sp>
        <p:nvSpPr>
          <p:cNvPr id="25604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/>
          <a:p>
            <a:pPr lvl="0" eaLnBrk="1" hangingPunct="1"/>
            <a:endParaRPr lang="sr-Latn-CS" altLang="x-none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650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p>
            <a:pPr lvl="0" algn="r" eaLnBrk="1" hangingPunct="1"/>
            <a:fld id="{9A0DB2DC-4C9A-4742-B13C-FB6460FD3503}" type="slidenum">
              <a:rPr lang="en-US" altLang="x-none" sz="1200" dirty="0">
                <a:latin typeface="Arial" panose="020B0604020202020204" pitchFamily="34" charset="0"/>
              </a:rPr>
            </a:fld>
            <a:endParaRPr lang="en-US" altLang="x-none" sz="1200" dirty="0">
              <a:latin typeface="Arial" panose="020B0604020202020204" pitchFamily="34" charset="0"/>
            </a:endParaRPr>
          </a:p>
        </p:txBody>
      </p:sp>
      <p:sp>
        <p:nvSpPr>
          <p:cNvPr id="27651" name="Rectangle 2"/>
          <p:cNvSpPr>
            <a:spLocks noRot="1" noTextEdit="1"/>
          </p:cNvSpPr>
          <p:nvPr>
            <p:ph type="sldImg"/>
          </p:nvPr>
        </p:nvSpPr>
        <p:spPr/>
      </p:sp>
      <p:sp>
        <p:nvSpPr>
          <p:cNvPr id="27652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/>
          <a:p>
            <a:pPr lvl="0" eaLnBrk="1" hangingPunct="1"/>
            <a:endParaRPr lang="sr-Latn-CS" altLang="x-none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8674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p>
            <a:pPr lvl="0" algn="r" eaLnBrk="1" hangingPunct="1"/>
            <a:fld id="{9A0DB2DC-4C9A-4742-B13C-FB6460FD3503}" type="slidenum">
              <a:rPr lang="en-US" altLang="x-none" sz="1200" dirty="0">
                <a:latin typeface="Arial" panose="020B0604020202020204" pitchFamily="34" charset="0"/>
              </a:rPr>
            </a:fld>
            <a:endParaRPr lang="en-US" altLang="x-none" sz="1200" dirty="0">
              <a:latin typeface="Arial" panose="020B0604020202020204" pitchFamily="34" charset="0"/>
            </a:endParaRPr>
          </a:p>
        </p:txBody>
      </p:sp>
      <p:sp>
        <p:nvSpPr>
          <p:cNvPr id="28675" name="Rectangle 2"/>
          <p:cNvSpPr>
            <a:spLocks noRot="1" noTextEdit="1"/>
          </p:cNvSpPr>
          <p:nvPr>
            <p:ph type="sldImg"/>
          </p:nvPr>
        </p:nvSpPr>
        <p:spPr/>
      </p:sp>
      <p:sp>
        <p:nvSpPr>
          <p:cNvPr id="28676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/>
          <a:p>
            <a:pPr lvl="0" eaLnBrk="1" hangingPunct="1"/>
            <a:endParaRPr lang="sr-Latn-CS" altLang="x-none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9698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p>
            <a:pPr lvl="0" algn="r" eaLnBrk="1" hangingPunct="1"/>
            <a:fld id="{9A0DB2DC-4C9A-4742-B13C-FB6460FD3503}" type="slidenum">
              <a:rPr lang="en-US" altLang="x-none" sz="1200" dirty="0">
                <a:latin typeface="Arial" panose="020B0604020202020204" pitchFamily="34" charset="0"/>
              </a:rPr>
            </a:fld>
            <a:endParaRPr lang="en-US" altLang="x-none" sz="1200" dirty="0">
              <a:latin typeface="Arial" panose="020B0604020202020204" pitchFamily="34" charset="0"/>
            </a:endParaRPr>
          </a:p>
        </p:txBody>
      </p:sp>
      <p:sp>
        <p:nvSpPr>
          <p:cNvPr id="29699" name="Rectangle 2"/>
          <p:cNvSpPr>
            <a:spLocks noRot="1" noTextEdit="1"/>
          </p:cNvSpPr>
          <p:nvPr>
            <p:ph type="sldImg"/>
          </p:nvPr>
        </p:nvSpPr>
        <p:spPr/>
      </p:sp>
      <p:sp>
        <p:nvSpPr>
          <p:cNvPr id="29700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/>
          <a:p>
            <a:pPr lvl="0" eaLnBrk="1" hangingPunct="1"/>
            <a:endParaRPr lang="sr-Latn-CS" altLang="x-none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22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p>
            <a:pPr lvl="0" algn="r" eaLnBrk="1" hangingPunct="1"/>
            <a:fld id="{9A0DB2DC-4C9A-4742-B13C-FB6460FD3503}" type="slidenum">
              <a:rPr lang="en-US" altLang="x-none" sz="1200" dirty="0">
                <a:latin typeface="Arial" panose="020B0604020202020204" pitchFamily="34" charset="0"/>
              </a:rPr>
            </a:fld>
            <a:endParaRPr lang="en-US" altLang="x-none" sz="1200" dirty="0">
              <a:latin typeface="Arial" panose="020B0604020202020204" pitchFamily="34" charset="0"/>
            </a:endParaRPr>
          </a:p>
        </p:txBody>
      </p:sp>
      <p:sp>
        <p:nvSpPr>
          <p:cNvPr id="30723" name="Rectangle 2"/>
          <p:cNvSpPr>
            <a:spLocks noRot="1" noTextEdit="1"/>
          </p:cNvSpPr>
          <p:nvPr>
            <p:ph type="sldImg"/>
          </p:nvPr>
        </p:nvSpPr>
        <p:spPr/>
      </p:sp>
      <p:sp>
        <p:nvSpPr>
          <p:cNvPr id="30724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/>
          <a:p>
            <a:pPr lvl="0" eaLnBrk="1" hangingPunct="1"/>
            <a:endParaRPr lang="sr-Latn-CS" altLang="x-none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1746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p>
            <a:pPr lvl="0" algn="r" eaLnBrk="1" hangingPunct="1"/>
            <a:fld id="{9A0DB2DC-4C9A-4742-B13C-FB6460FD3503}" type="slidenum">
              <a:rPr lang="en-US" altLang="x-none" sz="1200" dirty="0">
                <a:latin typeface="Arial" panose="020B0604020202020204" pitchFamily="34" charset="0"/>
              </a:rPr>
            </a:fld>
            <a:endParaRPr lang="en-US" altLang="x-none" sz="1200" dirty="0">
              <a:latin typeface="Arial" panose="020B0604020202020204" pitchFamily="34" charset="0"/>
            </a:endParaRPr>
          </a:p>
        </p:txBody>
      </p:sp>
      <p:sp>
        <p:nvSpPr>
          <p:cNvPr id="31747" name="Rectangle 2"/>
          <p:cNvSpPr>
            <a:spLocks noRot="1" noTextEdit="1"/>
          </p:cNvSpPr>
          <p:nvPr>
            <p:ph type="sldImg"/>
          </p:nvPr>
        </p:nvSpPr>
        <p:spPr/>
      </p:sp>
      <p:sp>
        <p:nvSpPr>
          <p:cNvPr id="31748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/>
          <a:p>
            <a:pPr lvl="0" eaLnBrk="1" hangingPunct="1"/>
            <a:endParaRPr lang="sr-Latn-CS" altLang="x-none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 noProof="1"/>
            </a:lvl1pPr>
          </a:lstStyle>
          <a:p>
            <a:pPr fontAlgn="base"/>
            <a:r>
              <a:rPr lang="en-US" strike="noStrike" noProof="1"/>
              <a:t>Click to edit Master title style</a:t>
            </a:r>
            <a:endParaRPr lang="en-US" strike="noStrike" noProof="1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 noProof="1"/>
            </a:lvl1pPr>
          </a:lstStyle>
          <a:p>
            <a:pPr fontAlgn="base"/>
            <a:r>
              <a:rPr lang="en-US" strike="noStrike" noProof="1"/>
              <a:t>Click to edit Master subtitle style</a:t>
            </a:r>
            <a:endParaRPr lang="en-US" strike="noStrike" noProof="1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en-US" altLang="x-none" strike="noStrike" noProof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</a:fld>
            <a:endParaRPr lang="en-US" altLang="x-none" strike="noStrike" noProof="1" dirty="0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mtClean="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p>
            <a:pPr algn="r" fontAlgn="base"/>
            <a:fld id="{9A0DB2DC-4C9A-4742-B13C-FB6460FD3503}" type="slidenum">
              <a:rPr lang="en-US" altLang="x-none" strike="noStrike" noProof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</a:fld>
            <a:endParaRPr lang="en-US" altLang="x-none" strike="noStrike" noProof="1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mtClean="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p>
            <a:pPr algn="r" fontAlgn="base"/>
            <a:fld id="{9A0DB2DC-4C9A-4742-B13C-FB6460FD3503}" type="slidenum">
              <a:rPr lang="en-US" altLang="x-none" strike="noStrike" noProof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</a:fld>
            <a:endParaRPr lang="en-US" altLang="x-none" strike="noStrike" noProof="1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/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/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mtClean="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p>
            <a:pPr algn="r" fontAlgn="base"/>
            <a:fld id="{9A0DB2DC-4C9A-4742-B13C-FB6460FD3503}" type="slidenum">
              <a:rPr lang="en-US" altLang="x-none" strike="noStrike" noProof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</a:fld>
            <a:endParaRPr lang="en-US" altLang="x-none" strike="noStrike" noProof="1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mtClean="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p>
            <a:pPr algn="r" fontAlgn="base"/>
            <a:fld id="{9A0DB2DC-4C9A-4742-B13C-FB6460FD3503}" type="slidenum">
              <a:rPr lang="en-US" altLang="x-none" strike="noStrike" noProof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</a:fld>
            <a:endParaRPr lang="en-US" altLang="x-none" strike="noStrike" noProof="1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mtClean="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p>
            <a:pPr algn="r" fontAlgn="base"/>
            <a:fld id="{9A0DB2DC-4C9A-4742-B13C-FB6460FD3503}" type="slidenum">
              <a:rPr lang="en-US" altLang="x-none" strike="noStrike" noProof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</a:fld>
            <a:endParaRPr lang="en-US" altLang="x-none" strike="noStrike" noProof="1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mtClean="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p>
            <a:pPr algn="r" fontAlgn="base"/>
            <a:fld id="{9A0DB2DC-4C9A-4742-B13C-FB6460FD3503}" type="slidenum">
              <a:rPr lang="en-US" altLang="x-none" strike="noStrike" noProof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</a:fld>
            <a:endParaRPr lang="en-US" altLang="x-none" strike="noStrike" noProof="1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mtClean="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p>
            <a:pPr algn="r" fontAlgn="base"/>
            <a:fld id="{9A0DB2DC-4C9A-4742-B13C-FB6460FD3503}" type="slidenum">
              <a:rPr lang="en-US" altLang="x-none" strike="noStrike" noProof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</a:fld>
            <a:endParaRPr lang="en-US" altLang="x-none" strike="noStrike" noProof="1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mtClean="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p>
            <a:pPr algn="r" fontAlgn="base"/>
            <a:fld id="{9A0DB2DC-4C9A-4742-B13C-FB6460FD3503}" type="slidenum">
              <a:rPr lang="en-US" altLang="x-none" strike="noStrike" noProof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</a:fld>
            <a:endParaRPr lang="en-US" altLang="x-none" strike="noStrike" noProof="1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mtClean="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p>
            <a:pPr algn="r" fontAlgn="base"/>
            <a:fld id="{9A0DB2DC-4C9A-4742-B13C-FB6460FD3503}" type="slidenum">
              <a:rPr lang="en-US" altLang="x-none" strike="noStrike" noProof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</a:fld>
            <a:endParaRPr lang="en-US" altLang="x-none" strike="noStrike" noProof="1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mtClean="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p>
            <a:pPr algn="r" fontAlgn="base"/>
            <a:fld id="{9A0DB2DC-4C9A-4742-B13C-FB6460FD3503}" type="slidenum">
              <a:rPr lang="en-US" altLang="x-none" strike="noStrike" noProof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</a:fld>
            <a:endParaRPr lang="en-US" altLang="x-none" strike="noStrike" noProof="1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None/>
              <a:defRPr/>
            </a:pPr>
            <a:endParaRPr kumimoji="0" 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mtClean="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p>
            <a:pPr algn="r" fontAlgn="base"/>
            <a:fld id="{9A0DB2DC-4C9A-4742-B13C-FB6460FD3503}" type="slidenum">
              <a:rPr lang="en-US" altLang="x-none" strike="noStrike" noProof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</a:fld>
            <a:endParaRPr lang="en-US" altLang="x-none" strike="noStrike" noProof="1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/>
          <a:lstStyle/>
          <a:p>
            <a:pPr lvl="0" fontAlgn="base"/>
            <a:r>
              <a:rPr lang="en-US" strike="noStrike" noProof="1" smtClean="0"/>
              <a:t>Click to edit Master title style</a:t>
            </a:r>
            <a:endParaRPr lang="en-US" strike="noStrike" noProof="1" smtClean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 smtClean="0"/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z="1400" noProof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ctr">
              <a:defRPr sz="1400" noProof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>
              <a:defRPr sz="1400">
                <a:latin typeface="Arial" panose="020B0604020202020204" pitchFamily="34" charset="0"/>
              </a:defRPr>
            </a:lvl1pPr>
          </a:lstStyle>
          <a:p>
            <a:pPr lvl="0" eaLnBrk="1" fontAlgn="base" hangingPunct="1"/>
            <a:fld id="{9A0DB2DC-4C9A-4742-B13C-FB6460FD3503}" type="slidenum">
              <a:rPr lang="en-US" altLang="x-none" strike="noStrike" noProof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</a:fld>
            <a:endParaRPr lang="en-US" altLang="x-none" strike="noStrike" noProof="1" dirty="0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anose="05000000000000000000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3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62" name="Rectangle 14"/>
          <p:cNvSpPr>
            <a:spLocks noGrp="1" noChangeArrowheads="1"/>
          </p:cNvSpPr>
          <p:nvPr>
            <p:ph type="title"/>
          </p:nvPr>
        </p:nvSpPr>
        <p:spPr/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sr-Latn-CS" sz="4400" b="0" i="0" u="none" strike="noStrike" kern="0" cap="none" spc="0" normalizeH="0" baseline="0" noProof="0" smtClean="0">
                <a:ln>
                  <a:noFill/>
                </a:ln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Č</a:t>
            </a:r>
            <a:r>
              <a:rPr kumimoji="0" lang="en-US" sz="4400" b="0" i="0" u="none" strike="noStrike" kern="0" cap="none" spc="0" normalizeH="0" baseline="0" noProof="0" smtClean="0">
                <a:ln>
                  <a:noFill/>
                </a:ln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as</a:t>
            </a:r>
            <a:r>
              <a:rPr kumimoji="0" lang="sr-Latn-CS" sz="4400" b="0" i="0" u="none" strike="noStrike" kern="0" cap="none" spc="0" normalizeH="0" baseline="0" noProof="0" smtClean="0">
                <a:ln>
                  <a:noFill/>
                </a:ln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sr-Latn-RS" altLang="sr-Latn-CS" sz="4400" b="0" i="0" u="none" strike="noStrike" kern="0" cap="none" spc="0" normalizeH="0" baseline="0" noProof="0" smtClean="0">
                <a:ln>
                  <a:noFill/>
                </a:ln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2</a:t>
            </a:r>
            <a:r>
              <a:rPr kumimoji="0" lang="sr-Latn-CS" sz="4400" b="0" i="0" u="none" strike="noStrike" kern="0" cap="none" spc="0" normalizeH="0" baseline="0" noProof="0" smtClean="0">
                <a:ln>
                  <a:noFill/>
                </a:ln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.</a:t>
            </a:r>
            <a:endParaRPr kumimoji="0" lang="sr-Latn-CS" sz="4400" b="0" i="0" u="none" strike="noStrike" kern="0" cap="none" spc="0" normalizeH="0" baseline="0" noProof="1" smtClean="0">
              <a:ln>
                <a:noFill/>
              </a:ln>
              <a:solidFill>
                <a:schemeClr val="accent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063" name="Rectangle 15"/>
          <p:cNvSpPr>
            <a:spLocks noGrp="1" noChangeArrowheads="1"/>
          </p:cNvSpPr>
          <p:nvPr>
            <p:ph idx="1"/>
          </p:nvPr>
        </p:nvSpPr>
        <p:spPr>
          <a:xfrm>
            <a:off x="250825" y="1981200"/>
            <a:ext cx="8713788" cy="4114800"/>
          </a:xfrm>
        </p:spPr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None/>
              <a:defRPr/>
            </a:pPr>
            <a:r>
              <a:rPr kumimoji="0" lang="sr-Latn-CS" sz="4000" b="1" i="0" u="none" strike="noStrike" kern="0" cap="none" spc="0" normalizeH="0" baseline="0" noProof="0" smtClean="0">
                <a:ln>
                  <a:noFill/>
                </a:ln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kumimoji="0" lang="sr-Latn-CS" sz="4000" b="1" i="0" u="none" strike="noStrike" kern="0" cap="none" spc="0" normalizeH="0" baseline="0" noProof="0" smtClean="0">
                <a:ln>
                  <a:noFill/>
                </a:ln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Ogist Kont</a:t>
            </a:r>
            <a:endParaRPr kumimoji="0" lang="sr-Latn-CS" sz="4000" b="1" i="0" u="none" strike="noStrike" kern="0" cap="none" spc="0" normalizeH="0" baseline="0" noProof="0" smtClean="0">
              <a:ln>
                <a:noFill/>
              </a:ln>
              <a:solidFill>
                <a:schemeClr val="accent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None/>
              <a:defRPr/>
            </a:pPr>
            <a:r>
              <a:rPr kumimoji="0" lang="sr-Latn-RS" altLang="sr-Latn-CS" sz="4000" b="1" i="0" u="none" strike="noStrike" kern="0" cap="none" spc="0" normalizeH="0" baseline="0" noProof="1" smtClean="0">
                <a:ln>
                  <a:noFill/>
                </a:ln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i</a:t>
            </a:r>
            <a:endParaRPr kumimoji="0" lang="sr-Latn-RS" altLang="sr-Latn-CS" sz="4000" b="1" i="0" u="none" strike="noStrike" kern="0" cap="none" spc="0" normalizeH="0" baseline="0" noProof="1" smtClean="0">
              <a:ln>
                <a:noFill/>
              </a:ln>
              <a:solidFill>
                <a:schemeClr val="accent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None/>
              <a:defRPr/>
            </a:pPr>
            <a:r>
              <a:rPr kumimoji="0" lang="sr-Latn-RS" altLang="sr-Latn-CS" sz="4000" b="1" i="0" u="none" strike="noStrike" kern="0" cap="none" spc="0" normalizeH="0" baseline="0" noProof="1" smtClean="0">
                <a:ln>
                  <a:noFill/>
                </a:ln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Herbert Spenser </a:t>
            </a:r>
            <a:endParaRPr kumimoji="0" lang="sr-Latn-RS" altLang="sr-Latn-CS" sz="4000" b="1" i="0" u="none" strike="noStrike" kern="0" cap="none" spc="0" normalizeH="0" baseline="0" noProof="1" smtClean="0">
              <a:ln>
                <a:noFill/>
              </a:ln>
              <a:solidFill>
                <a:schemeClr val="accent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71513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sr-Latn-CS" sz="4000" b="0" i="0" u="none" strike="noStrike" kern="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Faze društvenog napretka</a:t>
            </a:r>
            <a:endParaRPr kumimoji="0" lang="sr-Latn-CS" sz="4000" b="0" i="0" u="none" strike="noStrike" kern="0" cap="none" spc="0" normalizeH="0" baseline="0" noProof="1" smtClean="0">
              <a:ln>
                <a:noFill/>
              </a:ln>
              <a:solidFill>
                <a:srgbClr val="FF66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7650" name="Rectangle 3"/>
          <p:cNvSpPr>
            <a:spLocks noGrp="1"/>
          </p:cNvSpPr>
          <p:nvPr>
            <p:ph idx="1"/>
          </p:nvPr>
        </p:nvSpPr>
        <p:spPr>
          <a:xfrm>
            <a:off x="107950" y="1125538"/>
            <a:ext cx="8988425" cy="5472112"/>
          </a:xfrm>
        </p:spPr>
        <p:txBody>
          <a:bodyPr vert="horz" wrap="square" lIns="91440" tIns="45720" rIns="91440" bIns="45720" anchor="t"/>
          <a:lstStyle/>
          <a:p>
            <a:pPr eaLnBrk="1" hangingPunct="1"/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eaLnBrk="1" hangingPunct="1"/>
            <a:r>
              <a:rPr lang="sr-Latn-CS" altLang="x-none" sz="2000" dirty="0">
                <a:solidFill>
                  <a:srgbClr val="000000"/>
                </a:solidFill>
                <a:effectLst/>
              </a:rPr>
              <a:t>Ukupni društveni napredak ima tri komponente: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eaLnBrk="1" hangingPunct="1"/>
            <a:r>
              <a:rPr lang="sr-Latn-CS" altLang="x-none" sz="2000" dirty="0">
                <a:solidFill>
                  <a:srgbClr val="000000"/>
                </a:solidFill>
                <a:effectLst/>
              </a:rPr>
              <a:t>1) </a:t>
            </a:r>
            <a:r>
              <a:rPr lang="sr-Latn-CS" altLang="x-none" sz="2000" dirty="0">
                <a:solidFill>
                  <a:srgbClr val="FF6600"/>
                </a:solidFill>
                <a:effectLst/>
              </a:rPr>
              <a:t>intelektualni</a:t>
            </a:r>
            <a:r>
              <a:rPr lang="sr-Latn-CS" altLang="x-none" sz="2000" dirty="0">
                <a:solidFill>
                  <a:schemeClr val="folHlink"/>
                </a:solidFill>
                <a:effectLst/>
              </a:rPr>
              <a:t> </a:t>
            </a:r>
            <a:r>
              <a:rPr lang="sr-Latn-CS" altLang="x-none" sz="2000" dirty="0">
                <a:solidFill>
                  <a:srgbClr val="000000"/>
                </a:solidFill>
                <a:effectLst/>
              </a:rPr>
              <a:t>napredak	2) </a:t>
            </a:r>
            <a:r>
              <a:rPr lang="sr-Latn-CS" altLang="x-none" sz="2000" dirty="0">
                <a:solidFill>
                  <a:srgbClr val="FF6600"/>
                </a:solidFill>
                <a:effectLst/>
              </a:rPr>
              <a:t>delatni </a:t>
            </a:r>
            <a:r>
              <a:rPr lang="sr-Latn-CS" altLang="x-none" sz="2000" dirty="0">
                <a:solidFill>
                  <a:srgbClr val="000000"/>
                </a:solidFill>
                <a:effectLst/>
              </a:rPr>
              <a:t>napredak	3) </a:t>
            </a:r>
            <a:r>
              <a:rPr lang="sr-Latn-CS" altLang="x-none" sz="2000" dirty="0">
                <a:solidFill>
                  <a:srgbClr val="FF6600"/>
                </a:solidFill>
                <a:effectLst/>
              </a:rPr>
              <a:t>moralni </a:t>
            </a:r>
            <a:r>
              <a:rPr lang="sr-Latn-CS" altLang="x-none" sz="2000" dirty="0">
                <a:solidFill>
                  <a:srgbClr val="000000"/>
                </a:solidFill>
                <a:effectLst/>
              </a:rPr>
              <a:t>napredak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lvl="1" eaLnBrk="1" hangingPunct="1"/>
            <a:r>
              <a:rPr lang="sr-Latn-CS" altLang="x-none" sz="1800" dirty="0">
                <a:solidFill>
                  <a:srgbClr val="000000"/>
                </a:solidFill>
                <a:effectLst/>
              </a:rPr>
              <a:t>vojno-teološki		    putem osvajanja	    unutar države</a:t>
            </a:r>
            <a:endParaRPr lang="sr-Latn-CS" altLang="x-none" sz="1800" dirty="0">
              <a:solidFill>
                <a:srgbClr val="000000"/>
              </a:solidFill>
              <a:effectLst/>
            </a:endParaRPr>
          </a:p>
          <a:p>
            <a:pPr lvl="1" eaLnBrk="1" hangingPunct="1"/>
            <a:r>
              <a:rPr lang="sr-Latn-CS" altLang="x-none" sz="1800" dirty="0">
                <a:solidFill>
                  <a:srgbClr val="000000"/>
                </a:solidFill>
                <a:effectLst/>
              </a:rPr>
              <a:t>kritičko-metafizički		    putem odbrane	    unutar kolektiviteta</a:t>
            </a:r>
            <a:endParaRPr lang="sr-Latn-CS" altLang="x-none" sz="1800" dirty="0">
              <a:solidFill>
                <a:srgbClr val="000000"/>
              </a:solidFill>
              <a:effectLst/>
            </a:endParaRPr>
          </a:p>
          <a:p>
            <a:pPr lvl="1" eaLnBrk="1" hangingPunct="1"/>
            <a:r>
              <a:rPr lang="sr-Latn-CS" altLang="x-none" sz="1800" dirty="0">
                <a:solidFill>
                  <a:srgbClr val="000000"/>
                </a:solidFill>
                <a:effectLst/>
              </a:rPr>
              <a:t>industrijski		  	    putem industrije	    unutar čovečanstva</a:t>
            </a:r>
            <a:endParaRPr lang="sr-Latn-CS" altLang="x-none" sz="1800" dirty="0">
              <a:solidFill>
                <a:srgbClr val="000000"/>
              </a:solidFill>
              <a:effectLst/>
            </a:endParaRPr>
          </a:p>
          <a:p>
            <a:pPr eaLnBrk="1" hangingPunct="1"/>
            <a:r>
              <a:rPr lang="sr-Latn-CS" altLang="x-none" sz="2000" dirty="0">
                <a:solidFill>
                  <a:srgbClr val="000000"/>
                </a:solidFill>
                <a:effectLst/>
              </a:rPr>
              <a:t>Vojno-teološka faza je trajala najduže (na Zapadu do 1300) i zato je u okviru nje potrebno razlikovati tri podfaze: 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lvl="1" eaLnBrk="1" hangingPunct="1"/>
            <a:r>
              <a:rPr lang="sr-Latn-CS" altLang="x-none" sz="1800" dirty="0">
                <a:solidFill>
                  <a:srgbClr val="000000"/>
                </a:solidFill>
                <a:effectLst/>
              </a:rPr>
              <a:t>animizam (fetišizam),</a:t>
            </a:r>
            <a:endParaRPr lang="sr-Latn-CS" altLang="x-none" sz="1800" dirty="0">
              <a:solidFill>
                <a:srgbClr val="000000"/>
              </a:solidFill>
              <a:effectLst/>
            </a:endParaRPr>
          </a:p>
          <a:p>
            <a:pPr lvl="1" eaLnBrk="1" hangingPunct="1"/>
            <a:r>
              <a:rPr lang="sr-Latn-CS" altLang="x-none" sz="1800" dirty="0">
                <a:solidFill>
                  <a:srgbClr val="000000"/>
                </a:solidFill>
                <a:effectLst/>
              </a:rPr>
              <a:t>totemizam,</a:t>
            </a:r>
            <a:endParaRPr lang="sr-Latn-CS" altLang="x-none" sz="1800" dirty="0">
              <a:solidFill>
                <a:srgbClr val="000000"/>
              </a:solidFill>
              <a:effectLst/>
            </a:endParaRPr>
          </a:p>
          <a:p>
            <a:pPr lvl="1" eaLnBrk="1" hangingPunct="1"/>
            <a:r>
              <a:rPr lang="sr-Latn-CS" altLang="x-none" sz="1800" dirty="0">
                <a:solidFill>
                  <a:srgbClr val="000000"/>
                </a:solidFill>
                <a:effectLst/>
              </a:rPr>
              <a:t>monoteizam (zaključno sa katoličko-feudalnim prelaznim periodom).</a:t>
            </a:r>
            <a:endParaRPr lang="sr-Latn-CS" altLang="x-none" sz="1800" dirty="0">
              <a:solidFill>
                <a:srgbClr val="000000"/>
              </a:solidFill>
              <a:effectLst/>
            </a:endParaRPr>
          </a:p>
          <a:p>
            <a:pPr eaLnBrk="1" hangingPunct="1"/>
            <a:r>
              <a:rPr lang="sr-Latn-CS" altLang="x-none" sz="2000" dirty="0">
                <a:solidFill>
                  <a:srgbClr val="000000"/>
                </a:solidFill>
                <a:effectLst/>
              </a:rPr>
              <a:t>Kritičko-metafizička faza traje od 1300-1800. i kulminira u Francuskoj revoluciji, a industrijska faza započinje 1800.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eaLnBrk="1" hangingPunct="1"/>
            <a:endParaRPr lang="sr-Latn-CS" altLang="x-none" sz="1800" dirty="0">
              <a:solidFill>
                <a:srgbClr val="000000"/>
              </a:solidFill>
              <a:effectLst/>
            </a:endParaRPr>
          </a:p>
          <a:p>
            <a:pPr eaLnBrk="1" hangingPunct="1">
              <a:buNone/>
            </a:pPr>
            <a:endParaRPr lang="en-US" altLang="x-none" sz="2000" dirty="0">
              <a:solidFill>
                <a:srgbClr val="000000"/>
              </a:solidFill>
              <a:effectLst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15888"/>
            <a:ext cx="8229600" cy="671513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sr-Latn-CS" sz="4000" b="0" i="0" u="none" strike="noStrike" kern="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Stupnjevi industrijskog društva</a:t>
            </a:r>
            <a:endParaRPr kumimoji="0" lang="sr-Latn-CS" sz="4000" b="0" i="0" u="none" strike="noStrike" kern="0" cap="none" spc="0" normalizeH="0" baseline="0" noProof="1" smtClean="0">
              <a:ln>
                <a:noFill/>
              </a:ln>
              <a:solidFill>
                <a:srgbClr val="FF66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8674" name="Rectangle 3"/>
          <p:cNvSpPr>
            <a:spLocks noGrp="1"/>
          </p:cNvSpPr>
          <p:nvPr>
            <p:ph idx="1"/>
          </p:nvPr>
        </p:nvSpPr>
        <p:spPr>
          <a:xfrm>
            <a:off x="250825" y="908050"/>
            <a:ext cx="8569325" cy="5761038"/>
          </a:xfrm>
        </p:spPr>
        <p:txBody>
          <a:bodyPr vert="horz" wrap="square" lIns="91440" tIns="45720" rIns="91440" bIns="45720" anchor="t"/>
          <a:lstStyle/>
          <a:p>
            <a:pPr eaLnBrk="1" hangingPunct="1"/>
            <a:r>
              <a:rPr lang="sr-Latn-CS" altLang="x-none" sz="2000" dirty="0">
                <a:solidFill>
                  <a:srgbClr val="000000"/>
                </a:solidFill>
                <a:effectLst/>
              </a:rPr>
              <a:t>Industrijsko društvo ima tri stupnja, zasnovana na osnovnim funkcijama čovečijeg moždanog sistema: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lvl="1" eaLnBrk="1" hangingPunct="1"/>
            <a:r>
              <a:rPr lang="sr-Latn-CS" altLang="x-none" sz="1800" dirty="0">
                <a:solidFill>
                  <a:srgbClr val="FF6600"/>
                </a:solidFill>
                <a:effectLst/>
              </a:rPr>
              <a:t>crkva</a:t>
            </a:r>
            <a:r>
              <a:rPr lang="sr-Latn-CS" altLang="x-none" sz="1800" dirty="0">
                <a:solidFill>
                  <a:srgbClr val="000000"/>
                </a:solidFill>
                <a:effectLst/>
              </a:rPr>
              <a:t>, zasnovana na </a:t>
            </a:r>
            <a:r>
              <a:rPr lang="sr-Latn-CS" altLang="x-none" sz="1800" dirty="0">
                <a:solidFill>
                  <a:srgbClr val="FF6600"/>
                </a:solidFill>
                <a:effectLst/>
              </a:rPr>
              <a:t>intelektualnoj funkciji</a:t>
            </a:r>
            <a:r>
              <a:rPr lang="sr-Latn-CS" altLang="x-none" sz="1800" dirty="0">
                <a:solidFill>
                  <a:srgbClr val="000000"/>
                </a:solidFill>
                <a:effectLst/>
              </a:rPr>
              <a:t>,</a:t>
            </a:r>
            <a:endParaRPr lang="sr-Latn-CS" altLang="x-none" sz="1800" dirty="0">
              <a:solidFill>
                <a:srgbClr val="000000"/>
              </a:solidFill>
              <a:effectLst/>
            </a:endParaRPr>
          </a:p>
          <a:p>
            <a:pPr lvl="1" eaLnBrk="1" hangingPunct="1"/>
            <a:r>
              <a:rPr lang="sr-Latn-CS" altLang="x-none" sz="1800" dirty="0">
                <a:solidFill>
                  <a:srgbClr val="FF6600"/>
                </a:solidFill>
                <a:effectLst/>
              </a:rPr>
              <a:t>grad</a:t>
            </a:r>
            <a:r>
              <a:rPr lang="sr-Latn-CS" altLang="x-none" sz="1800" dirty="0">
                <a:solidFill>
                  <a:srgbClr val="000000"/>
                </a:solidFill>
                <a:effectLst/>
              </a:rPr>
              <a:t>, odnosno asocijacija gradova, zasnovana na </a:t>
            </a:r>
            <a:r>
              <a:rPr lang="sr-Latn-CS" altLang="x-none" sz="1800" dirty="0">
                <a:solidFill>
                  <a:srgbClr val="FF6600"/>
                </a:solidFill>
                <a:effectLst/>
              </a:rPr>
              <a:t>voljnoj (delatnoj) funkciji</a:t>
            </a:r>
            <a:r>
              <a:rPr lang="sr-Latn-CS" altLang="x-none" sz="1800" dirty="0">
                <a:solidFill>
                  <a:srgbClr val="000000"/>
                </a:solidFill>
                <a:effectLst/>
              </a:rPr>
              <a:t>,</a:t>
            </a:r>
            <a:endParaRPr lang="sr-Latn-CS" altLang="x-none" sz="1800" dirty="0">
              <a:solidFill>
                <a:srgbClr val="000000"/>
              </a:solidFill>
              <a:effectLst/>
            </a:endParaRPr>
          </a:p>
          <a:p>
            <a:pPr lvl="1" eaLnBrk="1" hangingPunct="1"/>
            <a:r>
              <a:rPr lang="sr-Latn-CS" altLang="x-none" sz="1800" dirty="0">
                <a:solidFill>
                  <a:srgbClr val="FF6600"/>
                </a:solidFill>
                <a:effectLst/>
              </a:rPr>
              <a:t>porodica</a:t>
            </a:r>
            <a:r>
              <a:rPr lang="sr-Latn-CS" altLang="x-none" sz="1800" dirty="0">
                <a:solidFill>
                  <a:srgbClr val="000000"/>
                </a:solidFill>
                <a:effectLst/>
              </a:rPr>
              <a:t>, zasnovana na </a:t>
            </a:r>
            <a:r>
              <a:rPr lang="sr-Latn-CS" altLang="x-none" sz="1800" dirty="0">
                <a:solidFill>
                  <a:srgbClr val="FF6600"/>
                </a:solidFill>
                <a:effectLst/>
              </a:rPr>
              <a:t>emotivnoj funkciji</a:t>
            </a:r>
            <a:r>
              <a:rPr lang="sr-Latn-CS" altLang="x-none" sz="1800" dirty="0">
                <a:solidFill>
                  <a:srgbClr val="000000"/>
                </a:solidFill>
                <a:effectLst/>
              </a:rPr>
              <a:t>.</a:t>
            </a:r>
            <a:endParaRPr lang="sr-Latn-CS" altLang="x-none" sz="1800" dirty="0">
              <a:solidFill>
                <a:srgbClr val="000000"/>
              </a:solidFill>
              <a:effectLst/>
            </a:endParaRPr>
          </a:p>
          <a:p>
            <a:pPr eaLnBrk="1" hangingPunct="1"/>
            <a:r>
              <a:rPr lang="sr-Latn-CS" altLang="x-none" sz="2000" dirty="0">
                <a:solidFill>
                  <a:srgbClr val="000000"/>
                </a:solidFill>
                <a:effectLst/>
              </a:rPr>
              <a:t>Industrijsko društvo je globalno društvo, koje je: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lvl="1" eaLnBrk="1" hangingPunct="1"/>
            <a:r>
              <a:rPr lang="sr-Latn-CS" altLang="x-none" sz="1800" dirty="0">
                <a:solidFill>
                  <a:srgbClr val="000000"/>
                </a:solidFill>
                <a:effectLst/>
              </a:rPr>
              <a:t>sastavljeno od porodica, gradova i asocijacija gradova,</a:t>
            </a:r>
            <a:endParaRPr lang="sr-Latn-CS" altLang="x-none" sz="1800" dirty="0">
              <a:solidFill>
                <a:srgbClr val="000000"/>
              </a:solidFill>
              <a:effectLst/>
            </a:endParaRPr>
          </a:p>
          <a:p>
            <a:pPr lvl="1" eaLnBrk="1" hangingPunct="1"/>
            <a:r>
              <a:rPr lang="sr-Latn-CS" altLang="x-none" sz="1800" dirty="0">
                <a:solidFill>
                  <a:srgbClr val="000000"/>
                </a:solidFill>
                <a:effectLst/>
              </a:rPr>
              <a:t>prevazišlo potrebu za nacionalnom državom,</a:t>
            </a:r>
            <a:endParaRPr lang="sr-Latn-CS" altLang="x-none" sz="1800" dirty="0">
              <a:solidFill>
                <a:srgbClr val="000000"/>
              </a:solidFill>
              <a:effectLst/>
            </a:endParaRPr>
          </a:p>
          <a:p>
            <a:pPr lvl="1" eaLnBrk="1" hangingPunct="1"/>
            <a:r>
              <a:rPr lang="sr-Latn-CS" altLang="x-none" sz="1800" dirty="0">
                <a:solidFill>
                  <a:srgbClr val="000000"/>
                </a:solidFill>
                <a:effectLst/>
              </a:rPr>
              <a:t>integrisano uz pomoć internacionalne crkve pozitivističkih sveštenika.</a:t>
            </a:r>
            <a:endParaRPr lang="sr-Latn-CS" altLang="x-none" sz="1800" dirty="0">
              <a:solidFill>
                <a:srgbClr val="000000"/>
              </a:solidFill>
              <a:effectLst/>
            </a:endParaRPr>
          </a:p>
          <a:p>
            <a:pPr eaLnBrk="1" hangingPunct="1"/>
            <a:r>
              <a:rPr lang="sr-Latn-CS" altLang="x-none" sz="2000" dirty="0">
                <a:solidFill>
                  <a:srgbClr val="000000"/>
                </a:solidFill>
                <a:effectLst/>
              </a:rPr>
              <a:t>U industrijskom društvu okončava se </a:t>
            </a:r>
            <a:r>
              <a:rPr lang="sr-Latn-CS" altLang="x-none" sz="2000" dirty="0">
                <a:solidFill>
                  <a:srgbClr val="FF6600"/>
                </a:solidFill>
                <a:effectLst/>
              </a:rPr>
              <a:t>istorijski prelaz od teokratije ka sociokratiji</a:t>
            </a:r>
            <a:r>
              <a:rPr lang="sr-Latn-CS" altLang="x-none" sz="2000" dirty="0">
                <a:solidFill>
                  <a:srgbClr val="000000"/>
                </a:solidFill>
                <a:effectLst/>
              </a:rPr>
              <a:t>.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eaLnBrk="1" hangingPunct="1"/>
            <a:r>
              <a:rPr lang="sr-Latn-CS" altLang="x-none" sz="2000" dirty="0">
                <a:solidFill>
                  <a:srgbClr val="000000"/>
                </a:solidFill>
                <a:effectLst/>
              </a:rPr>
              <a:t>Teokratija je sistem u kojem je svetovna vlast podređena duhovnoj, a sociokratija sistem u kojem su ove vlasti odvojene i koordinirane.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eaLnBrk="1" hangingPunct="1"/>
            <a:r>
              <a:rPr lang="sr-Latn-CS" altLang="x-none" sz="2000" dirty="0">
                <a:solidFill>
                  <a:srgbClr val="000000"/>
                </a:solidFill>
                <a:effectLst/>
              </a:rPr>
              <a:t>Industrijska sociokratija počiva na tesnoj saradnji tri “klase”: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lvl="1" eaLnBrk="1" hangingPunct="1"/>
            <a:r>
              <a:rPr lang="sr-Latn-CS" altLang="x-none" sz="1800" dirty="0">
                <a:solidFill>
                  <a:srgbClr val="FF6600"/>
                </a:solidFill>
                <a:effectLst/>
              </a:rPr>
              <a:t>sveštenika-sociologa</a:t>
            </a:r>
            <a:r>
              <a:rPr lang="sr-Latn-CS" altLang="x-none" sz="1800" dirty="0">
                <a:solidFill>
                  <a:srgbClr val="000000"/>
                </a:solidFill>
                <a:effectLst/>
              </a:rPr>
              <a:t>, koji usmeravaju </a:t>
            </a:r>
            <a:r>
              <a:rPr lang="sr-Latn-CS" altLang="x-none" sz="1800" dirty="0">
                <a:solidFill>
                  <a:srgbClr val="FF6600"/>
                </a:solidFill>
                <a:effectLst/>
              </a:rPr>
              <a:t>mišljenje</a:t>
            </a:r>
            <a:r>
              <a:rPr lang="sr-Latn-CS" altLang="x-none" sz="1800" dirty="0">
                <a:solidFill>
                  <a:srgbClr val="000000"/>
                </a:solidFill>
                <a:effectLst/>
              </a:rPr>
              <a:t> pripadnika društva,</a:t>
            </a:r>
            <a:endParaRPr lang="sr-Latn-CS" altLang="x-none" sz="1800" dirty="0">
              <a:solidFill>
                <a:srgbClr val="000000"/>
              </a:solidFill>
              <a:effectLst/>
            </a:endParaRPr>
          </a:p>
          <a:p>
            <a:pPr lvl="1" eaLnBrk="1" hangingPunct="1"/>
            <a:r>
              <a:rPr lang="sr-Latn-CS" altLang="x-none" sz="1800" dirty="0">
                <a:solidFill>
                  <a:srgbClr val="FF6600"/>
                </a:solidFill>
                <a:effectLst/>
              </a:rPr>
              <a:t>“praktičnih vođa”,</a:t>
            </a:r>
            <a:r>
              <a:rPr lang="sr-Latn-CS" altLang="x-none" sz="1800" dirty="0">
                <a:solidFill>
                  <a:srgbClr val="000000"/>
                </a:solidFill>
                <a:effectLst/>
              </a:rPr>
              <a:t> koji usmeravaju </a:t>
            </a:r>
            <a:r>
              <a:rPr lang="sr-Latn-CS" altLang="x-none" sz="1800" dirty="0">
                <a:solidFill>
                  <a:srgbClr val="FF6600"/>
                </a:solidFill>
                <a:effectLst/>
              </a:rPr>
              <a:t>delatnost </a:t>
            </a:r>
            <a:r>
              <a:rPr lang="sr-Latn-CS" altLang="x-none" sz="1800" dirty="0">
                <a:solidFill>
                  <a:srgbClr val="000000"/>
                </a:solidFill>
                <a:effectLst/>
              </a:rPr>
              <a:t>pripadnika društva,</a:t>
            </a:r>
            <a:endParaRPr lang="sr-Latn-CS" altLang="x-none" sz="1800" dirty="0">
              <a:solidFill>
                <a:srgbClr val="000000"/>
              </a:solidFill>
              <a:effectLst/>
            </a:endParaRPr>
          </a:p>
          <a:p>
            <a:pPr lvl="1" eaLnBrk="1" hangingPunct="1"/>
            <a:r>
              <a:rPr lang="sr-Latn-CS" altLang="x-none" sz="1800" dirty="0">
                <a:solidFill>
                  <a:srgbClr val="FF6600"/>
                </a:solidFill>
                <a:effectLst/>
              </a:rPr>
              <a:t>žena</a:t>
            </a:r>
            <a:r>
              <a:rPr lang="sr-Latn-CS" altLang="x-none" sz="1800" dirty="0">
                <a:solidFill>
                  <a:srgbClr val="000000"/>
                </a:solidFill>
                <a:effectLst/>
              </a:rPr>
              <a:t>, koje inspirišu najveću</a:t>
            </a:r>
            <a:r>
              <a:rPr lang="sr-Latn-CS" altLang="x-none" sz="1800" dirty="0">
                <a:solidFill>
                  <a:srgbClr val="FF6600"/>
                </a:solidFill>
                <a:effectLst/>
              </a:rPr>
              <a:t> ljubav </a:t>
            </a:r>
            <a:r>
              <a:rPr lang="sr-Latn-CS" altLang="x-none" sz="1800" dirty="0">
                <a:solidFill>
                  <a:srgbClr val="000000"/>
                </a:solidFill>
                <a:effectLst/>
              </a:rPr>
              <a:t>pripadnika društva.</a:t>
            </a:r>
            <a:endParaRPr lang="en-US" altLang="x-none" sz="1800" dirty="0">
              <a:solidFill>
                <a:srgbClr val="000000"/>
              </a:solidFill>
              <a:effectLst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600075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sr-Latn-CS" sz="4000" b="0" i="0" u="none" strike="noStrike" kern="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Društvo i vlast</a:t>
            </a:r>
            <a:endParaRPr kumimoji="0" lang="sr-Latn-CS" sz="4000" b="0" i="0" u="none" strike="noStrike" kern="0" cap="none" spc="0" normalizeH="0" baseline="0" noProof="1" smtClean="0">
              <a:ln>
                <a:noFill/>
              </a:ln>
              <a:solidFill>
                <a:srgbClr val="FF66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9698" name="Rectangle 3"/>
          <p:cNvSpPr>
            <a:spLocks noGrp="1"/>
          </p:cNvSpPr>
          <p:nvPr>
            <p:ph idx="1"/>
          </p:nvPr>
        </p:nvSpPr>
        <p:spPr>
          <a:xfrm>
            <a:off x="107950" y="1052513"/>
            <a:ext cx="8916988" cy="5545137"/>
          </a:xfrm>
        </p:spPr>
        <p:txBody>
          <a:bodyPr vert="horz" wrap="square" lIns="91440" tIns="45720" rIns="91440" bIns="45720" anchor="t"/>
          <a:lstStyle/>
          <a:p>
            <a:pPr eaLnBrk="1" hangingPunct="1">
              <a:lnSpc>
                <a:spcPct val="90000"/>
              </a:lnSpc>
            </a:pPr>
            <a:r>
              <a:rPr lang="sr-Latn-CS" altLang="x-none" sz="2000" dirty="0">
                <a:solidFill>
                  <a:srgbClr val="000000"/>
                </a:solidFill>
                <a:effectLst/>
              </a:rPr>
              <a:t>“Društvo bez vlade jednako je nemoguće kao i vlada bez društva.”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90000"/>
              </a:lnSpc>
            </a:pPr>
            <a:r>
              <a:rPr lang="sr-Latn-CS" altLang="x-none" sz="2000" dirty="0">
                <a:solidFill>
                  <a:srgbClr val="000000"/>
                </a:solidFill>
                <a:effectLst/>
              </a:rPr>
              <a:t>Vlast nije nastala društvenim ugovorom – koncepciju društvenog ugovora Kont odbacuje baš kao i koncepciju prirodnog stanja.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90000"/>
              </a:lnSpc>
            </a:pPr>
            <a:r>
              <a:rPr lang="sr-Latn-CS" altLang="x-none" sz="2000" dirty="0">
                <a:solidFill>
                  <a:srgbClr val="000000"/>
                </a:solidFill>
                <a:effectLst/>
              </a:rPr>
              <a:t>Vlast neće nestati ni u industrijskom društvu – samo metafizičari mogu da tvrde suprotno.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90000"/>
              </a:lnSpc>
            </a:pPr>
            <a:r>
              <a:rPr lang="sr-Latn-CS" altLang="x-none" sz="2000" dirty="0">
                <a:solidFill>
                  <a:srgbClr val="000000"/>
                </a:solidFill>
                <a:effectLst/>
              </a:rPr>
              <a:t>Tri osnovne potrebe industrijskog društva za vlašću: 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lvl="1" eaLnBrk="1" hangingPunct="1">
              <a:lnSpc>
                <a:spcPct val="90000"/>
              </a:lnSpc>
            </a:pPr>
            <a:r>
              <a:rPr lang="sr-Latn-CS" altLang="x-none" sz="1800" dirty="0">
                <a:solidFill>
                  <a:srgbClr val="000000"/>
                </a:solidFill>
                <a:effectLst/>
              </a:rPr>
              <a:t>koordinacija sve specijalizovanijih funkcija unutar industrijskog društva,</a:t>
            </a:r>
            <a:endParaRPr lang="sr-Latn-CS" altLang="x-none" sz="1800" dirty="0">
              <a:solidFill>
                <a:srgbClr val="000000"/>
              </a:solidFill>
              <a:effectLst/>
            </a:endParaRPr>
          </a:p>
          <a:p>
            <a:pPr lvl="1" eaLnBrk="1" hangingPunct="1">
              <a:lnSpc>
                <a:spcPct val="90000"/>
              </a:lnSpc>
            </a:pPr>
            <a:r>
              <a:rPr lang="sr-Latn-CS" altLang="x-none" sz="1800" dirty="0">
                <a:solidFill>
                  <a:srgbClr val="000000"/>
                </a:solidFill>
                <a:effectLst/>
              </a:rPr>
              <a:t>suzbijanje društvene dezintegracije kojoj vodi neobuzdan porast specijalizacije,</a:t>
            </a:r>
            <a:endParaRPr lang="sr-Latn-CS" altLang="x-none" sz="1800" dirty="0">
              <a:solidFill>
                <a:srgbClr val="000000"/>
              </a:solidFill>
              <a:effectLst/>
            </a:endParaRPr>
          </a:p>
          <a:p>
            <a:pPr lvl="1" eaLnBrk="1" hangingPunct="1">
              <a:lnSpc>
                <a:spcPct val="90000"/>
              </a:lnSpc>
            </a:pPr>
            <a:r>
              <a:rPr lang="sr-Latn-CS" altLang="x-none" sz="1800" dirty="0">
                <a:solidFill>
                  <a:srgbClr val="000000"/>
                </a:solidFill>
                <a:effectLst/>
              </a:rPr>
              <a:t>osmišljavanje i sprovođenje reformi koje su primerene dostignutom nivou društvenog napretka.</a:t>
            </a:r>
            <a:endParaRPr lang="sr-Latn-CS" altLang="x-none" sz="1800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90000"/>
              </a:lnSpc>
            </a:pPr>
            <a:r>
              <a:rPr lang="sr-Latn-CS" altLang="x-none" sz="2000" dirty="0">
                <a:solidFill>
                  <a:srgbClr val="000000"/>
                </a:solidFill>
                <a:effectLst/>
              </a:rPr>
              <a:t>Kont implicitno usvaja Sen-Simonovu razliku između vladanja i upravljanja – društveni napredak vodi nadomeštavanju vladanja upravljanjem.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90000"/>
              </a:lnSpc>
            </a:pPr>
            <a:r>
              <a:rPr lang="sr-Latn-CS" altLang="x-none" sz="2000" dirty="0">
                <a:solidFill>
                  <a:srgbClr val="000000"/>
                </a:solidFill>
                <a:effectLst/>
              </a:rPr>
              <a:t>Politika je podložna napretku kao i svaki drugi segment društva, ali što više postaje pozitivna to joj manje ostaje njenih autentičnih sadržaja.</a:t>
            </a:r>
            <a:endParaRPr lang="en-US" altLang="x-none" sz="2000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90000"/>
              </a:lnSpc>
            </a:pPr>
            <a:r>
              <a:rPr lang="sr-Latn-CS" altLang="x-none" sz="2000" dirty="0">
                <a:solidFill>
                  <a:srgbClr val="000000"/>
                </a:solidFill>
                <a:effectLst/>
              </a:rPr>
              <a:t>U industrijskom društvu vlast karakterišu jedino: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lvl="1" eaLnBrk="1" hangingPunct="1">
              <a:lnSpc>
                <a:spcPct val="90000"/>
              </a:lnSpc>
            </a:pPr>
            <a:r>
              <a:rPr lang="sr-Latn-CS" altLang="x-none" sz="1800" dirty="0">
                <a:solidFill>
                  <a:srgbClr val="000000"/>
                </a:solidFill>
                <a:effectLst/>
              </a:rPr>
              <a:t>intelektualno vođstvo,</a:t>
            </a:r>
            <a:endParaRPr lang="sr-Latn-CS" altLang="x-none" sz="1800" dirty="0">
              <a:solidFill>
                <a:srgbClr val="000000"/>
              </a:solidFill>
              <a:effectLst/>
            </a:endParaRPr>
          </a:p>
          <a:p>
            <a:pPr lvl="1" eaLnBrk="1" hangingPunct="1">
              <a:lnSpc>
                <a:spcPct val="90000"/>
              </a:lnSpc>
            </a:pPr>
            <a:r>
              <a:rPr lang="sr-Latn-CS" altLang="x-none" sz="1800" dirty="0">
                <a:solidFill>
                  <a:srgbClr val="000000"/>
                </a:solidFill>
                <a:effectLst/>
              </a:rPr>
              <a:t>društvena kontrola,</a:t>
            </a:r>
            <a:endParaRPr lang="sr-Latn-CS" altLang="x-none" sz="1800" dirty="0">
              <a:solidFill>
                <a:srgbClr val="000000"/>
              </a:solidFill>
              <a:effectLst/>
            </a:endParaRPr>
          </a:p>
          <a:p>
            <a:pPr lvl="1" eaLnBrk="1" hangingPunct="1">
              <a:lnSpc>
                <a:spcPct val="90000"/>
              </a:lnSpc>
            </a:pPr>
            <a:r>
              <a:rPr lang="sr-Latn-CS" altLang="x-none" sz="1800" dirty="0">
                <a:solidFill>
                  <a:srgbClr val="000000"/>
                </a:solidFill>
                <a:effectLst/>
              </a:rPr>
              <a:t>moralno vođstvo (koje obuhvata ovlašćenje moralnog sankcionisanja).</a:t>
            </a:r>
            <a:endParaRPr lang="sr-Latn-CS" altLang="x-none" sz="1800" dirty="0">
              <a:solidFill>
                <a:srgbClr val="000000"/>
              </a:solidFill>
              <a:effectLst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0075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sr-Latn-CS" sz="4000" b="0" i="0" u="none" strike="noStrike" kern="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Javno mnjenje</a:t>
            </a:r>
            <a:endParaRPr kumimoji="0" lang="sr-Latn-CS" sz="4000" b="0" i="0" u="none" strike="noStrike" kern="0" cap="none" spc="0" normalizeH="0" baseline="0" noProof="1" smtClean="0">
              <a:ln>
                <a:noFill/>
              </a:ln>
              <a:solidFill>
                <a:srgbClr val="FF66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0722" name="Rectangle 3"/>
          <p:cNvSpPr>
            <a:spLocks noGrp="1"/>
          </p:cNvSpPr>
          <p:nvPr>
            <p:ph idx="1"/>
          </p:nvPr>
        </p:nvSpPr>
        <p:spPr>
          <a:xfrm>
            <a:off x="323850" y="1196975"/>
            <a:ext cx="8496300" cy="5400675"/>
          </a:xfrm>
        </p:spPr>
        <p:txBody>
          <a:bodyPr vert="horz" wrap="square" lIns="91440" tIns="45720" rIns="91440" bIns="45720" anchor="t"/>
          <a:lstStyle/>
          <a:p>
            <a:pPr eaLnBrk="1" hangingPunct="1"/>
            <a:r>
              <a:rPr lang="sr-Latn-CS" altLang="x-none" sz="2000" dirty="0">
                <a:solidFill>
                  <a:srgbClr val="000000"/>
                </a:solidFill>
                <a:effectLst/>
              </a:rPr>
              <a:t>Individualne slobode Kont podrazumeva, ali ne predviđa nikakve (pogotovo ne ustavne) garantije za njih.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eaLnBrk="1" hangingPunct="1"/>
            <a:r>
              <a:rPr lang="sr-Latn-CS" altLang="x-none" sz="2000" dirty="0">
                <a:solidFill>
                  <a:srgbClr val="000000"/>
                </a:solidFill>
                <a:effectLst/>
              </a:rPr>
              <a:t>S obzirom da je akcenat Kont pomerio na moral, u centru njegovih razmatranja su </a:t>
            </a:r>
            <a:r>
              <a:rPr lang="sr-Latn-CS" altLang="x-none" sz="2000" dirty="0">
                <a:solidFill>
                  <a:srgbClr val="FF6600"/>
                </a:solidFill>
                <a:effectLst/>
              </a:rPr>
              <a:t>dužnosti,</a:t>
            </a:r>
            <a:r>
              <a:rPr lang="sr-Latn-CS" altLang="x-none" sz="2000" dirty="0">
                <a:solidFill>
                  <a:srgbClr val="000000"/>
                </a:solidFill>
                <a:effectLst/>
              </a:rPr>
              <a:t> a ne </a:t>
            </a:r>
            <a:r>
              <a:rPr lang="sr-Latn-CS" altLang="x-none" sz="2000" dirty="0">
                <a:solidFill>
                  <a:srgbClr val="FF6600"/>
                </a:solidFill>
                <a:effectLst/>
              </a:rPr>
              <a:t>prava</a:t>
            </a:r>
            <a:r>
              <a:rPr lang="sr-Latn-CS" altLang="x-none" sz="2000" dirty="0">
                <a:solidFill>
                  <a:srgbClr val="000000"/>
                </a:solidFill>
                <a:effectLst/>
              </a:rPr>
              <a:t>.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eaLnBrk="1" hangingPunct="1"/>
            <a:r>
              <a:rPr lang="sr-Latn-CS" altLang="x-none" sz="2000" dirty="0">
                <a:solidFill>
                  <a:srgbClr val="000000"/>
                </a:solidFill>
                <a:effectLst/>
              </a:rPr>
              <a:t>Kont ne predviđa ni međusobnu kontrolu (duhovne i svetovne) vlasti, a pogotovo nedostaju mehanizmi za razrešavanje njihovih međusobnih sukoba – vera u “</a:t>
            </a:r>
            <a:r>
              <a:rPr lang="sr-Latn-CS" altLang="x-none" sz="2000" dirty="0">
                <a:solidFill>
                  <a:srgbClr val="FF6600"/>
                </a:solidFill>
                <a:effectLst/>
              </a:rPr>
              <a:t>organski sklad</a:t>
            </a:r>
            <a:r>
              <a:rPr lang="sr-Latn-CS" altLang="x-none" sz="2000" dirty="0">
                <a:solidFill>
                  <a:srgbClr val="000000"/>
                </a:solidFill>
                <a:effectLst/>
              </a:rPr>
              <a:t>”.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eaLnBrk="1" hangingPunct="1"/>
            <a:r>
              <a:rPr lang="sr-Latn-CS" altLang="x-none" sz="2000" dirty="0">
                <a:solidFill>
                  <a:srgbClr val="000000"/>
                </a:solidFill>
                <a:effectLst/>
              </a:rPr>
              <a:t>U takvoj situaciji javnost predstavlja jedini mehanizam povratnog uticaja društva na nosioce (duhovne i svetovne) vlasti.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eaLnBrk="1" hangingPunct="1"/>
            <a:r>
              <a:rPr lang="sr-Latn-CS" altLang="x-none" sz="2000" dirty="0">
                <a:solidFill>
                  <a:srgbClr val="000000"/>
                </a:solidFill>
                <a:effectLst/>
              </a:rPr>
              <a:t>Radnički klubovi, koji su počeli da niču 1848. dali su Kontu podsticaj da stvori i sopstveno Pozitivističko društvo.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eaLnBrk="1" hangingPunct="1"/>
            <a:r>
              <a:rPr lang="sr-Latn-CS" altLang="x-none" sz="2000" dirty="0">
                <a:solidFill>
                  <a:srgbClr val="000000"/>
                </a:solidFill>
                <a:effectLst/>
              </a:rPr>
              <a:t>Sve su to po Kontu bili legitimni organi javnog mnjenja, koji su smerali “čvrstom savezu filozofa i proletera”.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eaLnBrk="1" hangingPunct="1"/>
            <a:r>
              <a:rPr lang="sr-Latn-CS" altLang="x-none" sz="2000" dirty="0">
                <a:solidFill>
                  <a:srgbClr val="000000"/>
                </a:solidFill>
                <a:effectLst/>
              </a:rPr>
              <a:t>Kont je bio protivnik političkih partija – one nisu smele biti priznate ni kao nosioci vlasti, ni kao organi javnog mnjenja.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eaLnBrk="1" hangingPunct="1"/>
            <a:endParaRPr lang="en-US" altLang="x-none" sz="2000" dirty="0">
              <a:solidFill>
                <a:srgbClr val="000000"/>
              </a:solidFill>
              <a:effectLst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600075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sr-Latn-CS" sz="4000" b="0" i="0" u="none" strike="noStrike" kern="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Engleska u prvoj polovini 19. veka</a:t>
            </a:r>
            <a:endParaRPr kumimoji="0" lang="en-US" sz="4000" b="0" i="0" u="none" strike="noStrike" kern="0" cap="none" spc="0" normalizeH="0" baseline="0" noProof="0" smtClean="0">
              <a:ln>
                <a:noFill/>
              </a:ln>
              <a:solidFill>
                <a:srgbClr val="FF66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339" name="Rectangle 3"/>
          <p:cNvSpPr>
            <a:spLocks noGrp="1"/>
          </p:cNvSpPr>
          <p:nvPr>
            <p:ph type="body" sz="half" idx="1"/>
          </p:nvPr>
        </p:nvSpPr>
        <p:spPr>
          <a:xfrm>
            <a:off x="107950" y="1125538"/>
            <a:ext cx="8928100" cy="5543550"/>
          </a:xfrm>
        </p:spPr>
        <p:txBody>
          <a:bodyPr vert="horz" wrap="square" lIns="91440" tIns="45720" rIns="91440" bIns="45720" anchor="t"/>
          <a:p>
            <a:pPr eaLnBrk="1" hangingPunct="1">
              <a:lnSpc>
                <a:spcPct val="90000"/>
              </a:lnSpc>
              <a:buClr>
                <a:schemeClr val="hlink"/>
              </a:buClr>
              <a:buSzPct val="65000"/>
              <a:buFont typeface="Wingdings" panose="05000000000000000000" pitchFamily="2" charset="2"/>
            </a:pPr>
            <a:r>
              <a:rPr lang="sr-Latn-CS" altLang="x-none" sz="2000" dirty="0">
                <a:solidFill>
                  <a:srgbClr val="000000"/>
                </a:solidFill>
                <a:effectLst/>
              </a:rPr>
              <a:t>Engleska u 19. vek ulazi kao već industrijalizovana zemlja. Tokom prve polovine 19. veka industrijalizacija teče najbrže u Engleskoj. U drugoj polovini 19. veka Englesku postepeno počinju da prestižu SAD i Nemačka.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90000"/>
              </a:lnSpc>
              <a:buClr>
                <a:schemeClr val="hlink"/>
              </a:buClr>
              <a:buSzPct val="65000"/>
              <a:buFont typeface="Wingdings" panose="05000000000000000000" pitchFamily="2" charset="2"/>
            </a:pPr>
            <a:r>
              <a:rPr lang="sr-Latn-CS" altLang="x-none" sz="2000" dirty="0">
                <a:solidFill>
                  <a:srgbClr val="000000"/>
                </a:solidFill>
                <a:effectLst/>
              </a:rPr>
              <a:t>Ubrzana urbanizacija: u Engleskoj je do polovine 19. veka već otprilike polovina stanovništva živela u gradovima.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90000"/>
              </a:lnSpc>
              <a:buClr>
                <a:schemeClr val="hlink"/>
              </a:buClr>
              <a:buSzPct val="65000"/>
              <a:buFont typeface="Wingdings" panose="05000000000000000000" pitchFamily="2" charset="2"/>
            </a:pPr>
            <a:r>
              <a:rPr lang="sr-Latn-CS" altLang="x-none" sz="2000" dirty="0">
                <a:solidFill>
                  <a:srgbClr val="000000"/>
                </a:solidFill>
                <a:effectLst/>
              </a:rPr>
              <a:t>Snažni privredni porast ojačava doktrinu ekonomskog liberalizma. 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90000"/>
              </a:lnSpc>
              <a:buClr>
                <a:schemeClr val="hlink"/>
              </a:buClr>
              <a:buSzPct val="65000"/>
              <a:buFont typeface="Wingdings" panose="05000000000000000000" pitchFamily="2" charset="2"/>
            </a:pPr>
            <a:r>
              <a:rPr lang="sr-Latn-CS" altLang="x-none" sz="2000" dirty="0">
                <a:solidFill>
                  <a:srgbClr val="000000"/>
                </a:solidFill>
                <a:effectLst/>
              </a:rPr>
              <a:t>Ekonomski liberalizam (</a:t>
            </a:r>
            <a:r>
              <a:rPr lang="sr-Latn-CS" altLang="x-none" sz="2000" dirty="0">
                <a:solidFill>
                  <a:srgbClr val="FF6600"/>
                </a:solidFill>
                <a:effectLst/>
              </a:rPr>
              <a:t>princip neograničene slobode trgovine</a:t>
            </a:r>
            <a:r>
              <a:rPr lang="sr-Latn-CS" altLang="x-none" sz="2000" dirty="0">
                <a:solidFill>
                  <a:srgbClr val="000000"/>
                </a:solidFill>
                <a:effectLst/>
              </a:rPr>
              <a:t>) usvajaju i </a:t>
            </a:r>
            <a:r>
              <a:rPr lang="sr-Latn-CS" altLang="x-none" sz="2000" dirty="0">
                <a:solidFill>
                  <a:srgbClr val="FF6600"/>
                </a:solidFill>
                <a:effectLst/>
              </a:rPr>
              <a:t>vigovci</a:t>
            </a:r>
            <a:r>
              <a:rPr lang="sr-Latn-CS" altLang="x-none" sz="2000" dirty="0">
                <a:solidFill>
                  <a:srgbClr val="000000"/>
                </a:solidFill>
                <a:effectLst/>
              </a:rPr>
              <a:t> i </a:t>
            </a:r>
            <a:r>
              <a:rPr lang="sr-Latn-CS" altLang="x-none" sz="2000" dirty="0">
                <a:solidFill>
                  <a:srgbClr val="FF6600"/>
                </a:solidFill>
                <a:effectLst/>
              </a:rPr>
              <a:t>torijevci</a:t>
            </a:r>
            <a:r>
              <a:rPr lang="sr-Latn-CS" altLang="x-none" sz="2000" dirty="0">
                <a:solidFill>
                  <a:srgbClr val="000000"/>
                </a:solidFill>
                <a:effectLst/>
              </a:rPr>
              <a:t>, iako ga ovi drugi spajaju sa mnogo konzervativnijim političkim programom, koji se ponajviše inspiriše Edmundom Berkom.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90000"/>
              </a:lnSpc>
              <a:buClr>
                <a:schemeClr val="hlink"/>
              </a:buClr>
              <a:buSzPct val="65000"/>
              <a:buFont typeface="Wingdings" panose="05000000000000000000" pitchFamily="2" charset="2"/>
            </a:pPr>
            <a:r>
              <a:rPr lang="sr-Latn-CS" altLang="x-none" sz="2000" dirty="0">
                <a:solidFill>
                  <a:srgbClr val="000000"/>
                </a:solidFill>
                <a:effectLst/>
              </a:rPr>
              <a:t>Novu političku snagu predstavljaju </a:t>
            </a:r>
            <a:r>
              <a:rPr lang="sr-Latn-CS" altLang="x-none" sz="2000" dirty="0">
                <a:solidFill>
                  <a:srgbClr val="FF6600"/>
                </a:solidFill>
                <a:effectLst/>
              </a:rPr>
              <a:t>demokratski (ili filozofski) radikali</a:t>
            </a:r>
            <a:r>
              <a:rPr lang="sr-Latn-CS" altLang="x-none" sz="2000" dirty="0">
                <a:solidFill>
                  <a:srgbClr val="000000"/>
                </a:solidFill>
                <a:effectLst/>
              </a:rPr>
              <a:t>, koji razvijaju ideologiju </a:t>
            </a:r>
            <a:r>
              <a:rPr lang="sr-Latn-CS" altLang="x-none" sz="2000" i="1" dirty="0">
                <a:solidFill>
                  <a:srgbClr val="000000"/>
                </a:solidFill>
                <a:effectLst/>
              </a:rPr>
              <a:t>utilitarizma</a:t>
            </a:r>
            <a:r>
              <a:rPr lang="sr-Latn-CS" altLang="x-none" sz="2000" dirty="0">
                <a:solidFill>
                  <a:srgbClr val="000000"/>
                </a:solidFill>
                <a:effectLst/>
              </a:rPr>
              <a:t>: Džeremi Bentam i Džejms Mil.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90000"/>
              </a:lnSpc>
              <a:buClr>
                <a:schemeClr val="hlink"/>
              </a:buClr>
              <a:buSzPct val="65000"/>
              <a:buFont typeface="Wingdings" panose="05000000000000000000" pitchFamily="2" charset="2"/>
            </a:pPr>
            <a:r>
              <a:rPr lang="sr-Latn-CS" altLang="x-none" sz="2000" dirty="0">
                <a:solidFill>
                  <a:srgbClr val="000000"/>
                </a:solidFill>
                <a:effectLst/>
              </a:rPr>
              <a:t>Džon Stjuart Mil započinje englesko-francusku ideološku sintezu: tradicija Bentama i Mila ukršta se sa tradicijom Tokvila i Konta.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90000"/>
              </a:lnSpc>
              <a:buClr>
                <a:schemeClr val="hlink"/>
              </a:buClr>
              <a:buSzPct val="65000"/>
              <a:buFont typeface="Wingdings" panose="05000000000000000000" pitchFamily="2" charset="2"/>
            </a:pPr>
            <a:r>
              <a:rPr lang="sr-Latn-CS" altLang="x-none" sz="2000" dirty="0">
                <a:solidFill>
                  <a:srgbClr val="000000"/>
                </a:solidFill>
                <a:effectLst/>
              </a:rPr>
              <a:t>Mil zagovara: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lvl="1" eaLnBrk="1" hangingPunct="1">
              <a:lnSpc>
                <a:spcPct val="90000"/>
              </a:lnSpc>
            </a:pPr>
            <a:r>
              <a:rPr lang="sr-Latn-CS" altLang="x-none" sz="1800" dirty="0">
                <a:solidFill>
                  <a:srgbClr val="000000"/>
                </a:solidFill>
                <a:effectLst/>
              </a:rPr>
              <a:t>razvoj viših zadovoljstva (</a:t>
            </a:r>
            <a:r>
              <a:rPr lang="sr-Latn-CS" altLang="x-none" sz="1800" dirty="0">
                <a:solidFill>
                  <a:srgbClr val="FF6600"/>
                </a:solidFill>
                <a:effectLst/>
              </a:rPr>
              <a:t>vrlina</a:t>
            </a:r>
            <a:r>
              <a:rPr lang="sr-Latn-CS" altLang="x-none" sz="1800" dirty="0">
                <a:solidFill>
                  <a:srgbClr val="000000"/>
                </a:solidFill>
                <a:effectLst/>
              </a:rPr>
              <a:t>) nauštrb nižih, </a:t>
            </a:r>
            <a:endParaRPr lang="sr-Latn-CS" altLang="x-none" sz="1800" dirty="0">
              <a:solidFill>
                <a:srgbClr val="000000"/>
              </a:solidFill>
              <a:effectLst/>
            </a:endParaRPr>
          </a:p>
          <a:p>
            <a:pPr lvl="1" eaLnBrk="1" hangingPunct="1">
              <a:lnSpc>
                <a:spcPct val="90000"/>
              </a:lnSpc>
            </a:pPr>
            <a:r>
              <a:rPr lang="sr-Latn-CS" altLang="x-none" sz="1800" dirty="0">
                <a:solidFill>
                  <a:srgbClr val="000000"/>
                </a:solidFill>
                <a:effectLst/>
              </a:rPr>
              <a:t>napredovanje duha </a:t>
            </a:r>
            <a:r>
              <a:rPr lang="sr-Latn-CS" altLang="x-none" sz="1800" dirty="0">
                <a:solidFill>
                  <a:srgbClr val="FF6600"/>
                </a:solidFill>
                <a:effectLst/>
              </a:rPr>
              <a:t>demokratskog egalitarizma</a:t>
            </a:r>
            <a:r>
              <a:rPr lang="sr-Latn-CS" altLang="x-none" sz="1800" dirty="0">
                <a:solidFill>
                  <a:srgbClr val="000000"/>
                </a:solidFill>
                <a:effectLst/>
              </a:rPr>
              <a:t> nauštrb </a:t>
            </a:r>
            <a:r>
              <a:rPr lang="sr-Latn-CS" altLang="x-none" sz="1800" dirty="0">
                <a:solidFill>
                  <a:srgbClr val="FF6600"/>
                </a:solidFill>
                <a:effectLst/>
              </a:rPr>
              <a:t>duha komercijalizma</a:t>
            </a:r>
            <a:r>
              <a:rPr lang="sr-Latn-CS" altLang="x-none" sz="1800" dirty="0">
                <a:solidFill>
                  <a:srgbClr val="000000"/>
                </a:solidFill>
                <a:effectLst/>
              </a:rPr>
              <a:t> i</a:t>
            </a:r>
            <a:endParaRPr lang="sr-Latn-CS" altLang="x-none" sz="1800" dirty="0">
              <a:solidFill>
                <a:srgbClr val="000000"/>
              </a:solidFill>
              <a:effectLst/>
            </a:endParaRPr>
          </a:p>
          <a:p>
            <a:pPr lvl="1" eaLnBrk="1" hangingPunct="1">
              <a:lnSpc>
                <a:spcPct val="90000"/>
              </a:lnSpc>
            </a:pPr>
            <a:r>
              <a:rPr lang="sr-Latn-CS" altLang="x-none" sz="1800" dirty="0">
                <a:solidFill>
                  <a:srgbClr val="000000"/>
                </a:solidFill>
                <a:effectLst/>
              </a:rPr>
              <a:t>afirmaciju </a:t>
            </a:r>
            <a:r>
              <a:rPr lang="sr-Latn-CS" altLang="x-none" sz="1800" dirty="0">
                <a:solidFill>
                  <a:srgbClr val="FF6600"/>
                </a:solidFill>
                <a:effectLst/>
              </a:rPr>
              <a:t>altruizma</a:t>
            </a:r>
            <a:r>
              <a:rPr lang="sr-Latn-CS" altLang="x-none" sz="1800" dirty="0">
                <a:solidFill>
                  <a:srgbClr val="000000"/>
                </a:solidFill>
                <a:effectLst/>
              </a:rPr>
              <a:t> koji će biti kompatibilan sa </a:t>
            </a:r>
            <a:r>
              <a:rPr lang="sr-Latn-CS" altLang="x-none" sz="1800" dirty="0">
                <a:solidFill>
                  <a:srgbClr val="FF6600"/>
                </a:solidFill>
                <a:effectLst/>
              </a:rPr>
              <a:t>predstavničkom vladom</a:t>
            </a:r>
            <a:r>
              <a:rPr lang="sr-Latn-CS" altLang="x-none" sz="1800" dirty="0">
                <a:solidFill>
                  <a:srgbClr val="000000"/>
                </a:solidFill>
                <a:effectLst/>
              </a:rPr>
              <a:t>.</a:t>
            </a:r>
            <a:endParaRPr lang="sr-Latn-CS" altLang="x-none" sz="1800" dirty="0">
              <a:solidFill>
                <a:srgbClr val="000000"/>
              </a:solidFill>
              <a:effectLst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29600" cy="600075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sr-Latn-CS" sz="4000" b="0" i="0" u="none" strike="noStrike" kern="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Herbert Spenser (1820-1903)</a:t>
            </a:r>
            <a:endParaRPr kumimoji="0" lang="en-US" sz="4000" b="0" i="0" u="none" strike="noStrike" kern="0" cap="none" spc="0" normalizeH="0" baseline="0" noProof="0" smtClean="0">
              <a:ln>
                <a:noFill/>
              </a:ln>
              <a:solidFill>
                <a:srgbClr val="FF66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6387" name="Rectangle 3"/>
          <p:cNvSpPr>
            <a:spLocks noGrp="1"/>
          </p:cNvSpPr>
          <p:nvPr>
            <p:ph type="body" sz="half" idx="1"/>
          </p:nvPr>
        </p:nvSpPr>
        <p:spPr>
          <a:xfrm>
            <a:off x="107950" y="1052513"/>
            <a:ext cx="8928100" cy="5616575"/>
          </a:xfrm>
        </p:spPr>
        <p:txBody>
          <a:bodyPr vert="horz" wrap="square" lIns="91440" tIns="45720" rIns="91440" bIns="45720" anchor="t"/>
          <a:p>
            <a:pPr eaLnBrk="1" hangingPunct="1">
              <a:lnSpc>
                <a:spcPct val="90000"/>
              </a:lnSpc>
              <a:buClr>
                <a:schemeClr val="hlink"/>
              </a:buClr>
              <a:buSzPct val="65000"/>
              <a:buFont typeface="Wingdings" panose="05000000000000000000" pitchFamily="2" charset="2"/>
            </a:pPr>
            <a:r>
              <a:rPr lang="sr-Latn-CS" altLang="x-none" sz="2000" dirty="0">
                <a:solidFill>
                  <a:srgbClr val="000000"/>
                </a:solidFill>
                <a:effectLst/>
              </a:rPr>
              <a:t>Završio je nekonformističku i slobodoumnu školu koju je vodio njegov otac Viljem Džordž Spenser i u kojoj su koreni Herbertovog antiautoritarizma.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90000"/>
              </a:lnSpc>
              <a:buClr>
                <a:schemeClr val="hlink"/>
              </a:buClr>
              <a:buSzPct val="65000"/>
              <a:buFont typeface="Wingdings" panose="05000000000000000000" pitchFamily="2" charset="2"/>
            </a:pPr>
            <a:r>
              <a:rPr lang="sr-Latn-CS" altLang="x-none" sz="2000" dirty="0">
                <a:solidFill>
                  <a:srgbClr val="000000"/>
                </a:solidFill>
                <a:effectLst/>
              </a:rPr>
              <a:t>1848-1853. bio je kourednik časopisa </a:t>
            </a:r>
            <a:r>
              <a:rPr lang="sr-Latn-CS" altLang="x-none" sz="2000" i="1" dirty="0">
                <a:solidFill>
                  <a:srgbClr val="000000"/>
                </a:solidFill>
                <a:effectLst/>
              </a:rPr>
              <a:t>Ekonomist, </a:t>
            </a:r>
            <a:r>
              <a:rPr lang="sr-Latn-CS" altLang="x-none" sz="2000" dirty="0">
                <a:solidFill>
                  <a:srgbClr val="000000"/>
                </a:solidFill>
                <a:effectLst/>
              </a:rPr>
              <a:t>koji je propagirao neograničeno slobodnu trgovinu.</a:t>
            </a:r>
            <a:endParaRPr lang="sr-Latn-CS" altLang="x-none" sz="2000" i="1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90000"/>
              </a:lnSpc>
              <a:buClr>
                <a:schemeClr val="hlink"/>
              </a:buClr>
              <a:buSzPct val="65000"/>
              <a:buFont typeface="Wingdings" panose="05000000000000000000" pitchFamily="2" charset="2"/>
            </a:pPr>
            <a:r>
              <a:rPr lang="sr-Latn-CS" altLang="x-none" sz="2000" dirty="0">
                <a:solidFill>
                  <a:srgbClr val="000000"/>
                </a:solidFill>
                <a:effectLst/>
              </a:rPr>
              <a:t>1858. Spenser je počeo da koncipira svoj 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90000"/>
              </a:lnSpc>
              <a:buClr>
                <a:schemeClr val="hlink"/>
              </a:buClr>
              <a:buSzPct val="65000"/>
              <a:buFont typeface="Wingdings" panose="05000000000000000000" pitchFamily="2" charset="2"/>
              <a:buNone/>
            </a:pPr>
            <a:r>
              <a:rPr lang="sr-Latn-CS" altLang="x-none" sz="2000" dirty="0">
                <a:solidFill>
                  <a:srgbClr val="000000"/>
                </a:solidFill>
                <a:effectLst/>
              </a:rPr>
              <a:t>	sistem sintetičke filozofije, verovatno pod 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90000"/>
              </a:lnSpc>
              <a:buClr>
                <a:schemeClr val="hlink"/>
              </a:buClr>
              <a:buSzPct val="65000"/>
              <a:buFont typeface="Wingdings" panose="05000000000000000000" pitchFamily="2" charset="2"/>
              <a:buNone/>
            </a:pPr>
            <a:r>
              <a:rPr lang="sr-Latn-CS" altLang="x-none" sz="2000" dirty="0">
                <a:solidFill>
                  <a:srgbClr val="000000"/>
                </a:solidFill>
                <a:effectLst/>
              </a:rPr>
              <a:t>	uticajem Kontovih dela </a:t>
            </a:r>
            <a:r>
              <a:rPr lang="sr-Latn-CS" altLang="x-none" sz="2000" i="1" dirty="0">
                <a:solidFill>
                  <a:srgbClr val="000000"/>
                </a:solidFill>
                <a:effectLst/>
              </a:rPr>
              <a:t>Kurs pozitivne 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90000"/>
              </a:lnSpc>
              <a:buClr>
                <a:schemeClr val="hlink"/>
              </a:buClr>
              <a:buSzPct val="65000"/>
              <a:buFont typeface="Wingdings" panose="05000000000000000000" pitchFamily="2" charset="2"/>
              <a:buNone/>
            </a:pPr>
            <a:r>
              <a:rPr lang="sr-Latn-CS" altLang="x-none" sz="2000" dirty="0">
                <a:solidFill>
                  <a:srgbClr val="000000"/>
                </a:solidFill>
                <a:effectLst/>
              </a:rPr>
              <a:t>	</a:t>
            </a:r>
            <a:r>
              <a:rPr lang="sr-Latn-CS" altLang="x-none" sz="2000" i="1" dirty="0">
                <a:solidFill>
                  <a:srgbClr val="000000"/>
                </a:solidFill>
                <a:effectLst/>
              </a:rPr>
              <a:t>filozofije</a:t>
            </a:r>
            <a:r>
              <a:rPr lang="sr-Latn-CS" altLang="x-none" sz="2000" dirty="0">
                <a:solidFill>
                  <a:srgbClr val="000000"/>
                </a:solidFill>
                <a:effectLst/>
              </a:rPr>
              <a:t> (1832-1842) i </a:t>
            </a:r>
            <a:r>
              <a:rPr lang="sr-Latn-CS" altLang="x-none" sz="2000" i="1" dirty="0">
                <a:solidFill>
                  <a:srgbClr val="000000"/>
                </a:solidFill>
                <a:effectLst/>
              </a:rPr>
              <a:t>Sistem pozitivne 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90000"/>
              </a:lnSpc>
              <a:buClr>
                <a:schemeClr val="hlink"/>
              </a:buClr>
              <a:buSzPct val="65000"/>
              <a:buFont typeface="Wingdings" panose="05000000000000000000" pitchFamily="2" charset="2"/>
              <a:buNone/>
            </a:pPr>
            <a:r>
              <a:rPr lang="sr-Latn-CS" altLang="x-none" sz="2000" i="1" dirty="0">
                <a:solidFill>
                  <a:srgbClr val="000000"/>
                </a:solidFill>
                <a:effectLst/>
              </a:rPr>
              <a:t>	politike </a:t>
            </a:r>
            <a:r>
              <a:rPr lang="sr-Latn-CS" altLang="x-none" sz="2000" dirty="0">
                <a:solidFill>
                  <a:srgbClr val="000000"/>
                </a:solidFill>
                <a:effectLst/>
              </a:rPr>
              <a:t>(1851-1854).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90000"/>
              </a:lnSpc>
              <a:buClr>
                <a:schemeClr val="hlink"/>
              </a:buClr>
              <a:buSzPct val="65000"/>
              <a:buFont typeface="Wingdings" panose="05000000000000000000" pitchFamily="2" charset="2"/>
            </a:pPr>
            <a:r>
              <a:rPr lang="sr-Latn-CS" altLang="x-none" sz="2000" dirty="0">
                <a:solidFill>
                  <a:srgbClr val="000000"/>
                </a:solidFill>
                <a:effectLst/>
              </a:rPr>
              <a:t>U 19. veku sociologija ne ulazi na univerzitete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90000"/>
              </a:lnSpc>
              <a:buClr>
                <a:schemeClr val="hlink"/>
              </a:buClr>
              <a:buSzPct val="65000"/>
              <a:buFont typeface="Wingdings" panose="05000000000000000000" pitchFamily="2" charset="2"/>
              <a:buNone/>
            </a:pPr>
            <a:r>
              <a:rPr lang="sr-Latn-CS" altLang="x-none" sz="2000" dirty="0">
                <a:solidFill>
                  <a:srgbClr val="000000"/>
                </a:solidFill>
                <a:effectLst/>
              </a:rPr>
              <a:t>	a Spenser je delovao kao slobodni mislilac.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90000"/>
              </a:lnSpc>
              <a:buClr>
                <a:schemeClr val="hlink"/>
              </a:buClr>
              <a:buSzPct val="65000"/>
              <a:buFont typeface="Wingdings" panose="05000000000000000000" pitchFamily="2" charset="2"/>
            </a:pPr>
            <a:r>
              <a:rPr lang="sr-Latn-CS" altLang="x-none" sz="2000" dirty="0">
                <a:solidFill>
                  <a:srgbClr val="000000"/>
                </a:solidFill>
                <a:effectLst/>
              </a:rPr>
              <a:t>Ipak, od 1869. Spenser je bio toliko uticajan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90000"/>
              </a:lnSpc>
              <a:buClr>
                <a:schemeClr val="hlink"/>
              </a:buClr>
              <a:buSzPct val="65000"/>
              <a:buFont typeface="Wingdings" panose="05000000000000000000" pitchFamily="2" charset="2"/>
              <a:buNone/>
            </a:pPr>
            <a:r>
              <a:rPr lang="sr-Latn-CS" altLang="x-none" sz="2000" dirty="0">
                <a:solidFill>
                  <a:srgbClr val="000000"/>
                </a:solidFill>
                <a:effectLst/>
              </a:rPr>
              <a:t>	da je mogao da živi od autorskih honorara.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90000"/>
              </a:lnSpc>
              <a:buClr>
                <a:schemeClr val="hlink"/>
              </a:buClr>
              <a:buSzPct val="65000"/>
              <a:buFont typeface="Wingdings" panose="05000000000000000000" pitchFamily="2" charset="2"/>
            </a:pPr>
            <a:r>
              <a:rPr lang="sr-Latn-CS" altLang="x-none" sz="2000" dirty="0">
                <a:solidFill>
                  <a:srgbClr val="000000"/>
                </a:solidFill>
                <a:effectLst/>
              </a:rPr>
              <a:t>Bio je protivnik svakog oblika militarizma, 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90000"/>
              </a:lnSpc>
              <a:buClr>
                <a:schemeClr val="hlink"/>
              </a:buClr>
              <a:buSzPct val="65000"/>
              <a:buFont typeface="Wingdings" panose="05000000000000000000" pitchFamily="2" charset="2"/>
              <a:buNone/>
            </a:pPr>
            <a:r>
              <a:rPr lang="sr-Latn-CS" altLang="x-none" sz="2000" dirty="0">
                <a:solidFill>
                  <a:srgbClr val="000000"/>
                </a:solidFill>
                <a:effectLst/>
              </a:rPr>
              <a:t>	imperijalizma, državnog intervencionizma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90000"/>
              </a:lnSpc>
              <a:buClr>
                <a:schemeClr val="hlink"/>
              </a:buClr>
              <a:buSzPct val="65000"/>
              <a:buFont typeface="Wingdings" panose="05000000000000000000" pitchFamily="2" charset="2"/>
              <a:buNone/>
            </a:pPr>
            <a:r>
              <a:rPr lang="sr-Latn-CS" altLang="x-none" sz="2000" dirty="0">
                <a:solidFill>
                  <a:srgbClr val="000000"/>
                </a:solidFill>
                <a:effectLst/>
              </a:rPr>
              <a:t>	i svega što je ličilo na socijalistički 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90000"/>
              </a:lnSpc>
              <a:buClr>
                <a:schemeClr val="hlink"/>
              </a:buClr>
              <a:buSzPct val="65000"/>
              <a:buFont typeface="Wingdings" panose="05000000000000000000" pitchFamily="2" charset="2"/>
              <a:buNone/>
            </a:pPr>
            <a:r>
              <a:rPr lang="sr-Latn-CS" altLang="x-none" sz="2000" dirty="0">
                <a:solidFill>
                  <a:srgbClr val="000000"/>
                </a:solidFill>
                <a:effectLst/>
              </a:rPr>
              <a:t>	paternalizam (“ropstvo”, kako je on govorio).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</p:txBody>
      </p:sp>
      <p:pic>
        <p:nvPicPr>
          <p:cNvPr id="16388" name="Picture 14" descr="Spencer1"/>
          <p:cNvPicPr>
            <a:picLocks noChangeAspect="1"/>
          </p:cNvPicPr>
          <p:nvPr>
            <p:ph sz="half" idx="2"/>
          </p:nvPr>
        </p:nvPicPr>
        <p:blipFill>
          <a:blip r:embed="rId1"/>
          <a:srcRect/>
          <a:stretch>
            <a:fillRect/>
          </a:stretch>
        </p:blipFill>
        <p:spPr>
          <a:xfrm>
            <a:off x="5867400" y="2133600"/>
            <a:ext cx="2997200" cy="4319588"/>
          </a:xfr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188913"/>
            <a:ext cx="8642350" cy="720725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sr-Latn-CS" sz="4000" b="0" i="0" u="none" strike="noStrike" kern="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Dela</a:t>
            </a:r>
            <a:endParaRPr kumimoji="0" lang="en-US" sz="4000" b="0" i="0" u="none" strike="noStrike" kern="0" cap="none" spc="0" normalizeH="0" baseline="0" noProof="0" smtClean="0">
              <a:ln>
                <a:noFill/>
              </a:ln>
              <a:solidFill>
                <a:srgbClr val="FF66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7411" name="Rectangle 3"/>
          <p:cNvSpPr>
            <a:spLocks noGrp="1"/>
          </p:cNvSpPr>
          <p:nvPr>
            <p:ph type="body" sz="half" idx="1"/>
          </p:nvPr>
        </p:nvSpPr>
        <p:spPr>
          <a:xfrm>
            <a:off x="611188" y="1196975"/>
            <a:ext cx="8064500" cy="5400675"/>
          </a:xfrm>
        </p:spPr>
        <p:txBody>
          <a:bodyPr vert="horz" wrap="square" lIns="91440" tIns="45720" rIns="91440" bIns="45720" anchor="t"/>
          <a:p>
            <a:pPr eaLnBrk="1" hangingPunct="1">
              <a:lnSpc>
                <a:spcPct val="80000"/>
              </a:lnSpc>
              <a:buClr>
                <a:schemeClr val="hlink"/>
              </a:buClr>
              <a:buSzPct val="65000"/>
              <a:buFont typeface="Wingdings" panose="05000000000000000000" pitchFamily="2" charset="2"/>
            </a:pPr>
            <a:r>
              <a:rPr lang="en-US" altLang="x-none" sz="2400" dirty="0">
                <a:solidFill>
                  <a:srgbClr val="000000"/>
                </a:solidFill>
                <a:effectLst/>
              </a:rPr>
              <a:t>O</a:t>
            </a:r>
            <a:r>
              <a:rPr lang="sr-Latn-CS" altLang="x-none" sz="2400" dirty="0">
                <a:solidFill>
                  <a:srgbClr val="000000"/>
                </a:solidFill>
                <a:effectLst/>
              </a:rPr>
              <a:t> pravoj sferi vlade</a:t>
            </a:r>
            <a:r>
              <a:rPr lang="en-US" altLang="x-none" sz="2400" dirty="0">
                <a:solidFill>
                  <a:srgbClr val="000000"/>
                </a:solidFill>
                <a:effectLst/>
              </a:rPr>
              <a:t> (1842)</a:t>
            </a:r>
            <a:endParaRPr lang="en-US" altLang="x-none" sz="2400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80000"/>
              </a:lnSpc>
              <a:buClr>
                <a:schemeClr val="hlink"/>
              </a:buClr>
              <a:buSzPct val="65000"/>
              <a:buFont typeface="Wingdings" panose="05000000000000000000" pitchFamily="2" charset="2"/>
            </a:pPr>
            <a:r>
              <a:rPr lang="en-US" altLang="x-none" sz="2400" dirty="0">
                <a:solidFill>
                  <a:srgbClr val="000000"/>
                </a:solidFill>
                <a:effectLst/>
              </a:rPr>
              <a:t>Soci</a:t>
            </a:r>
            <a:r>
              <a:rPr lang="sr-Latn-CS" altLang="x-none" sz="2400" dirty="0">
                <a:solidFill>
                  <a:srgbClr val="000000"/>
                </a:solidFill>
                <a:effectLst/>
              </a:rPr>
              <a:t>j</a:t>
            </a:r>
            <a:r>
              <a:rPr lang="en-US" altLang="x-none" sz="2400" dirty="0">
                <a:solidFill>
                  <a:srgbClr val="000000"/>
                </a:solidFill>
                <a:effectLst/>
              </a:rPr>
              <a:t>al</a:t>
            </a:r>
            <a:r>
              <a:rPr lang="sr-Latn-CS" altLang="x-none" sz="2400" dirty="0">
                <a:solidFill>
                  <a:srgbClr val="000000"/>
                </a:solidFill>
                <a:effectLst/>
              </a:rPr>
              <a:t>na s</a:t>
            </a:r>
            <a:r>
              <a:rPr lang="en-US" altLang="x-none" sz="2400" dirty="0">
                <a:solidFill>
                  <a:srgbClr val="000000"/>
                </a:solidFill>
                <a:effectLst/>
              </a:rPr>
              <a:t>tati</a:t>
            </a:r>
            <a:r>
              <a:rPr lang="sr-Latn-CS" altLang="x-none" sz="2400" dirty="0">
                <a:solidFill>
                  <a:srgbClr val="000000"/>
                </a:solidFill>
                <a:effectLst/>
              </a:rPr>
              <a:t>ka</a:t>
            </a:r>
            <a:r>
              <a:rPr lang="en-US" altLang="x-none" sz="2400" dirty="0">
                <a:solidFill>
                  <a:srgbClr val="000000"/>
                </a:solidFill>
                <a:effectLst/>
              </a:rPr>
              <a:t> (1851)</a:t>
            </a:r>
            <a:endParaRPr lang="en-US" altLang="x-none" sz="2400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80000"/>
              </a:lnSpc>
              <a:buClr>
                <a:schemeClr val="hlink"/>
              </a:buClr>
              <a:buSzPct val="65000"/>
              <a:buFont typeface="Wingdings" panose="05000000000000000000" pitchFamily="2" charset="2"/>
            </a:pPr>
            <a:r>
              <a:rPr lang="en-US" altLang="x-none" sz="2400" dirty="0">
                <a:solidFill>
                  <a:srgbClr val="000000"/>
                </a:solidFill>
                <a:effectLst/>
              </a:rPr>
              <a:t>Teor</a:t>
            </a:r>
            <a:r>
              <a:rPr lang="sr-Latn-CS" altLang="x-none" sz="2400" dirty="0">
                <a:solidFill>
                  <a:srgbClr val="000000"/>
                </a:solidFill>
                <a:effectLst/>
              </a:rPr>
              <a:t>ija</a:t>
            </a:r>
            <a:r>
              <a:rPr lang="en-US" altLang="x-none" sz="2400" dirty="0">
                <a:solidFill>
                  <a:srgbClr val="000000"/>
                </a:solidFill>
                <a:effectLst/>
              </a:rPr>
              <a:t> </a:t>
            </a:r>
            <a:r>
              <a:rPr lang="sr-Latn-CS" altLang="x-none" sz="2400" dirty="0">
                <a:solidFill>
                  <a:srgbClr val="000000"/>
                </a:solidFill>
                <a:effectLst/>
              </a:rPr>
              <a:t>stanovništva</a:t>
            </a:r>
            <a:r>
              <a:rPr lang="en-US" altLang="x-none" sz="2400" dirty="0">
                <a:solidFill>
                  <a:srgbClr val="000000"/>
                </a:solidFill>
                <a:effectLst/>
              </a:rPr>
              <a:t> (1852)</a:t>
            </a:r>
            <a:endParaRPr lang="en-US" altLang="x-none" sz="2400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80000"/>
              </a:lnSpc>
              <a:buClr>
                <a:schemeClr val="hlink"/>
              </a:buClr>
              <a:buSzPct val="65000"/>
              <a:buFont typeface="Wingdings" panose="05000000000000000000" pitchFamily="2" charset="2"/>
            </a:pPr>
            <a:r>
              <a:rPr lang="en-US" altLang="x-none" sz="2400" dirty="0">
                <a:solidFill>
                  <a:srgbClr val="000000"/>
                </a:solidFill>
                <a:effectLst/>
              </a:rPr>
              <a:t>Princip</a:t>
            </a:r>
            <a:r>
              <a:rPr lang="sr-Latn-CS" altLang="x-none" sz="2400" dirty="0">
                <a:solidFill>
                  <a:srgbClr val="000000"/>
                </a:solidFill>
                <a:effectLst/>
              </a:rPr>
              <a:t>i p</a:t>
            </a:r>
            <a:r>
              <a:rPr lang="en-US" altLang="x-none" sz="2400" dirty="0">
                <a:solidFill>
                  <a:srgbClr val="000000"/>
                </a:solidFill>
                <a:effectLst/>
              </a:rPr>
              <a:t>s</a:t>
            </a:r>
            <a:r>
              <a:rPr lang="sr-Latn-CS" altLang="x-none" sz="2400" dirty="0">
                <a:solidFill>
                  <a:srgbClr val="000000"/>
                </a:solidFill>
                <a:effectLst/>
              </a:rPr>
              <a:t>i</a:t>
            </a:r>
            <a:r>
              <a:rPr lang="en-US" altLang="x-none" sz="2400" dirty="0">
                <a:solidFill>
                  <a:srgbClr val="000000"/>
                </a:solidFill>
                <a:effectLst/>
              </a:rPr>
              <a:t>holog</a:t>
            </a:r>
            <a:r>
              <a:rPr lang="sr-Latn-CS" altLang="x-none" sz="2400" dirty="0">
                <a:solidFill>
                  <a:srgbClr val="000000"/>
                </a:solidFill>
                <a:effectLst/>
              </a:rPr>
              <a:t>ije</a:t>
            </a:r>
            <a:r>
              <a:rPr lang="en-US" altLang="x-none" sz="2400" dirty="0">
                <a:solidFill>
                  <a:srgbClr val="000000"/>
                </a:solidFill>
                <a:effectLst/>
              </a:rPr>
              <a:t> (1855)</a:t>
            </a:r>
            <a:endParaRPr lang="en-US" altLang="x-none" sz="2400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80000"/>
              </a:lnSpc>
              <a:buClr>
                <a:schemeClr val="hlink"/>
              </a:buClr>
              <a:buSzPct val="65000"/>
              <a:buFont typeface="Wingdings" panose="05000000000000000000" pitchFamily="2" charset="2"/>
            </a:pPr>
            <a:r>
              <a:rPr lang="sr-Latn-CS" altLang="x-none" sz="2400" dirty="0">
                <a:solidFill>
                  <a:srgbClr val="000000"/>
                </a:solidFill>
                <a:effectLst/>
              </a:rPr>
              <a:t>Obrazovanje</a:t>
            </a:r>
            <a:r>
              <a:rPr lang="en-US" altLang="x-none" sz="2400" dirty="0">
                <a:solidFill>
                  <a:srgbClr val="000000"/>
                </a:solidFill>
                <a:effectLst/>
              </a:rPr>
              <a:t> (1861)</a:t>
            </a:r>
            <a:endParaRPr lang="en-US" altLang="x-none" sz="2400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80000"/>
              </a:lnSpc>
              <a:buClr>
                <a:schemeClr val="hlink"/>
              </a:buClr>
              <a:buSzPct val="65000"/>
              <a:buFont typeface="Wingdings" panose="05000000000000000000" pitchFamily="2" charset="2"/>
            </a:pPr>
            <a:r>
              <a:rPr lang="en-US" altLang="x-none" sz="2400" dirty="0">
                <a:solidFill>
                  <a:srgbClr val="000000"/>
                </a:solidFill>
                <a:effectLst/>
              </a:rPr>
              <a:t>S</a:t>
            </a:r>
            <a:r>
              <a:rPr lang="sr-Latn-CS" altLang="x-none" sz="2400" dirty="0">
                <a:solidFill>
                  <a:srgbClr val="000000"/>
                </a:solidFill>
                <a:effectLst/>
              </a:rPr>
              <a:t>i</a:t>
            </a:r>
            <a:r>
              <a:rPr lang="en-US" altLang="x-none" sz="2400" dirty="0">
                <a:solidFill>
                  <a:srgbClr val="000000"/>
                </a:solidFill>
                <a:effectLst/>
              </a:rPr>
              <a:t>stem </a:t>
            </a:r>
            <a:r>
              <a:rPr lang="sr-Latn-CS" altLang="x-none" sz="2400" dirty="0">
                <a:solidFill>
                  <a:srgbClr val="000000"/>
                </a:solidFill>
                <a:effectLst/>
              </a:rPr>
              <a:t>sintetičke filozofije (u 10 tomova):</a:t>
            </a:r>
            <a:endParaRPr lang="en-US" altLang="x-none" sz="2400" dirty="0">
              <a:solidFill>
                <a:srgbClr val="000000"/>
              </a:solidFill>
              <a:effectLst/>
            </a:endParaRPr>
          </a:p>
          <a:p>
            <a:pPr lvl="1" eaLnBrk="1" hangingPunct="1">
              <a:lnSpc>
                <a:spcPct val="80000"/>
              </a:lnSpc>
            </a:pPr>
            <a:r>
              <a:rPr lang="sr-Latn-CS" altLang="x-none" sz="2000" dirty="0">
                <a:solidFill>
                  <a:srgbClr val="000000"/>
                </a:solidFill>
                <a:effectLst/>
              </a:rPr>
              <a:t>Prvi principi</a:t>
            </a:r>
            <a:r>
              <a:rPr lang="en-US" altLang="x-none" sz="2000" dirty="0">
                <a:solidFill>
                  <a:srgbClr val="000000"/>
                </a:solidFill>
                <a:effectLst/>
              </a:rPr>
              <a:t> (1862)</a:t>
            </a:r>
            <a:endParaRPr lang="en-US" altLang="x-none" sz="2000" dirty="0">
              <a:solidFill>
                <a:srgbClr val="000000"/>
              </a:solidFill>
              <a:effectLst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altLang="x-none" sz="2000" dirty="0">
                <a:solidFill>
                  <a:srgbClr val="000000"/>
                </a:solidFill>
                <a:effectLst/>
              </a:rPr>
              <a:t>Princip</a:t>
            </a:r>
            <a:r>
              <a:rPr lang="sr-Latn-CS" altLang="x-none" sz="2000" dirty="0">
                <a:solidFill>
                  <a:srgbClr val="000000"/>
                </a:solidFill>
                <a:effectLst/>
              </a:rPr>
              <a:t>i b</a:t>
            </a:r>
            <a:r>
              <a:rPr lang="en-US" altLang="x-none" sz="2000" dirty="0">
                <a:solidFill>
                  <a:srgbClr val="000000"/>
                </a:solidFill>
                <a:effectLst/>
              </a:rPr>
              <a:t>iolog</a:t>
            </a:r>
            <a:r>
              <a:rPr lang="sr-Latn-CS" altLang="x-none" sz="2000" dirty="0">
                <a:solidFill>
                  <a:srgbClr val="000000"/>
                </a:solidFill>
                <a:effectLst/>
              </a:rPr>
              <a:t>ije, I-II</a:t>
            </a:r>
            <a:r>
              <a:rPr lang="en-US" altLang="x-none" sz="2000" dirty="0">
                <a:solidFill>
                  <a:srgbClr val="000000"/>
                </a:solidFill>
                <a:effectLst/>
              </a:rPr>
              <a:t> (1864, 1867)</a:t>
            </a:r>
            <a:endParaRPr lang="en-US" altLang="x-none" sz="2000" dirty="0">
              <a:solidFill>
                <a:srgbClr val="000000"/>
              </a:solidFill>
              <a:effectLst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altLang="x-none" sz="2000" dirty="0">
                <a:solidFill>
                  <a:srgbClr val="000000"/>
                </a:solidFill>
                <a:effectLst/>
              </a:rPr>
              <a:t>Princip</a:t>
            </a:r>
            <a:r>
              <a:rPr lang="sr-Latn-CS" altLang="x-none" sz="2000" dirty="0">
                <a:solidFill>
                  <a:srgbClr val="000000"/>
                </a:solidFill>
                <a:effectLst/>
              </a:rPr>
              <a:t>i p</a:t>
            </a:r>
            <a:r>
              <a:rPr lang="en-US" altLang="x-none" sz="2000" dirty="0">
                <a:solidFill>
                  <a:srgbClr val="000000"/>
                </a:solidFill>
                <a:effectLst/>
              </a:rPr>
              <a:t>s</a:t>
            </a:r>
            <a:r>
              <a:rPr lang="sr-Latn-CS" altLang="x-none" sz="2000" dirty="0">
                <a:solidFill>
                  <a:srgbClr val="000000"/>
                </a:solidFill>
                <a:effectLst/>
              </a:rPr>
              <a:t>i</a:t>
            </a:r>
            <a:r>
              <a:rPr lang="en-US" altLang="x-none" sz="2000" dirty="0">
                <a:solidFill>
                  <a:srgbClr val="000000"/>
                </a:solidFill>
                <a:effectLst/>
              </a:rPr>
              <a:t>holog</a:t>
            </a:r>
            <a:r>
              <a:rPr lang="sr-Latn-CS" altLang="x-none" sz="2000" dirty="0">
                <a:solidFill>
                  <a:srgbClr val="000000"/>
                </a:solidFill>
                <a:effectLst/>
              </a:rPr>
              <a:t>ije, I-II</a:t>
            </a:r>
            <a:r>
              <a:rPr lang="en-US" altLang="x-none" sz="2000" dirty="0">
                <a:solidFill>
                  <a:srgbClr val="000000"/>
                </a:solidFill>
                <a:effectLst/>
              </a:rPr>
              <a:t> (1870, 1880)</a:t>
            </a:r>
            <a:endParaRPr lang="en-US" altLang="x-none" sz="2000" dirty="0">
              <a:solidFill>
                <a:srgbClr val="000000"/>
              </a:solidFill>
              <a:effectLst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altLang="x-none" sz="2000" dirty="0">
                <a:solidFill>
                  <a:srgbClr val="000000"/>
                </a:solidFill>
                <a:effectLst/>
              </a:rPr>
              <a:t>Princip</a:t>
            </a:r>
            <a:r>
              <a:rPr lang="sr-Latn-CS" altLang="x-none" sz="2000" dirty="0">
                <a:solidFill>
                  <a:srgbClr val="000000"/>
                </a:solidFill>
                <a:effectLst/>
              </a:rPr>
              <a:t>i s</a:t>
            </a:r>
            <a:r>
              <a:rPr lang="en-US" altLang="x-none" sz="2000" dirty="0">
                <a:solidFill>
                  <a:srgbClr val="000000"/>
                </a:solidFill>
                <a:effectLst/>
              </a:rPr>
              <a:t>ociolog</a:t>
            </a:r>
            <a:r>
              <a:rPr lang="sr-Latn-CS" altLang="x-none" sz="2000" dirty="0">
                <a:solidFill>
                  <a:srgbClr val="000000"/>
                </a:solidFill>
                <a:effectLst/>
              </a:rPr>
              <a:t>ije I-III (1875, 1879, 1885)</a:t>
            </a:r>
            <a:endParaRPr lang="en-US" altLang="x-none" sz="2000" dirty="0">
              <a:solidFill>
                <a:srgbClr val="000000"/>
              </a:solidFill>
              <a:effectLst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altLang="x-none" sz="2000" dirty="0">
                <a:solidFill>
                  <a:srgbClr val="000000"/>
                </a:solidFill>
                <a:effectLst/>
              </a:rPr>
              <a:t>Princip</a:t>
            </a:r>
            <a:r>
              <a:rPr lang="sr-Latn-CS" altLang="x-none" sz="2000" dirty="0">
                <a:solidFill>
                  <a:srgbClr val="000000"/>
                </a:solidFill>
                <a:effectLst/>
              </a:rPr>
              <a:t>i et</a:t>
            </a:r>
            <a:r>
              <a:rPr lang="en-US" altLang="x-none" sz="2000" dirty="0">
                <a:solidFill>
                  <a:srgbClr val="000000"/>
                </a:solidFill>
                <a:effectLst/>
              </a:rPr>
              <a:t>i</a:t>
            </a:r>
            <a:r>
              <a:rPr lang="sr-Latn-CS" altLang="x-none" sz="2000" dirty="0">
                <a:solidFill>
                  <a:srgbClr val="000000"/>
                </a:solidFill>
                <a:effectLst/>
              </a:rPr>
              <a:t>ke, I-II</a:t>
            </a:r>
            <a:r>
              <a:rPr lang="en-US" altLang="x-none" sz="2000" dirty="0">
                <a:solidFill>
                  <a:srgbClr val="000000"/>
                </a:solidFill>
                <a:effectLst/>
              </a:rPr>
              <a:t> (1897)</a:t>
            </a:r>
            <a:endParaRPr lang="en-US" altLang="x-none" sz="2000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80000"/>
              </a:lnSpc>
              <a:buClr>
                <a:schemeClr val="hlink"/>
              </a:buClr>
              <a:buSzPct val="65000"/>
              <a:buFont typeface="Wingdings" panose="05000000000000000000" pitchFamily="2" charset="2"/>
            </a:pPr>
            <a:r>
              <a:rPr lang="en-US" altLang="x-none" sz="2400" dirty="0">
                <a:solidFill>
                  <a:srgbClr val="000000"/>
                </a:solidFill>
                <a:effectLst/>
              </a:rPr>
              <a:t>Stud</a:t>
            </a:r>
            <a:r>
              <a:rPr lang="sr-Latn-CS" altLang="x-none" sz="2400" dirty="0">
                <a:solidFill>
                  <a:srgbClr val="000000"/>
                </a:solidFill>
                <a:effectLst/>
              </a:rPr>
              <a:t>ija s</a:t>
            </a:r>
            <a:r>
              <a:rPr lang="en-US" altLang="x-none" sz="2400" dirty="0">
                <a:solidFill>
                  <a:srgbClr val="000000"/>
                </a:solidFill>
                <a:effectLst/>
              </a:rPr>
              <a:t>ociolog</a:t>
            </a:r>
            <a:r>
              <a:rPr lang="sr-Latn-CS" altLang="x-none" sz="2400" dirty="0">
                <a:solidFill>
                  <a:srgbClr val="000000"/>
                </a:solidFill>
                <a:effectLst/>
              </a:rPr>
              <a:t>ije</a:t>
            </a:r>
            <a:r>
              <a:rPr lang="en-US" altLang="x-none" sz="2400" dirty="0">
                <a:solidFill>
                  <a:srgbClr val="000000"/>
                </a:solidFill>
                <a:effectLst/>
              </a:rPr>
              <a:t> (1873)</a:t>
            </a:r>
            <a:endParaRPr lang="sr-Latn-CS" altLang="x-none" sz="2400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80000"/>
              </a:lnSpc>
              <a:buClr>
                <a:schemeClr val="hlink"/>
              </a:buClr>
              <a:buSzPct val="65000"/>
              <a:buFont typeface="Wingdings" panose="05000000000000000000" pitchFamily="2" charset="2"/>
            </a:pPr>
            <a:r>
              <a:rPr lang="sr-Latn-CS" altLang="x-none" sz="2400" dirty="0">
                <a:solidFill>
                  <a:srgbClr val="000000"/>
                </a:solidFill>
                <a:effectLst/>
              </a:rPr>
              <a:t>Čovek protiv države (1884)</a:t>
            </a:r>
            <a:endParaRPr lang="sr-Latn-CS" altLang="x-none" sz="2400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80000"/>
              </a:lnSpc>
              <a:buClr>
                <a:schemeClr val="hlink"/>
              </a:buClr>
              <a:buSzPct val="65000"/>
              <a:buFont typeface="Wingdings" panose="05000000000000000000" pitchFamily="2" charset="2"/>
            </a:pPr>
            <a:r>
              <a:rPr lang="sr-Latn-CS" altLang="x-none" sz="2400" dirty="0">
                <a:solidFill>
                  <a:srgbClr val="000000"/>
                </a:solidFill>
                <a:effectLst/>
              </a:rPr>
              <a:t>Eseji, I-III (1891)</a:t>
            </a:r>
            <a:endParaRPr lang="en-US" altLang="x-none" sz="2400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80000"/>
              </a:lnSpc>
              <a:buClr>
                <a:schemeClr val="hlink"/>
              </a:buClr>
              <a:buSzPct val="65000"/>
              <a:buFont typeface="Wingdings" panose="05000000000000000000" pitchFamily="2" charset="2"/>
            </a:pPr>
            <a:r>
              <a:rPr lang="en-US" altLang="x-none" sz="2400" dirty="0">
                <a:solidFill>
                  <a:srgbClr val="000000"/>
                </a:solidFill>
                <a:effectLst/>
              </a:rPr>
              <a:t>Autobiogra</a:t>
            </a:r>
            <a:r>
              <a:rPr lang="sr-Latn-CS" altLang="x-none" sz="2400" dirty="0">
                <a:solidFill>
                  <a:srgbClr val="000000"/>
                </a:solidFill>
                <a:effectLst/>
              </a:rPr>
              <a:t>fija, I-II</a:t>
            </a:r>
            <a:r>
              <a:rPr lang="en-US" altLang="x-none" sz="2400" dirty="0">
                <a:solidFill>
                  <a:srgbClr val="000000"/>
                </a:solidFill>
                <a:effectLst/>
              </a:rPr>
              <a:t> (1904)</a:t>
            </a:r>
            <a:endParaRPr lang="en-US" altLang="x-none" sz="2400" dirty="0">
              <a:solidFill>
                <a:srgbClr val="000000"/>
              </a:solidFill>
              <a:effectLst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91490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188913"/>
            <a:ext cx="8642350" cy="720725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sr-Latn-CS" sz="4000" b="0" i="0" u="none" strike="noStrike" kern="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Osnovne ideje Spenserove sociologije</a:t>
            </a:r>
            <a:endParaRPr kumimoji="0" lang="en-US" sz="4000" b="0" i="0" u="none" strike="noStrike" kern="0" cap="none" spc="0" normalizeH="0" baseline="0" noProof="0" smtClean="0">
              <a:ln>
                <a:noFill/>
              </a:ln>
              <a:solidFill>
                <a:srgbClr val="FF66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8435" name="Rectangle 3"/>
          <p:cNvSpPr>
            <a:spLocks noGrp="1"/>
          </p:cNvSpPr>
          <p:nvPr>
            <p:ph type="body" sz="half" idx="1"/>
          </p:nvPr>
        </p:nvSpPr>
        <p:spPr>
          <a:xfrm>
            <a:off x="250825" y="1196975"/>
            <a:ext cx="8713788" cy="5400675"/>
          </a:xfrm>
        </p:spPr>
        <p:txBody>
          <a:bodyPr vert="horz" wrap="square" lIns="91440" tIns="45720" rIns="91440" bIns="45720" anchor="t"/>
          <a:p>
            <a:pPr eaLnBrk="1" hangingPunct="1">
              <a:buClr>
                <a:schemeClr val="hlink"/>
              </a:buClr>
              <a:buSzPct val="65000"/>
              <a:buFont typeface="Wingdings" panose="05000000000000000000" pitchFamily="2" charset="2"/>
            </a:pPr>
            <a:r>
              <a:rPr lang="sr-Latn-CS" altLang="x-none" sz="2400" dirty="0">
                <a:solidFill>
                  <a:srgbClr val="000000"/>
                </a:solidFill>
                <a:effectLst/>
              </a:rPr>
              <a:t>Spenserovu misao pokreću dve ključne protivrečnosti:</a:t>
            </a:r>
            <a:endParaRPr lang="sr-Latn-CS" altLang="x-none" sz="2400" dirty="0">
              <a:solidFill>
                <a:srgbClr val="000000"/>
              </a:solidFill>
              <a:effectLst/>
            </a:endParaRPr>
          </a:p>
          <a:p>
            <a:pPr lvl="1" eaLnBrk="1" hangingPunct="1"/>
            <a:r>
              <a:rPr lang="sr-Latn-CS" altLang="x-none" sz="2000" dirty="0">
                <a:solidFill>
                  <a:srgbClr val="000000"/>
                </a:solidFill>
                <a:effectLst/>
              </a:rPr>
              <a:t>između organicizma i individualizma,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lvl="1" eaLnBrk="1" hangingPunct="1"/>
            <a:r>
              <a:rPr lang="sr-Latn-CS" altLang="x-none" sz="2000" dirty="0">
                <a:solidFill>
                  <a:srgbClr val="000000"/>
                </a:solidFill>
                <a:effectLst/>
              </a:rPr>
              <a:t>između socijaldarvinizma i utilitarizma.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eaLnBrk="1" hangingPunct="1">
              <a:buClr>
                <a:schemeClr val="hlink"/>
              </a:buClr>
              <a:buSzPct val="65000"/>
              <a:buFont typeface="Wingdings" panose="05000000000000000000" pitchFamily="2" charset="2"/>
            </a:pPr>
            <a:r>
              <a:rPr lang="sr-Latn-CS" altLang="x-none" sz="2400" dirty="0">
                <a:solidFill>
                  <a:srgbClr val="000000"/>
                </a:solidFill>
                <a:effectLst/>
              </a:rPr>
              <a:t>Spenserova sociologija počiva na sledećim postulatima:</a:t>
            </a:r>
            <a:endParaRPr lang="sr-Latn-CS" altLang="x-none" sz="2400" dirty="0">
              <a:solidFill>
                <a:srgbClr val="000000"/>
              </a:solidFill>
              <a:effectLst/>
            </a:endParaRPr>
          </a:p>
          <a:p>
            <a:pPr lvl="1" eaLnBrk="1" hangingPunct="1"/>
            <a:r>
              <a:rPr lang="sr-Latn-CS" altLang="x-none" sz="2000" dirty="0">
                <a:solidFill>
                  <a:srgbClr val="000000"/>
                </a:solidFill>
                <a:effectLst/>
              </a:rPr>
              <a:t>društvo je superorganizam (postulat</a:t>
            </a:r>
            <a:r>
              <a:rPr lang="sr-Latn-CS" altLang="x-none" sz="2000" dirty="0">
                <a:solidFill>
                  <a:srgbClr val="FF6600"/>
                </a:solidFill>
                <a:effectLst/>
              </a:rPr>
              <a:t> organicizma</a:t>
            </a:r>
            <a:r>
              <a:rPr lang="sr-Latn-CS" altLang="x-none" sz="2000" dirty="0">
                <a:solidFill>
                  <a:srgbClr val="000000"/>
                </a:solidFill>
                <a:effectLst/>
              </a:rPr>
              <a:t>), koji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lvl="1" eaLnBrk="1" hangingPunct="1"/>
            <a:r>
              <a:rPr lang="sr-Latn-CS" altLang="x-none" sz="2000" dirty="0">
                <a:solidFill>
                  <a:srgbClr val="000000"/>
                </a:solidFill>
                <a:effectLst/>
              </a:rPr>
              <a:t>evoluira od neizdiferencirane homogenosti primitivnih zajednica (“hordi”) do izdiferencirane heterogenosti (“kompleksnih”) globalnih društava (postulat</a:t>
            </a:r>
            <a:r>
              <a:rPr lang="sr-Latn-CS" altLang="x-none" sz="2000" dirty="0">
                <a:solidFill>
                  <a:srgbClr val="FF6600"/>
                </a:solidFill>
                <a:effectLst/>
              </a:rPr>
              <a:t> evolucionizma</a:t>
            </a:r>
            <a:r>
              <a:rPr lang="sr-Latn-CS" altLang="x-none" sz="2000" dirty="0">
                <a:solidFill>
                  <a:srgbClr val="000000"/>
                </a:solidFill>
                <a:effectLst/>
              </a:rPr>
              <a:t>), tako da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lvl="1" eaLnBrk="1" hangingPunct="1"/>
            <a:r>
              <a:rPr lang="sr-Latn-CS" altLang="x-none" sz="2000" dirty="0">
                <a:solidFill>
                  <a:srgbClr val="000000"/>
                </a:solidFill>
                <a:effectLst/>
              </a:rPr>
              <a:t>na svakom evolutivnom stupnju društvo njegovim članovima nameće imperativ adaptacije putem borbe za opstanak i saradnje (postulat</a:t>
            </a:r>
            <a:r>
              <a:rPr lang="sr-Latn-CS" altLang="x-none" sz="2000" dirty="0">
                <a:solidFill>
                  <a:srgbClr val="FF6600"/>
                </a:solidFill>
                <a:effectLst/>
              </a:rPr>
              <a:t> socijaldarvinizma</a:t>
            </a:r>
            <a:r>
              <a:rPr lang="sr-Latn-CS" altLang="x-none" sz="2000" dirty="0">
                <a:solidFill>
                  <a:srgbClr val="000000"/>
                </a:solidFill>
                <a:effectLst/>
              </a:rPr>
              <a:t>), da bi naposletku opstali samo oni najprilagođeniji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lvl="1" eaLnBrk="1" hangingPunct="1"/>
            <a:r>
              <a:rPr lang="sr-Latn-CS" altLang="x-none" sz="2000" dirty="0">
                <a:solidFill>
                  <a:srgbClr val="000000"/>
                </a:solidFill>
                <a:effectLst/>
              </a:rPr>
              <a:t>industrijskom principu koordinirane specijalizacije funkcija društva (postulat</a:t>
            </a:r>
            <a:r>
              <a:rPr lang="sr-Latn-CS" altLang="x-none" sz="2000" dirty="0">
                <a:solidFill>
                  <a:srgbClr val="FF6600"/>
                </a:solidFill>
                <a:effectLst/>
              </a:rPr>
              <a:t> industrijalizma</a:t>
            </a:r>
            <a:r>
              <a:rPr lang="sr-Latn-CS" altLang="x-none" sz="2000" dirty="0">
                <a:solidFill>
                  <a:srgbClr val="000000"/>
                </a:solidFill>
                <a:effectLst/>
              </a:rPr>
              <a:t>) i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lvl="1" eaLnBrk="1" hangingPunct="1"/>
            <a:r>
              <a:rPr lang="sr-Latn-CS" altLang="x-none" sz="2000" dirty="0">
                <a:solidFill>
                  <a:srgbClr val="000000"/>
                </a:solidFill>
                <a:effectLst/>
              </a:rPr>
              <a:t>liberalnom principu stabilnog uravnoteženja ponude i potražnje na tržištu (postulat</a:t>
            </a:r>
            <a:r>
              <a:rPr lang="sr-Latn-CS" altLang="x-none" sz="2000" dirty="0">
                <a:solidFill>
                  <a:srgbClr val="FF6600"/>
                </a:solidFill>
                <a:effectLst/>
              </a:rPr>
              <a:t> liberalizma</a:t>
            </a:r>
            <a:r>
              <a:rPr lang="sr-Latn-CS" altLang="x-none" sz="2000" dirty="0">
                <a:solidFill>
                  <a:srgbClr val="000000"/>
                </a:solidFill>
                <a:effectLst/>
              </a:rPr>
              <a:t>).</a:t>
            </a:r>
            <a:endParaRPr lang="en-US" altLang="x-none" sz="2000" dirty="0">
              <a:solidFill>
                <a:srgbClr val="000000"/>
              </a:solidFill>
              <a:effectLst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93538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188913"/>
            <a:ext cx="8642350" cy="503238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sr-Latn-CS" sz="4000" b="0" i="0" u="none" strike="noStrike" kern="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Organicizam</a:t>
            </a:r>
            <a:endParaRPr kumimoji="0" lang="en-US" sz="4000" b="0" i="0" u="none" strike="noStrike" kern="0" cap="none" spc="0" normalizeH="0" baseline="0" noProof="0" smtClean="0">
              <a:ln>
                <a:noFill/>
              </a:ln>
              <a:solidFill>
                <a:srgbClr val="FF66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9459" name="Rectangle 3"/>
          <p:cNvSpPr>
            <a:spLocks noGrp="1"/>
          </p:cNvSpPr>
          <p:nvPr>
            <p:ph type="body" sz="half" idx="1"/>
          </p:nvPr>
        </p:nvSpPr>
        <p:spPr>
          <a:xfrm>
            <a:off x="250825" y="1052513"/>
            <a:ext cx="8642350" cy="5545137"/>
          </a:xfrm>
        </p:spPr>
        <p:txBody>
          <a:bodyPr vert="horz" wrap="square" lIns="91440" tIns="45720" rIns="91440" bIns="45720" anchor="t"/>
          <a:p>
            <a:pPr eaLnBrk="1" hangingPunct="1">
              <a:lnSpc>
                <a:spcPct val="80000"/>
              </a:lnSpc>
              <a:buClr>
                <a:schemeClr val="hlink"/>
              </a:buClr>
              <a:buSzPct val="65000"/>
              <a:buFont typeface="Wingdings" panose="05000000000000000000" pitchFamily="2" charset="2"/>
            </a:pPr>
            <a:endParaRPr lang="sr-Latn-CS" altLang="x-none" sz="1800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80000"/>
              </a:lnSpc>
              <a:buClr>
                <a:schemeClr val="hlink"/>
              </a:buClr>
              <a:buSzPct val="65000"/>
              <a:buFont typeface="Wingdings" panose="05000000000000000000" pitchFamily="2" charset="2"/>
            </a:pPr>
            <a:r>
              <a:rPr lang="sr-Latn-CS" altLang="x-none" sz="1800" dirty="0">
                <a:solidFill>
                  <a:srgbClr val="000000"/>
                </a:solidFill>
                <a:effectLst/>
              </a:rPr>
              <a:t>Osnovne organicističke premise Spenserove sociologije:</a:t>
            </a:r>
            <a:endParaRPr lang="sr-Latn-CS" altLang="x-none" sz="1800" dirty="0">
              <a:solidFill>
                <a:srgbClr val="000000"/>
              </a:solidFill>
              <a:effectLst/>
            </a:endParaRPr>
          </a:p>
          <a:p>
            <a:pPr lvl="1" eaLnBrk="1" hangingPunct="1">
              <a:lnSpc>
                <a:spcPct val="80000"/>
              </a:lnSpc>
            </a:pPr>
            <a:r>
              <a:rPr lang="sr-Latn-CS" altLang="x-none" sz="1600" dirty="0">
                <a:solidFill>
                  <a:srgbClr val="000000"/>
                </a:solidFill>
                <a:effectLst/>
              </a:rPr>
              <a:t>sve u prirodi ima svoju svrhu (</a:t>
            </a:r>
            <a:r>
              <a:rPr lang="sr-Latn-CS" altLang="x-none" sz="1600" dirty="0">
                <a:solidFill>
                  <a:srgbClr val="FF6600"/>
                </a:solidFill>
                <a:effectLst/>
              </a:rPr>
              <a:t>teleološki momenat</a:t>
            </a:r>
            <a:r>
              <a:rPr lang="sr-Latn-CS" altLang="x-none" sz="1600" dirty="0">
                <a:solidFill>
                  <a:srgbClr val="000000"/>
                </a:solidFill>
                <a:effectLst/>
              </a:rPr>
              <a:t>),</a:t>
            </a:r>
            <a:endParaRPr lang="sr-Latn-CS" altLang="x-none" sz="1600" dirty="0">
              <a:solidFill>
                <a:srgbClr val="000000"/>
              </a:solidFill>
              <a:effectLst/>
            </a:endParaRPr>
          </a:p>
          <a:p>
            <a:pPr lvl="1" eaLnBrk="1" hangingPunct="1">
              <a:lnSpc>
                <a:spcPct val="80000"/>
              </a:lnSpc>
            </a:pPr>
            <a:r>
              <a:rPr lang="sr-Latn-CS" altLang="x-none" sz="1600" dirty="0">
                <a:solidFill>
                  <a:srgbClr val="000000"/>
                </a:solidFill>
                <a:effectLst/>
              </a:rPr>
              <a:t>sve što živi u prirodi može se posmatrati kao organizam koji se razvija (</a:t>
            </a:r>
            <a:r>
              <a:rPr lang="sr-Latn-CS" altLang="x-none" sz="1600" dirty="0">
                <a:solidFill>
                  <a:srgbClr val="FF6600"/>
                </a:solidFill>
                <a:effectLst/>
              </a:rPr>
              <a:t>naturalistički momenat</a:t>
            </a:r>
            <a:r>
              <a:rPr lang="sr-Latn-CS" altLang="x-none" sz="1600" dirty="0">
                <a:solidFill>
                  <a:srgbClr val="000000"/>
                </a:solidFill>
                <a:effectLst/>
              </a:rPr>
              <a:t>),</a:t>
            </a:r>
            <a:endParaRPr lang="sr-Latn-CS" altLang="x-none" sz="1600" dirty="0">
              <a:solidFill>
                <a:srgbClr val="000000"/>
              </a:solidFill>
              <a:effectLst/>
            </a:endParaRPr>
          </a:p>
          <a:p>
            <a:pPr lvl="1" eaLnBrk="1" hangingPunct="1">
              <a:lnSpc>
                <a:spcPct val="80000"/>
              </a:lnSpc>
            </a:pPr>
            <a:r>
              <a:rPr lang="sr-Latn-CS" altLang="x-none" sz="1600" dirty="0">
                <a:solidFill>
                  <a:srgbClr val="000000"/>
                </a:solidFill>
                <a:effectLst/>
              </a:rPr>
              <a:t>svaki društveni organizam koji se razvija nadovezuje se na odgovarajuće procese biološkog razvoja (</a:t>
            </a:r>
            <a:r>
              <a:rPr lang="sr-Latn-CS" altLang="x-none" sz="1600" dirty="0">
                <a:solidFill>
                  <a:srgbClr val="FF6600"/>
                </a:solidFill>
                <a:effectLst/>
              </a:rPr>
              <a:t>biologistički momenat</a:t>
            </a:r>
            <a:r>
              <a:rPr lang="sr-Latn-CS" altLang="x-none" sz="1600" dirty="0">
                <a:solidFill>
                  <a:srgbClr val="000000"/>
                </a:solidFill>
                <a:effectLst/>
              </a:rPr>
              <a:t>).</a:t>
            </a:r>
            <a:endParaRPr lang="sr-Latn-CS" altLang="x-none" sz="1600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80000"/>
              </a:lnSpc>
              <a:buClr>
                <a:schemeClr val="hlink"/>
              </a:buClr>
              <a:buSzPct val="65000"/>
              <a:buFont typeface="Wingdings" panose="05000000000000000000" pitchFamily="2" charset="2"/>
            </a:pPr>
            <a:r>
              <a:rPr lang="sr-Latn-CS" altLang="x-none" sz="1800" dirty="0">
                <a:solidFill>
                  <a:srgbClr val="000000"/>
                </a:solidFill>
                <a:effectLst/>
              </a:rPr>
              <a:t>Uticaj Konta: društvo je (super)organizam, koje poseduje tu specifičnost što mu se individualni ljudski organizmi </a:t>
            </a:r>
            <a:r>
              <a:rPr lang="sr-Latn-CS" altLang="x-none" sz="1800" dirty="0">
                <a:solidFill>
                  <a:srgbClr val="FF6600"/>
                </a:solidFill>
                <a:effectLst/>
              </a:rPr>
              <a:t>prilagođavaju putem morala</a:t>
            </a:r>
            <a:r>
              <a:rPr lang="sr-Latn-CS" altLang="x-none" sz="1800" dirty="0">
                <a:solidFill>
                  <a:srgbClr val="000000"/>
                </a:solidFill>
                <a:effectLst/>
              </a:rPr>
              <a:t>.</a:t>
            </a:r>
            <a:endParaRPr lang="sr-Latn-CS" altLang="x-none" sz="1600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80000"/>
              </a:lnSpc>
              <a:buClr>
                <a:schemeClr val="hlink"/>
              </a:buClr>
              <a:buSzPct val="65000"/>
              <a:buFont typeface="Wingdings" panose="05000000000000000000" pitchFamily="2" charset="2"/>
            </a:pPr>
            <a:r>
              <a:rPr lang="sr-Latn-CS" altLang="x-none" sz="1800" dirty="0">
                <a:solidFill>
                  <a:srgbClr val="FF6600"/>
                </a:solidFill>
                <a:effectLst/>
              </a:rPr>
              <a:t>Moralno ispravno ponašanje</a:t>
            </a:r>
            <a:r>
              <a:rPr lang="sr-Latn-CS" altLang="x-none" sz="1800" dirty="0">
                <a:solidFill>
                  <a:srgbClr val="000000"/>
                </a:solidFill>
                <a:effectLst/>
              </a:rPr>
              <a:t> individualnog organizma u društvenom organizmu jeste ono koje ispunjava tri kriterijuma</a:t>
            </a:r>
            <a:endParaRPr lang="sr-Latn-CS" altLang="x-none" sz="1800" dirty="0">
              <a:solidFill>
                <a:srgbClr val="000000"/>
              </a:solidFill>
              <a:effectLst/>
            </a:endParaRPr>
          </a:p>
          <a:p>
            <a:pPr lvl="1" eaLnBrk="1" hangingPunct="1">
              <a:lnSpc>
                <a:spcPct val="80000"/>
              </a:lnSpc>
            </a:pPr>
            <a:r>
              <a:rPr lang="sr-Latn-CS" altLang="x-none" sz="1600" dirty="0">
                <a:solidFill>
                  <a:srgbClr val="000000"/>
                </a:solidFill>
                <a:effectLst/>
              </a:rPr>
              <a:t>kriterijum sopstvenog blagostanja,</a:t>
            </a:r>
            <a:endParaRPr lang="sr-Latn-CS" altLang="x-none" sz="1600" dirty="0">
              <a:solidFill>
                <a:srgbClr val="000000"/>
              </a:solidFill>
              <a:effectLst/>
            </a:endParaRPr>
          </a:p>
          <a:p>
            <a:pPr lvl="1" eaLnBrk="1" hangingPunct="1">
              <a:lnSpc>
                <a:spcPct val="80000"/>
              </a:lnSpc>
            </a:pPr>
            <a:r>
              <a:rPr lang="sr-Latn-CS" altLang="x-none" sz="1600" dirty="0">
                <a:solidFill>
                  <a:srgbClr val="000000"/>
                </a:solidFill>
                <a:effectLst/>
              </a:rPr>
              <a:t>kriterijum blagostanja potomaka i</a:t>
            </a:r>
            <a:endParaRPr lang="sr-Latn-CS" altLang="x-none" sz="1600" dirty="0">
              <a:solidFill>
                <a:srgbClr val="000000"/>
              </a:solidFill>
              <a:effectLst/>
            </a:endParaRPr>
          </a:p>
          <a:p>
            <a:pPr lvl="1" eaLnBrk="1" hangingPunct="1">
              <a:lnSpc>
                <a:spcPct val="80000"/>
              </a:lnSpc>
            </a:pPr>
            <a:r>
              <a:rPr lang="sr-Latn-CS" altLang="x-none" sz="1600" dirty="0">
                <a:solidFill>
                  <a:srgbClr val="000000"/>
                </a:solidFill>
                <a:effectLst/>
              </a:rPr>
              <a:t>kriterijum blagostanja “sugrađana”.</a:t>
            </a:r>
            <a:endParaRPr lang="sr-Latn-CS" altLang="x-none" sz="1600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80000"/>
              </a:lnSpc>
              <a:buClr>
                <a:schemeClr val="hlink"/>
              </a:buClr>
              <a:buSzPct val="65000"/>
              <a:buFont typeface="Wingdings" panose="05000000000000000000" pitchFamily="2" charset="2"/>
            </a:pPr>
            <a:r>
              <a:rPr lang="sr-Latn-CS" altLang="x-none" sz="1800" dirty="0">
                <a:solidFill>
                  <a:srgbClr val="000000"/>
                </a:solidFill>
                <a:effectLst/>
              </a:rPr>
              <a:t>Evolucija društvenog (super)organizma i “delova koji ga sačinjavaju” prolazi kroz tri stupnja </a:t>
            </a:r>
            <a:r>
              <a:rPr lang="sr-Latn-CS" altLang="x-none" sz="1800" dirty="0">
                <a:solidFill>
                  <a:srgbClr val="FF6600"/>
                </a:solidFill>
                <a:effectLst/>
              </a:rPr>
              <a:t>razvoja moralne svesti</a:t>
            </a:r>
            <a:r>
              <a:rPr lang="sr-Latn-CS" altLang="x-none" sz="1800" dirty="0">
                <a:solidFill>
                  <a:srgbClr val="000000"/>
                </a:solidFill>
                <a:effectLst/>
              </a:rPr>
              <a:t>:</a:t>
            </a:r>
            <a:endParaRPr lang="sr-Latn-CS" altLang="x-none" sz="1800" dirty="0">
              <a:solidFill>
                <a:srgbClr val="000000"/>
              </a:solidFill>
              <a:effectLst/>
            </a:endParaRPr>
          </a:p>
          <a:p>
            <a:pPr lvl="1" eaLnBrk="1" hangingPunct="1">
              <a:lnSpc>
                <a:spcPct val="80000"/>
              </a:lnSpc>
            </a:pPr>
            <a:r>
              <a:rPr lang="sr-Latn-CS" altLang="x-none" sz="1600" dirty="0">
                <a:solidFill>
                  <a:srgbClr val="000000"/>
                </a:solidFill>
                <a:effectLst/>
              </a:rPr>
              <a:t>strah od besa drugih (živih i mrtvih) koji izazivaju neki naši postupci,</a:t>
            </a:r>
            <a:endParaRPr lang="sr-Latn-CS" altLang="x-none" sz="1600" dirty="0">
              <a:solidFill>
                <a:srgbClr val="000000"/>
              </a:solidFill>
              <a:effectLst/>
            </a:endParaRPr>
          </a:p>
          <a:p>
            <a:pPr lvl="1" eaLnBrk="1" hangingPunct="1">
              <a:lnSpc>
                <a:spcPct val="80000"/>
              </a:lnSpc>
            </a:pPr>
            <a:r>
              <a:rPr lang="sr-Latn-CS" altLang="x-none" sz="1600" dirty="0">
                <a:solidFill>
                  <a:srgbClr val="000000"/>
                </a:solidFill>
                <a:effectLst/>
              </a:rPr>
              <a:t>mešanje straha od drugih (živih i mrtvih) sa altruističkim sentimentima,</a:t>
            </a:r>
            <a:endParaRPr lang="sr-Latn-CS" altLang="x-none" sz="1600" dirty="0">
              <a:solidFill>
                <a:srgbClr val="000000"/>
              </a:solidFill>
              <a:effectLst/>
            </a:endParaRPr>
          </a:p>
          <a:p>
            <a:pPr lvl="1" eaLnBrk="1" hangingPunct="1">
              <a:lnSpc>
                <a:spcPct val="80000"/>
              </a:lnSpc>
            </a:pPr>
            <a:r>
              <a:rPr lang="sr-Latn-CS" altLang="x-none" sz="1600" dirty="0">
                <a:solidFill>
                  <a:srgbClr val="000000"/>
                </a:solidFill>
                <a:effectLst/>
              </a:rPr>
              <a:t>formulisanje moralnih (“prirodnih”) normi, koje postaju impersonalne.</a:t>
            </a:r>
            <a:endParaRPr lang="sr-Latn-CS" altLang="x-none" sz="1600" dirty="0">
              <a:solidFill>
                <a:srgbClr val="000000"/>
              </a:solidFill>
              <a:effectLst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95586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188913"/>
            <a:ext cx="8642350" cy="503238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sr-Latn-CS" sz="4000" b="0" i="0" u="none" strike="noStrike" kern="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Evolucionizam</a:t>
            </a:r>
            <a:endParaRPr kumimoji="0" lang="en-US" sz="4000" b="0" i="0" u="none" strike="noStrike" kern="0" cap="none" spc="0" normalizeH="0" baseline="0" noProof="0" smtClean="0">
              <a:ln>
                <a:noFill/>
              </a:ln>
              <a:solidFill>
                <a:srgbClr val="FF66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0483" name="Rectangle 3"/>
          <p:cNvSpPr>
            <a:spLocks noGrp="1"/>
          </p:cNvSpPr>
          <p:nvPr>
            <p:ph type="body" sz="half" idx="1"/>
          </p:nvPr>
        </p:nvSpPr>
        <p:spPr>
          <a:xfrm>
            <a:off x="107950" y="908050"/>
            <a:ext cx="8856663" cy="5761038"/>
          </a:xfrm>
        </p:spPr>
        <p:txBody>
          <a:bodyPr vert="horz" wrap="square" lIns="91440" tIns="45720" rIns="91440" bIns="45720" anchor="t"/>
          <a:p>
            <a:pPr eaLnBrk="1" hangingPunct="1">
              <a:lnSpc>
                <a:spcPct val="80000"/>
              </a:lnSpc>
              <a:buClr>
                <a:schemeClr val="hlink"/>
              </a:buClr>
              <a:buSzPct val="65000"/>
              <a:buFont typeface="Wingdings" panose="05000000000000000000" pitchFamily="2" charset="2"/>
            </a:pPr>
            <a:endParaRPr lang="sr-Latn-CS" altLang="x-none" sz="1800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80000"/>
              </a:lnSpc>
              <a:buClr>
                <a:schemeClr val="hlink"/>
              </a:buClr>
              <a:buSzPct val="65000"/>
              <a:buFont typeface="Wingdings" panose="05000000000000000000" pitchFamily="2" charset="2"/>
            </a:pPr>
            <a:r>
              <a:rPr lang="sr-Latn-CS" altLang="x-none" sz="1800" dirty="0">
                <a:solidFill>
                  <a:srgbClr val="000000"/>
                </a:solidFill>
                <a:effectLst/>
              </a:rPr>
              <a:t>Osnovni epistemološki stav evolucionizma: ne mogu se saznati </a:t>
            </a:r>
            <a:r>
              <a:rPr lang="sr-Latn-CS" altLang="x-none" sz="1800" dirty="0">
                <a:solidFill>
                  <a:srgbClr val="FF6600"/>
                </a:solidFill>
                <a:effectLst/>
              </a:rPr>
              <a:t>uzroci</a:t>
            </a:r>
            <a:r>
              <a:rPr lang="sr-Latn-CS" altLang="x-none" sz="1800" dirty="0">
                <a:solidFill>
                  <a:srgbClr val="000000"/>
                </a:solidFill>
                <a:effectLst/>
              </a:rPr>
              <a:t>, nego </a:t>
            </a:r>
            <a:r>
              <a:rPr lang="sr-Latn-CS" altLang="x-none" sz="1800" dirty="0">
                <a:solidFill>
                  <a:srgbClr val="FF6600"/>
                </a:solidFill>
                <a:effectLst/>
              </a:rPr>
              <a:t>sledovi učinaka fenomena </a:t>
            </a:r>
            <a:r>
              <a:rPr lang="sr-Latn-CS" altLang="x-none" sz="1800" dirty="0">
                <a:solidFill>
                  <a:srgbClr val="000000"/>
                </a:solidFill>
                <a:effectLst/>
              </a:rPr>
              <a:t>koji sačinjavaju </a:t>
            </a:r>
            <a:r>
              <a:rPr lang="sr-Latn-CS" altLang="x-none" sz="1800" dirty="0">
                <a:solidFill>
                  <a:srgbClr val="FF6600"/>
                </a:solidFill>
                <a:effectLst/>
              </a:rPr>
              <a:t>evoluciju</a:t>
            </a:r>
            <a:r>
              <a:rPr lang="sr-Latn-CS" altLang="x-none" sz="1800" dirty="0">
                <a:solidFill>
                  <a:srgbClr val="000000"/>
                </a:solidFill>
                <a:effectLst/>
              </a:rPr>
              <a:t> ili, obrnuto, </a:t>
            </a:r>
            <a:r>
              <a:rPr lang="sr-Latn-CS" altLang="x-none" sz="1800" dirty="0">
                <a:solidFill>
                  <a:srgbClr val="FF6600"/>
                </a:solidFill>
                <a:effectLst/>
              </a:rPr>
              <a:t>disoluciju</a:t>
            </a:r>
            <a:r>
              <a:rPr lang="sr-Latn-CS" altLang="x-none" sz="1800" dirty="0">
                <a:solidFill>
                  <a:srgbClr val="000000"/>
                </a:solidFill>
                <a:effectLst/>
              </a:rPr>
              <a:t>.</a:t>
            </a:r>
            <a:endParaRPr lang="sr-Latn-CS" altLang="x-none" sz="1600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80000"/>
              </a:lnSpc>
              <a:buClr>
                <a:schemeClr val="hlink"/>
              </a:buClr>
              <a:buSzPct val="65000"/>
              <a:buFont typeface="Wingdings" panose="05000000000000000000" pitchFamily="2" charset="2"/>
            </a:pPr>
            <a:r>
              <a:rPr lang="sr-Latn-CS" altLang="x-none" sz="1800" dirty="0">
                <a:solidFill>
                  <a:srgbClr val="000000"/>
                </a:solidFill>
                <a:effectLst/>
              </a:rPr>
              <a:t>Spenserova evolucionistička sociologija čvrsto se temeljila ne samo na biologiji, nego i na </a:t>
            </a:r>
            <a:r>
              <a:rPr lang="sr-Latn-CS" altLang="x-none" sz="1800" dirty="0">
                <a:solidFill>
                  <a:srgbClr val="FF6600"/>
                </a:solidFill>
                <a:effectLst/>
              </a:rPr>
              <a:t>etnologiji</a:t>
            </a:r>
            <a:r>
              <a:rPr lang="sr-Latn-CS" altLang="x-none" sz="1800" dirty="0">
                <a:solidFill>
                  <a:srgbClr val="000000"/>
                </a:solidFill>
                <a:effectLst/>
              </a:rPr>
              <a:t> – podaci o “primitivnim društvima” nužni su kako bi se utvrdila startna pozicija evolucije od horde, preko militarističkog do industrijskog društva.</a:t>
            </a:r>
            <a:endParaRPr lang="sr-Latn-CS" altLang="x-none" sz="1800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80000"/>
              </a:lnSpc>
              <a:buClr>
                <a:schemeClr val="hlink"/>
              </a:buClr>
              <a:buSzPct val="65000"/>
              <a:buFont typeface="Wingdings" panose="05000000000000000000" pitchFamily="2" charset="2"/>
            </a:pPr>
            <a:r>
              <a:rPr lang="sr-Latn-CS" altLang="x-none" sz="1800" dirty="0">
                <a:solidFill>
                  <a:srgbClr val="000000"/>
                </a:solidFill>
                <a:effectLst/>
              </a:rPr>
              <a:t>Evolucija teče od </a:t>
            </a:r>
            <a:r>
              <a:rPr lang="sr-Latn-CS" altLang="x-none" sz="1800" dirty="0">
                <a:solidFill>
                  <a:srgbClr val="FF6600"/>
                </a:solidFill>
                <a:effectLst/>
              </a:rPr>
              <a:t>neizdiferencirane homogenosti primitivnih zajednica</a:t>
            </a:r>
            <a:r>
              <a:rPr lang="sr-Latn-CS" altLang="x-none" sz="1800" dirty="0">
                <a:solidFill>
                  <a:srgbClr val="000000"/>
                </a:solidFill>
                <a:effectLst/>
              </a:rPr>
              <a:t> (“hordi”) do </a:t>
            </a:r>
            <a:r>
              <a:rPr lang="sr-Latn-CS" altLang="x-none" sz="1800" dirty="0">
                <a:solidFill>
                  <a:srgbClr val="FF6600"/>
                </a:solidFill>
                <a:effectLst/>
              </a:rPr>
              <a:t>izdiferencirane heterogenosti</a:t>
            </a:r>
            <a:r>
              <a:rPr lang="sr-Latn-CS" altLang="x-none" sz="1800" dirty="0">
                <a:solidFill>
                  <a:srgbClr val="000000"/>
                </a:solidFill>
                <a:effectLst/>
              </a:rPr>
              <a:t> (militarističkih i, naročito, industrijskih) </a:t>
            </a:r>
            <a:r>
              <a:rPr lang="sr-Latn-CS" altLang="x-none" sz="1800" dirty="0">
                <a:solidFill>
                  <a:srgbClr val="FF6600"/>
                </a:solidFill>
                <a:effectLst/>
              </a:rPr>
              <a:t>društava</a:t>
            </a:r>
            <a:r>
              <a:rPr lang="sr-Latn-CS" altLang="x-none" sz="1800" dirty="0">
                <a:solidFill>
                  <a:srgbClr val="000000"/>
                </a:solidFill>
                <a:effectLst/>
              </a:rPr>
              <a:t>.</a:t>
            </a:r>
            <a:endParaRPr lang="sr-Latn-CS" altLang="x-none" sz="1800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80000"/>
              </a:lnSpc>
              <a:buClr>
                <a:schemeClr val="hlink"/>
              </a:buClr>
              <a:buSzPct val="65000"/>
              <a:buFont typeface="Wingdings" panose="05000000000000000000" pitchFamily="2" charset="2"/>
            </a:pPr>
            <a:r>
              <a:rPr lang="sr-Latn-CS" altLang="x-none" sz="1800" dirty="0">
                <a:solidFill>
                  <a:srgbClr val="000000"/>
                </a:solidFill>
                <a:effectLst/>
              </a:rPr>
              <a:t>  Horda        –        militarističko društvo          –       industrijsko društvo</a:t>
            </a:r>
            <a:endParaRPr lang="sr-Latn-CS" altLang="x-none" sz="1800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80000"/>
              </a:lnSpc>
              <a:buClr>
                <a:schemeClr val="hlink"/>
              </a:buClr>
              <a:buSzPct val="65000"/>
              <a:buFont typeface="Wingdings" panose="05000000000000000000" pitchFamily="2" charset="2"/>
              <a:buNone/>
            </a:pPr>
            <a:endParaRPr lang="sr-Latn-CS" altLang="x-none" sz="900" dirty="0">
              <a:solidFill>
                <a:srgbClr val="000000"/>
              </a:solidFill>
              <a:effectLst/>
            </a:endParaRPr>
          </a:p>
          <a:p>
            <a:pPr lvl="1" eaLnBrk="1" hangingPunct="1">
              <a:lnSpc>
                <a:spcPct val="80000"/>
              </a:lnSpc>
              <a:buNone/>
            </a:pPr>
            <a:r>
              <a:rPr lang="sr-Latn-CS" altLang="x-none" sz="1400" dirty="0">
                <a:solidFill>
                  <a:srgbClr val="000000"/>
                </a:solidFill>
                <a:effectLst/>
              </a:rPr>
              <a:t>1. </a:t>
            </a:r>
            <a:r>
              <a:rPr lang="sr-Latn-CS" altLang="x-none" sz="1400" i="1" dirty="0">
                <a:solidFill>
                  <a:srgbClr val="000000"/>
                </a:solidFill>
                <a:effectLst/>
              </a:rPr>
              <a:t>lex talionis</a:t>
            </a:r>
            <a:endParaRPr lang="sr-Latn-CS" altLang="x-none" sz="1400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80000"/>
              </a:lnSpc>
              <a:buClr>
                <a:schemeClr val="hlink"/>
              </a:buClr>
              <a:buSzPct val="65000"/>
              <a:buFont typeface="Wingdings" panose="05000000000000000000" pitchFamily="2" charset="2"/>
              <a:buNone/>
            </a:pPr>
            <a:r>
              <a:rPr lang="sr-Latn-CS" altLang="x-none" sz="1400" dirty="0">
                <a:solidFill>
                  <a:srgbClr val="000000"/>
                </a:solidFill>
                <a:effectLst/>
              </a:rPr>
              <a:t>	     (strah od živih)</a:t>
            </a:r>
            <a:endParaRPr lang="sr-Latn-CS" altLang="x-none" sz="1400" dirty="0">
              <a:solidFill>
                <a:srgbClr val="000000"/>
              </a:solidFill>
              <a:effectLst/>
            </a:endParaRPr>
          </a:p>
          <a:p>
            <a:pPr lvl="1" eaLnBrk="1" hangingPunct="1">
              <a:lnSpc>
                <a:spcPct val="80000"/>
              </a:lnSpc>
              <a:buNone/>
            </a:pPr>
            <a:r>
              <a:rPr lang="sr-Latn-CS" altLang="x-none" sz="1400" dirty="0">
                <a:solidFill>
                  <a:srgbClr val="000000"/>
                </a:solidFill>
                <a:effectLst/>
              </a:rPr>
              <a:t>2. pravo mrtvih </a:t>
            </a:r>
            <a:endParaRPr lang="sr-Latn-CS" altLang="x-none" sz="1400" dirty="0">
              <a:solidFill>
                <a:srgbClr val="000000"/>
              </a:solidFill>
              <a:effectLst/>
            </a:endParaRPr>
          </a:p>
          <a:p>
            <a:pPr lvl="1" eaLnBrk="1" hangingPunct="1">
              <a:lnSpc>
                <a:spcPct val="80000"/>
              </a:lnSpc>
              <a:buNone/>
            </a:pPr>
            <a:r>
              <a:rPr lang="sr-Latn-CS" altLang="x-none" sz="1400" dirty="0">
                <a:solidFill>
                  <a:srgbClr val="000000"/>
                </a:solidFill>
                <a:effectLst/>
              </a:rPr>
              <a:t>   (strah od mrtvih)</a:t>
            </a:r>
            <a:endParaRPr lang="sr-Latn-CS" altLang="x-none" sz="1400" dirty="0">
              <a:solidFill>
                <a:srgbClr val="000000"/>
              </a:solidFill>
              <a:effectLst/>
            </a:endParaRPr>
          </a:p>
          <a:p>
            <a:pPr lvl="1" eaLnBrk="1" hangingPunct="1">
              <a:lnSpc>
                <a:spcPct val="80000"/>
              </a:lnSpc>
              <a:buNone/>
            </a:pPr>
            <a:r>
              <a:rPr lang="sr-Latn-CS" altLang="x-none" sz="1400" dirty="0">
                <a:solidFill>
                  <a:srgbClr val="000000"/>
                </a:solidFill>
                <a:effectLst/>
              </a:rPr>
              <a:t>3. sakralno pravo           4. vladarsko pravo</a:t>
            </a:r>
            <a:endParaRPr lang="sr-Latn-CS" altLang="x-none" sz="1400" dirty="0">
              <a:solidFill>
                <a:srgbClr val="000000"/>
              </a:solidFill>
              <a:effectLst/>
            </a:endParaRPr>
          </a:p>
          <a:p>
            <a:pPr marL="2063750" lvl="4" indent="-273050" eaLnBrk="1" hangingPunct="1">
              <a:lnSpc>
                <a:spcPct val="80000"/>
              </a:lnSpc>
              <a:buNone/>
            </a:pPr>
            <a:r>
              <a:rPr lang="sr-Latn-CS" altLang="x-none" sz="1400" dirty="0">
                <a:solidFill>
                  <a:srgbClr val="000000"/>
                </a:solidFill>
                <a:effectLst/>
              </a:rPr>
              <a:t>           5. državno (“formulisano”) pravo               6. konsenzualno (“prirodno”) pravo</a:t>
            </a:r>
            <a:endParaRPr lang="sr-Latn-CS" altLang="x-none" sz="1400" dirty="0">
              <a:solidFill>
                <a:srgbClr val="000000"/>
              </a:solidFill>
              <a:effectLst/>
            </a:endParaRPr>
          </a:p>
          <a:p>
            <a:pPr marL="2063750" lvl="4" indent="-273050" eaLnBrk="1" hangingPunct="1">
              <a:lnSpc>
                <a:spcPct val="80000"/>
              </a:lnSpc>
              <a:buNone/>
            </a:pPr>
            <a:endParaRPr lang="sr-Latn-CS" altLang="x-none" sz="900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80000"/>
              </a:lnSpc>
              <a:buClr>
                <a:schemeClr val="hlink"/>
              </a:buClr>
              <a:buSzPct val="65000"/>
              <a:buFont typeface="Wingdings" panose="05000000000000000000" pitchFamily="2" charset="2"/>
            </a:pPr>
            <a:r>
              <a:rPr lang="sr-Latn-CS" altLang="x-none" sz="1800" dirty="0">
                <a:solidFill>
                  <a:srgbClr val="000000"/>
                </a:solidFill>
                <a:effectLst/>
              </a:rPr>
              <a:t>Na kraju evolutivnog razvoja stvoriće se “</a:t>
            </a:r>
            <a:r>
              <a:rPr lang="sr-Latn-CS" altLang="x-none" sz="1800" dirty="0">
                <a:solidFill>
                  <a:srgbClr val="FF6600"/>
                </a:solidFill>
                <a:effectLst/>
              </a:rPr>
              <a:t>federacija najviših nacija</a:t>
            </a:r>
            <a:r>
              <a:rPr lang="sr-Latn-CS" altLang="x-none" sz="1800" dirty="0">
                <a:solidFill>
                  <a:srgbClr val="000000"/>
                </a:solidFill>
                <a:effectLst/>
              </a:rPr>
              <a:t>”, koja će uspostaviti </a:t>
            </a:r>
            <a:r>
              <a:rPr lang="sr-Latn-CS" altLang="x-none" sz="1800" dirty="0">
                <a:solidFill>
                  <a:srgbClr val="FF6600"/>
                </a:solidFill>
                <a:effectLst/>
              </a:rPr>
              <a:t>večni mir</a:t>
            </a:r>
            <a:r>
              <a:rPr lang="sr-Latn-CS" altLang="x-none" sz="1800" dirty="0">
                <a:solidFill>
                  <a:srgbClr val="000000"/>
                </a:solidFill>
                <a:effectLst/>
              </a:rPr>
              <a:t> (inferiorne nacije će opstati u perifernim delovima sveta).</a:t>
            </a:r>
            <a:endParaRPr lang="sr-Latn-CS" altLang="x-none" sz="1800" dirty="0">
              <a:solidFill>
                <a:srgbClr val="000000"/>
              </a:solidFill>
              <a:effectLst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88913"/>
            <a:ext cx="9144000" cy="720725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sr-Latn-CS" sz="4000" b="0" i="0" u="none" strike="noStrike" kern="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Građanska monarhija (1830-1848)</a:t>
            </a:r>
            <a:endParaRPr kumimoji="0" lang="en-US" sz="4000" b="0" i="0" u="none" strike="noStrike" kern="0" cap="none" spc="0" normalizeH="0" baseline="0" noProof="0" smtClean="0">
              <a:ln>
                <a:noFill/>
              </a:ln>
              <a:solidFill>
                <a:srgbClr val="FF66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5362" name="Rectangle 3"/>
          <p:cNvSpPr>
            <a:spLocks noGrp="1"/>
          </p:cNvSpPr>
          <p:nvPr>
            <p:ph type="body" sz="half" idx="1"/>
          </p:nvPr>
        </p:nvSpPr>
        <p:spPr>
          <a:xfrm>
            <a:off x="179388" y="1125538"/>
            <a:ext cx="8785225" cy="5472112"/>
          </a:xfrm>
        </p:spPr>
        <p:txBody>
          <a:bodyPr vert="horz" wrap="square" lIns="91440" tIns="45720" rIns="91440" bIns="45720" anchor="t"/>
          <a:p>
            <a:pPr eaLnBrk="1" hangingPunct="1">
              <a:lnSpc>
                <a:spcPct val="90000"/>
              </a:lnSpc>
              <a:buClr>
                <a:schemeClr val="hlink"/>
              </a:buClr>
              <a:buSzPct val="65000"/>
              <a:buFont typeface="Wingdings" panose="05000000000000000000" pitchFamily="2" charset="2"/>
            </a:pPr>
            <a:r>
              <a:rPr lang="sr-Latn-CS" altLang="x-none" sz="2400" dirty="0">
                <a:solidFill>
                  <a:srgbClr val="000000"/>
                </a:solidFill>
                <a:effectLst/>
              </a:rPr>
              <a:t>“Julskom revolucijom” od 27-29. jula 1830. svrgnut je Šarl X, nakon što je pokušao da suspenduje “Povelju”.</a:t>
            </a:r>
            <a:endParaRPr lang="sr-Latn-CS" altLang="x-none" sz="2400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90000"/>
              </a:lnSpc>
              <a:buClr>
                <a:schemeClr val="hlink"/>
              </a:buClr>
              <a:buSzPct val="65000"/>
              <a:buFont typeface="Wingdings" panose="05000000000000000000" pitchFamily="2" charset="2"/>
            </a:pPr>
            <a:r>
              <a:rPr lang="sr-Latn-CS" altLang="x-none" sz="2400" dirty="0">
                <a:solidFill>
                  <a:srgbClr val="000000"/>
                </a:solidFill>
                <a:effectLst/>
              </a:rPr>
              <a:t>Novi režim započinje liberalnom revizijom “Povelje” i izborom Luja-Filipa, vojvode od Orleana, za kralja “po milosti naroda”.</a:t>
            </a:r>
            <a:endParaRPr lang="sr-Latn-CS" altLang="x-none" sz="2400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90000"/>
              </a:lnSpc>
              <a:buClr>
                <a:schemeClr val="hlink"/>
              </a:buClr>
              <a:buSzPct val="65000"/>
              <a:buFont typeface="Wingdings" panose="05000000000000000000" pitchFamily="2" charset="2"/>
            </a:pPr>
            <a:r>
              <a:rPr lang="sr-Latn-CS" altLang="x-none" sz="2400" dirty="0">
                <a:solidFill>
                  <a:srgbClr val="000000"/>
                </a:solidFill>
                <a:effectLst/>
              </a:rPr>
              <a:t>Problem novog režima: proklamovana je sekularna država, katoličanstvu je oduzet status državne religije, ukinute su zaostale privilegije plemstva, ali je vlast postala </a:t>
            </a:r>
            <a:r>
              <a:rPr lang="sr-Latn-CS" altLang="x-none" sz="2400" dirty="0">
                <a:solidFill>
                  <a:srgbClr val="FF6600"/>
                </a:solidFill>
                <a:effectLst/>
              </a:rPr>
              <a:t>oligarhijska</a:t>
            </a:r>
            <a:r>
              <a:rPr lang="sr-Latn-CS" altLang="x-none" sz="2400" dirty="0">
                <a:solidFill>
                  <a:srgbClr val="000000"/>
                </a:solidFill>
                <a:effectLst/>
              </a:rPr>
              <a:t> – došla je u ruke </a:t>
            </a:r>
            <a:r>
              <a:rPr lang="sr-Latn-CS" altLang="x-none" sz="2400" dirty="0">
                <a:solidFill>
                  <a:srgbClr val="FF6600"/>
                </a:solidFill>
                <a:effectLst/>
              </a:rPr>
              <a:t>bogatog građanstva</a:t>
            </a:r>
            <a:r>
              <a:rPr lang="sr-Latn-CS" altLang="x-none" sz="2400" dirty="0">
                <a:solidFill>
                  <a:srgbClr val="000000"/>
                </a:solidFill>
                <a:effectLst/>
              </a:rPr>
              <a:t> koje je kontrolisalo i Dom predstavnika (visoki cenzus) i Dom perova (zahvaljujući diskrecionom pravu kralja da imenuje njegove članove).</a:t>
            </a:r>
            <a:endParaRPr lang="sr-Latn-CS" altLang="x-none" sz="2400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90000"/>
              </a:lnSpc>
              <a:buClr>
                <a:schemeClr val="hlink"/>
              </a:buClr>
              <a:buSzPct val="65000"/>
              <a:buFont typeface="Wingdings" panose="05000000000000000000" pitchFamily="2" charset="2"/>
            </a:pPr>
            <a:r>
              <a:rPr lang="sr-Latn-CS" altLang="x-none" sz="2400" dirty="0">
                <a:solidFill>
                  <a:srgbClr val="FF6600"/>
                </a:solidFill>
                <a:effectLst/>
              </a:rPr>
              <a:t>“Industrijska revolucija”</a:t>
            </a:r>
            <a:r>
              <a:rPr lang="sr-Latn-CS" altLang="x-none" sz="2400" dirty="0">
                <a:solidFill>
                  <a:srgbClr val="000000"/>
                </a:solidFill>
                <a:effectLst/>
              </a:rPr>
              <a:t> u Francuskoj traje 1830-1860.</a:t>
            </a:r>
            <a:endParaRPr lang="sr-Latn-CS" altLang="x-none" sz="2400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90000"/>
              </a:lnSpc>
              <a:buClr>
                <a:schemeClr val="hlink"/>
              </a:buClr>
              <a:buSzPct val="65000"/>
              <a:buFont typeface="Wingdings" panose="05000000000000000000" pitchFamily="2" charset="2"/>
            </a:pPr>
            <a:r>
              <a:rPr lang="sr-Latn-CS" altLang="x-none" sz="2400" dirty="0">
                <a:solidFill>
                  <a:srgbClr val="000000"/>
                </a:solidFill>
                <a:effectLst/>
              </a:rPr>
              <a:t>Novi režim ima široku opoziciju: bonapartisti i legitimisti na desnici i radikalni republikanci i socijalisti na levici.</a:t>
            </a:r>
            <a:endParaRPr lang="sr-Latn-CS" altLang="x-none" sz="2400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90000"/>
              </a:lnSpc>
              <a:buClr>
                <a:schemeClr val="hlink"/>
              </a:buClr>
              <a:buSzPct val="65000"/>
              <a:buFont typeface="Wingdings" panose="05000000000000000000" pitchFamily="2" charset="2"/>
            </a:pPr>
            <a:r>
              <a:rPr lang="sr-Latn-CS" altLang="x-none" sz="2400" dirty="0">
                <a:solidFill>
                  <a:srgbClr val="000000"/>
                </a:solidFill>
                <a:effectLst/>
              </a:rPr>
              <a:t>Na snazi je i dalje zabrana udruživanja – zbog toga bujaju </a:t>
            </a:r>
            <a:r>
              <a:rPr lang="sr-Latn-CS" altLang="x-none" sz="2400" dirty="0">
                <a:solidFill>
                  <a:srgbClr val="FF6600"/>
                </a:solidFill>
                <a:effectLst/>
              </a:rPr>
              <a:t>tajna udruženja građanstva</a:t>
            </a:r>
            <a:r>
              <a:rPr lang="sr-Latn-CS" altLang="x-none" sz="2400" dirty="0">
                <a:solidFill>
                  <a:srgbClr val="000000"/>
                </a:solidFill>
                <a:effectLst/>
              </a:rPr>
              <a:t> i podižu se prvi </a:t>
            </a:r>
            <a:r>
              <a:rPr lang="sr-Latn-CS" altLang="x-none" sz="2400" dirty="0">
                <a:solidFill>
                  <a:srgbClr val="FF6600"/>
                </a:solidFill>
                <a:effectLst/>
              </a:rPr>
              <a:t>štrajkovi radnika</a:t>
            </a:r>
            <a:r>
              <a:rPr lang="sr-Latn-CS" altLang="x-none" sz="2400" dirty="0">
                <a:solidFill>
                  <a:srgbClr val="000000"/>
                </a:solidFill>
                <a:effectLst/>
              </a:rPr>
              <a:t>.</a:t>
            </a:r>
            <a:endParaRPr lang="sr-Latn-CS" altLang="x-none" sz="2400" dirty="0">
              <a:solidFill>
                <a:srgbClr val="000000"/>
              </a:solidFill>
              <a:effectLst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97634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0"/>
            <a:ext cx="8642350" cy="720725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sr-Latn-CS" sz="4000" b="0" i="0" u="none" strike="noStrike" kern="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Socijaldarvinizam</a:t>
            </a:r>
            <a:endParaRPr kumimoji="0" lang="en-US" sz="4000" b="0" i="0" u="none" strike="noStrike" kern="0" cap="none" spc="0" normalizeH="0" baseline="0" noProof="0" smtClean="0">
              <a:ln>
                <a:noFill/>
              </a:ln>
              <a:solidFill>
                <a:srgbClr val="FF66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1507" name="Rectangle 3"/>
          <p:cNvSpPr>
            <a:spLocks noGrp="1"/>
          </p:cNvSpPr>
          <p:nvPr>
            <p:ph type="body" sz="half" idx="1"/>
          </p:nvPr>
        </p:nvSpPr>
        <p:spPr>
          <a:xfrm>
            <a:off x="250825" y="765175"/>
            <a:ext cx="8713788" cy="5832475"/>
          </a:xfrm>
        </p:spPr>
        <p:txBody>
          <a:bodyPr vert="horz" wrap="square" lIns="91440" tIns="45720" rIns="91440" bIns="45720" anchor="t"/>
          <a:p>
            <a:pPr eaLnBrk="1" hangingPunct="1">
              <a:lnSpc>
                <a:spcPct val="80000"/>
              </a:lnSpc>
              <a:buClr>
                <a:schemeClr val="hlink"/>
              </a:buClr>
              <a:buSzPct val="65000"/>
              <a:buFont typeface="Wingdings" panose="05000000000000000000" pitchFamily="2" charset="2"/>
            </a:pPr>
            <a:r>
              <a:rPr lang="sr-Latn-CS" altLang="x-none" sz="2000" dirty="0">
                <a:solidFill>
                  <a:srgbClr val="000000"/>
                </a:solidFill>
                <a:effectLst/>
              </a:rPr>
              <a:t>Svaki moralni i pravni razvoj počiva na pravdi. Pravda znači: 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lvl="1" eaLnBrk="1" hangingPunct="1">
              <a:lnSpc>
                <a:spcPct val="80000"/>
              </a:lnSpc>
            </a:pPr>
            <a:r>
              <a:rPr lang="sr-Latn-CS" altLang="x-none" sz="1800" dirty="0">
                <a:solidFill>
                  <a:srgbClr val="000000"/>
                </a:solidFill>
                <a:effectLst/>
              </a:rPr>
              <a:t>na početku svake evolucije – naprosto opstanak najprilagođenijih i izumiranje najmanje prilagođenih (</a:t>
            </a:r>
            <a:r>
              <a:rPr lang="sr-Latn-CS" altLang="x-none" sz="1800" dirty="0">
                <a:solidFill>
                  <a:srgbClr val="FF6600"/>
                </a:solidFill>
                <a:effectLst/>
              </a:rPr>
              <a:t>pravda nejednakosti</a:t>
            </a:r>
            <a:r>
              <a:rPr lang="sr-Latn-CS" altLang="x-none" sz="1800" dirty="0">
                <a:solidFill>
                  <a:srgbClr val="000000"/>
                </a:solidFill>
                <a:effectLst/>
              </a:rPr>
              <a:t>);</a:t>
            </a:r>
            <a:endParaRPr lang="sr-Latn-CS" altLang="x-none" sz="1800" dirty="0">
              <a:solidFill>
                <a:srgbClr val="000000"/>
              </a:solidFill>
              <a:effectLst/>
            </a:endParaRPr>
          </a:p>
          <a:p>
            <a:pPr lvl="1" eaLnBrk="1" hangingPunct="1">
              <a:lnSpc>
                <a:spcPct val="80000"/>
              </a:lnSpc>
            </a:pPr>
            <a:r>
              <a:rPr lang="sr-Latn-CS" altLang="x-none" sz="1800" dirty="0">
                <a:solidFill>
                  <a:srgbClr val="000000"/>
                </a:solidFill>
                <a:effectLst/>
              </a:rPr>
              <a:t>na vrhuncu evolucije čovečanstva – Kantov kategorički imperativ, koji su već prihvatili utilitaristi, a koji glasi: svako je slobodan da čini ono što hoće ako na taj način ne ograničava slobodu nekoga drugoga (</a:t>
            </a:r>
            <a:r>
              <a:rPr lang="sr-Latn-CS" altLang="x-none" sz="1800" dirty="0">
                <a:solidFill>
                  <a:srgbClr val="FF6600"/>
                </a:solidFill>
                <a:effectLst/>
              </a:rPr>
              <a:t>pravda jednakosti</a:t>
            </a:r>
            <a:r>
              <a:rPr lang="sr-Latn-CS" altLang="x-none" sz="1800" dirty="0">
                <a:solidFill>
                  <a:srgbClr val="000000"/>
                </a:solidFill>
                <a:effectLst/>
              </a:rPr>
              <a:t>).</a:t>
            </a:r>
            <a:endParaRPr lang="sr-Latn-CS" altLang="x-none" sz="1800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80000"/>
              </a:lnSpc>
              <a:buClr>
                <a:schemeClr val="hlink"/>
              </a:buClr>
              <a:buSzPct val="65000"/>
              <a:buFont typeface="Wingdings" panose="05000000000000000000" pitchFamily="2" charset="2"/>
            </a:pPr>
            <a:r>
              <a:rPr lang="sr-Latn-CS" altLang="x-none" sz="2000" dirty="0">
                <a:solidFill>
                  <a:srgbClr val="000000"/>
                </a:solidFill>
                <a:effectLst/>
              </a:rPr>
              <a:t>Za razliku od Mila, koji je u spisu </a:t>
            </a:r>
            <a:r>
              <a:rPr lang="sr-Latn-CS" altLang="x-none" sz="2000" i="1" dirty="0">
                <a:solidFill>
                  <a:srgbClr val="000000"/>
                </a:solidFill>
                <a:effectLst/>
              </a:rPr>
              <a:t>Utilitarizam </a:t>
            </a:r>
            <a:r>
              <a:rPr lang="sr-Latn-CS" altLang="x-none" sz="2000" dirty="0">
                <a:solidFill>
                  <a:srgbClr val="000000"/>
                </a:solidFill>
                <a:effectLst/>
              </a:rPr>
              <a:t>(1863) negirao mogućnost za shvatanje pravde koje podrazumeva pomirenja utilitarizma i socijaldarvinizma, Spenser je tražio rešenje za ovo pomirenje.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80000"/>
              </a:lnSpc>
              <a:buClr>
                <a:schemeClr val="hlink"/>
              </a:buClr>
              <a:buSzPct val="65000"/>
              <a:buFont typeface="Wingdings" panose="05000000000000000000" pitchFamily="2" charset="2"/>
            </a:pPr>
            <a:r>
              <a:rPr lang="sr-Latn-CS" altLang="x-none" sz="2000" dirty="0">
                <a:solidFill>
                  <a:srgbClr val="000000"/>
                </a:solidFill>
                <a:effectLst/>
              </a:rPr>
              <a:t>Rešenje se sastoji u tome što na svakom evolutivnom stupnju društvo iziskuje adaptaciju svojih članova putem uravnoteženja borbe za opstanak (egoizma) i saradnje (altruizma).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80000"/>
              </a:lnSpc>
              <a:buClr>
                <a:schemeClr val="hlink"/>
              </a:buClr>
              <a:buSzPct val="65000"/>
              <a:buFont typeface="Wingdings" panose="05000000000000000000" pitchFamily="2" charset="2"/>
            </a:pPr>
            <a:r>
              <a:rPr lang="sr-Latn-CS" altLang="x-none" sz="2000" dirty="0">
                <a:solidFill>
                  <a:srgbClr val="FF6600"/>
                </a:solidFill>
                <a:effectLst/>
              </a:rPr>
              <a:t>Prirodna selekcija altruizma</a:t>
            </a:r>
            <a:r>
              <a:rPr lang="sr-Latn-CS" altLang="x-none" sz="2000" dirty="0">
                <a:solidFill>
                  <a:srgbClr val="000000"/>
                </a:solidFill>
                <a:effectLst/>
              </a:rPr>
              <a:t>: suviše altruističke prirode gube život i ne stižu da ostave potomstvo.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80000"/>
              </a:lnSpc>
              <a:buClr>
                <a:schemeClr val="hlink"/>
              </a:buClr>
              <a:buSzPct val="65000"/>
              <a:buFont typeface="Wingdings" panose="05000000000000000000" pitchFamily="2" charset="2"/>
            </a:pPr>
            <a:r>
              <a:rPr lang="sr-Latn-CS" altLang="x-none" sz="2000" dirty="0">
                <a:solidFill>
                  <a:srgbClr val="FF6600"/>
                </a:solidFill>
                <a:effectLst/>
              </a:rPr>
              <a:t>Prirodna selekcija egoizma</a:t>
            </a:r>
            <a:r>
              <a:rPr lang="sr-Latn-CS" altLang="x-none" sz="2000" dirty="0">
                <a:solidFill>
                  <a:srgbClr val="000000"/>
                </a:solidFill>
                <a:effectLst/>
              </a:rPr>
              <a:t>: suviše egoističke prirode izazivaju smrt potomstva ili njegov neadekvatan razvoj, tako da prosečni egoizam narednih generacija slabi.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80000"/>
              </a:lnSpc>
              <a:buClr>
                <a:schemeClr val="hlink"/>
              </a:buClr>
              <a:buSzPct val="65000"/>
              <a:buFont typeface="Wingdings" panose="05000000000000000000" pitchFamily="2" charset="2"/>
            </a:pPr>
            <a:r>
              <a:rPr lang="sr-Latn-CS" altLang="x-none" sz="2000" dirty="0">
                <a:solidFill>
                  <a:srgbClr val="000000"/>
                </a:solidFill>
                <a:effectLst/>
              </a:rPr>
              <a:t>Pojedinci koji nisu ni previše altruistični, ni previše egoistični </a:t>
            </a:r>
            <a:r>
              <a:rPr lang="sr-Latn-CS" altLang="x-none" sz="2000" dirty="0">
                <a:solidFill>
                  <a:srgbClr val="FF6600"/>
                </a:solidFill>
                <a:effectLst/>
              </a:rPr>
              <a:t>najbolje se uklapaju u podelu rada jednog društva</a:t>
            </a:r>
            <a:r>
              <a:rPr lang="sr-Latn-CS" altLang="x-none" sz="2000" dirty="0">
                <a:solidFill>
                  <a:srgbClr val="000000"/>
                </a:solidFill>
                <a:effectLst/>
              </a:rPr>
              <a:t>.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80000"/>
              </a:lnSpc>
              <a:buClr>
                <a:schemeClr val="hlink"/>
              </a:buClr>
              <a:buSzPct val="65000"/>
              <a:buFont typeface="Wingdings" panose="05000000000000000000" pitchFamily="2" charset="2"/>
            </a:pPr>
            <a:r>
              <a:rPr lang="sr-Latn-CS" altLang="x-none" sz="2000" dirty="0">
                <a:solidFill>
                  <a:srgbClr val="000000"/>
                </a:solidFill>
                <a:effectLst/>
              </a:rPr>
              <a:t>U meri u kojoj u jednom društvu podela rada postaje diferenciranija saradnja među članovima društva preovladava, a </a:t>
            </a:r>
            <a:r>
              <a:rPr lang="sr-Latn-CS" altLang="x-none" sz="2000" dirty="0">
                <a:solidFill>
                  <a:srgbClr val="FF6600"/>
                </a:solidFill>
                <a:effectLst/>
              </a:rPr>
              <a:t>borba za opstanak preostaje samo u odnosima prema drugim društvima</a:t>
            </a:r>
            <a:r>
              <a:rPr lang="sr-Latn-CS" altLang="x-none" sz="2000" dirty="0">
                <a:solidFill>
                  <a:srgbClr val="000000"/>
                </a:solidFill>
                <a:effectLst/>
              </a:rPr>
              <a:t>.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99682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188913"/>
            <a:ext cx="8642350" cy="431800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sr-Latn-CS" sz="4000" b="0" i="0" u="none" strike="noStrike" kern="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Industrijalizam</a:t>
            </a:r>
            <a:endParaRPr kumimoji="0" lang="en-US" sz="4000" b="0" i="0" u="none" strike="noStrike" kern="0" cap="none" spc="0" normalizeH="0" baseline="0" noProof="0" smtClean="0">
              <a:ln>
                <a:noFill/>
              </a:ln>
              <a:solidFill>
                <a:srgbClr val="FF66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2531" name="Rectangle 3"/>
          <p:cNvSpPr>
            <a:spLocks noGrp="1"/>
          </p:cNvSpPr>
          <p:nvPr>
            <p:ph type="body" sz="half" idx="1"/>
          </p:nvPr>
        </p:nvSpPr>
        <p:spPr>
          <a:xfrm>
            <a:off x="107950" y="765175"/>
            <a:ext cx="8928100" cy="5976938"/>
          </a:xfrm>
        </p:spPr>
        <p:txBody>
          <a:bodyPr vert="horz" wrap="square" lIns="91440" tIns="45720" rIns="91440" bIns="45720" anchor="t"/>
          <a:p>
            <a:pPr eaLnBrk="1" hangingPunct="1">
              <a:lnSpc>
                <a:spcPct val="80000"/>
              </a:lnSpc>
              <a:buClr>
                <a:schemeClr val="hlink"/>
              </a:buClr>
              <a:buSzPct val="65000"/>
              <a:buFont typeface="Wingdings" panose="05000000000000000000" pitchFamily="2" charset="2"/>
            </a:pPr>
            <a:r>
              <a:rPr lang="sr-Latn-CS" altLang="x-none" sz="2000" dirty="0">
                <a:solidFill>
                  <a:srgbClr val="000000"/>
                </a:solidFill>
                <a:effectLst/>
              </a:rPr>
              <a:t>Podela rada je univerzalna osnova svake saradnje ljudi.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80000"/>
              </a:lnSpc>
              <a:buClr>
                <a:schemeClr val="hlink"/>
              </a:buClr>
              <a:buSzPct val="65000"/>
              <a:buFont typeface="Wingdings" panose="05000000000000000000" pitchFamily="2" charset="2"/>
            </a:pPr>
            <a:r>
              <a:rPr lang="sr-Latn-CS" altLang="x-none" sz="2000" dirty="0">
                <a:solidFill>
                  <a:srgbClr val="000000"/>
                </a:solidFill>
                <a:effectLst/>
              </a:rPr>
              <a:t>Kroz podelu rada ostvaruje se koordinirana specijalizacija funkcija društva, koju obavljaju njegovi članovi – u tome se sastoji industrijski princip.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80000"/>
              </a:lnSpc>
              <a:buClr>
                <a:schemeClr val="hlink"/>
              </a:buClr>
              <a:buSzPct val="65000"/>
              <a:buFont typeface="Wingdings" panose="05000000000000000000" pitchFamily="2" charset="2"/>
            </a:pPr>
            <a:r>
              <a:rPr lang="sr-Latn-CS" altLang="x-none" sz="2000" dirty="0">
                <a:solidFill>
                  <a:srgbClr val="000000"/>
                </a:solidFill>
                <a:effectLst/>
              </a:rPr>
              <a:t>Evolucija vodi tome da: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lvl="1" eaLnBrk="1" hangingPunct="1">
              <a:lnSpc>
                <a:spcPct val="80000"/>
              </a:lnSpc>
            </a:pPr>
            <a:r>
              <a:rPr lang="sr-Latn-CS" altLang="x-none" sz="1800" dirty="0">
                <a:solidFill>
                  <a:srgbClr val="000000"/>
                </a:solidFill>
                <a:effectLst/>
              </a:rPr>
              <a:t>podela rada postaje sve </a:t>
            </a:r>
            <a:r>
              <a:rPr lang="sr-Latn-CS" altLang="x-none" sz="1800" dirty="0">
                <a:solidFill>
                  <a:srgbClr val="FF6600"/>
                </a:solidFill>
                <a:effectLst/>
              </a:rPr>
              <a:t>diferenciranija</a:t>
            </a:r>
            <a:r>
              <a:rPr lang="sr-Latn-CS" altLang="x-none" sz="1800" dirty="0">
                <a:solidFill>
                  <a:srgbClr val="000000"/>
                </a:solidFill>
                <a:effectLst/>
              </a:rPr>
              <a:t>, društvene funkcije sve </a:t>
            </a:r>
            <a:r>
              <a:rPr lang="sr-Latn-CS" altLang="x-none" sz="1800" dirty="0">
                <a:solidFill>
                  <a:srgbClr val="FF6600"/>
                </a:solidFill>
                <a:effectLst/>
              </a:rPr>
              <a:t>specijalizovanije</a:t>
            </a:r>
            <a:r>
              <a:rPr lang="sr-Latn-CS" altLang="x-none" sz="1800" dirty="0">
                <a:solidFill>
                  <a:srgbClr val="000000"/>
                </a:solidFill>
                <a:effectLst/>
              </a:rPr>
              <a:t>, a koordinacija funkcija sve </a:t>
            </a:r>
            <a:r>
              <a:rPr lang="sr-Latn-CS" altLang="x-none" sz="1800" dirty="0">
                <a:solidFill>
                  <a:srgbClr val="FF6600"/>
                </a:solidFill>
                <a:effectLst/>
              </a:rPr>
              <a:t>kompleksnija</a:t>
            </a:r>
            <a:r>
              <a:rPr lang="sr-Latn-CS" altLang="x-none" sz="1800" dirty="0">
                <a:solidFill>
                  <a:srgbClr val="000000"/>
                </a:solidFill>
                <a:effectLst/>
              </a:rPr>
              <a:t>,</a:t>
            </a:r>
            <a:endParaRPr lang="sr-Latn-CS" altLang="x-none" sz="1800" dirty="0">
              <a:solidFill>
                <a:srgbClr val="000000"/>
              </a:solidFill>
              <a:effectLst/>
            </a:endParaRPr>
          </a:p>
          <a:p>
            <a:pPr lvl="1" eaLnBrk="1" hangingPunct="1">
              <a:lnSpc>
                <a:spcPct val="80000"/>
              </a:lnSpc>
            </a:pPr>
            <a:r>
              <a:rPr lang="sr-Latn-CS" altLang="x-none" sz="1800" dirty="0">
                <a:solidFill>
                  <a:srgbClr val="000000"/>
                </a:solidFill>
                <a:effectLst/>
              </a:rPr>
              <a:t>sve više opstaju oni članovi društva koji su najprilagođeniji industrijskom principu koordinirane specijalizacije funkcija društva,</a:t>
            </a:r>
            <a:endParaRPr lang="sr-Latn-CS" altLang="x-none" sz="1800" dirty="0">
              <a:solidFill>
                <a:srgbClr val="000000"/>
              </a:solidFill>
              <a:effectLst/>
            </a:endParaRPr>
          </a:p>
          <a:p>
            <a:pPr lvl="1" eaLnBrk="1" hangingPunct="1">
              <a:lnSpc>
                <a:spcPct val="80000"/>
              </a:lnSpc>
            </a:pPr>
            <a:r>
              <a:rPr lang="sr-Latn-CS" altLang="x-none" sz="1800" dirty="0">
                <a:solidFill>
                  <a:srgbClr val="FF6600"/>
                </a:solidFill>
                <a:effectLst/>
              </a:rPr>
              <a:t>dobiti</a:t>
            </a:r>
            <a:r>
              <a:rPr lang="sr-Latn-CS" altLang="x-none" sz="1800" dirty="0">
                <a:solidFill>
                  <a:srgbClr val="000000"/>
                </a:solidFill>
                <a:effectLst/>
              </a:rPr>
              <a:t> svakog člana društva za pružene </a:t>
            </a:r>
            <a:r>
              <a:rPr lang="sr-Latn-CS" altLang="x-none" sz="1800" dirty="0">
                <a:solidFill>
                  <a:srgbClr val="FF6600"/>
                </a:solidFill>
                <a:effectLst/>
              </a:rPr>
              <a:t>usluge</a:t>
            </a:r>
            <a:r>
              <a:rPr lang="sr-Latn-CS" altLang="x-none" sz="1800" dirty="0">
                <a:solidFill>
                  <a:srgbClr val="000000"/>
                </a:solidFill>
                <a:effectLst/>
              </a:rPr>
              <a:t> postaju sve </a:t>
            </a:r>
            <a:r>
              <a:rPr lang="sr-Latn-CS" altLang="x-none" sz="1800" dirty="0">
                <a:solidFill>
                  <a:srgbClr val="FF6600"/>
                </a:solidFill>
                <a:effectLst/>
              </a:rPr>
              <a:t>uravnomerenije </a:t>
            </a:r>
            <a:r>
              <a:rPr lang="sr-Latn-CS" altLang="x-none" sz="1800" dirty="0">
                <a:solidFill>
                  <a:srgbClr val="000000"/>
                </a:solidFill>
                <a:effectLst/>
              </a:rPr>
              <a:t>(“neuravnomerenost” ostaje još samo kao patološka pojava).</a:t>
            </a:r>
            <a:endParaRPr lang="sr-Latn-CS" altLang="x-none" sz="1800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80000"/>
              </a:lnSpc>
              <a:buClr>
                <a:schemeClr val="hlink"/>
              </a:buClr>
              <a:buSzPct val="65000"/>
              <a:buFont typeface="Wingdings" panose="05000000000000000000" pitchFamily="2" charset="2"/>
            </a:pPr>
            <a:r>
              <a:rPr lang="sr-Latn-CS" altLang="x-none" sz="2000" dirty="0">
                <a:solidFill>
                  <a:srgbClr val="000000"/>
                </a:solidFill>
                <a:effectLst/>
              </a:rPr>
              <a:t>Industrija postoji i u militarističkim društvima: izgradnja industrijskog društva počinje tek kada se </a:t>
            </a:r>
            <a:r>
              <a:rPr lang="sr-Latn-CS" altLang="x-none" sz="2000" dirty="0">
                <a:solidFill>
                  <a:srgbClr val="FF6600"/>
                </a:solidFill>
                <a:effectLst/>
              </a:rPr>
              <a:t>industrija poveže sa pravdom jednakosti</a:t>
            </a:r>
            <a:r>
              <a:rPr lang="sr-Latn-CS" altLang="x-none" sz="2000" dirty="0">
                <a:solidFill>
                  <a:srgbClr val="000000"/>
                </a:solidFill>
                <a:effectLst/>
              </a:rPr>
              <a:t>.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80000"/>
              </a:lnSpc>
              <a:buClr>
                <a:schemeClr val="hlink"/>
              </a:buClr>
              <a:buSzPct val="65000"/>
              <a:buFont typeface="Wingdings" panose="05000000000000000000" pitchFamily="2" charset="2"/>
            </a:pPr>
            <a:r>
              <a:rPr lang="sr-Latn-CS" altLang="x-none" sz="2000" dirty="0">
                <a:solidFill>
                  <a:srgbClr val="000000"/>
                </a:solidFill>
                <a:effectLst/>
              </a:rPr>
              <a:t>Kategorički imperativ industrijskog društva je da omogući svakom čoveku slobodu da zarađuje za svoj život tako što će zadovoljavati potrebe drugih – u tome se sastoji osnovni cilj uravnoteženja saradnje i borbe za opstanak ili </a:t>
            </a:r>
            <a:r>
              <a:rPr lang="sr-Latn-CS" altLang="x-none" sz="2000" dirty="0">
                <a:solidFill>
                  <a:srgbClr val="FF6600"/>
                </a:solidFill>
                <a:effectLst/>
              </a:rPr>
              <a:t>uravnoteženja alturizma i egoizma</a:t>
            </a:r>
            <a:r>
              <a:rPr lang="sr-Latn-CS" altLang="x-none" sz="2000" dirty="0">
                <a:solidFill>
                  <a:srgbClr val="000000"/>
                </a:solidFill>
                <a:effectLst/>
              </a:rPr>
              <a:t>.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80000"/>
              </a:lnSpc>
              <a:buClr>
                <a:schemeClr val="hlink"/>
              </a:buClr>
              <a:buSzPct val="65000"/>
              <a:buFont typeface="Wingdings" panose="05000000000000000000" pitchFamily="2" charset="2"/>
            </a:pPr>
            <a:r>
              <a:rPr lang="sr-Latn-CS" altLang="x-none" sz="2000" dirty="0">
                <a:solidFill>
                  <a:srgbClr val="000000"/>
                </a:solidFill>
                <a:effectLst/>
              </a:rPr>
              <a:t>Uravnoteženje saradnje i borbe za opstanak na putu evolucije od militarističkog do industrijskog društva odvija se na tri nivoa: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lvl="1" eaLnBrk="1" hangingPunct="1">
              <a:lnSpc>
                <a:spcPct val="80000"/>
              </a:lnSpc>
            </a:pPr>
            <a:r>
              <a:rPr lang="sr-Latn-CS" altLang="x-none" sz="1800" dirty="0">
                <a:solidFill>
                  <a:srgbClr val="000000"/>
                </a:solidFill>
                <a:effectLst/>
              </a:rPr>
              <a:t>na nivou odnosa između pojedinih rasa, klasa i etničkih grupa u okviru svakog pojedinačnog društva,</a:t>
            </a:r>
            <a:endParaRPr lang="sr-Latn-CS" altLang="x-none" sz="1800" dirty="0">
              <a:solidFill>
                <a:srgbClr val="000000"/>
              </a:solidFill>
              <a:effectLst/>
            </a:endParaRPr>
          </a:p>
          <a:p>
            <a:pPr lvl="1" eaLnBrk="1" hangingPunct="1">
              <a:lnSpc>
                <a:spcPct val="80000"/>
              </a:lnSpc>
            </a:pPr>
            <a:r>
              <a:rPr lang="sr-Latn-CS" altLang="x-none" sz="1800" dirty="0">
                <a:solidFill>
                  <a:srgbClr val="000000"/>
                </a:solidFill>
                <a:effectLst/>
              </a:rPr>
              <a:t>na nivou odnosa između pojedinačnog društva sa drugim društvima,</a:t>
            </a:r>
            <a:endParaRPr lang="sr-Latn-CS" altLang="x-none" sz="1800" dirty="0">
              <a:solidFill>
                <a:srgbClr val="000000"/>
              </a:solidFill>
              <a:effectLst/>
            </a:endParaRPr>
          </a:p>
          <a:p>
            <a:pPr lvl="1" eaLnBrk="1" hangingPunct="1">
              <a:lnSpc>
                <a:spcPct val="80000"/>
              </a:lnSpc>
            </a:pPr>
            <a:r>
              <a:rPr lang="sr-Latn-CS" altLang="x-none" sz="1800" dirty="0">
                <a:solidFill>
                  <a:srgbClr val="000000"/>
                </a:solidFill>
                <a:effectLst/>
              </a:rPr>
              <a:t>na nivou odnosa između pojedinačnog društva i njegove prirodne okoline.</a:t>
            </a:r>
            <a:endParaRPr lang="sr-Latn-CS" altLang="x-none" sz="1800" dirty="0">
              <a:solidFill>
                <a:srgbClr val="000000"/>
              </a:solidFill>
              <a:effectLst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1730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188913"/>
            <a:ext cx="8642350" cy="503238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sr-Latn-CS" sz="4000" b="0" i="0" u="none" strike="noStrike" kern="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Liberalizam</a:t>
            </a:r>
            <a:endParaRPr kumimoji="0" lang="en-US" sz="4000" b="0" i="0" u="none" strike="noStrike" kern="0" cap="none" spc="0" normalizeH="0" baseline="0" noProof="0" smtClean="0">
              <a:ln>
                <a:noFill/>
              </a:ln>
              <a:solidFill>
                <a:srgbClr val="FF66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3555" name="Rectangle 3"/>
          <p:cNvSpPr>
            <a:spLocks noGrp="1"/>
          </p:cNvSpPr>
          <p:nvPr>
            <p:ph type="body" sz="half" idx="1"/>
          </p:nvPr>
        </p:nvSpPr>
        <p:spPr>
          <a:xfrm>
            <a:off x="107950" y="908050"/>
            <a:ext cx="8928100" cy="5689600"/>
          </a:xfrm>
        </p:spPr>
        <p:txBody>
          <a:bodyPr vert="horz" wrap="square" lIns="91440" tIns="45720" rIns="91440" bIns="45720" anchor="t"/>
          <a:p>
            <a:pPr eaLnBrk="1" hangingPunct="1">
              <a:lnSpc>
                <a:spcPct val="80000"/>
              </a:lnSpc>
              <a:buClr>
                <a:schemeClr val="hlink"/>
              </a:buClr>
              <a:buSzPct val="65000"/>
              <a:buFont typeface="Wingdings" panose="05000000000000000000" pitchFamily="2" charset="2"/>
            </a:pPr>
            <a:r>
              <a:rPr lang="sr-Latn-CS" altLang="x-none" sz="2000" dirty="0">
                <a:solidFill>
                  <a:srgbClr val="000000"/>
                </a:solidFill>
                <a:effectLst/>
              </a:rPr>
              <a:t>Osnovni liberalni postulat: svaki pojedinac će moći da zarađuje za život zadovoljavajući potrebe drugih samo ako se potpuno </a:t>
            </a:r>
            <a:r>
              <a:rPr lang="sr-Latn-CS" altLang="x-none" sz="2000" dirty="0">
                <a:solidFill>
                  <a:srgbClr val="FF6600"/>
                </a:solidFill>
                <a:effectLst/>
              </a:rPr>
              <a:t>uravnoteži ponuda i potražnja na tržištu</a:t>
            </a:r>
            <a:r>
              <a:rPr lang="sr-Latn-CS" altLang="x-none" sz="2000" dirty="0">
                <a:solidFill>
                  <a:srgbClr val="000000"/>
                </a:solidFill>
                <a:effectLst/>
              </a:rPr>
              <a:t>.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80000"/>
              </a:lnSpc>
              <a:buClr>
                <a:schemeClr val="hlink"/>
              </a:buClr>
              <a:buSzPct val="65000"/>
              <a:buFont typeface="Wingdings" panose="05000000000000000000" pitchFamily="2" charset="2"/>
            </a:pPr>
            <a:r>
              <a:rPr lang="sr-Latn-CS" altLang="x-none" sz="2000" dirty="0">
                <a:solidFill>
                  <a:srgbClr val="000000"/>
                </a:solidFill>
                <a:effectLst/>
              </a:rPr>
              <a:t>Samim tim, tržište je najoptimalniji mehanizam za uravnoteženje egoizma i altruizma.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80000"/>
              </a:lnSpc>
              <a:buClr>
                <a:schemeClr val="hlink"/>
              </a:buClr>
              <a:buSzPct val="65000"/>
              <a:buFont typeface="Wingdings" panose="05000000000000000000" pitchFamily="2" charset="2"/>
            </a:pPr>
            <a:r>
              <a:rPr lang="sr-Latn-CS" altLang="x-none" sz="2000" dirty="0">
                <a:solidFill>
                  <a:srgbClr val="000000"/>
                </a:solidFill>
                <a:effectLst/>
              </a:rPr>
              <a:t>To je kompatibilno i sa utilitarističkim učenjem o postizanju sreće najvećeg broja pripadnika društva - Bentam je pri tom bio u pravu kada je tražio sreću za najveći broj pripadnika društva, ali je bio u zabludi kada je verovao da se ta sreća može obezbediti zakonom, odnosno delatnošću Parlamenta ili, najuopštenije govoreći, države.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80000"/>
              </a:lnSpc>
              <a:buClr>
                <a:schemeClr val="hlink"/>
              </a:buClr>
              <a:buSzPct val="65000"/>
              <a:buFont typeface="Wingdings" panose="05000000000000000000" pitchFamily="2" charset="2"/>
            </a:pPr>
            <a:r>
              <a:rPr lang="sr-Latn-CS" altLang="x-none" sz="2000" dirty="0">
                <a:solidFill>
                  <a:srgbClr val="000000"/>
                </a:solidFill>
                <a:effectLst/>
              </a:rPr>
              <a:t>Svaka država, bilo da je u militarističkom (despotija) ili industrijskom društvu (demokratija), sastoji se iz tri elementa: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lvl="1" eaLnBrk="1" hangingPunct="1">
              <a:lnSpc>
                <a:spcPct val="80000"/>
              </a:lnSpc>
            </a:pPr>
            <a:r>
              <a:rPr lang="sr-Latn-CS" altLang="x-none" sz="1800" dirty="0">
                <a:solidFill>
                  <a:srgbClr val="000000"/>
                </a:solidFill>
                <a:effectLst/>
              </a:rPr>
              <a:t>vođa</a:t>
            </a:r>
            <a:endParaRPr lang="sr-Latn-CS" altLang="x-none" sz="1800" dirty="0">
              <a:solidFill>
                <a:srgbClr val="000000"/>
              </a:solidFill>
              <a:effectLst/>
            </a:endParaRPr>
          </a:p>
          <a:p>
            <a:pPr lvl="1" eaLnBrk="1" hangingPunct="1">
              <a:lnSpc>
                <a:spcPct val="80000"/>
              </a:lnSpc>
            </a:pPr>
            <a:r>
              <a:rPr lang="sr-Latn-CS" altLang="x-none" sz="1800" dirty="0">
                <a:solidFill>
                  <a:srgbClr val="000000"/>
                </a:solidFill>
                <a:effectLst/>
              </a:rPr>
              <a:t>savet</a:t>
            </a:r>
            <a:endParaRPr lang="sr-Latn-CS" altLang="x-none" sz="1800" dirty="0">
              <a:solidFill>
                <a:srgbClr val="000000"/>
              </a:solidFill>
              <a:effectLst/>
            </a:endParaRPr>
          </a:p>
          <a:p>
            <a:pPr lvl="1" eaLnBrk="1" hangingPunct="1">
              <a:lnSpc>
                <a:spcPct val="80000"/>
              </a:lnSpc>
            </a:pPr>
            <a:r>
              <a:rPr lang="sr-Latn-CS" altLang="x-none" sz="1800" dirty="0">
                <a:solidFill>
                  <a:srgbClr val="000000"/>
                </a:solidFill>
                <a:effectLst/>
              </a:rPr>
              <a:t>predstavništvo</a:t>
            </a:r>
            <a:endParaRPr lang="sr-Latn-CS" altLang="x-none" sz="1800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80000"/>
              </a:lnSpc>
              <a:buClr>
                <a:schemeClr val="hlink"/>
              </a:buClr>
              <a:buSzPct val="65000"/>
              <a:buFont typeface="Wingdings" panose="05000000000000000000" pitchFamily="2" charset="2"/>
            </a:pPr>
            <a:r>
              <a:rPr lang="sr-Latn-CS" altLang="x-none" sz="2000" dirty="0">
                <a:solidFill>
                  <a:srgbClr val="000000"/>
                </a:solidFill>
                <a:effectLst/>
              </a:rPr>
              <a:t>Liberalni cilj je izgradnja “</a:t>
            </a:r>
            <a:r>
              <a:rPr lang="sr-Latn-CS" altLang="x-none" sz="2000" dirty="0">
                <a:solidFill>
                  <a:srgbClr val="FF6600"/>
                </a:solidFill>
                <a:effectLst/>
              </a:rPr>
              <a:t>etičke države</a:t>
            </a:r>
            <a:r>
              <a:rPr lang="sr-Latn-CS" altLang="x-none" sz="2000" dirty="0">
                <a:solidFill>
                  <a:srgbClr val="000000"/>
                </a:solidFill>
                <a:effectLst/>
              </a:rPr>
              <a:t>” koja potpuno štiti tržište.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80000"/>
              </a:lnSpc>
              <a:buClr>
                <a:schemeClr val="hlink"/>
              </a:buClr>
              <a:buSzPct val="65000"/>
              <a:buFont typeface="Wingdings" panose="05000000000000000000" pitchFamily="2" charset="2"/>
            </a:pPr>
            <a:r>
              <a:rPr lang="sr-Latn-CS" altLang="x-none" sz="2000" dirty="0">
                <a:solidFill>
                  <a:srgbClr val="000000"/>
                </a:solidFill>
                <a:effectLst/>
              </a:rPr>
              <a:t>Parlament nema prava da zakonima interveniše u tržišne tokove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lvl="1" eaLnBrk="1" hangingPunct="1">
              <a:lnSpc>
                <a:spcPct val="80000"/>
              </a:lnSpc>
            </a:pPr>
            <a:r>
              <a:rPr lang="sr-Latn-CS" altLang="x-none" sz="1800" dirty="0">
                <a:solidFill>
                  <a:srgbClr val="000000"/>
                </a:solidFill>
                <a:effectLst/>
              </a:rPr>
              <a:t>zato što nijedna, pa ni demokratska vlast </a:t>
            </a:r>
            <a:r>
              <a:rPr lang="sr-Latn-CS" altLang="x-none" sz="1800" dirty="0">
                <a:solidFill>
                  <a:srgbClr val="FF6600"/>
                </a:solidFill>
                <a:effectLst/>
              </a:rPr>
              <a:t>nema</a:t>
            </a:r>
            <a:r>
              <a:rPr lang="sr-Latn-CS" altLang="x-none" sz="1800" dirty="0">
                <a:solidFill>
                  <a:srgbClr val="000000"/>
                </a:solidFill>
                <a:effectLst/>
              </a:rPr>
              <a:t> </a:t>
            </a:r>
            <a:r>
              <a:rPr lang="sr-Latn-CS" altLang="x-none" sz="1800" dirty="0">
                <a:solidFill>
                  <a:srgbClr val="FF6600"/>
                </a:solidFill>
                <a:effectLst/>
              </a:rPr>
              <a:t>adekvatna znanja o tržišnim tokovima</a:t>
            </a:r>
            <a:r>
              <a:rPr lang="sr-Latn-CS" altLang="x-none" sz="1800" dirty="0">
                <a:solidFill>
                  <a:srgbClr val="000000"/>
                </a:solidFill>
                <a:effectLst/>
              </a:rPr>
              <a:t>, tako da svaka njena intervencija završava u voluntarističkom nasilju.</a:t>
            </a:r>
            <a:endParaRPr lang="en-US" altLang="x-none" sz="1800" dirty="0">
              <a:solidFill>
                <a:srgbClr val="000000"/>
              </a:solidFill>
              <a:effectLst/>
            </a:endParaRPr>
          </a:p>
          <a:p>
            <a:pPr lvl="1" eaLnBrk="1" hangingPunct="1">
              <a:lnSpc>
                <a:spcPct val="80000"/>
              </a:lnSpc>
            </a:pPr>
            <a:r>
              <a:rPr lang="sr-Latn-CS" altLang="x-none" sz="1800" dirty="0">
                <a:solidFill>
                  <a:srgbClr val="000000"/>
                </a:solidFill>
                <a:effectLst/>
              </a:rPr>
              <a:t>zato što u svakom parlamentu dominira građanstvo koje se drži </a:t>
            </a:r>
            <a:r>
              <a:rPr lang="sr-Latn-CS" altLang="x-none" sz="1800" dirty="0">
                <a:solidFill>
                  <a:srgbClr val="FF6600"/>
                </a:solidFill>
                <a:effectLst/>
              </a:rPr>
              <a:t>principa limitiranog autoriteta</a:t>
            </a:r>
            <a:r>
              <a:rPr lang="sr-Latn-CS" altLang="x-none" sz="1800" dirty="0">
                <a:solidFill>
                  <a:srgbClr val="000000"/>
                </a:solidFill>
                <a:effectLst/>
              </a:rPr>
              <a:t> (ranije je bilo limitirano plemstvo, a danas radništvo).</a:t>
            </a:r>
            <a:endParaRPr lang="sr-Latn-CS" altLang="x-none" sz="1800" dirty="0">
              <a:solidFill>
                <a:srgbClr val="000000"/>
              </a:solidFill>
              <a:effectLst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02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88913"/>
            <a:ext cx="9144000" cy="720725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sr-Latn-CS" sz="4000" b="0" i="0" u="none" strike="noStrike" kern="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Pojava proletarijata</a:t>
            </a:r>
            <a:endParaRPr kumimoji="0" lang="en-US" sz="4000" b="0" i="0" u="none" strike="noStrike" kern="0" cap="none" spc="0" normalizeH="0" baseline="0" noProof="0" smtClean="0">
              <a:ln>
                <a:noFill/>
              </a:ln>
              <a:solidFill>
                <a:srgbClr val="FF66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8434" name="Rectangle 3"/>
          <p:cNvSpPr>
            <a:spLocks noGrp="1"/>
          </p:cNvSpPr>
          <p:nvPr>
            <p:ph type="body" sz="half" idx="1"/>
          </p:nvPr>
        </p:nvSpPr>
        <p:spPr>
          <a:xfrm>
            <a:off x="107950" y="1052513"/>
            <a:ext cx="8928100" cy="5689600"/>
          </a:xfrm>
        </p:spPr>
        <p:txBody>
          <a:bodyPr vert="horz" wrap="square" lIns="91440" tIns="45720" rIns="91440" bIns="45720" anchor="t"/>
          <a:p>
            <a:pPr eaLnBrk="1" hangingPunct="1">
              <a:lnSpc>
                <a:spcPct val="80000"/>
              </a:lnSpc>
              <a:buClr>
                <a:schemeClr val="hlink"/>
              </a:buClr>
              <a:buSzPct val="65000"/>
              <a:buFont typeface="Wingdings" panose="05000000000000000000" pitchFamily="2" charset="2"/>
            </a:pPr>
            <a:r>
              <a:rPr lang="sr-Latn-CS" altLang="x-none" sz="2000" dirty="0">
                <a:solidFill>
                  <a:srgbClr val="000000"/>
                </a:solidFill>
                <a:effectLst/>
              </a:rPr>
              <a:t>Radništvo u fabrikama, koje se stvara usponom industrije, do ovog perioda je na margini svih političkih događanja. 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80000"/>
              </a:lnSpc>
              <a:buClr>
                <a:schemeClr val="hlink"/>
              </a:buClr>
              <a:buSzPct val="65000"/>
              <a:buFont typeface="Wingdings" panose="05000000000000000000" pitchFamily="2" charset="2"/>
            </a:pPr>
            <a:r>
              <a:rPr lang="sr-Latn-CS" altLang="x-none" sz="2000" dirty="0">
                <a:solidFill>
                  <a:srgbClr val="000000"/>
                </a:solidFill>
                <a:effectLst/>
              </a:rPr>
              <a:t>U ovom periodu počinje njegovo distanciranje od “industrijalaca” i klasna samoidentifikacija (kao “proletarijata”), uz pomoć štrajkova i uličnih sukoba (npr. Lionski ustanak tkača 1831) i babuvističkog učenja.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80000"/>
              </a:lnSpc>
              <a:buClr>
                <a:schemeClr val="hlink"/>
              </a:buClr>
              <a:buSzPct val="65000"/>
              <a:buFont typeface="Wingdings" panose="05000000000000000000" pitchFamily="2" charset="2"/>
            </a:pPr>
            <a:r>
              <a:rPr lang="sr-Latn-CS" altLang="x-none" sz="2000" dirty="0">
                <a:solidFill>
                  <a:srgbClr val="000000"/>
                </a:solidFill>
                <a:effectLst/>
              </a:rPr>
              <a:t>Jednog od prvih proleterskih vođa, </a:t>
            </a:r>
            <a:r>
              <a:rPr lang="sr-Latn-CS" altLang="x-none" sz="2000" dirty="0">
                <a:solidFill>
                  <a:srgbClr val="FF6600"/>
                </a:solidFill>
                <a:effectLst/>
              </a:rPr>
              <a:t>Ogista </a:t>
            </a:r>
            <a:endParaRPr lang="sr-Latn-CS" altLang="x-none" sz="2000" dirty="0">
              <a:solidFill>
                <a:srgbClr val="FF6600"/>
              </a:solidFill>
              <a:effectLst/>
            </a:endParaRPr>
          </a:p>
          <a:p>
            <a:pPr eaLnBrk="1" hangingPunct="1">
              <a:lnSpc>
                <a:spcPct val="80000"/>
              </a:lnSpc>
              <a:buClr>
                <a:schemeClr val="hlink"/>
              </a:buClr>
              <a:buSzPct val="65000"/>
              <a:buFont typeface="Wingdings" panose="05000000000000000000" pitchFamily="2" charset="2"/>
              <a:buNone/>
            </a:pPr>
            <a:r>
              <a:rPr lang="sr-Latn-CS" altLang="x-none" sz="2000" dirty="0">
                <a:solidFill>
                  <a:srgbClr val="FF6600"/>
                </a:solidFill>
                <a:effectLst/>
              </a:rPr>
              <a:t>	Blankija</a:t>
            </a:r>
            <a:r>
              <a:rPr lang="sr-Latn-CS" altLang="x-none" sz="2000" dirty="0">
                <a:solidFill>
                  <a:srgbClr val="000000"/>
                </a:solidFill>
                <a:effectLst/>
              </a:rPr>
              <a:t>, na suđenju 1834. sudija je pitao: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lvl="1" eaLnBrk="1" hangingPunct="1">
              <a:lnSpc>
                <a:spcPct val="80000"/>
              </a:lnSpc>
              <a:buClr>
                <a:schemeClr val="folHlink"/>
              </a:buClr>
              <a:buSzPct val="65000"/>
              <a:buFont typeface="Wingdings" panose="05000000000000000000" pitchFamily="2" charset="2"/>
            </a:pPr>
            <a:r>
              <a:rPr lang="sr-Latn-CS" altLang="x-none" sz="1800" dirty="0">
                <a:solidFill>
                  <a:srgbClr val="000000"/>
                </a:solidFill>
                <a:effectLst/>
              </a:rPr>
              <a:t>Vaše zanimanje?</a:t>
            </a:r>
            <a:endParaRPr lang="sr-Latn-CS" altLang="x-none" sz="1800" dirty="0">
              <a:solidFill>
                <a:srgbClr val="000000"/>
              </a:solidFill>
              <a:effectLst/>
            </a:endParaRPr>
          </a:p>
          <a:p>
            <a:pPr lvl="1" eaLnBrk="1" hangingPunct="1">
              <a:lnSpc>
                <a:spcPct val="80000"/>
              </a:lnSpc>
              <a:buClr>
                <a:schemeClr val="folHlink"/>
              </a:buClr>
              <a:buSzPct val="65000"/>
              <a:buFont typeface="Wingdings" panose="05000000000000000000" pitchFamily="2" charset="2"/>
            </a:pPr>
            <a:r>
              <a:rPr lang="sr-Latn-CS" altLang="x-none" sz="1800" dirty="0">
                <a:solidFill>
                  <a:srgbClr val="FF6600"/>
                </a:solidFill>
                <a:effectLst/>
              </a:rPr>
              <a:t>Proleter.</a:t>
            </a:r>
            <a:endParaRPr lang="sr-Latn-CS" altLang="x-none" sz="1800" dirty="0">
              <a:solidFill>
                <a:srgbClr val="FF6600"/>
              </a:solidFill>
              <a:effectLst/>
            </a:endParaRPr>
          </a:p>
          <a:p>
            <a:pPr lvl="1" eaLnBrk="1" hangingPunct="1">
              <a:lnSpc>
                <a:spcPct val="80000"/>
              </a:lnSpc>
              <a:buClr>
                <a:schemeClr val="folHlink"/>
              </a:buClr>
              <a:buSzPct val="65000"/>
              <a:buFont typeface="Wingdings" panose="05000000000000000000" pitchFamily="2" charset="2"/>
            </a:pPr>
            <a:r>
              <a:rPr lang="sr-Latn-CS" altLang="x-none" sz="1800" dirty="0">
                <a:solidFill>
                  <a:srgbClr val="000000"/>
                </a:solidFill>
                <a:effectLst/>
              </a:rPr>
              <a:t>To nije nikakvo zanimanje!</a:t>
            </a:r>
            <a:endParaRPr lang="sr-Latn-CS" altLang="x-none" sz="1800" dirty="0">
              <a:solidFill>
                <a:srgbClr val="000000"/>
              </a:solidFill>
              <a:effectLst/>
            </a:endParaRPr>
          </a:p>
          <a:p>
            <a:pPr lvl="1" eaLnBrk="1" hangingPunct="1">
              <a:lnSpc>
                <a:spcPct val="80000"/>
              </a:lnSpc>
              <a:buClr>
                <a:schemeClr val="folHlink"/>
              </a:buClr>
              <a:buSzPct val="65000"/>
              <a:buFont typeface="Wingdings" panose="05000000000000000000" pitchFamily="2" charset="2"/>
            </a:pPr>
            <a:r>
              <a:rPr lang="sr-Latn-CS" altLang="x-none" sz="1800" dirty="0">
                <a:solidFill>
                  <a:srgbClr val="FF6600"/>
                </a:solidFill>
                <a:effectLst/>
              </a:rPr>
              <a:t>Kako, to nije zanimanje? To je zanimanje 30 </a:t>
            </a:r>
            <a:endParaRPr lang="sr-Latn-CS" altLang="x-none" sz="1800" dirty="0">
              <a:solidFill>
                <a:srgbClr val="FF6600"/>
              </a:solidFill>
              <a:effectLst/>
            </a:endParaRPr>
          </a:p>
          <a:p>
            <a:pPr lvl="1" eaLnBrk="1" hangingPunct="1">
              <a:lnSpc>
                <a:spcPct val="80000"/>
              </a:lnSpc>
              <a:buClr>
                <a:schemeClr val="folHlink"/>
              </a:buClr>
              <a:buSzPct val="65000"/>
              <a:buFont typeface="Wingdings" panose="05000000000000000000" pitchFamily="2" charset="2"/>
              <a:buNone/>
            </a:pPr>
            <a:r>
              <a:rPr lang="sr-Latn-CS" altLang="x-none" sz="1800" dirty="0">
                <a:solidFill>
                  <a:srgbClr val="FF6600"/>
                </a:solidFill>
                <a:effectLst/>
              </a:rPr>
              <a:t>	miliona Francuza koji žive od svog rada i koji </a:t>
            </a:r>
            <a:endParaRPr lang="sr-Latn-CS" altLang="x-none" sz="1800" dirty="0">
              <a:solidFill>
                <a:srgbClr val="FF6600"/>
              </a:solidFill>
              <a:effectLst/>
            </a:endParaRPr>
          </a:p>
          <a:p>
            <a:pPr lvl="1" eaLnBrk="1" hangingPunct="1">
              <a:lnSpc>
                <a:spcPct val="80000"/>
              </a:lnSpc>
              <a:buClr>
                <a:schemeClr val="folHlink"/>
              </a:buClr>
              <a:buSzPct val="65000"/>
              <a:buFont typeface="Wingdings" panose="05000000000000000000" pitchFamily="2" charset="2"/>
              <a:buNone/>
            </a:pPr>
            <a:r>
              <a:rPr lang="sr-Latn-CS" altLang="x-none" sz="1800" dirty="0">
                <a:solidFill>
                  <a:srgbClr val="FF6600"/>
                </a:solidFill>
                <a:effectLst/>
              </a:rPr>
              <a:t>	su bez ikakvih političkih prava.</a:t>
            </a:r>
            <a:endParaRPr lang="sr-Latn-CS" altLang="x-none" sz="1800" dirty="0">
              <a:solidFill>
                <a:srgbClr val="FF6600"/>
              </a:solidFill>
              <a:effectLst/>
            </a:endParaRPr>
          </a:p>
          <a:p>
            <a:pPr lvl="1" eaLnBrk="1" hangingPunct="1">
              <a:lnSpc>
                <a:spcPct val="80000"/>
              </a:lnSpc>
              <a:buClr>
                <a:schemeClr val="folHlink"/>
              </a:buClr>
              <a:buSzPct val="65000"/>
              <a:buFont typeface="Wingdings" panose="05000000000000000000" pitchFamily="2" charset="2"/>
            </a:pPr>
            <a:r>
              <a:rPr lang="sr-Latn-CS" altLang="x-none" sz="1800" dirty="0">
                <a:solidFill>
                  <a:srgbClr val="000000"/>
                </a:solidFill>
                <a:effectLst/>
              </a:rPr>
              <a:t>Pa dobro, neka bude. Pisaru, zapišite da je </a:t>
            </a:r>
            <a:endParaRPr lang="sr-Latn-CS" altLang="x-none" sz="1800" dirty="0">
              <a:solidFill>
                <a:srgbClr val="000000"/>
              </a:solidFill>
              <a:effectLst/>
            </a:endParaRPr>
          </a:p>
          <a:p>
            <a:pPr lvl="1" eaLnBrk="1" hangingPunct="1">
              <a:lnSpc>
                <a:spcPct val="80000"/>
              </a:lnSpc>
              <a:buClr>
                <a:schemeClr val="folHlink"/>
              </a:buClr>
              <a:buSzPct val="65000"/>
              <a:buFont typeface="Wingdings" panose="05000000000000000000" pitchFamily="2" charset="2"/>
              <a:buNone/>
            </a:pPr>
            <a:r>
              <a:rPr lang="sr-Latn-CS" altLang="x-none" sz="1800" dirty="0">
                <a:solidFill>
                  <a:srgbClr val="000000"/>
                </a:solidFill>
                <a:effectLst/>
              </a:rPr>
              <a:t>	optuženi proleter.</a:t>
            </a:r>
            <a:endParaRPr lang="sr-Latn-CS" altLang="x-none" sz="1800" dirty="0">
              <a:solidFill>
                <a:srgbClr val="000000"/>
              </a:solidFill>
              <a:effectLst/>
            </a:endParaRPr>
          </a:p>
          <a:p>
            <a:pPr lvl="1" eaLnBrk="1" hangingPunct="1">
              <a:lnSpc>
                <a:spcPct val="80000"/>
              </a:lnSpc>
              <a:buClr>
                <a:schemeClr val="folHlink"/>
              </a:buClr>
              <a:buSzPct val="65000"/>
              <a:buFont typeface="Wingdings" panose="05000000000000000000" pitchFamily="2" charset="2"/>
              <a:buNone/>
            </a:pPr>
            <a:r>
              <a:rPr lang="sr-Latn-CS" altLang="x-none" sz="1800" dirty="0">
                <a:solidFill>
                  <a:srgbClr val="000000"/>
                </a:solidFill>
                <a:effectLst/>
              </a:rPr>
              <a:t>	(...)</a:t>
            </a:r>
            <a:endParaRPr lang="sr-Latn-CS" altLang="x-none" sz="1800" dirty="0">
              <a:solidFill>
                <a:srgbClr val="000000"/>
              </a:solidFill>
              <a:effectLst/>
            </a:endParaRPr>
          </a:p>
          <a:p>
            <a:pPr lvl="1" eaLnBrk="1" hangingPunct="1">
              <a:lnSpc>
                <a:spcPct val="80000"/>
              </a:lnSpc>
              <a:buClr>
                <a:schemeClr val="folHlink"/>
              </a:buClr>
              <a:buSzPct val="65000"/>
              <a:buFont typeface="Wingdings" panose="05000000000000000000" pitchFamily="2" charset="2"/>
            </a:pPr>
            <a:r>
              <a:rPr lang="sr-Latn-CS" altLang="x-none" sz="1800" dirty="0">
                <a:solidFill>
                  <a:srgbClr val="000000"/>
                </a:solidFill>
                <a:effectLst/>
              </a:rPr>
              <a:t>U Francuskoj postoji vladavina “</a:t>
            </a:r>
            <a:r>
              <a:rPr lang="sr-Latn-CS" altLang="x-none" sz="1800" dirty="0">
                <a:solidFill>
                  <a:srgbClr val="FF6600"/>
                </a:solidFill>
                <a:effectLst/>
              </a:rPr>
              <a:t>100.000 </a:t>
            </a:r>
            <a:endParaRPr lang="sr-Latn-CS" altLang="x-none" sz="1800" dirty="0">
              <a:solidFill>
                <a:srgbClr val="FF6600"/>
              </a:solidFill>
              <a:effectLst/>
            </a:endParaRPr>
          </a:p>
          <a:p>
            <a:pPr lvl="1" eaLnBrk="1" hangingPunct="1">
              <a:lnSpc>
                <a:spcPct val="80000"/>
              </a:lnSpc>
              <a:buClr>
                <a:schemeClr val="folHlink"/>
              </a:buClr>
              <a:buSzPct val="65000"/>
              <a:buFont typeface="Wingdings" panose="05000000000000000000" pitchFamily="2" charset="2"/>
              <a:buNone/>
            </a:pPr>
            <a:r>
              <a:rPr lang="sr-Latn-CS" altLang="x-none" sz="1800" dirty="0">
                <a:solidFill>
                  <a:srgbClr val="FF6600"/>
                </a:solidFill>
                <a:effectLst/>
              </a:rPr>
              <a:t>	buržuja” koji pokreću “strašnu mašinu </a:t>
            </a:r>
            <a:endParaRPr lang="sr-Latn-CS" altLang="x-none" sz="1800" dirty="0">
              <a:solidFill>
                <a:srgbClr val="FF6600"/>
              </a:solidFill>
              <a:effectLst/>
            </a:endParaRPr>
          </a:p>
          <a:p>
            <a:pPr lvl="1" eaLnBrk="1" hangingPunct="1">
              <a:lnSpc>
                <a:spcPct val="80000"/>
              </a:lnSpc>
              <a:buClr>
                <a:schemeClr val="folHlink"/>
              </a:buClr>
              <a:buSzPct val="65000"/>
              <a:buFont typeface="Wingdings" panose="05000000000000000000" pitchFamily="2" charset="2"/>
              <a:buNone/>
            </a:pPr>
            <a:r>
              <a:rPr lang="sr-Latn-CS" altLang="x-none" sz="1800" dirty="0">
                <a:solidFill>
                  <a:srgbClr val="FF6600"/>
                </a:solidFill>
                <a:effectLst/>
              </a:rPr>
              <a:t>	koja mrvi 25 miliona seljaka i 5 miliona</a:t>
            </a:r>
            <a:endParaRPr lang="sr-Latn-CS" altLang="x-none" sz="1800" dirty="0">
              <a:solidFill>
                <a:srgbClr val="FF6600"/>
              </a:solidFill>
              <a:effectLst/>
            </a:endParaRPr>
          </a:p>
          <a:p>
            <a:pPr lvl="1" eaLnBrk="1" hangingPunct="1">
              <a:lnSpc>
                <a:spcPct val="80000"/>
              </a:lnSpc>
              <a:buClr>
                <a:schemeClr val="folHlink"/>
              </a:buClr>
              <a:buSzPct val="65000"/>
              <a:buFont typeface="Wingdings" panose="05000000000000000000" pitchFamily="2" charset="2"/>
              <a:buNone/>
            </a:pPr>
            <a:r>
              <a:rPr lang="sr-Latn-CS" altLang="x-none" sz="1800" dirty="0">
                <a:solidFill>
                  <a:srgbClr val="FF6600"/>
                </a:solidFill>
                <a:effectLst/>
              </a:rPr>
              <a:t>	radnika i siše im poslednju kap krvi</a:t>
            </a:r>
            <a:r>
              <a:rPr lang="sr-Latn-CS" altLang="x-none" sz="1800" dirty="0">
                <a:solidFill>
                  <a:srgbClr val="000000"/>
                </a:solidFill>
                <a:effectLst/>
              </a:rPr>
              <a:t>”.</a:t>
            </a:r>
            <a:endParaRPr lang="sr-Latn-CS" altLang="x-none" sz="1800" dirty="0">
              <a:solidFill>
                <a:srgbClr val="000000"/>
              </a:solidFill>
              <a:effectLst/>
            </a:endParaRPr>
          </a:p>
        </p:txBody>
      </p:sp>
      <p:pic>
        <p:nvPicPr>
          <p:cNvPr id="18435" name="Picture 4" descr="468px-Louis_auguste_blanqui"/>
          <p:cNvPicPr>
            <a:picLocks noChangeAspect="1"/>
          </p:cNvPicPr>
          <p:nvPr>
            <p:ph sz="half" idx="2"/>
          </p:nvPr>
        </p:nvPicPr>
        <p:blipFill>
          <a:blip r:embed="rId1"/>
          <a:stretch>
            <a:fillRect/>
          </a:stretch>
        </p:blipFill>
        <p:spPr>
          <a:xfrm>
            <a:off x="5651500" y="2492375"/>
            <a:ext cx="3214688" cy="4114800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600075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sr-Latn-CS" sz="4000" b="0" i="0" u="none" strike="noStrike" kern="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Ogist Kont (1798-1857)</a:t>
            </a:r>
            <a:endParaRPr kumimoji="0" lang="en-US" sz="4000" b="0" i="0" u="none" strike="noStrike" kern="0" cap="none" spc="0" normalizeH="0" baseline="0" noProof="0" smtClean="0">
              <a:ln>
                <a:noFill/>
              </a:ln>
              <a:solidFill>
                <a:srgbClr val="FF66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0482" name="Rectangle 3"/>
          <p:cNvSpPr>
            <a:spLocks noGrp="1"/>
          </p:cNvSpPr>
          <p:nvPr>
            <p:ph type="body" sz="half" idx="1"/>
          </p:nvPr>
        </p:nvSpPr>
        <p:spPr>
          <a:xfrm>
            <a:off x="250825" y="1268413"/>
            <a:ext cx="8642350" cy="5256212"/>
          </a:xfrm>
        </p:spPr>
        <p:txBody>
          <a:bodyPr vert="horz" wrap="square" lIns="91440" tIns="45720" rIns="91440" bIns="45720" anchor="t"/>
          <a:p>
            <a:pPr eaLnBrk="1" hangingPunct="1">
              <a:lnSpc>
                <a:spcPct val="90000"/>
              </a:lnSpc>
              <a:buClr>
                <a:schemeClr val="hlink"/>
              </a:buClr>
              <a:buSzPct val="65000"/>
              <a:buFont typeface="Wingdings" panose="05000000000000000000" pitchFamily="2" charset="2"/>
            </a:pPr>
            <a:r>
              <a:rPr lang="sr-Latn-CS" altLang="x-none" sz="2000" dirty="0">
                <a:solidFill>
                  <a:srgbClr val="000000"/>
                </a:solidFill>
                <a:effectLst/>
              </a:rPr>
              <a:t>Rođen u katoličkoj i monarhističkoj porodici. 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90000"/>
              </a:lnSpc>
              <a:buClr>
                <a:schemeClr val="hlink"/>
              </a:buClr>
              <a:buSzPct val="65000"/>
              <a:buFont typeface="Wingdings" panose="05000000000000000000" pitchFamily="2" charset="2"/>
            </a:pPr>
            <a:r>
              <a:rPr lang="sr-Latn-CS" altLang="x-none" sz="2000" dirty="0">
                <a:solidFill>
                  <a:srgbClr val="000000"/>
                </a:solidFill>
                <a:effectLst/>
              </a:rPr>
              <a:t>Studirao u liberalnoj atmosferi Politehničke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90000"/>
              </a:lnSpc>
              <a:buClr>
                <a:schemeClr val="hlink"/>
              </a:buClr>
              <a:buSzPct val="65000"/>
              <a:buFont typeface="Wingdings" panose="05000000000000000000" pitchFamily="2" charset="2"/>
              <a:buNone/>
            </a:pPr>
            <a:r>
              <a:rPr lang="sr-Latn-CS" altLang="x-none" sz="2000" dirty="0">
                <a:solidFill>
                  <a:srgbClr val="000000"/>
                </a:solidFill>
                <a:effectLst/>
              </a:rPr>
              <a:t>	škole u Parizu, odakle je izbačen 1816.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90000"/>
              </a:lnSpc>
              <a:buClr>
                <a:schemeClr val="hlink"/>
              </a:buClr>
              <a:buSzPct val="65000"/>
              <a:buFont typeface="Wingdings" panose="05000000000000000000" pitchFamily="2" charset="2"/>
            </a:pPr>
            <a:r>
              <a:rPr lang="sr-Latn-CS" altLang="x-none" sz="2000" dirty="0">
                <a:solidFill>
                  <a:srgbClr val="000000"/>
                </a:solidFill>
                <a:effectLst/>
              </a:rPr>
              <a:t>Od 1817-1824. lični je sekretar Sen-Simona.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90000"/>
              </a:lnSpc>
              <a:buClr>
                <a:schemeClr val="hlink"/>
              </a:buClr>
              <a:buSzPct val="65000"/>
              <a:buFont typeface="Wingdings" panose="05000000000000000000" pitchFamily="2" charset="2"/>
            </a:pPr>
            <a:r>
              <a:rPr lang="sr-Latn-CS" altLang="x-none" sz="2000" dirty="0">
                <a:solidFill>
                  <a:srgbClr val="000000"/>
                </a:solidFill>
                <a:effectLst/>
              </a:rPr>
              <a:t>Sudelovao je u pisanju nekoliko 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90000"/>
              </a:lnSpc>
              <a:buClr>
                <a:schemeClr val="hlink"/>
              </a:buClr>
              <a:buSzPct val="65000"/>
              <a:buFont typeface="Wingdings" panose="05000000000000000000" pitchFamily="2" charset="2"/>
              <a:buNone/>
            </a:pPr>
            <a:r>
              <a:rPr lang="sr-Latn-CS" altLang="x-none" sz="2000" dirty="0">
                <a:solidFill>
                  <a:srgbClr val="000000"/>
                </a:solidFill>
                <a:effectLst/>
              </a:rPr>
              <a:t>	Sen-Simonovih radova, a do raskida je 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90000"/>
              </a:lnSpc>
              <a:buClr>
                <a:schemeClr val="hlink"/>
              </a:buClr>
              <a:buSzPct val="65000"/>
              <a:buFont typeface="Wingdings" panose="05000000000000000000" pitchFamily="2" charset="2"/>
              <a:buNone/>
            </a:pPr>
            <a:r>
              <a:rPr lang="sr-Latn-CS" altLang="x-none" sz="2000" dirty="0">
                <a:solidFill>
                  <a:srgbClr val="000000"/>
                </a:solidFill>
                <a:effectLst/>
              </a:rPr>
              <a:t>	dovelo Sen-Simonovo propuštanje da ga 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90000"/>
              </a:lnSpc>
              <a:buClr>
                <a:schemeClr val="hlink"/>
              </a:buClr>
              <a:buSzPct val="65000"/>
              <a:buFont typeface="Wingdings" panose="05000000000000000000" pitchFamily="2" charset="2"/>
              <a:buNone/>
            </a:pPr>
            <a:r>
              <a:rPr lang="sr-Latn-CS" altLang="x-none" sz="2000" dirty="0">
                <a:solidFill>
                  <a:srgbClr val="000000"/>
                </a:solidFill>
                <a:effectLst/>
              </a:rPr>
              <a:t>	navede kao autora.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90000"/>
              </a:lnSpc>
              <a:buClr>
                <a:schemeClr val="hlink"/>
              </a:buClr>
              <a:buSzPct val="65000"/>
              <a:buFont typeface="Wingdings" panose="05000000000000000000" pitchFamily="2" charset="2"/>
            </a:pPr>
            <a:r>
              <a:rPr lang="sr-Latn-CS" altLang="x-none" sz="2000" dirty="0">
                <a:solidFill>
                  <a:srgbClr val="000000"/>
                </a:solidFill>
                <a:effectLst/>
              </a:rPr>
              <a:t>Od 1836-1846. predavao je na Politehničkoj 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90000"/>
              </a:lnSpc>
              <a:buClr>
                <a:schemeClr val="hlink"/>
              </a:buClr>
              <a:buSzPct val="65000"/>
              <a:buFont typeface="Wingdings" panose="05000000000000000000" pitchFamily="2" charset="2"/>
              <a:buNone/>
            </a:pPr>
            <a:r>
              <a:rPr lang="sr-Latn-CS" altLang="x-none" sz="2000" dirty="0">
                <a:solidFill>
                  <a:srgbClr val="000000"/>
                </a:solidFill>
                <a:effectLst/>
              </a:rPr>
              <a:t>	školi u Parizu, a nakon toga su ga izdržavali 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90000"/>
              </a:lnSpc>
              <a:buClr>
                <a:schemeClr val="hlink"/>
              </a:buClr>
              <a:buSzPct val="65000"/>
              <a:buFont typeface="Wingdings" panose="05000000000000000000" pitchFamily="2" charset="2"/>
              <a:buNone/>
            </a:pPr>
            <a:r>
              <a:rPr lang="sr-Latn-CS" altLang="x-none" sz="2000" dirty="0">
                <a:solidFill>
                  <a:srgbClr val="000000"/>
                </a:solidFill>
                <a:effectLst/>
              </a:rPr>
              <a:t>	učenici i poštovaoci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90000"/>
              </a:lnSpc>
              <a:buClr>
                <a:schemeClr val="hlink"/>
              </a:buClr>
              <a:buSzPct val="65000"/>
              <a:buFont typeface="Wingdings" panose="05000000000000000000" pitchFamily="2" charset="2"/>
            </a:pPr>
            <a:r>
              <a:rPr lang="sr-Latn-CS" altLang="x-none" sz="2000" dirty="0">
                <a:solidFill>
                  <a:srgbClr val="000000"/>
                </a:solidFill>
                <a:effectLst/>
              </a:rPr>
              <a:t>1848. osnovao je Pozitivističko društvo.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90000"/>
              </a:lnSpc>
              <a:buClr>
                <a:schemeClr val="hlink"/>
              </a:buClr>
              <a:buSzPct val="65000"/>
              <a:buFont typeface="Wingdings" panose="05000000000000000000" pitchFamily="2" charset="2"/>
            </a:pPr>
            <a:r>
              <a:rPr lang="sr-Latn-CS" altLang="x-none" sz="2000" dirty="0">
                <a:solidFill>
                  <a:srgbClr val="000000"/>
                </a:solidFill>
                <a:effectLst/>
              </a:rPr>
              <a:t>1851. pozdravio je državni udar Napoleona III Bonaparte.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90000"/>
              </a:lnSpc>
              <a:buClr>
                <a:schemeClr val="hlink"/>
              </a:buClr>
              <a:buSzPct val="65000"/>
              <a:buFont typeface="Wingdings" panose="05000000000000000000" pitchFamily="2" charset="2"/>
            </a:pPr>
            <a:r>
              <a:rPr lang="sr-Latn-CS" altLang="x-none" sz="2000" dirty="0">
                <a:solidFill>
                  <a:srgbClr val="000000"/>
                </a:solidFill>
                <a:effectLst/>
              </a:rPr>
              <a:t>U poslednjim godinama života zagovarao je stvaranje “partije istinskog reda” u kojoj bi bile združene snage pozitivizma i katolicizma.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</p:txBody>
      </p:sp>
      <p:pic>
        <p:nvPicPr>
          <p:cNvPr id="20483" name="Picture 4" descr="comte"/>
          <p:cNvPicPr>
            <a:picLocks noChangeAspect="1"/>
          </p:cNvPicPr>
          <p:nvPr>
            <p:ph sz="half" idx="2"/>
          </p:nvPr>
        </p:nvPicPr>
        <p:blipFill>
          <a:blip r:embed="rId1"/>
          <a:stretch>
            <a:fillRect/>
          </a:stretch>
        </p:blipFill>
        <p:spPr>
          <a:xfrm>
            <a:off x="5795963" y="1412875"/>
            <a:ext cx="3087687" cy="3673475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71513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sr-Latn-CS" sz="4000" b="0" i="0" u="none" strike="noStrike" kern="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Spisi</a:t>
            </a:r>
            <a:endParaRPr kumimoji="0" lang="sr-Latn-CS" sz="4000" b="0" i="0" u="none" strike="noStrike" kern="0" cap="none" spc="0" normalizeH="0" baseline="0" noProof="1" smtClean="0">
              <a:ln>
                <a:noFill/>
              </a:ln>
              <a:solidFill>
                <a:srgbClr val="FF66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2530" name="Rectangle 3"/>
          <p:cNvSpPr>
            <a:spLocks noGrp="1"/>
          </p:cNvSpPr>
          <p:nvPr>
            <p:ph idx="1"/>
          </p:nvPr>
        </p:nvSpPr>
        <p:spPr>
          <a:xfrm>
            <a:off x="457200" y="1628775"/>
            <a:ext cx="8229600" cy="4824413"/>
          </a:xfrm>
        </p:spPr>
        <p:txBody>
          <a:bodyPr vert="horz" wrap="square" lIns="91440" tIns="45720" rIns="91440" bIns="45720" anchor="t"/>
          <a:lstStyle/>
          <a:p>
            <a:pPr eaLnBrk="1" hangingPunct="1"/>
            <a:r>
              <a:rPr lang="sr-Latn-CS" altLang="x-none" sz="2400" i="1" dirty="0">
                <a:solidFill>
                  <a:srgbClr val="000000"/>
                </a:solidFill>
                <a:effectLst/>
              </a:rPr>
              <a:t>Filozofska razmatranja o naukama i naučnicima</a:t>
            </a:r>
            <a:r>
              <a:rPr lang="sr-Latn-CS" altLang="x-none" sz="2400" dirty="0">
                <a:solidFill>
                  <a:srgbClr val="000000"/>
                </a:solidFill>
                <a:effectLst/>
              </a:rPr>
              <a:t> (1825)</a:t>
            </a:r>
            <a:endParaRPr lang="sr-Latn-CS" altLang="x-none" sz="2400" dirty="0">
              <a:solidFill>
                <a:srgbClr val="000000"/>
              </a:solidFill>
              <a:effectLst/>
            </a:endParaRPr>
          </a:p>
          <a:p>
            <a:pPr eaLnBrk="1" hangingPunct="1"/>
            <a:r>
              <a:rPr lang="sr-Latn-CS" altLang="x-none" sz="2400" i="1" dirty="0">
                <a:solidFill>
                  <a:srgbClr val="000000"/>
                </a:solidFill>
                <a:effectLst/>
              </a:rPr>
              <a:t>Razmatranja o duhovnoj snazi</a:t>
            </a:r>
            <a:r>
              <a:rPr lang="sr-Latn-CS" altLang="x-none" sz="2400" dirty="0">
                <a:solidFill>
                  <a:srgbClr val="000000"/>
                </a:solidFill>
                <a:effectLst/>
              </a:rPr>
              <a:t> (1826)</a:t>
            </a:r>
            <a:endParaRPr lang="sr-Latn-CS" altLang="x-none" sz="2400" dirty="0">
              <a:solidFill>
                <a:srgbClr val="000000"/>
              </a:solidFill>
              <a:effectLst/>
            </a:endParaRPr>
          </a:p>
          <a:p>
            <a:pPr eaLnBrk="1" hangingPunct="1"/>
            <a:r>
              <a:rPr lang="sr-Latn-CS" altLang="x-none" sz="2400" i="1" dirty="0">
                <a:solidFill>
                  <a:srgbClr val="000000"/>
                </a:solidFill>
                <a:effectLst/>
              </a:rPr>
              <a:t>Kurs pozitivne filozofije, </a:t>
            </a:r>
            <a:r>
              <a:rPr lang="sr-Latn-CS" altLang="x-none" sz="2400" dirty="0">
                <a:solidFill>
                  <a:srgbClr val="000000"/>
                </a:solidFill>
                <a:effectLst/>
              </a:rPr>
              <a:t>1-6 (1832-1842)</a:t>
            </a:r>
            <a:endParaRPr lang="sr-Latn-CS" altLang="x-none" sz="2400" dirty="0">
              <a:solidFill>
                <a:srgbClr val="000000"/>
              </a:solidFill>
              <a:effectLst/>
            </a:endParaRPr>
          </a:p>
          <a:p>
            <a:pPr eaLnBrk="1" hangingPunct="1"/>
            <a:r>
              <a:rPr lang="sr-Latn-CS" altLang="x-none" sz="2400" i="1" dirty="0">
                <a:solidFill>
                  <a:srgbClr val="000000"/>
                </a:solidFill>
                <a:effectLst/>
              </a:rPr>
              <a:t>Sistem pozitivne politike ili Rasprava o sociologiji koja uspostavlja religiju čovečanstva </a:t>
            </a:r>
            <a:r>
              <a:rPr lang="sr-Latn-CS" altLang="x-none" sz="2400" dirty="0">
                <a:solidFill>
                  <a:srgbClr val="000000"/>
                </a:solidFill>
                <a:effectLst/>
              </a:rPr>
              <a:t>(1851-1854)</a:t>
            </a:r>
            <a:endParaRPr lang="sr-Latn-CS" altLang="x-none" sz="2400" dirty="0">
              <a:solidFill>
                <a:srgbClr val="000000"/>
              </a:solidFill>
              <a:effectLst/>
            </a:endParaRPr>
          </a:p>
          <a:p>
            <a:pPr eaLnBrk="1" hangingPunct="1"/>
            <a:r>
              <a:rPr lang="sr-Latn-CS" altLang="x-none" sz="2400" i="1" dirty="0">
                <a:solidFill>
                  <a:srgbClr val="000000"/>
                </a:solidFill>
                <a:effectLst/>
              </a:rPr>
              <a:t>Subjektivni sistem ili Univerzalni sistem koncepcija svojstvenih normalnom stanju čovečanstva </a:t>
            </a:r>
            <a:r>
              <a:rPr lang="sr-Latn-CS" altLang="x-none" sz="2400" dirty="0">
                <a:solidFill>
                  <a:srgbClr val="000000"/>
                </a:solidFill>
                <a:effectLst/>
              </a:rPr>
              <a:t>(1856) </a:t>
            </a:r>
            <a:endParaRPr lang="sr-Latn-CS" altLang="x-none" sz="2400" i="1" dirty="0">
              <a:solidFill>
                <a:srgbClr val="000000"/>
              </a:solidFill>
              <a:effectLst/>
            </a:endParaRPr>
          </a:p>
          <a:p>
            <a:pPr eaLnBrk="1" hangingPunct="1"/>
            <a:endParaRPr lang="sr-Latn-CS" altLang="x-none" sz="2400" dirty="0">
              <a:solidFill>
                <a:srgbClr val="000000"/>
              </a:solidFill>
              <a:effectLst/>
            </a:endParaRPr>
          </a:p>
          <a:p>
            <a:pPr eaLnBrk="1" hangingPunct="1"/>
            <a:endParaRPr lang="en-US" altLang="x-none" sz="2400" dirty="0">
              <a:solidFill>
                <a:srgbClr val="000000"/>
              </a:solidFill>
              <a:effectLst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1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71513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sr-Latn-CS" sz="4000" b="0" i="0" u="none" strike="noStrike" kern="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Moralna kriza modernog društva</a:t>
            </a:r>
            <a:endParaRPr kumimoji="0" lang="sr-Latn-CS" sz="4000" b="0" i="0" u="none" strike="noStrike" kern="0" cap="none" spc="0" normalizeH="0" baseline="0" noProof="1" smtClean="0">
              <a:ln>
                <a:noFill/>
              </a:ln>
              <a:solidFill>
                <a:srgbClr val="FF66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3554" name="Rectangle 3"/>
          <p:cNvSpPr>
            <a:spLocks noGrp="1"/>
          </p:cNvSpPr>
          <p:nvPr>
            <p:ph idx="1"/>
          </p:nvPr>
        </p:nvSpPr>
        <p:spPr>
          <a:xfrm>
            <a:off x="250825" y="1341438"/>
            <a:ext cx="8713788" cy="5111750"/>
          </a:xfrm>
        </p:spPr>
        <p:txBody>
          <a:bodyPr vert="horz" wrap="square" lIns="91440" tIns="45720" rIns="91440" bIns="45720" anchor="t"/>
          <a:lstStyle/>
          <a:p>
            <a:pPr eaLnBrk="1" hangingPunct="1"/>
            <a:r>
              <a:rPr lang="sr-Latn-CS" altLang="x-none" sz="2400" dirty="0">
                <a:solidFill>
                  <a:srgbClr val="000000"/>
                </a:solidFill>
                <a:effectLst/>
              </a:rPr>
              <a:t>Uspon buržoazije u vreme vladavine Luja-Filipa izazvao je duboki revolt kod Konta.</a:t>
            </a:r>
            <a:endParaRPr lang="sr-Latn-CS" altLang="x-none" sz="2400" dirty="0">
              <a:solidFill>
                <a:srgbClr val="000000"/>
              </a:solidFill>
              <a:effectLst/>
            </a:endParaRPr>
          </a:p>
          <a:p>
            <a:pPr eaLnBrk="1" hangingPunct="1"/>
            <a:r>
              <a:rPr lang="sr-Latn-CS" altLang="x-none" sz="2400" dirty="0">
                <a:solidFill>
                  <a:srgbClr val="000000"/>
                </a:solidFill>
                <a:effectLst/>
              </a:rPr>
              <a:t>Dilema: revolucionarni haos je zlo, ali je zlo i postojeći poredak, koji se politički zasniva na parlamentarizmu, a ekonomski na kapitalizmu.</a:t>
            </a:r>
            <a:endParaRPr lang="sr-Latn-CS" altLang="x-none" sz="2400" dirty="0">
              <a:solidFill>
                <a:srgbClr val="000000"/>
              </a:solidFill>
              <a:effectLst/>
            </a:endParaRPr>
          </a:p>
          <a:p>
            <a:pPr eaLnBrk="1" hangingPunct="1"/>
            <a:r>
              <a:rPr lang="sr-Latn-CS" altLang="x-none" sz="2400" dirty="0">
                <a:solidFill>
                  <a:srgbClr val="000000"/>
                </a:solidFill>
                <a:effectLst/>
              </a:rPr>
              <a:t>Kontovo rešenje: potrebna je </a:t>
            </a:r>
            <a:r>
              <a:rPr lang="sr-Latn-CS" altLang="x-none" sz="2400" dirty="0">
                <a:solidFill>
                  <a:srgbClr val="FF6600"/>
                </a:solidFill>
                <a:effectLst/>
              </a:rPr>
              <a:t>moralna obnova</a:t>
            </a:r>
            <a:r>
              <a:rPr lang="sr-Latn-CS" altLang="x-none" sz="2400" dirty="0">
                <a:solidFill>
                  <a:srgbClr val="000000"/>
                </a:solidFill>
                <a:effectLst/>
              </a:rPr>
              <a:t>, koja bi omogućila rešavanja gorućih političkih i ekonomskih problema modernog društva.</a:t>
            </a:r>
            <a:endParaRPr lang="sr-Latn-CS" altLang="x-none" sz="2400" dirty="0">
              <a:solidFill>
                <a:srgbClr val="000000"/>
              </a:solidFill>
              <a:effectLst/>
            </a:endParaRPr>
          </a:p>
          <a:p>
            <a:pPr eaLnBrk="1" hangingPunct="1"/>
            <a:r>
              <a:rPr lang="sr-Latn-CS" altLang="x-none" sz="2400" dirty="0">
                <a:solidFill>
                  <a:srgbClr val="000000"/>
                </a:solidFill>
                <a:effectLst/>
              </a:rPr>
              <a:t>Industrijsko društvo je stvoreno, ali još nedostaje adekvatan </a:t>
            </a:r>
            <a:r>
              <a:rPr lang="sr-Latn-CS" altLang="x-none" sz="2400" dirty="0">
                <a:solidFill>
                  <a:srgbClr val="FF6600"/>
                </a:solidFill>
                <a:effectLst/>
              </a:rPr>
              <a:t>industrijski moral</a:t>
            </a:r>
            <a:r>
              <a:rPr lang="sr-Latn-CS" altLang="x-none" sz="2400" dirty="0">
                <a:solidFill>
                  <a:srgbClr val="000000"/>
                </a:solidFill>
                <a:effectLst/>
              </a:rPr>
              <a:t>, na osnovu kojeg bi to društvo bilo duhovno integrisano.</a:t>
            </a:r>
            <a:endParaRPr lang="sr-Latn-CS" altLang="x-none" sz="2400" dirty="0">
              <a:solidFill>
                <a:srgbClr val="000000"/>
              </a:solidFill>
              <a:effectLst/>
            </a:endParaRPr>
          </a:p>
          <a:p>
            <a:pPr eaLnBrk="1" hangingPunct="1"/>
            <a:r>
              <a:rPr lang="sr-Latn-CS" altLang="x-none" sz="2400" dirty="0">
                <a:solidFill>
                  <a:srgbClr val="000000"/>
                </a:solidFill>
                <a:effectLst/>
              </a:rPr>
              <a:t>Bogati moraju postati “moralni čuvari javnog kapitala”, a njihova prva dužnost je da obezbede školovanje i rad za sve.</a:t>
            </a:r>
            <a:endParaRPr lang="en-US" altLang="x-none" sz="2400" dirty="0">
              <a:solidFill>
                <a:srgbClr val="000000"/>
              </a:solidFill>
              <a:effectLst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671513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sr-Latn-CS" sz="4000" b="0" i="0" u="none" strike="noStrike" kern="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Mesto sociologije u sistemu nauka</a:t>
            </a:r>
            <a:endParaRPr kumimoji="0" lang="sr-Latn-CS" sz="4000" b="0" i="0" u="none" strike="noStrike" kern="0" cap="none" spc="0" normalizeH="0" baseline="0" noProof="1" smtClean="0">
              <a:ln>
                <a:noFill/>
              </a:ln>
              <a:solidFill>
                <a:srgbClr val="FF66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4578" name="Rectangle 3"/>
          <p:cNvSpPr>
            <a:spLocks noGrp="1"/>
          </p:cNvSpPr>
          <p:nvPr>
            <p:ph idx="1"/>
          </p:nvPr>
        </p:nvSpPr>
        <p:spPr>
          <a:xfrm>
            <a:off x="250825" y="1125538"/>
            <a:ext cx="8713788" cy="5472112"/>
          </a:xfrm>
        </p:spPr>
        <p:txBody>
          <a:bodyPr vert="horz" wrap="square" lIns="91440" tIns="45720" rIns="91440" bIns="45720" anchor="t"/>
          <a:lstStyle/>
          <a:p>
            <a:pPr eaLnBrk="1" hangingPunct="1"/>
            <a:r>
              <a:rPr lang="sr-Latn-CS" altLang="x-none" sz="2200" dirty="0">
                <a:solidFill>
                  <a:srgbClr val="000000"/>
                </a:solidFill>
                <a:effectLst/>
              </a:rPr>
              <a:t>Šest osnovnih nauka:</a:t>
            </a:r>
            <a:endParaRPr lang="sr-Latn-CS" altLang="x-none" sz="2200" dirty="0">
              <a:solidFill>
                <a:srgbClr val="000000"/>
              </a:solidFill>
              <a:effectLst/>
            </a:endParaRPr>
          </a:p>
          <a:p>
            <a:pPr lvl="1" eaLnBrk="1" hangingPunct="1"/>
            <a:r>
              <a:rPr lang="sr-Latn-CS" altLang="x-none" sz="1800" dirty="0">
                <a:solidFill>
                  <a:srgbClr val="000000"/>
                </a:solidFill>
                <a:effectLst/>
              </a:rPr>
              <a:t>matematika</a:t>
            </a:r>
            <a:endParaRPr lang="sr-Latn-CS" altLang="x-none" sz="1800" dirty="0">
              <a:solidFill>
                <a:srgbClr val="000000"/>
              </a:solidFill>
              <a:effectLst/>
            </a:endParaRPr>
          </a:p>
          <a:p>
            <a:pPr lvl="1" eaLnBrk="1" hangingPunct="1"/>
            <a:r>
              <a:rPr lang="sr-Latn-CS" altLang="x-none" sz="1800" dirty="0">
                <a:solidFill>
                  <a:srgbClr val="000000"/>
                </a:solidFill>
                <a:effectLst/>
              </a:rPr>
              <a:t>astronomija</a:t>
            </a:r>
            <a:endParaRPr lang="sr-Latn-CS" altLang="x-none" sz="1800" dirty="0">
              <a:solidFill>
                <a:srgbClr val="000000"/>
              </a:solidFill>
              <a:effectLst/>
            </a:endParaRPr>
          </a:p>
          <a:p>
            <a:pPr lvl="1" eaLnBrk="1" hangingPunct="1"/>
            <a:r>
              <a:rPr lang="sr-Latn-CS" altLang="x-none" sz="1800" dirty="0">
                <a:solidFill>
                  <a:srgbClr val="000000"/>
                </a:solidFill>
                <a:effectLst/>
              </a:rPr>
              <a:t>fizika</a:t>
            </a:r>
            <a:endParaRPr lang="sr-Latn-CS" altLang="x-none" sz="1800" dirty="0">
              <a:solidFill>
                <a:srgbClr val="000000"/>
              </a:solidFill>
              <a:effectLst/>
            </a:endParaRPr>
          </a:p>
          <a:p>
            <a:pPr lvl="1" eaLnBrk="1" hangingPunct="1"/>
            <a:r>
              <a:rPr lang="sr-Latn-CS" altLang="x-none" sz="1800" dirty="0">
                <a:solidFill>
                  <a:srgbClr val="000000"/>
                </a:solidFill>
                <a:effectLst/>
              </a:rPr>
              <a:t>hemija</a:t>
            </a:r>
            <a:endParaRPr lang="sr-Latn-CS" altLang="x-none" sz="1800" dirty="0">
              <a:solidFill>
                <a:srgbClr val="000000"/>
              </a:solidFill>
              <a:effectLst/>
            </a:endParaRPr>
          </a:p>
          <a:p>
            <a:pPr lvl="1" eaLnBrk="1" hangingPunct="1"/>
            <a:r>
              <a:rPr lang="sr-Latn-CS" altLang="x-none" sz="1800" dirty="0">
                <a:solidFill>
                  <a:srgbClr val="000000"/>
                </a:solidFill>
                <a:effectLst/>
              </a:rPr>
              <a:t>fiziologija</a:t>
            </a:r>
            <a:endParaRPr lang="sr-Latn-CS" altLang="x-none" sz="1800" dirty="0">
              <a:solidFill>
                <a:srgbClr val="000000"/>
              </a:solidFill>
              <a:effectLst/>
            </a:endParaRPr>
          </a:p>
          <a:p>
            <a:pPr lvl="1" eaLnBrk="1" hangingPunct="1"/>
            <a:r>
              <a:rPr lang="sr-Latn-CS" altLang="x-none" sz="1800" dirty="0">
                <a:solidFill>
                  <a:srgbClr val="000000"/>
                </a:solidFill>
                <a:effectLst/>
              </a:rPr>
              <a:t>socijalna fizika (sociologija od 1840, tj. od 4. toma </a:t>
            </a:r>
            <a:r>
              <a:rPr lang="sr-Latn-CS" altLang="x-none" sz="1800" i="1" dirty="0">
                <a:solidFill>
                  <a:srgbClr val="000000"/>
                </a:solidFill>
                <a:effectLst/>
              </a:rPr>
              <a:t>Kursa pozitivne filozofije</a:t>
            </a:r>
            <a:r>
              <a:rPr lang="sr-Latn-CS" altLang="x-none" sz="1800" dirty="0">
                <a:solidFill>
                  <a:srgbClr val="000000"/>
                </a:solidFill>
                <a:effectLst/>
              </a:rPr>
              <a:t>)</a:t>
            </a:r>
            <a:endParaRPr lang="sr-Latn-CS" altLang="x-none" sz="1800" dirty="0">
              <a:solidFill>
                <a:srgbClr val="000000"/>
              </a:solidFill>
              <a:effectLst/>
            </a:endParaRPr>
          </a:p>
          <a:p>
            <a:pPr eaLnBrk="1" hangingPunct="1"/>
            <a:r>
              <a:rPr lang="sr-Latn-CS" altLang="x-none" sz="2200" dirty="0">
                <a:solidFill>
                  <a:srgbClr val="000000"/>
                </a:solidFill>
                <a:effectLst/>
              </a:rPr>
              <a:t>Podele u okviru fizike:</a:t>
            </a:r>
            <a:endParaRPr lang="sr-Latn-CS" altLang="x-none" sz="2200" dirty="0">
              <a:solidFill>
                <a:srgbClr val="000000"/>
              </a:solidFill>
              <a:effectLst/>
            </a:endParaRPr>
          </a:p>
          <a:p>
            <a:pPr lvl="1" eaLnBrk="1" hangingPunct="1"/>
            <a:r>
              <a:rPr lang="sr-Latn-CS" altLang="x-none" sz="1800" dirty="0">
                <a:solidFill>
                  <a:srgbClr val="000000"/>
                </a:solidFill>
                <a:effectLst/>
              </a:rPr>
              <a:t>nebeska fizika</a:t>
            </a:r>
            <a:endParaRPr lang="sr-Latn-CS" altLang="x-none" sz="1800" dirty="0">
              <a:solidFill>
                <a:srgbClr val="000000"/>
              </a:solidFill>
              <a:effectLst/>
            </a:endParaRPr>
          </a:p>
          <a:p>
            <a:pPr lvl="1" eaLnBrk="1" hangingPunct="1"/>
            <a:r>
              <a:rPr lang="sr-Latn-CS" altLang="x-none" sz="1800" dirty="0">
                <a:solidFill>
                  <a:srgbClr val="000000"/>
                </a:solidFill>
                <a:effectLst/>
              </a:rPr>
              <a:t>zemaljska fizika</a:t>
            </a:r>
            <a:endParaRPr lang="sr-Latn-CS" altLang="x-none" sz="1800" dirty="0">
              <a:solidFill>
                <a:srgbClr val="000000"/>
              </a:solidFill>
              <a:effectLst/>
            </a:endParaRPr>
          </a:p>
          <a:p>
            <a:pPr lvl="2" eaLnBrk="1" hangingPunct="1"/>
            <a:r>
              <a:rPr lang="sr-Latn-CS" altLang="x-none" sz="1600" dirty="0">
                <a:solidFill>
                  <a:srgbClr val="000000"/>
                </a:solidFill>
                <a:effectLst/>
              </a:rPr>
              <a:t>mehanička zemaljska fizika</a:t>
            </a:r>
            <a:endParaRPr lang="sr-Latn-CS" altLang="x-none" sz="1600" dirty="0">
              <a:solidFill>
                <a:srgbClr val="000000"/>
              </a:solidFill>
              <a:effectLst/>
            </a:endParaRPr>
          </a:p>
          <a:p>
            <a:pPr lvl="2" eaLnBrk="1" hangingPunct="1"/>
            <a:r>
              <a:rPr lang="sr-Latn-CS" altLang="x-none" sz="1600" dirty="0">
                <a:solidFill>
                  <a:srgbClr val="000000"/>
                </a:solidFill>
                <a:effectLst/>
              </a:rPr>
              <a:t>hemijska zemaljska fizika</a:t>
            </a:r>
            <a:endParaRPr lang="sr-Latn-CS" altLang="x-none" sz="1600" dirty="0">
              <a:solidFill>
                <a:srgbClr val="000000"/>
              </a:solidFill>
              <a:effectLst/>
            </a:endParaRPr>
          </a:p>
          <a:p>
            <a:pPr lvl="1" eaLnBrk="1" hangingPunct="1"/>
            <a:r>
              <a:rPr lang="sr-Latn-CS" altLang="x-none" sz="1800" dirty="0">
                <a:solidFill>
                  <a:srgbClr val="000000"/>
                </a:solidFill>
                <a:effectLst/>
              </a:rPr>
              <a:t>organska fizika</a:t>
            </a:r>
            <a:endParaRPr lang="sr-Latn-CS" altLang="x-none" sz="1800" dirty="0">
              <a:solidFill>
                <a:srgbClr val="000000"/>
              </a:solidFill>
              <a:effectLst/>
            </a:endParaRPr>
          </a:p>
          <a:p>
            <a:pPr lvl="2" eaLnBrk="1" hangingPunct="1"/>
            <a:r>
              <a:rPr lang="sr-Latn-CS" altLang="x-none" sz="1600" dirty="0">
                <a:solidFill>
                  <a:srgbClr val="000000"/>
                </a:solidFill>
                <a:effectLst/>
              </a:rPr>
              <a:t>biljna organska fizika</a:t>
            </a:r>
            <a:endParaRPr lang="sr-Latn-CS" altLang="x-none" sz="1600" dirty="0">
              <a:solidFill>
                <a:srgbClr val="000000"/>
              </a:solidFill>
              <a:effectLst/>
            </a:endParaRPr>
          </a:p>
          <a:p>
            <a:pPr lvl="2" eaLnBrk="1" hangingPunct="1"/>
            <a:r>
              <a:rPr lang="sr-Latn-CS" altLang="x-none" sz="1600" dirty="0">
                <a:solidFill>
                  <a:srgbClr val="000000"/>
                </a:solidFill>
                <a:effectLst/>
              </a:rPr>
              <a:t>životinjska organska fizika</a:t>
            </a:r>
            <a:endParaRPr lang="sr-Latn-CS" altLang="x-none" sz="1600" dirty="0">
              <a:solidFill>
                <a:srgbClr val="000000"/>
              </a:solidFill>
              <a:effectLst/>
            </a:endParaRPr>
          </a:p>
          <a:p>
            <a:pPr lvl="1" eaLnBrk="1" hangingPunct="1"/>
            <a:r>
              <a:rPr lang="sr-Latn-CS" altLang="x-none" sz="1800" dirty="0">
                <a:solidFill>
                  <a:srgbClr val="000000"/>
                </a:solidFill>
                <a:effectLst/>
              </a:rPr>
              <a:t>socijalna fizika</a:t>
            </a:r>
            <a:endParaRPr lang="en-US" altLang="x-none" sz="1800" dirty="0">
              <a:solidFill>
                <a:srgbClr val="000000"/>
              </a:solidFill>
              <a:effectLst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7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671513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sr-Latn-CS" sz="4000" b="0" i="0" u="none" strike="noStrike" kern="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Pozitivnost sociologije</a:t>
            </a:r>
            <a:endParaRPr kumimoji="0" lang="sr-Latn-CS" sz="4000" b="0" i="0" u="none" strike="noStrike" kern="0" cap="none" spc="0" normalizeH="0" baseline="0" noProof="1" smtClean="0">
              <a:ln>
                <a:noFill/>
              </a:ln>
              <a:solidFill>
                <a:srgbClr val="FF66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5602" name="Rectangle 3"/>
          <p:cNvSpPr>
            <a:spLocks noGrp="1"/>
          </p:cNvSpPr>
          <p:nvPr>
            <p:ph idx="1"/>
          </p:nvPr>
        </p:nvSpPr>
        <p:spPr>
          <a:xfrm>
            <a:off x="250825" y="1052830"/>
            <a:ext cx="8642350" cy="5700395"/>
          </a:xfrm>
        </p:spPr>
        <p:txBody>
          <a:bodyPr vert="horz" wrap="square" lIns="91440" tIns="45720" rIns="91440" bIns="45720" anchor="t"/>
          <a:lstStyle/>
          <a:p>
            <a:pPr eaLnBrk="1" hangingPunct="1">
              <a:lnSpc>
                <a:spcPct val="90000"/>
              </a:lnSpc>
            </a:pPr>
            <a:r>
              <a:rPr lang="sr-Latn-CS" altLang="x-none" sz="2400" dirty="0">
                <a:solidFill>
                  <a:srgbClr val="FF6600"/>
                </a:solidFill>
                <a:effectLst/>
              </a:rPr>
              <a:t>Pozitivna</a:t>
            </a:r>
            <a:r>
              <a:rPr lang="sr-Latn-CS" altLang="x-none" sz="2400" dirty="0">
                <a:solidFill>
                  <a:srgbClr val="000000"/>
                </a:solidFill>
                <a:effectLst/>
              </a:rPr>
              <a:t> znanja kojima teži nauka su:</a:t>
            </a:r>
            <a:endParaRPr lang="sr-Latn-CS" altLang="x-none" sz="2400" dirty="0">
              <a:solidFill>
                <a:srgbClr val="000000"/>
              </a:solidFill>
              <a:effectLst/>
            </a:endParaRPr>
          </a:p>
          <a:p>
            <a:pPr lvl="1" eaLnBrk="1" hangingPunct="1">
              <a:lnSpc>
                <a:spcPct val="90000"/>
              </a:lnSpc>
            </a:pPr>
            <a:r>
              <a:rPr lang="sr-Latn-CS" altLang="x-none" sz="2000" dirty="0">
                <a:solidFill>
                  <a:srgbClr val="000000"/>
                </a:solidFill>
                <a:effectLst/>
              </a:rPr>
              <a:t>realna (nisu proizvoljna),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lvl="1" eaLnBrk="1" hangingPunct="1">
              <a:lnSpc>
                <a:spcPct val="90000"/>
              </a:lnSpc>
            </a:pPr>
            <a:r>
              <a:rPr lang="sr-Latn-CS" altLang="x-none" sz="2000" dirty="0">
                <a:solidFill>
                  <a:srgbClr val="000000"/>
                </a:solidFill>
                <a:effectLst/>
              </a:rPr>
              <a:t>korisna (nisu jalova),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lvl="1" eaLnBrk="1" hangingPunct="1">
              <a:lnSpc>
                <a:spcPct val="90000"/>
              </a:lnSpc>
            </a:pPr>
            <a:r>
              <a:rPr lang="sr-Latn-CS" altLang="x-none" sz="2000" dirty="0">
                <a:solidFill>
                  <a:srgbClr val="000000"/>
                </a:solidFill>
                <a:effectLst/>
              </a:rPr>
              <a:t>izvesna (nisu podložna beskrajnim propitivanjima i osporavanjima),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lvl="1" eaLnBrk="1" hangingPunct="1">
              <a:lnSpc>
                <a:spcPct val="90000"/>
              </a:lnSpc>
            </a:pPr>
            <a:r>
              <a:rPr lang="sr-Latn-CS" altLang="x-none" sz="2000" dirty="0">
                <a:solidFill>
                  <a:srgbClr val="000000"/>
                </a:solidFill>
                <a:effectLst/>
              </a:rPr>
              <a:t>jasna (nisu maglovita).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90000"/>
              </a:lnSpc>
            </a:pPr>
            <a:r>
              <a:rPr lang="sr-Latn-CS" altLang="x-none" sz="2200" dirty="0">
                <a:solidFill>
                  <a:srgbClr val="000000"/>
                </a:solidFill>
                <a:effectLst/>
              </a:rPr>
              <a:t>Socijalna fizika (sociologija) kao pozitivna nauka ispituje opšte i </a:t>
            </a:r>
            <a:r>
              <a:rPr lang="sr-Latn-CS" altLang="x-none" sz="2400" dirty="0">
                <a:solidFill>
                  <a:srgbClr val="000000"/>
                </a:solidFill>
                <a:effectLst/>
              </a:rPr>
              <a:t>konstantne odnose određenih pojava sa:</a:t>
            </a:r>
            <a:endParaRPr lang="sr-Latn-CS" altLang="x-none" sz="2400" dirty="0">
              <a:solidFill>
                <a:srgbClr val="000000"/>
              </a:solidFill>
              <a:effectLst/>
            </a:endParaRPr>
          </a:p>
          <a:p>
            <a:pPr lvl="1" eaLnBrk="1" hangingPunct="1">
              <a:lnSpc>
                <a:spcPct val="90000"/>
              </a:lnSpc>
            </a:pPr>
            <a:r>
              <a:rPr lang="sr-Latn-CS" altLang="x-none" sz="2000" dirty="0">
                <a:solidFill>
                  <a:srgbClr val="000000"/>
                </a:solidFill>
                <a:effectLst/>
              </a:rPr>
              <a:t>drugim pojavama koje koegzistiraju sa njima (</a:t>
            </a:r>
            <a:r>
              <a:rPr lang="sr-Latn-CS" altLang="x-none" sz="2000" dirty="0">
                <a:solidFill>
                  <a:srgbClr val="FF6600"/>
                </a:solidFill>
                <a:effectLst/>
              </a:rPr>
              <a:t>zakoni koegzistencije</a:t>
            </a:r>
            <a:r>
              <a:rPr lang="sr-Latn-CS" altLang="x-none" sz="2000" dirty="0">
                <a:solidFill>
                  <a:srgbClr val="000000"/>
                </a:solidFill>
                <a:effectLst/>
              </a:rPr>
              <a:t>),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lvl="1" eaLnBrk="1" hangingPunct="1">
              <a:lnSpc>
                <a:spcPct val="90000"/>
              </a:lnSpc>
            </a:pPr>
            <a:r>
              <a:rPr lang="sr-Latn-CS" altLang="x-none" sz="2000" dirty="0">
                <a:solidFill>
                  <a:srgbClr val="000000"/>
                </a:solidFill>
                <a:effectLst/>
              </a:rPr>
              <a:t>pojavama koje su im prethodile i koje im slede (</a:t>
            </a:r>
            <a:r>
              <a:rPr lang="sr-Latn-CS" altLang="x-none" sz="2000" dirty="0">
                <a:solidFill>
                  <a:srgbClr val="FF6600"/>
                </a:solidFill>
                <a:effectLst/>
              </a:rPr>
              <a:t>zakoni sukcesije</a:t>
            </a:r>
            <a:r>
              <a:rPr lang="sr-Latn-CS" altLang="x-none" sz="2000" dirty="0">
                <a:solidFill>
                  <a:srgbClr val="000000"/>
                </a:solidFill>
                <a:effectLst/>
              </a:rPr>
              <a:t>). 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90000"/>
              </a:lnSpc>
            </a:pPr>
            <a:r>
              <a:rPr lang="sr-Latn-CS" altLang="x-none" sz="2200" dirty="0">
                <a:solidFill>
                  <a:srgbClr val="000000"/>
                </a:solidFill>
                <a:effectLst/>
              </a:rPr>
              <a:t>U oba slučaja utvrđuju se korelativne, a ne determinističke zakonitosti: sociologija nikada ne prodire u “misteriju nastanka pojava” koje ispituje, niti u njihovu “suštinu”.</a:t>
            </a:r>
            <a:endParaRPr lang="sr-Latn-CS" altLang="x-none" sz="2200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90000"/>
              </a:lnSpc>
            </a:pPr>
            <a:r>
              <a:rPr lang="sr-Latn-CS" altLang="x-none" sz="2200" dirty="0">
                <a:solidFill>
                  <a:srgbClr val="000000"/>
                </a:solidFill>
                <a:effectLst/>
              </a:rPr>
              <a:t>Sociologija je </a:t>
            </a:r>
            <a:r>
              <a:rPr lang="sr-Latn-CS" altLang="x-none" sz="2200" dirty="0">
                <a:solidFill>
                  <a:srgbClr val="FF6600"/>
                </a:solidFill>
                <a:effectLst/>
              </a:rPr>
              <a:t>agnostička duhovna disciplina</a:t>
            </a:r>
            <a:r>
              <a:rPr lang="sr-Latn-CS" altLang="x-none" sz="2200" dirty="0">
                <a:solidFill>
                  <a:srgbClr val="000000"/>
                </a:solidFill>
                <a:effectLst/>
              </a:rPr>
              <a:t>: rasprave o “postanku” i “suštini stvari” su karakterisale teologiju i metafiziku, da bi ih naposletku obesmislile i kompromitovale.</a:t>
            </a:r>
            <a:endParaRPr lang="sr-Latn-CS" altLang="x-none" sz="2200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90000"/>
              </a:lnSpc>
            </a:pPr>
            <a:r>
              <a:rPr lang="sr-Latn-CS" altLang="x-none" sz="2200" dirty="0">
                <a:solidFill>
                  <a:srgbClr val="000000"/>
                </a:solidFill>
                <a:effectLst/>
              </a:rPr>
              <a:t>Tri metoda: </a:t>
            </a:r>
            <a:r>
              <a:rPr lang="sr-Latn-CS" altLang="x-none" sz="2200" dirty="0">
                <a:solidFill>
                  <a:srgbClr val="FF6600"/>
                </a:solidFill>
                <a:effectLst/>
              </a:rPr>
              <a:t>posmatranje, eksperiment i komparativni metod </a:t>
            </a:r>
            <a:r>
              <a:rPr lang="sr-Latn-RS" altLang="sr-Latn-CS" sz="2200" dirty="0">
                <a:solidFill>
                  <a:srgbClr val="FF6600"/>
                </a:solidFill>
                <a:effectLst/>
              </a:rPr>
              <a:t>(plus istorijski metod kao nastavak komparativnog metoda)</a:t>
            </a:r>
            <a:r>
              <a:rPr lang="sr-Latn-CS" altLang="x-none" sz="2200" dirty="0">
                <a:solidFill>
                  <a:srgbClr val="000000"/>
                </a:solidFill>
                <a:effectLst/>
              </a:rPr>
              <a:t>.</a:t>
            </a:r>
            <a:endParaRPr lang="sr-Latn-CS" altLang="x-none" sz="2200" dirty="0">
              <a:solidFill>
                <a:srgbClr val="000000"/>
              </a:solidFill>
              <a:effectLst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600075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sr-Latn-CS" sz="4000" b="0" i="0" u="none" strike="noStrike" kern="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Koncepcija sociologije</a:t>
            </a:r>
            <a:endParaRPr kumimoji="0" lang="sr-Latn-CS" sz="4000" b="0" i="0" u="none" strike="noStrike" kern="0" cap="none" spc="0" normalizeH="0" baseline="0" noProof="1" smtClean="0">
              <a:ln>
                <a:noFill/>
              </a:ln>
              <a:solidFill>
                <a:srgbClr val="FF66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6626" name="Rectangle 3"/>
          <p:cNvSpPr>
            <a:spLocks noGrp="1"/>
          </p:cNvSpPr>
          <p:nvPr>
            <p:ph idx="1"/>
          </p:nvPr>
        </p:nvSpPr>
        <p:spPr>
          <a:xfrm>
            <a:off x="250825" y="1052513"/>
            <a:ext cx="8893175" cy="5545137"/>
          </a:xfrm>
        </p:spPr>
        <p:txBody>
          <a:bodyPr vert="horz" wrap="square" lIns="91440" tIns="45720" rIns="91440" bIns="45720" anchor="t"/>
          <a:lstStyle/>
          <a:p>
            <a:pPr eaLnBrk="1" hangingPunct="1"/>
            <a:r>
              <a:rPr lang="sr-Latn-CS" altLang="x-none" sz="2000" dirty="0">
                <a:solidFill>
                  <a:srgbClr val="000000"/>
                </a:solidFill>
                <a:effectLst/>
              </a:rPr>
              <a:t>Sociologija je nauka o društvenim činjenicama, koje se mogu proučavati: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lvl="1" eaLnBrk="1" hangingPunct="1"/>
            <a:r>
              <a:rPr lang="sr-Latn-CS" altLang="x-none" sz="1800" dirty="0">
                <a:solidFill>
                  <a:srgbClr val="000000"/>
                </a:solidFill>
                <a:effectLst/>
              </a:rPr>
              <a:t>kao deo </a:t>
            </a:r>
            <a:r>
              <a:rPr lang="sr-Latn-CS" altLang="x-none" sz="1800" dirty="0">
                <a:solidFill>
                  <a:srgbClr val="FF6600"/>
                </a:solidFill>
                <a:effectLst/>
              </a:rPr>
              <a:t>društvenog poretka</a:t>
            </a:r>
            <a:r>
              <a:rPr lang="sr-Latn-CS" altLang="x-none" sz="1800" dirty="0">
                <a:solidFill>
                  <a:srgbClr val="000000"/>
                </a:solidFill>
                <a:effectLst/>
              </a:rPr>
              <a:t> i</a:t>
            </a:r>
            <a:endParaRPr lang="sr-Latn-CS" altLang="x-none" sz="1800" dirty="0">
              <a:solidFill>
                <a:srgbClr val="000000"/>
              </a:solidFill>
              <a:effectLst/>
            </a:endParaRPr>
          </a:p>
          <a:p>
            <a:pPr lvl="1" eaLnBrk="1" hangingPunct="1"/>
            <a:r>
              <a:rPr lang="sr-Latn-CS" altLang="x-none" sz="1800" dirty="0">
                <a:solidFill>
                  <a:srgbClr val="000000"/>
                </a:solidFill>
                <a:effectLst/>
              </a:rPr>
              <a:t>kao deo </a:t>
            </a:r>
            <a:r>
              <a:rPr lang="sr-Latn-CS" altLang="x-none" sz="1800" dirty="0">
                <a:solidFill>
                  <a:srgbClr val="FF6600"/>
                </a:solidFill>
                <a:effectLst/>
              </a:rPr>
              <a:t>društvenog napretka</a:t>
            </a:r>
            <a:r>
              <a:rPr lang="sr-Latn-CS" altLang="x-none" sz="1800" dirty="0">
                <a:solidFill>
                  <a:srgbClr val="000000"/>
                </a:solidFill>
                <a:effectLst/>
              </a:rPr>
              <a:t> (progresa).</a:t>
            </a:r>
            <a:endParaRPr lang="sr-Latn-CS" altLang="x-none" sz="1800" dirty="0">
              <a:solidFill>
                <a:srgbClr val="000000"/>
              </a:solidFill>
              <a:effectLst/>
            </a:endParaRPr>
          </a:p>
          <a:p>
            <a:pPr eaLnBrk="1" hangingPunct="1"/>
            <a:r>
              <a:rPr lang="sr-Latn-CS" altLang="x-none" sz="2000" dirty="0">
                <a:solidFill>
                  <a:srgbClr val="000000"/>
                </a:solidFill>
                <a:effectLst/>
              </a:rPr>
              <a:t>Kao što je </a:t>
            </a:r>
            <a:r>
              <a:rPr lang="sr-Latn-CS" altLang="x-none" sz="2000" dirty="0">
                <a:solidFill>
                  <a:srgbClr val="FF6600"/>
                </a:solidFill>
                <a:effectLst/>
              </a:rPr>
              <a:t>biologija</a:t>
            </a:r>
            <a:r>
              <a:rPr lang="sr-Latn-CS" altLang="x-none" sz="2000" dirty="0">
                <a:solidFill>
                  <a:srgbClr val="000000"/>
                </a:solidFill>
                <a:effectLst/>
              </a:rPr>
              <a:t> nauka o </a:t>
            </a:r>
            <a:r>
              <a:rPr lang="sr-Latn-CS" altLang="x-none" sz="2000" dirty="0">
                <a:solidFill>
                  <a:srgbClr val="FF6600"/>
                </a:solidFill>
                <a:effectLst/>
              </a:rPr>
              <a:t>organizaciji i životu</a:t>
            </a:r>
            <a:r>
              <a:rPr lang="sr-Latn-CS" altLang="x-none" sz="2000" dirty="0">
                <a:solidFill>
                  <a:srgbClr val="000000"/>
                </a:solidFill>
                <a:effectLst/>
              </a:rPr>
              <a:t>, tako je i </a:t>
            </a:r>
            <a:r>
              <a:rPr lang="sr-Latn-CS" altLang="x-none" sz="2000" dirty="0">
                <a:solidFill>
                  <a:srgbClr val="FF6600"/>
                </a:solidFill>
                <a:effectLst/>
              </a:rPr>
              <a:t>sociologija </a:t>
            </a:r>
            <a:r>
              <a:rPr lang="sr-Latn-CS" altLang="x-none" sz="2000" dirty="0">
                <a:solidFill>
                  <a:srgbClr val="000000"/>
                </a:solidFill>
                <a:effectLst/>
              </a:rPr>
              <a:t>nauka o </a:t>
            </a:r>
            <a:r>
              <a:rPr lang="sr-Latn-CS" altLang="x-none" sz="2000" dirty="0">
                <a:solidFill>
                  <a:srgbClr val="FF6600"/>
                </a:solidFill>
                <a:effectLst/>
              </a:rPr>
              <a:t>poretku i progresu</a:t>
            </a:r>
            <a:r>
              <a:rPr lang="sr-Latn-CS" altLang="x-none" sz="2000" dirty="0">
                <a:solidFill>
                  <a:srgbClr val="000000"/>
                </a:solidFill>
                <a:effectLst/>
              </a:rPr>
              <a:t>.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eaLnBrk="1" hangingPunct="1"/>
            <a:r>
              <a:rPr lang="sr-Latn-CS" altLang="x-none" sz="2000" dirty="0">
                <a:solidFill>
                  <a:srgbClr val="000000"/>
                </a:solidFill>
                <a:effectLst/>
              </a:rPr>
              <a:t>Društveni poredak uvek počiva na funkcionalnoj podeli rada.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eaLnBrk="1" hangingPunct="1"/>
            <a:r>
              <a:rPr lang="sr-Latn-CS" altLang="x-none" sz="2000" dirty="0">
                <a:solidFill>
                  <a:srgbClr val="000000"/>
                </a:solidFill>
                <a:effectLst/>
              </a:rPr>
              <a:t>Društveni napredak, kojeg pokreće širenje podele rada, karakterišu: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lvl="1" eaLnBrk="1" hangingPunct="1"/>
            <a:r>
              <a:rPr lang="sr-Latn-CS" altLang="x-none" sz="1800" dirty="0">
                <a:solidFill>
                  <a:srgbClr val="FF6600"/>
                </a:solidFill>
                <a:effectLst/>
              </a:rPr>
              <a:t>povećana specijalizacija</a:t>
            </a:r>
            <a:r>
              <a:rPr lang="sr-Latn-CS" altLang="x-none" sz="1800" dirty="0">
                <a:solidFill>
                  <a:srgbClr val="000000"/>
                </a:solidFill>
                <a:effectLst/>
              </a:rPr>
              <a:t> funkcija pojedinaca u društvu i</a:t>
            </a:r>
            <a:endParaRPr lang="sr-Latn-CS" altLang="x-none" sz="1800" dirty="0">
              <a:solidFill>
                <a:srgbClr val="000000"/>
              </a:solidFill>
              <a:effectLst/>
            </a:endParaRPr>
          </a:p>
          <a:p>
            <a:pPr lvl="1" eaLnBrk="1" hangingPunct="1"/>
            <a:r>
              <a:rPr lang="sr-Latn-CS" altLang="x-none" sz="1800" dirty="0">
                <a:solidFill>
                  <a:srgbClr val="FF6600"/>
                </a:solidFill>
                <a:effectLst/>
              </a:rPr>
              <a:t>savršenije prilagođavanje</a:t>
            </a:r>
            <a:r>
              <a:rPr lang="sr-Latn-CS" altLang="x-none" sz="1800" dirty="0">
                <a:solidFill>
                  <a:srgbClr val="000000"/>
                </a:solidFill>
                <a:effectLst/>
              </a:rPr>
              <a:t> pojedinaca u društvu.</a:t>
            </a:r>
            <a:endParaRPr lang="sr-Latn-CS" altLang="x-none" sz="1800" dirty="0">
              <a:solidFill>
                <a:srgbClr val="000000"/>
              </a:solidFill>
              <a:effectLst/>
            </a:endParaRPr>
          </a:p>
          <a:p>
            <a:pPr eaLnBrk="1" hangingPunct="1"/>
            <a:r>
              <a:rPr lang="sr-Latn-CS" altLang="x-none" sz="2000" dirty="0">
                <a:solidFill>
                  <a:srgbClr val="000000"/>
                </a:solidFill>
                <a:effectLst/>
              </a:rPr>
              <a:t>Uprkos tome, Kont u svojoj teoriji polazi od stava da je porodica, a ne pojedinac osnovna ćelija društva – </a:t>
            </a:r>
            <a:r>
              <a:rPr lang="sr-Latn-CS" altLang="x-none" sz="2000" dirty="0">
                <a:solidFill>
                  <a:srgbClr val="FF6600"/>
                </a:solidFill>
                <a:effectLst/>
              </a:rPr>
              <a:t>za sociologiju pojedinac je apstrakcija</a:t>
            </a:r>
            <a:r>
              <a:rPr lang="sr-Latn-CS" altLang="x-none" sz="2000" dirty="0">
                <a:solidFill>
                  <a:srgbClr val="000000"/>
                </a:solidFill>
                <a:effectLst/>
              </a:rPr>
              <a:t>.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eaLnBrk="1" hangingPunct="1"/>
            <a:r>
              <a:rPr lang="sr-Latn-CS" altLang="x-none" sz="2000" dirty="0">
                <a:solidFill>
                  <a:srgbClr val="000000"/>
                </a:solidFill>
                <a:effectLst/>
              </a:rPr>
              <a:t>Društveni napredak rezultira u sve </a:t>
            </a:r>
            <a:r>
              <a:rPr lang="sr-Latn-CS" altLang="x-none" sz="2000" dirty="0">
                <a:solidFill>
                  <a:srgbClr val="FF6600"/>
                </a:solidFill>
                <a:effectLst/>
              </a:rPr>
              <a:t>univerzalnijem konsenzusu</a:t>
            </a:r>
            <a:r>
              <a:rPr lang="sr-Latn-CS" altLang="x-none" sz="2000" dirty="0">
                <a:solidFill>
                  <a:srgbClr val="000000"/>
                </a:solidFill>
                <a:effectLst/>
              </a:rPr>
              <a:t>.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eaLnBrk="1" hangingPunct="1"/>
            <a:r>
              <a:rPr lang="sr-Latn-CS" altLang="x-none" sz="2000" dirty="0">
                <a:solidFill>
                  <a:srgbClr val="000000"/>
                </a:solidFill>
                <a:effectLst/>
              </a:rPr>
              <a:t>Neredi i sukobi su patološke pojave, koje društvo skreću sa njegovog evolutivnog puta.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eaLnBrk="1" hangingPunct="1"/>
            <a:r>
              <a:rPr lang="sr-Latn-CS" altLang="x-none" sz="2000" dirty="0">
                <a:solidFill>
                  <a:srgbClr val="000000"/>
                </a:solidFill>
                <a:effectLst/>
              </a:rPr>
              <a:t>Sociologija može da proučava </a:t>
            </a:r>
            <a:r>
              <a:rPr lang="sr-Latn-CS" altLang="x-none" sz="2000" dirty="0">
                <a:solidFill>
                  <a:srgbClr val="FF6600"/>
                </a:solidFill>
                <a:effectLst/>
              </a:rPr>
              <a:t>društvo samo kao celinu</a:t>
            </a:r>
            <a:r>
              <a:rPr lang="sr-Latn-CS" altLang="x-none" sz="2000" dirty="0">
                <a:solidFill>
                  <a:srgbClr val="000000"/>
                </a:solidFill>
                <a:effectLst/>
              </a:rPr>
              <a:t>, a to može samo kao jedinstvena nauka – protiv posebnih socioloških disciplina.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eaLnBrk="1" hangingPunct="1"/>
            <a:endParaRPr lang="en-US" altLang="x-none" sz="2000" dirty="0">
              <a:solidFill>
                <a:srgbClr val="000000"/>
              </a:solidFill>
              <a:effectLst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xtured">
  <a:themeElements>
    <a:clrScheme name="Textured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Textured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18309</Words>
  <Application>WPS Presentation</Application>
  <PresentationFormat/>
  <Paragraphs>312</Paragraphs>
  <Slides>22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22</vt:i4>
      </vt:variant>
    </vt:vector>
  </HeadingPairs>
  <TitlesOfParts>
    <vt:vector size="31" baseType="lpstr">
      <vt:lpstr>Arial</vt:lpstr>
      <vt:lpstr>SimSun</vt:lpstr>
      <vt:lpstr>Wingdings</vt:lpstr>
      <vt:lpstr>Tahoma</vt:lpstr>
      <vt:lpstr>Microsoft YaHei</vt:lpstr>
      <vt:lpstr/>
      <vt:lpstr>Arial Unicode MS</vt:lpstr>
      <vt:lpstr>Segoe Print</vt:lpstr>
      <vt:lpstr>Textured</vt:lpstr>
      <vt:lpstr>Čas 3.</vt:lpstr>
      <vt:lpstr>Građanska monarhija (1830-1848)</vt:lpstr>
      <vt:lpstr>Pojava proletarijata</vt:lpstr>
      <vt:lpstr>Ogist Kont (1798-1857)</vt:lpstr>
      <vt:lpstr>Spisi</vt:lpstr>
      <vt:lpstr>Moralna kriza modernog društva</vt:lpstr>
      <vt:lpstr>Mesto sociologije u sistemu nauka</vt:lpstr>
      <vt:lpstr>Pozitivnost sociologije</vt:lpstr>
      <vt:lpstr>Koncepcija sociologije</vt:lpstr>
      <vt:lpstr>Faze društvenog napretka</vt:lpstr>
      <vt:lpstr>Stupnjevi industrijskog društva</vt:lpstr>
      <vt:lpstr>Društvo i vlast</vt:lpstr>
      <vt:lpstr>Javno mnjenje</vt:lpstr>
      <vt:lpstr>Engleska u prvoj polovini 19. veka</vt:lpstr>
      <vt:lpstr>Herbert Spenser (1820-1903)</vt:lpstr>
      <vt:lpstr>Dela</vt:lpstr>
      <vt:lpstr>Osnovne ideje Spenserove sociologije</vt:lpstr>
      <vt:lpstr>Organicizam</vt:lpstr>
      <vt:lpstr>Evolucionizam</vt:lpstr>
      <vt:lpstr>Socijaldarvinizam</vt:lpstr>
      <vt:lpstr>Industrijalizam</vt:lpstr>
      <vt:lpstr>Liberalizam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Nataša</cp:lastModifiedBy>
  <cp:revision>11</cp:revision>
  <dcterms:created xsi:type="dcterms:W3CDTF">2009-10-23T15:25:00Z</dcterms:created>
  <dcterms:modified xsi:type="dcterms:W3CDTF">2020-02-26T21:38:30Z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1033-11.2.0.9150</vt:lpwstr>
  </property>
</Properties>
</file>