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1"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2" r:id="rId27"/>
    <p:sldId id="281" r:id="rId28"/>
    <p:sldId id="285" r:id="rId29"/>
    <p:sldId id="283"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274"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7CB87F-0764-403C-A29E-7D50653DCBFA}"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7CB87F-0764-403C-A29E-7D50653DCBFA}"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7CB87F-0764-403C-A29E-7D50653DCBFA}"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7CB87F-0764-403C-A29E-7D50653DCBFA}"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7CB87F-0764-403C-A29E-7D50653DCBFA}"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7CB87F-0764-403C-A29E-7D50653DCBFA}"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7CB87F-0764-403C-A29E-7D50653DCBFA}" type="datetimeFigureOut">
              <a:rPr lang="en-US" smtClean="0"/>
              <a:pPr/>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7CB87F-0764-403C-A29E-7D50653DCBFA}" type="datetimeFigureOut">
              <a:rPr lang="en-US" smtClean="0"/>
              <a:pPr/>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CB87F-0764-403C-A29E-7D50653DCBFA}" type="datetimeFigureOut">
              <a:rPr lang="en-US" smtClean="0"/>
              <a:pPr/>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CB87F-0764-403C-A29E-7D50653DCBFA}"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CB87F-0764-403C-A29E-7D50653DCBFA}"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10B90-3877-4CB5-BF68-8FBB79FF45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7CB87F-0764-403C-A29E-7D50653DCBFA}" type="datetimeFigureOut">
              <a:rPr lang="en-US" smtClean="0"/>
              <a:pPr/>
              <a:t>5/5/2020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10B90-3877-4CB5-BF68-8FBB79FF45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895600"/>
            <a:ext cx="87630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АРХИТЕКТУРА СРЕДЊОВЕКОВНЕ СРБИЈЕ – ЗАДУЖБИНЕ ВЛАСТЕЛЕ И ОБЛАСНИХ ГОСПОДАРА</a:t>
            </a:r>
            <a:endParaRPr lang="en-US" sz="2000" b="1" dirty="0">
              <a:solidFill>
                <a:srgbClr val="FFFF00"/>
              </a:solidFill>
              <a:latin typeface="Bookman Old Style"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an\Videos\Desktop\001 SRBIJA PREDAVANJA\8a VLASTEOSKE ZADUZBINE\017P1019968 (2).JPG"/>
          <p:cNvPicPr>
            <a:picLocks noChangeAspect="1" noChangeArrowheads="1"/>
          </p:cNvPicPr>
          <p:nvPr/>
        </p:nvPicPr>
        <p:blipFill>
          <a:blip r:embed="rId2" cstate="print"/>
          <a:srcRect/>
          <a:stretch>
            <a:fillRect/>
          </a:stretch>
        </p:blipFill>
        <p:spPr bwMode="auto">
          <a:xfrm>
            <a:off x="0" y="14633"/>
            <a:ext cx="9144000" cy="6843367"/>
          </a:xfrm>
          <a:prstGeom prst="rect">
            <a:avLst/>
          </a:prstGeom>
          <a:noFill/>
        </p:spPr>
      </p:pic>
      <p:sp>
        <p:nvSpPr>
          <p:cNvPr id="4" name="TextBox 3"/>
          <p:cNvSpPr txBox="1"/>
          <p:nvPr/>
        </p:nvSpPr>
        <p:spPr>
          <a:xfrm>
            <a:off x="152400" y="0"/>
            <a:ext cx="87630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 МАКЕДОНИЈА, ОКОЛИНА КРАТОВА, МАНАСТИР ЛЕСНОВО, ЦРКВА СВ. АРХАНЂЕЛА, ИЗГЛЕД СА ЈУГОЗАПАДНЕ СТРАНЕ; КТИТОР: ДЕСПОТ ЈОВАН ОЛИВЕР; НАОС 1346-1347.Г, ПРИПРАТА 1349.Г.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Ivan\Videos\Desktop\001 SRBIJA PREDAVANJA\8a VLASTEOSKE ZADUZBINE\016istarh 058.jpg"/>
          <p:cNvPicPr>
            <a:picLocks noChangeAspect="1" noChangeArrowheads="1"/>
          </p:cNvPicPr>
          <p:nvPr/>
        </p:nvPicPr>
        <p:blipFill>
          <a:blip r:embed="rId2" cstate="print"/>
          <a:srcRect/>
          <a:stretch>
            <a:fillRect/>
          </a:stretch>
        </p:blipFill>
        <p:spPr bwMode="auto">
          <a:xfrm>
            <a:off x="0" y="0"/>
            <a:ext cx="5181600" cy="6858000"/>
          </a:xfrm>
          <a:prstGeom prst="rect">
            <a:avLst/>
          </a:prstGeom>
          <a:noFill/>
        </p:spPr>
      </p:pic>
      <p:sp>
        <p:nvSpPr>
          <p:cNvPr id="3" name="TextBox 2"/>
          <p:cNvSpPr txBox="1"/>
          <p:nvPr/>
        </p:nvSpPr>
        <p:spPr>
          <a:xfrm>
            <a:off x="5334000" y="2209800"/>
            <a:ext cx="3657600" cy="1938992"/>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ЛЕСНОВО, ТРОДИМЕНЗИОНАЛНИ ИЗГЛЕД УНУТРАШЊОСТИ ЦРКВЕ СА ДОЗИДАНОМ ПРИПРАТОМ</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n\Videos\Desktop\001 SRBIJA PREDAVANJA\8a VLASTEOSKE ZADUZBINE\018slika 01 (2).jpg"/>
          <p:cNvPicPr>
            <a:picLocks noChangeAspect="1" noChangeArrowheads="1"/>
          </p:cNvPicPr>
          <p:nvPr/>
        </p:nvPicPr>
        <p:blipFill>
          <a:blip r:embed="rId2" cstate="print"/>
          <a:srcRect/>
          <a:stretch>
            <a:fillRect/>
          </a:stretch>
        </p:blipFill>
        <p:spPr bwMode="auto">
          <a:xfrm>
            <a:off x="0" y="0"/>
            <a:ext cx="5345942" cy="6858000"/>
          </a:xfrm>
          <a:prstGeom prst="rect">
            <a:avLst/>
          </a:prstGeom>
          <a:noFill/>
        </p:spPr>
      </p:pic>
      <p:sp>
        <p:nvSpPr>
          <p:cNvPr id="3" name="TextBox 2"/>
          <p:cNvSpPr txBox="1"/>
          <p:nvPr/>
        </p:nvSpPr>
        <p:spPr>
          <a:xfrm>
            <a:off x="5486400" y="304800"/>
            <a:ext cx="3505200" cy="5940088"/>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ЛЕСНОВО, ИЗГЛЕД ИСТОЧНЕ СТРАНЕ СА ИЗУЗЕТНО СЛОЖЕНОМ АРТИКУЛАЦИЈОМ ЗИДНИХ МАСА И ОБИЉЕМ УКРАСА ОД ОПЕКЕ НА АПСИДИ, КОЈОЈ СЕ У ОВОМ РАЗДОБЉУ ГЕНЕРАЛНО ПРИДАЈЕ ПОСЕБНА АРХИТЕКТОСКА ПАЖЊА, И КОЈА СЕ ИЗВОДИ НЕЗАВИСНО ОД ОБЛИКА НА ОСТАЛИМ ДЕЛОВИМА ХРАМА. У ЛЕСНОВУ ЈЕ У ТОМ ПОГЛЕДУ ДОСТИГНУТ ПОСЕБНО ВИСОК НИВО.</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n\Videos\Desktop\001 SRBIJA PREDAVANJA\8a VLASTEOSKE ZADUZBINE\019slika02 (2).jpg"/>
          <p:cNvPicPr>
            <a:picLocks noChangeAspect="1" noChangeArrowheads="1"/>
          </p:cNvPicPr>
          <p:nvPr/>
        </p:nvPicPr>
        <p:blipFill>
          <a:blip r:embed="rId2" cstate="print"/>
          <a:srcRect/>
          <a:stretch>
            <a:fillRect/>
          </a:stretch>
        </p:blipFill>
        <p:spPr bwMode="auto">
          <a:xfrm>
            <a:off x="0" y="0"/>
            <a:ext cx="4495800" cy="3372362"/>
          </a:xfrm>
          <a:prstGeom prst="rect">
            <a:avLst/>
          </a:prstGeom>
          <a:noFill/>
        </p:spPr>
      </p:pic>
      <p:pic>
        <p:nvPicPr>
          <p:cNvPr id="3075" name="Picture 3" descr="C:\Users\Ivan\Videos\Desktop\001 SRBIJA PREDAVANJA\8a VLASTEOSKE ZADUZBINE\P1010022.JPG"/>
          <p:cNvPicPr>
            <a:picLocks noChangeAspect="1" noChangeArrowheads="1"/>
          </p:cNvPicPr>
          <p:nvPr/>
        </p:nvPicPr>
        <p:blipFill>
          <a:blip r:embed="rId3" cstate="print"/>
          <a:srcRect/>
          <a:stretch>
            <a:fillRect/>
          </a:stretch>
        </p:blipFill>
        <p:spPr bwMode="auto">
          <a:xfrm>
            <a:off x="5040313" y="0"/>
            <a:ext cx="4103687" cy="5472206"/>
          </a:xfrm>
          <a:prstGeom prst="rect">
            <a:avLst/>
          </a:prstGeom>
          <a:noFill/>
        </p:spPr>
      </p:pic>
      <p:pic>
        <p:nvPicPr>
          <p:cNvPr id="3076" name="Picture 4" descr="C:\Users\Ivan\Videos\Desktop\001 SRBIJA PREDAVANJA\8a VLASTEOSKE ZADUZBINE\P1019986.JPG"/>
          <p:cNvPicPr>
            <a:picLocks noChangeAspect="1" noChangeArrowheads="1"/>
          </p:cNvPicPr>
          <p:nvPr/>
        </p:nvPicPr>
        <p:blipFill>
          <a:blip r:embed="rId4" cstate="print"/>
          <a:srcRect/>
          <a:stretch>
            <a:fillRect/>
          </a:stretch>
        </p:blipFill>
        <p:spPr bwMode="auto">
          <a:xfrm>
            <a:off x="0" y="3485639"/>
            <a:ext cx="4495800" cy="3372362"/>
          </a:xfrm>
          <a:prstGeom prst="rect">
            <a:avLst/>
          </a:prstGeom>
          <a:noFill/>
        </p:spPr>
      </p:pic>
      <p:sp>
        <p:nvSpPr>
          <p:cNvPr id="5" name="TextBox 4"/>
          <p:cNvSpPr txBox="1"/>
          <p:nvPr/>
        </p:nvSpPr>
        <p:spPr>
          <a:xfrm>
            <a:off x="4648200" y="5638800"/>
            <a:ext cx="43434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ЛЕСНОВО, ДЕТАЉИ, МОТИВИ И НАЧИН ИЗВОЂЕЊА НА АПСИДИ</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van\Videos\Desktop\001 SRBIJA PREDAVANJA\8a VLASTEOSKE ZADUZBINE\001VLASTEOSKE ZADUZBINE\015PA313456.JPG"/>
          <p:cNvPicPr>
            <a:picLocks noChangeAspect="1" noChangeArrowheads="1"/>
          </p:cNvPicPr>
          <p:nvPr/>
        </p:nvPicPr>
        <p:blipFill>
          <a:blip r:embed="rId2" cstate="print"/>
          <a:srcRect/>
          <a:stretch>
            <a:fillRect/>
          </a:stretch>
        </p:blipFill>
        <p:spPr bwMode="auto">
          <a:xfrm>
            <a:off x="0" y="0"/>
            <a:ext cx="9144000" cy="6065367"/>
          </a:xfrm>
          <a:prstGeom prst="rect">
            <a:avLst/>
          </a:prstGeom>
          <a:noFill/>
        </p:spPr>
      </p:pic>
      <p:sp>
        <p:nvSpPr>
          <p:cNvPr id="3" name="TextBox 2"/>
          <p:cNvSpPr txBox="1"/>
          <p:nvPr/>
        </p:nvSpPr>
        <p:spPr>
          <a:xfrm>
            <a:off x="152400" y="6150114"/>
            <a:ext cx="88392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ЛЕСНОВО, РЕПРЕЗЕНТАТИВНИ КТИТОРСКИ ПОРТРЕТ ДЕСПОТА ЈОВАНА ОЛИВЕРА СА МОДЕЛОМ ХРАМА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van\Videos\Desktop\001 SRBIJA PREDAVANJA\8a VLASTEOSKE ZADUZBINE\Car_Dušan_i_carica_Jelena,_Manastir_Lesnovo,_XIV_vek.jpg"/>
          <p:cNvPicPr>
            <a:picLocks noChangeAspect="1" noChangeArrowheads="1"/>
          </p:cNvPicPr>
          <p:nvPr/>
        </p:nvPicPr>
        <p:blipFill>
          <a:blip r:embed="rId2" cstate="print"/>
          <a:srcRect/>
          <a:stretch>
            <a:fillRect/>
          </a:stretch>
        </p:blipFill>
        <p:spPr bwMode="auto">
          <a:xfrm>
            <a:off x="0" y="-1"/>
            <a:ext cx="4876800" cy="6858001"/>
          </a:xfrm>
          <a:prstGeom prst="rect">
            <a:avLst/>
          </a:prstGeom>
          <a:noFill/>
        </p:spPr>
      </p:pic>
      <p:sp>
        <p:nvSpPr>
          <p:cNvPr id="3" name="TextBox 2"/>
          <p:cNvSpPr txBox="1"/>
          <p:nvPr/>
        </p:nvSpPr>
        <p:spPr>
          <a:xfrm>
            <a:off x="5029200" y="990600"/>
            <a:ext cx="3962400" cy="4401205"/>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ЛЕСНОВО, ПРЕДСТАВЕ ЦАРА ДУШАНА И ЦАРИЦЕ ЈЕЛЕНЕ ИЗВЕДЕНЕ ДАЛЕКО ИЗНАД ПРИРОДНЕ ВИСИНЕ, СА ДУШАНОВОМ ХРИСТОЛИКОМ ФИЗИОНОМИЈОМ. ОВАКАВ ВИД ИСКАЗИВАЊА ЛОЈАЛНОСТИ СУВЕРЕНУ УОБИЧАЈЕНА ЈЕ ПРАКСА У ВЛАСТЕОСКИМ ЗАДУЖБИНАМА.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van\Videos\Desktop\001 SRBIJA PREDAVANJA\8a VLASTEOSKE ZADUZBINE\POLOSKO\1024px-Sveti_gjorgi.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TextBox 2"/>
          <p:cNvSpPr txBox="1"/>
          <p:nvPr/>
        </p:nvSpPr>
        <p:spPr>
          <a:xfrm>
            <a:off x="0" y="5534561"/>
            <a:ext cx="91440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 МАКЕДОНИЈА, ПОЛОШКО, СВ. ЂОРЂЕ, ДО1343-1345; КТИТОР: ЈОВАН ДРАГУШИН, БРАТ ОД ТЕТКЕ ЦАРА ДУШАНА, И ЊЕГОВА МАЈКА ДЕСПОТИЦА МАРИЈА МАРИНА, У МОНАШТВУ МАРИЈА</a:t>
            </a:r>
            <a:endParaRPr lang="en-US" sz="2000" b="1" dirty="0">
              <a:solidFill>
                <a:srgbClr val="FFFF00"/>
              </a:solidFill>
              <a:latin typeface="Bookman Old Style" pitchFamily="18" charset="0"/>
            </a:endParaRPr>
          </a:p>
        </p:txBody>
      </p:sp>
      <p:pic>
        <p:nvPicPr>
          <p:cNvPr id="1026" name="Picture 2" descr="C:\Users\Ivan\Videos\Desktop\001 SRBIJA PREDAVANJA\8a VLASTEOSKE ZADUZBINE\POLOSKO\20200424_140846 (2).jpg"/>
          <p:cNvPicPr>
            <a:picLocks noChangeAspect="1" noChangeArrowheads="1"/>
          </p:cNvPicPr>
          <p:nvPr/>
        </p:nvPicPr>
        <p:blipFill>
          <a:blip r:embed="rId3" cstate="print"/>
          <a:srcRect/>
          <a:stretch>
            <a:fillRect/>
          </a:stretch>
        </p:blipFill>
        <p:spPr bwMode="auto">
          <a:xfrm>
            <a:off x="5326072" y="0"/>
            <a:ext cx="3817928" cy="16764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van\Videos\Desktop\001 SRBIJA PREDAVANJA\8a VLASTEOSKE ZADUZBINE\POLOSKO\53781871_1011206162419194_887380753485135872_n.jpg"/>
          <p:cNvPicPr>
            <a:picLocks noChangeAspect="1" noChangeArrowheads="1"/>
          </p:cNvPicPr>
          <p:nvPr/>
        </p:nvPicPr>
        <p:blipFill>
          <a:blip r:embed="rId2" cstate="print"/>
          <a:srcRect/>
          <a:stretch>
            <a:fillRect/>
          </a:stretch>
        </p:blipFill>
        <p:spPr bwMode="auto">
          <a:xfrm>
            <a:off x="0" y="0"/>
            <a:ext cx="9144000" cy="6839712"/>
          </a:xfrm>
          <a:prstGeom prst="rect">
            <a:avLst/>
          </a:prstGeom>
          <a:noFill/>
        </p:spPr>
      </p:pic>
      <p:sp>
        <p:nvSpPr>
          <p:cNvPr id="3" name="TextBox 2"/>
          <p:cNvSpPr txBox="1"/>
          <p:nvPr/>
        </p:nvSpPr>
        <p:spPr>
          <a:xfrm>
            <a:off x="152400" y="152400"/>
            <a:ext cx="8763000" cy="400110"/>
          </a:xfrm>
          <a:prstGeom prst="rect">
            <a:avLst/>
          </a:prstGeom>
          <a:noFill/>
        </p:spPr>
        <p:txBody>
          <a:bodyPr wrap="square" rtlCol="0">
            <a:spAutoFit/>
          </a:bodyPr>
          <a:lstStyle/>
          <a:p>
            <a:r>
              <a:rPr lang="sr-Cyrl-RS" sz="2000" b="1" dirty="0" smtClean="0">
                <a:solidFill>
                  <a:srgbClr val="FFFF00"/>
                </a:solidFill>
                <a:latin typeface="Bookman Old Style" pitchFamily="18" charset="0"/>
              </a:rPr>
              <a:t>ПОЛОШКО, СВ. ЂОРЂЕ, ИЗГЛЕД СА ЈУГОИСТОЧНЕ СТРАНЕ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van\Videos\Desktop\001 SRBIJA PREDAVANJA\8a VLASTEOSKE ZADUZBINE\POLOSKO\022PA303255 (2).JPG"/>
          <p:cNvPicPr>
            <a:picLocks noChangeAspect="1" noChangeArrowheads="1"/>
          </p:cNvPicPr>
          <p:nvPr/>
        </p:nvPicPr>
        <p:blipFill>
          <a:blip r:embed="rId2" cstate="print"/>
          <a:srcRect/>
          <a:stretch>
            <a:fillRect/>
          </a:stretch>
        </p:blipFill>
        <p:spPr bwMode="auto">
          <a:xfrm>
            <a:off x="0" y="0"/>
            <a:ext cx="9144000" cy="6859041"/>
          </a:xfrm>
          <a:prstGeom prst="rect">
            <a:avLst/>
          </a:prstGeom>
          <a:noFill/>
        </p:spPr>
      </p:pic>
      <p:sp>
        <p:nvSpPr>
          <p:cNvPr id="3" name="TextBox 2"/>
          <p:cNvSpPr txBox="1"/>
          <p:nvPr/>
        </p:nvSpPr>
        <p:spPr>
          <a:xfrm>
            <a:off x="457200" y="6019800"/>
            <a:ext cx="8534400" cy="707886"/>
          </a:xfrm>
          <a:prstGeom prst="rect">
            <a:avLst/>
          </a:prstGeom>
          <a:noFill/>
        </p:spPr>
        <p:txBody>
          <a:bodyPr wrap="square" rtlCol="0">
            <a:spAutoFit/>
          </a:bodyPr>
          <a:lstStyle/>
          <a:p>
            <a:r>
              <a:rPr lang="sr-Cyrl-RS" sz="2000" b="1" dirty="0" smtClean="0">
                <a:solidFill>
                  <a:srgbClr val="FFFF00"/>
                </a:solidFill>
                <a:latin typeface="Bookman Old Style" pitchFamily="18" charset="0"/>
              </a:rPr>
              <a:t>ПОЛОШКО, МОТИВИ И НАЧИН СЛАГАЊА ОПЕКЕ ОКО БИФОРЕ НА ЈУЖНОМ ЗИДУ ПОТКУПОЛНОГ ТРАВЕЈА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Ivan\Videos\Desktop\001 SRBIJA PREDAVANJA\8a VLASTEOSKE ZADUZBINE\POLOSKO\53354648_1011205932419217_5107031726320779264_n.jpg"/>
          <p:cNvPicPr>
            <a:picLocks noChangeAspect="1" noChangeArrowheads="1"/>
          </p:cNvPicPr>
          <p:nvPr/>
        </p:nvPicPr>
        <p:blipFill>
          <a:blip r:embed="rId2" cstate="print"/>
          <a:srcRect/>
          <a:stretch>
            <a:fillRect/>
          </a:stretch>
        </p:blipFill>
        <p:spPr bwMode="auto">
          <a:xfrm>
            <a:off x="0" y="0"/>
            <a:ext cx="5143500" cy="6858000"/>
          </a:xfrm>
          <a:prstGeom prst="rect">
            <a:avLst/>
          </a:prstGeom>
          <a:noFill/>
        </p:spPr>
      </p:pic>
      <p:sp>
        <p:nvSpPr>
          <p:cNvPr id="3" name="TextBox 2"/>
          <p:cNvSpPr txBox="1"/>
          <p:nvPr/>
        </p:nvSpPr>
        <p:spPr>
          <a:xfrm>
            <a:off x="5257800" y="1828800"/>
            <a:ext cx="3733800" cy="317009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ПОЛОШКО, ЗАПАДНА ФАСАДА ЦРКВЕ, У ГОРЊОЈ ЗОНИ ПРЕДСТАВЕ ДУШАНА НА СЕВЕРНОЈ (ЛЕВОЈ), И ЈЕЛЕНЕ СА УРОШЕМ НА ЈУЖНОЈ (ДЕСНОЈ) СТРАНИ, У ДОЊОЈ ЗОНИ НАЛАЗИ СЕ КТИТОРСКА КОМПОЗИЦИЈА</a:t>
            </a:r>
            <a:endParaRPr lang="en-US" sz="2000" b="1" dirty="0">
              <a:solidFill>
                <a:srgbClr val="FFFF00"/>
              </a:solidFill>
              <a:latin typeface="Bookman Old Style" pitchFamily="18" charset="0"/>
            </a:endParaRPr>
          </a:p>
        </p:txBody>
      </p:sp>
      <p:cxnSp>
        <p:nvCxnSpPr>
          <p:cNvPr id="5" name="Straight Arrow Connector 4"/>
          <p:cNvCxnSpPr>
            <a:stCxn id="3" idx="1"/>
          </p:cNvCxnSpPr>
          <p:nvPr/>
        </p:nvCxnSpPr>
        <p:spPr>
          <a:xfrm flipH="1" flipV="1">
            <a:off x="914400" y="2438401"/>
            <a:ext cx="4343400" cy="975449"/>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1"/>
          </p:cNvCxnSpPr>
          <p:nvPr/>
        </p:nvCxnSpPr>
        <p:spPr>
          <a:xfrm flipH="1" flipV="1">
            <a:off x="4191000" y="2209801"/>
            <a:ext cx="1066800" cy="1204049"/>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ТЕРИТОРИЈАЛНО ПРОШИРЕЊЕ СРБИЈЕ, ЕКОНОМСКО СНАЖЕЊЕ И ПРЕУЗИМАЊЕ МОДЕЛА РОМЕЈСКОГ АДМИНИСТРАТИВНОГ УСТРОЈСТВА ОД ПОЧЕТКА 14. ВЕКА, ДОВЕЛИ СУ ДО ЈАСНИЈЕГ КОНСТИТУИСАЊА И НАПРЕТКА ЦЕЛОГ ЈЕДНОГ ДРУШТВЕНОГ СЛОЈА УНУТАР ДРЖАВЕ, ВЛАСТЕЛЕ КОЈА ЈЕ НАУШТРБ ОСВОЈЕНИХ ВИЗАНТИЈСКИХ ОБЛАСТИ ПОЧЕЛА ДА ШИРИ СВОЈЕ ПОСЕДЕ И РАСПОЛАЖЕ ЗНАТНО ВЕЋИМ БОГАТСТВОМ НО ШТО ЈЕ ТО БИО СЛУЧАЈ У 13. ВЕКУ. САМИМ ТИМ, ЗНАЧАЈНО ЈЕ ПОРАСЛА И ЊЕНА ПОЛИТИЧКА УЛОГА У ЗБИВАЊИМА КОЈА СУ ОБЕЛЕЖИЛА 14. СТОЛЕЋЕ, ПА СЕ СТОГА, УПРКОС ИДЕАЛИЗОВАЊУ СРПСКИХ ВЛАДАРА У СПИСИМА САСТАВЉАНИМ У СВРХУ ЊИХОВЕ ПРОМОЦИЈЕ, КАО СРАЗМЕРНО ПОУЗДАНЕ МОГУ УЗЕТИ ТАМО НЕРЕТКО ИСКАЗИВАНЕ ТВРДЊЕ ДА СУ МНОГЕ ТУРБУЛЕНЦИЈЕ У ВРХУ ДРЖАВНЕ ВЛАСТИ И ПОЛИТИКЕ ЧЕСТО БИЛЕ ПРОВОЦИРАНЕ ТЕЖЊОМ </a:t>
            </a:r>
            <a:r>
              <a:rPr lang="sr-Cyrl-RS" sz="2000" b="1" u="sng" dirty="0" smtClean="0">
                <a:solidFill>
                  <a:srgbClr val="FFFF00"/>
                </a:solidFill>
                <a:latin typeface="Bookman Old Style" pitchFamily="18" charset="0"/>
              </a:rPr>
              <a:t>КРУПНИХ ВЕЛИКАША </a:t>
            </a:r>
            <a:r>
              <a:rPr lang="sr-Cyrl-RS" sz="2000" b="1" dirty="0" smtClean="0">
                <a:solidFill>
                  <a:srgbClr val="FFFF00"/>
                </a:solidFill>
                <a:latin typeface="Bookman Old Style" pitchFamily="18" charset="0"/>
              </a:rPr>
              <a:t>ЗА ЊИХОВОМ ПЕРМАНЕНТНОМ ЕКСПАНЗИЈОМ. УПОРЕДО СА СТИЦАЊЕМ НЕ САМО ВЕЋИХ ЗЕМЉИШНИХ ПОСЕДА И ВЛАШЋУ НАД </a:t>
            </a:r>
            <a:r>
              <a:rPr lang="sr-Cyrl-RS" sz="2000" b="1" u="sng" dirty="0" smtClean="0">
                <a:solidFill>
                  <a:srgbClr val="FFFF00"/>
                </a:solidFill>
                <a:latin typeface="Bookman Old Style" pitchFamily="18" charset="0"/>
              </a:rPr>
              <a:t>СИТНИЈОМ ВЛАСТЕЛОМ, </a:t>
            </a:r>
            <a:r>
              <a:rPr lang="sr-Cyrl-RS" sz="2000" b="1" dirty="0" smtClean="0">
                <a:solidFill>
                  <a:srgbClr val="FFFF00"/>
                </a:solidFill>
                <a:latin typeface="Bookman Old Style" pitchFamily="18" charset="0"/>
              </a:rPr>
              <a:t>СРПСКО ПЛЕМСТВО ДОШЛО ЈЕ И У ДОДИР СА ТЕКОВИНАМА РОМЕЈСКЕ КУЛТУРЕ, СТИЧУЋИ ТАКО МОГУЋНОСТ ДА СВОЈУ ПОЗИЦИЈУ АФИРМИШЕ ВЛАСТИТИМ ПОБОЖНИМ ДЕЛИМА, ПРЕВАСХОДНО ЧИНОМ КТИТОРСТВА.</a:t>
            </a:r>
            <a:r>
              <a:rPr lang="sr-Cyrl-RS" sz="2000" b="1" u="sng" dirty="0" smtClean="0">
                <a:solidFill>
                  <a:srgbClr val="FFFF00"/>
                </a:solidFill>
                <a:latin typeface="Bookman Old Style" pitchFamily="18" charset="0"/>
              </a:rPr>
              <a:t> </a:t>
            </a:r>
            <a:endParaRPr lang="en-US" sz="2000" b="1" u="sng" dirty="0">
              <a:solidFill>
                <a:srgbClr val="FFFF00"/>
              </a:solidFill>
              <a:latin typeface="Bookman Old Style"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Ivan\Videos\Desktop\001 SRBIJA PREDAVANJA\8a VLASTEOSKE ZADUZBINE\POLOSKO\800px-IvaDragushin.jpg"/>
          <p:cNvPicPr>
            <a:picLocks noChangeAspect="1" noChangeArrowheads="1"/>
          </p:cNvPicPr>
          <p:nvPr/>
        </p:nvPicPr>
        <p:blipFill>
          <a:blip r:embed="rId2" cstate="print"/>
          <a:srcRect/>
          <a:stretch>
            <a:fillRect/>
          </a:stretch>
        </p:blipFill>
        <p:spPr bwMode="auto">
          <a:xfrm>
            <a:off x="228601" y="152401"/>
            <a:ext cx="4038599" cy="5094812"/>
          </a:xfrm>
          <a:prstGeom prst="rect">
            <a:avLst/>
          </a:prstGeom>
          <a:noFill/>
        </p:spPr>
      </p:pic>
      <p:pic>
        <p:nvPicPr>
          <p:cNvPr id="11268" name="Picture 4" descr="C:\Users\Ivan\Videos\Desktop\001 SRBIJA PREDAVANJA\8a VLASTEOSKE ZADUZBINE\POLOSKO\800px-MarinaSmilets.jpg"/>
          <p:cNvPicPr>
            <a:picLocks noChangeAspect="1" noChangeArrowheads="1"/>
          </p:cNvPicPr>
          <p:nvPr/>
        </p:nvPicPr>
        <p:blipFill>
          <a:blip r:embed="rId3" cstate="print"/>
          <a:srcRect/>
          <a:stretch>
            <a:fillRect/>
          </a:stretch>
        </p:blipFill>
        <p:spPr bwMode="auto">
          <a:xfrm>
            <a:off x="4800600" y="152399"/>
            <a:ext cx="4141787" cy="5067831"/>
          </a:xfrm>
          <a:prstGeom prst="rect">
            <a:avLst/>
          </a:prstGeom>
          <a:noFill/>
        </p:spPr>
      </p:pic>
      <p:sp>
        <p:nvSpPr>
          <p:cNvPr id="5" name="TextBox 4"/>
          <p:cNvSpPr txBox="1"/>
          <p:nvPr/>
        </p:nvSpPr>
        <p:spPr>
          <a:xfrm>
            <a:off x="0" y="5226784"/>
            <a:ext cx="91440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ПОЛОШКО, (ДЕСПОТ?) ЈОВАН ДРАГУШИН СА СУПРУГОМ (ЛЕВО); НА СУПРОТНОЈ СТРАНИ УЛАЗА, ИСПОД ВЛАДАРСКЕ ПОРОДИЦЕ, ЊЕГОВА МАЈКА ДЕСПОТИЦА МАРИЈА МАРИНА, ПРИКАЗАНА КАО МОНАХИЊА МАРИЈА, КОЈА ЈЕ ПО СМРТИ СИНА ДОВРШИЛА ЊЕГОВУ ЦРКВУ</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van\Videos\Desktop\001 SRBIJA PREDAVANJA\8a VLASTEOSKE ZADUZBINE\024P9290808 (2).JPG"/>
          <p:cNvPicPr>
            <a:picLocks noChangeAspect="1" noChangeArrowheads="1"/>
          </p:cNvPicPr>
          <p:nvPr/>
        </p:nvPicPr>
        <p:blipFill>
          <a:blip r:embed="rId2" cstate="print"/>
          <a:srcRect/>
          <a:stretch>
            <a:fillRect/>
          </a:stretch>
        </p:blipFill>
        <p:spPr bwMode="auto">
          <a:xfrm>
            <a:off x="0" y="0"/>
            <a:ext cx="9144000" cy="6854491"/>
          </a:xfrm>
          <a:prstGeom prst="rect">
            <a:avLst/>
          </a:prstGeom>
          <a:noFill/>
        </p:spPr>
      </p:pic>
      <p:pic>
        <p:nvPicPr>
          <p:cNvPr id="12291" name="Picture 3" descr="C:\Users\Ivan\Videos\Desktop\001 SRBIJA PREDAVANJA\8a VLASTEOSKE ZADUZBINE\023zaumistarh 064 (2).jpg"/>
          <p:cNvPicPr>
            <a:picLocks noChangeAspect="1" noChangeArrowheads="1"/>
          </p:cNvPicPr>
          <p:nvPr/>
        </p:nvPicPr>
        <p:blipFill>
          <a:blip r:embed="rId3" cstate="print"/>
          <a:srcRect/>
          <a:stretch>
            <a:fillRect/>
          </a:stretch>
        </p:blipFill>
        <p:spPr bwMode="auto">
          <a:xfrm>
            <a:off x="7175480" y="-1"/>
            <a:ext cx="1968519" cy="3581401"/>
          </a:xfrm>
          <a:prstGeom prst="rect">
            <a:avLst/>
          </a:prstGeom>
          <a:noFill/>
        </p:spPr>
      </p:pic>
      <p:sp>
        <p:nvSpPr>
          <p:cNvPr id="4" name="TextBox 3"/>
          <p:cNvSpPr txBox="1"/>
          <p:nvPr/>
        </p:nvSpPr>
        <p:spPr>
          <a:xfrm>
            <a:off x="0" y="5867400"/>
            <a:ext cx="91440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 МАКЕДОНИЈА, ОХРИДСКО ЈЕЗЕРО, БОГОРОДИЦА ЗАУМСКА,  ПРЕ 1361.Г; КТИТОР: КЕСАР ГРГУР ГОЛУБИЋ, ИЗГЛЕД СЕВЕРНЕ СТРАНЕ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Ivan\Videos\Desktop\001 SRBIJA PREDAVANJA\8a VLASTEOSKE ZADUZBINE\025P9290816.JPG"/>
          <p:cNvPicPr>
            <a:picLocks noChangeAspect="1" noChangeArrowheads="1"/>
          </p:cNvPicPr>
          <p:nvPr/>
        </p:nvPicPr>
        <p:blipFill>
          <a:blip r:embed="rId2" cstate="print"/>
          <a:srcRect/>
          <a:stretch>
            <a:fillRect/>
          </a:stretch>
        </p:blipFill>
        <p:spPr bwMode="auto">
          <a:xfrm>
            <a:off x="0" y="0"/>
            <a:ext cx="4571306" cy="3429000"/>
          </a:xfrm>
          <a:prstGeom prst="rect">
            <a:avLst/>
          </a:prstGeom>
          <a:noFill/>
        </p:spPr>
      </p:pic>
      <p:pic>
        <p:nvPicPr>
          <p:cNvPr id="13315" name="Picture 3" descr="C:\Users\Ivan\Videos\Desktop\001 SRBIJA PREDAVANJA\8a VLASTEOSKE ZADUZBINE\026P9290817 (2).JPG"/>
          <p:cNvPicPr>
            <a:picLocks noChangeAspect="1" noChangeArrowheads="1"/>
          </p:cNvPicPr>
          <p:nvPr/>
        </p:nvPicPr>
        <p:blipFill>
          <a:blip r:embed="rId3" cstate="print"/>
          <a:srcRect/>
          <a:stretch>
            <a:fillRect/>
          </a:stretch>
        </p:blipFill>
        <p:spPr bwMode="auto">
          <a:xfrm>
            <a:off x="4267199" y="3199845"/>
            <a:ext cx="4876801" cy="3658156"/>
          </a:xfrm>
          <a:prstGeom prst="rect">
            <a:avLst/>
          </a:prstGeom>
          <a:noFill/>
        </p:spPr>
      </p:pic>
      <p:sp>
        <p:nvSpPr>
          <p:cNvPr id="4" name="TextBox 3"/>
          <p:cNvSpPr txBox="1"/>
          <p:nvPr/>
        </p:nvSpPr>
        <p:spPr>
          <a:xfrm>
            <a:off x="4648200" y="990600"/>
            <a:ext cx="44958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ЗАУМ, СЕВЕРНА ФАСАДА, ДЕТАЉИ ИЗВОЂЕЊА МОТИВА И СЛАГАЊА ГРАДИВА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Ivan\Videos\Desktop\001 SRBIJA PREDAVANJA\8a VLASTEOSKE ZADUZBINE\001VLASTEOSKE ZADUZBINE\018slika 01.jpg"/>
          <p:cNvPicPr>
            <a:picLocks noChangeAspect="1" noChangeArrowheads="1"/>
          </p:cNvPicPr>
          <p:nvPr/>
        </p:nvPicPr>
        <p:blipFill>
          <a:blip r:embed="rId2" cstate="print"/>
          <a:srcRect/>
          <a:stretch>
            <a:fillRect/>
          </a:stretch>
        </p:blipFill>
        <p:spPr bwMode="auto">
          <a:xfrm>
            <a:off x="0" y="2506663"/>
            <a:ext cx="3217863" cy="4351337"/>
          </a:xfrm>
          <a:prstGeom prst="rect">
            <a:avLst/>
          </a:prstGeom>
          <a:noFill/>
        </p:spPr>
      </p:pic>
      <p:pic>
        <p:nvPicPr>
          <p:cNvPr id="14339" name="Picture 3" descr="C:\Users\Ivan\Videos\Desktop\001 SRBIJA PREDAVANJA\8a VLASTEOSKE ZADUZBINE\001VLASTEOSKE ZADUZBINE\024P9290808.JPG"/>
          <p:cNvPicPr>
            <a:picLocks noChangeAspect="1" noChangeArrowheads="1"/>
          </p:cNvPicPr>
          <p:nvPr/>
        </p:nvPicPr>
        <p:blipFill>
          <a:blip r:embed="rId3" cstate="print"/>
          <a:srcRect/>
          <a:stretch>
            <a:fillRect/>
          </a:stretch>
        </p:blipFill>
        <p:spPr bwMode="auto">
          <a:xfrm>
            <a:off x="2667000" y="0"/>
            <a:ext cx="3048000" cy="4357688"/>
          </a:xfrm>
          <a:prstGeom prst="rect">
            <a:avLst/>
          </a:prstGeom>
          <a:noFill/>
        </p:spPr>
      </p:pic>
      <p:pic>
        <p:nvPicPr>
          <p:cNvPr id="14340" name="Picture 4" descr="C:\Users\Ivan\Videos\Desktop\001 SRBIJA PREDAVANJA\8a VLASTEOSKE ZADUZBINE\001VLASTEOSKE ZADUZBINE\036.JPG"/>
          <p:cNvPicPr>
            <a:picLocks noChangeAspect="1" noChangeArrowheads="1"/>
          </p:cNvPicPr>
          <p:nvPr/>
        </p:nvPicPr>
        <p:blipFill>
          <a:blip r:embed="rId4" cstate="print"/>
          <a:srcRect/>
          <a:stretch>
            <a:fillRect/>
          </a:stretch>
        </p:blipFill>
        <p:spPr bwMode="auto">
          <a:xfrm>
            <a:off x="5572125" y="2158164"/>
            <a:ext cx="3571875" cy="4699836"/>
          </a:xfrm>
          <a:prstGeom prst="rect">
            <a:avLst/>
          </a:prstGeom>
          <a:noFill/>
        </p:spPr>
      </p:pic>
      <p:sp>
        <p:nvSpPr>
          <p:cNvPr id="5" name="TextBox 4"/>
          <p:cNvSpPr txBox="1"/>
          <p:nvPr/>
        </p:nvSpPr>
        <p:spPr>
          <a:xfrm>
            <a:off x="152400" y="2133600"/>
            <a:ext cx="2362200" cy="400110"/>
          </a:xfrm>
          <a:prstGeom prst="rect">
            <a:avLst/>
          </a:prstGeom>
          <a:noFill/>
        </p:spPr>
        <p:txBody>
          <a:bodyPr wrap="square" rtlCol="0">
            <a:spAutoFit/>
          </a:bodyPr>
          <a:lstStyle/>
          <a:p>
            <a:r>
              <a:rPr lang="sr-Cyrl-RS" sz="2000" b="1" dirty="0" smtClean="0">
                <a:solidFill>
                  <a:srgbClr val="FFFF00"/>
                </a:solidFill>
                <a:latin typeface="Bookman Old Style" pitchFamily="18" charset="0"/>
              </a:rPr>
              <a:t>ЛЕСНОВО</a:t>
            </a:r>
            <a:endParaRPr lang="en-US" sz="2000" b="1" dirty="0">
              <a:solidFill>
                <a:srgbClr val="FFFF00"/>
              </a:solidFill>
              <a:latin typeface="Bookman Old Style" pitchFamily="18" charset="0"/>
            </a:endParaRPr>
          </a:p>
        </p:txBody>
      </p:sp>
      <p:sp>
        <p:nvSpPr>
          <p:cNvPr id="6" name="TextBox 5"/>
          <p:cNvSpPr txBox="1"/>
          <p:nvPr/>
        </p:nvSpPr>
        <p:spPr>
          <a:xfrm>
            <a:off x="3657600" y="4343400"/>
            <a:ext cx="1524000" cy="400110"/>
          </a:xfrm>
          <a:prstGeom prst="rect">
            <a:avLst/>
          </a:prstGeom>
          <a:noFill/>
        </p:spPr>
        <p:txBody>
          <a:bodyPr wrap="square" rtlCol="0">
            <a:spAutoFit/>
          </a:bodyPr>
          <a:lstStyle/>
          <a:p>
            <a:r>
              <a:rPr lang="sr-Cyrl-RS" sz="2000" b="1" dirty="0" smtClean="0">
                <a:solidFill>
                  <a:srgbClr val="FFFF00"/>
                </a:solidFill>
                <a:latin typeface="Bookman Old Style" pitchFamily="18" charset="0"/>
              </a:rPr>
              <a:t>ЗАУМ</a:t>
            </a:r>
            <a:endParaRPr lang="en-US" sz="2000" b="1" dirty="0">
              <a:solidFill>
                <a:srgbClr val="FFFF00"/>
              </a:solidFill>
              <a:latin typeface="Bookman Old Style" pitchFamily="18" charset="0"/>
            </a:endParaRPr>
          </a:p>
        </p:txBody>
      </p:sp>
      <p:sp>
        <p:nvSpPr>
          <p:cNvPr id="8" name="TextBox 7"/>
          <p:cNvSpPr txBox="1"/>
          <p:nvPr/>
        </p:nvSpPr>
        <p:spPr>
          <a:xfrm>
            <a:off x="5791200" y="838200"/>
            <a:ext cx="33528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ЦАРИГРАД, СЕВЕРНА ЦРКВА КОНСТАНТИНА ЛИПСА, АПСИДА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Ivan\Videos\Desktop\001 SRBIJA PREDAVANJA\8a VLASTEOSKE ZADUZBINE\PSACA\106587236PSAC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52400" y="5534561"/>
            <a:ext cx="88392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 МАКЕДОНИЈА, ПСАЧА, СВ. НИКОЛА, ДО 1355.Г; КТИТОР: СЕВАСТОКРАТОР ВЛАТКО И КНЕЗ ПАСКАЧ НА ЖИВОПИСУ 1365-1371.Г. СА ПРЕДСТАВОМ КТИТОРА, И САВЛАДАРА ЦАРА УРОША И КРАЉА ВУКАШИНА МРЊАВЧЕВИЋА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Ivan\Videos\Desktop\001 SRBIJA PREDAVANJA\8a VLASTEOSKE ZADUZBINE\PSACA\psaca-macedonia.jpg"/>
          <p:cNvPicPr>
            <a:picLocks noChangeAspect="1" noChangeArrowheads="1"/>
          </p:cNvPicPr>
          <p:nvPr/>
        </p:nvPicPr>
        <p:blipFill>
          <a:blip r:embed="rId2" cstate="print"/>
          <a:srcRect/>
          <a:stretch>
            <a:fillRect/>
          </a:stretch>
        </p:blipFill>
        <p:spPr bwMode="auto">
          <a:xfrm>
            <a:off x="0" y="0"/>
            <a:ext cx="5334000" cy="4000500"/>
          </a:xfrm>
          <a:prstGeom prst="rect">
            <a:avLst/>
          </a:prstGeom>
          <a:noFill/>
        </p:spPr>
      </p:pic>
      <p:pic>
        <p:nvPicPr>
          <p:cNvPr id="16387" name="Picture 3" descr="C:\Users\Ivan\Videos\Desktop\001 SRBIJA PREDAVANJA\8a VLASTEOSKE ZADUZBINE\PSACA\Izgled apside, prema severnoj strani.JPG"/>
          <p:cNvPicPr>
            <a:picLocks noChangeAspect="1" noChangeArrowheads="1"/>
          </p:cNvPicPr>
          <p:nvPr/>
        </p:nvPicPr>
        <p:blipFill>
          <a:blip r:embed="rId3" cstate="print"/>
          <a:srcRect/>
          <a:stretch>
            <a:fillRect/>
          </a:stretch>
        </p:blipFill>
        <p:spPr bwMode="auto">
          <a:xfrm>
            <a:off x="4622800" y="2590639"/>
            <a:ext cx="4521200" cy="4267361"/>
          </a:xfrm>
          <a:prstGeom prst="rect">
            <a:avLst/>
          </a:prstGeom>
          <a:noFill/>
        </p:spPr>
      </p:pic>
      <p:sp>
        <p:nvSpPr>
          <p:cNvPr id="4" name="TextBox 3"/>
          <p:cNvSpPr txBox="1"/>
          <p:nvPr/>
        </p:nvSpPr>
        <p:spPr>
          <a:xfrm>
            <a:off x="228600" y="4419600"/>
            <a:ext cx="43434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ПСАЧА, СВ. НИКОЛА, ИЗГЛЕД ЗАПАДНЕ СТРАНЕ И ДЕТАЉ ЗИДАЊА И МОТИВА НА АПСИДИ</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Ivan\Videos\Desktop\001 SRBIJA PREDAVANJA\8a VLASTEOSKE ZADUZBINE\PSACA\Paskačić_noble_famil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04800" y="5867400"/>
            <a:ext cx="8534400" cy="707886"/>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ПСАЧА, КТИТОРСКИ ПОРТРЕТ СЕВАСТОКРАТОРА ВЛАТКА И КНЕЗА ПАСКАЧА СА МОДЕЛОМ ХРАМА И ПОРОДИЦАМА </a:t>
            </a:r>
            <a:endParaRPr lang="en-US" sz="20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Ivan\Videos\Desktop\001 SRBIJA PREDAVANJA\8a VLASTEOSKE ZADUZBINE\029P1012538 (2).JPG"/>
          <p:cNvPicPr>
            <a:picLocks noChangeAspect="1" noChangeArrowheads="1"/>
          </p:cNvPicPr>
          <p:nvPr/>
        </p:nvPicPr>
        <p:blipFill>
          <a:blip r:embed="rId2" cstate="print"/>
          <a:srcRect/>
          <a:stretch>
            <a:fillRect/>
          </a:stretch>
        </p:blipFill>
        <p:spPr bwMode="auto">
          <a:xfrm>
            <a:off x="0" y="0"/>
            <a:ext cx="9144000" cy="6876570"/>
          </a:xfrm>
          <a:prstGeom prst="rect">
            <a:avLst/>
          </a:prstGeom>
          <a:noFill/>
        </p:spPr>
      </p:pic>
      <p:sp>
        <p:nvSpPr>
          <p:cNvPr id="4" name="TextBox 3"/>
          <p:cNvSpPr txBox="1"/>
          <p:nvPr/>
        </p:nvSpPr>
        <p:spPr>
          <a:xfrm>
            <a:off x="4953000" y="0"/>
            <a:ext cx="4191000" cy="2862322"/>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С. МАКЕДОНИЈА,СУШИЦА КОД СКОПЉА, ЦРКВА СВ. ДИМИТРИЈА – “МАРКОВ МАНАСТИР”, 1345.Г.-1365.Г. КТИТОР: ЖУПАН, КАСНИЈЕ КРАЉ (1365-1371.Г.) ВУКАШИН МРЊАВЧЕВИЋ, ПОТОМ ЊЕГОВ СИН КРАЉ МАРКО</a:t>
            </a:r>
            <a:endParaRPr lang="en-US" sz="20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Ivan\Videos\Desktop\001 SRBIJA PREDAVANJA\8a VLASTEOSKE ZADUZBINE\001VLASTEOSKE ZADUZBINE\028marko01f.jpg"/>
          <p:cNvPicPr>
            <a:picLocks noChangeAspect="1" noChangeArrowheads="1"/>
          </p:cNvPicPr>
          <p:nvPr/>
        </p:nvPicPr>
        <p:blipFill>
          <a:blip r:embed="rId2" cstate="print"/>
          <a:srcRect/>
          <a:stretch>
            <a:fillRect/>
          </a:stretch>
        </p:blipFill>
        <p:spPr bwMode="auto">
          <a:xfrm>
            <a:off x="0" y="0"/>
            <a:ext cx="4953000" cy="6888480"/>
          </a:xfrm>
          <a:prstGeom prst="rect">
            <a:avLst/>
          </a:prstGeom>
          <a:noFill/>
        </p:spPr>
      </p:pic>
      <p:sp>
        <p:nvSpPr>
          <p:cNvPr id="3" name="TextBox 2"/>
          <p:cNvSpPr txBox="1"/>
          <p:nvPr/>
        </p:nvSpPr>
        <p:spPr>
          <a:xfrm>
            <a:off x="4953000" y="5226784"/>
            <a:ext cx="41910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СВ. ДИМИТРИЈЕ - “МАРКОВ МАНАСТИР”, ТРОДИМЕНЗИОНАЛНА РЕКОНСТРУКЦИЈА УНУТРАШЊОСТИ ЦРКВЕ</a:t>
            </a:r>
            <a:endParaRPr lang="en-US" sz="2000" b="1" dirty="0">
              <a:solidFill>
                <a:srgbClr val="FFFF00"/>
              </a:solidFill>
              <a:latin typeface="Bookman Old Style" pitchFamily="18" charset="0"/>
            </a:endParaRPr>
          </a:p>
        </p:txBody>
      </p:sp>
      <p:pic>
        <p:nvPicPr>
          <p:cNvPr id="20483" name="Picture 3" descr="C:\Users\Ivan\Videos\Desktop\001 SRBIJA PREDAVANJA\8a VLASTEOSKE ZADUZBINE\800px-NHMB-Markov-Manastir-Church-St.Demetrius-elements-from-the-chandelier-2.jpg"/>
          <p:cNvPicPr>
            <a:picLocks noChangeAspect="1" noChangeArrowheads="1"/>
          </p:cNvPicPr>
          <p:nvPr/>
        </p:nvPicPr>
        <p:blipFill>
          <a:blip r:embed="rId3" cstate="print"/>
          <a:srcRect/>
          <a:stretch>
            <a:fillRect/>
          </a:stretch>
        </p:blipFill>
        <p:spPr bwMode="auto">
          <a:xfrm>
            <a:off x="5791200" y="152400"/>
            <a:ext cx="2514600" cy="3481754"/>
          </a:xfrm>
          <a:prstGeom prst="rect">
            <a:avLst/>
          </a:prstGeom>
          <a:noFill/>
        </p:spPr>
      </p:pic>
      <p:sp>
        <p:nvSpPr>
          <p:cNvPr id="5" name="TextBox 4"/>
          <p:cNvSpPr txBox="1"/>
          <p:nvPr/>
        </p:nvSpPr>
        <p:spPr>
          <a:xfrm>
            <a:off x="4953000" y="3733800"/>
            <a:ext cx="41910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ОРИГИНАЛНИ ДЕО ХОРОСА ИЗ СВ. ДИМИТРИЈА СА ПОМЕНОМ КРАЉА ВУКАШИНА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van\Videos\Desktop\001 SRBIJA PREDAVANJA\8a VLASTEOSKE ZADUZBINE\030P1012496 (2).JPG"/>
          <p:cNvPicPr>
            <a:picLocks noChangeAspect="1" noChangeArrowheads="1"/>
          </p:cNvPicPr>
          <p:nvPr/>
        </p:nvPicPr>
        <p:blipFill>
          <a:blip r:embed="rId2" cstate="print"/>
          <a:srcRect/>
          <a:stretch>
            <a:fillRect/>
          </a:stretch>
        </p:blipFill>
        <p:spPr bwMode="auto">
          <a:xfrm>
            <a:off x="0" y="0"/>
            <a:ext cx="6126923" cy="6858000"/>
          </a:xfrm>
          <a:prstGeom prst="rect">
            <a:avLst/>
          </a:prstGeom>
          <a:noFill/>
        </p:spPr>
      </p:pic>
      <p:sp>
        <p:nvSpPr>
          <p:cNvPr id="3" name="TextBox 2"/>
          <p:cNvSpPr txBox="1"/>
          <p:nvPr/>
        </p:nvSpPr>
        <p:spPr>
          <a:xfrm>
            <a:off x="6096000" y="2438400"/>
            <a:ext cx="30480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СВ. ДИМИТРИЈЕ-”МАРКОВ МАНАСТИР”, ИЗГЛЕД ИСТОЧНЕ СТРАНЕ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НА ТАЈ НАЧИН, ОБИМНОМ КТИТОРСКОМ ДЕЛАТНОШЋУ СЛОЈЕВА ДРУШТВА У ДИЈАПАЗОНУ ОД ДВОРСКИХ И ЦРКВЕНИХ ДОСТОЈАНСТВЕНИКА, ПРЕКО ЊИМА ПОДРЕЂЕНОГ СИРОМАШНИЈЕГ ПЛЕМСТВА, ДО ЗАЈЕДНИЧКИХ ПРЕГНУЋА СКРОМНОГ СТАНОВНИШТВА ОНОВРЕМЕНИХ УРБАНИЗОВАНИХ СРЕДИНА, У ПРВИ ПЛАН ЈЕ ДОШЛА ПОЗНОМ СРЕДЊЕМ ВЕКУ НАРОЧИТО СВОЈСТВЕНА ПОТРЕБА ПОЈЕДИНАЦА ИЛИ ГРУПА ДА СВОЈИМ БОГОУГОДНИМ ДЕЛИМА ИСКАЖУ ВЛАСТИТУ ДУХОВНОСТ И ПЕРСОНАЛНИ ИДЕНТИТЕТ, УНУТАР ЈАСНИХ ХИЈЕРАРХИЈСКИХ ОДНОСА СРЕДИНЕ. </a:t>
            </a:r>
            <a:r>
              <a:rPr lang="sr-Cyrl-RS" sz="2000" b="1" u="sng" dirty="0" smtClean="0">
                <a:solidFill>
                  <a:srgbClr val="FFFF00"/>
                </a:solidFill>
                <a:latin typeface="Bookman Old Style" pitchFamily="18" charset="0"/>
              </a:rPr>
              <a:t>ПОДИЗАЊЕ, УКРАШАВАЊЕ И ОПРЕМАЊЕ “ДОМА БОЖИЈЕГ” БИЛО ЈЕ ЧИН НАЈВИШЕГ РЕДА ЛИЧНОГ РЕЛИГИОЗНОГ ПОНАШАЊА</a:t>
            </a:r>
            <a:r>
              <a:rPr lang="sr-Cyrl-RS" sz="2000" b="1" dirty="0" smtClean="0">
                <a:solidFill>
                  <a:srgbClr val="FFFF00"/>
                </a:solidFill>
                <a:latin typeface="Bookman Old Style" pitchFamily="18" charset="0"/>
              </a:rPr>
              <a:t>, МАТЕРИЈАЛИЗОВАНО ОСТВАРЕЊЕ ПЕРСОНАЛНОГ ОДНОСА ПРЕМА БОГУ И БУДУЋЕМ ЖИВОТУ, </a:t>
            </a:r>
            <a:r>
              <a:rPr lang="sr-Cyrl-RS" sz="2000" b="1" u="sng" dirty="0" smtClean="0">
                <a:solidFill>
                  <a:srgbClr val="FFFF00"/>
                </a:solidFill>
                <a:latin typeface="Bookman Old Style" pitchFamily="18" charset="0"/>
              </a:rPr>
              <a:t>ИНИЦИРАНО НАМЕРОМ ДА СЕ ИСТАКНЕ ВЛАСТИТО УЗОРНО ОВОЗЕМАЉСКО ДЕЛОВАЊЕ У СВРХУ БУДУЋЕГ СПАСЕЊА, АЛИ И ПОСЛЕДОВАЊЕМ ИСТОВЕТНОЈ ДЕЛАТНОСТИ ВРХОВНОГ СУВЕРЕНА</a:t>
            </a:r>
            <a:r>
              <a:rPr lang="sr-Cyrl-RS" sz="2000" b="1" dirty="0" smtClean="0">
                <a:solidFill>
                  <a:srgbClr val="FFFF00"/>
                </a:solidFill>
                <a:latin typeface="Bookman Old Style" pitchFamily="18" charset="0"/>
              </a:rPr>
              <a:t>. О ОВОМ ДРУГОМ УПЕЧАТЉИВО СВЕДОЧИ ЧЕСТА ПОЈАВА ДА СУ ВЛАСТЕОСКЕ ЗАДУЖБИНЕ, ПО ИЗРИЧИТОЈ ЖЕЉИ КТИТОРА, ОДМАХ ПО НАСТАНКУ БИЛЕ ПРИЛАГАНЕ НЕКИМ ОД НАЈВЕЋИХ НАЦИОНАЛНИХ СВЕТИЊА (ХИЛАНДАР) ИЛИ ХРАМОВИМА ВЛАДАРА, СВАКАКО И ИЗ ЕКОНОМСКИХ ПОБУДА.    </a:t>
            </a:r>
            <a:endParaRPr lang="en-US" sz="2000" b="1" dirty="0">
              <a:solidFill>
                <a:srgbClr val="FFFF00"/>
              </a:solidFill>
              <a:latin typeface="Bookman Old Style"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Ivan\Videos\Desktop\001 SRBIJA PREDAVANJA\8a VLASTEOSKE ZADUZBINE\1024px-A_fresco_of_King_Marko_and_King_Volkashin_at_Marko's_Monastery_Skopje_Macedoni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28600" y="5638800"/>
            <a:ext cx="87630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СВ. ДИМИТРИЈЕ – “МАРКОВ МАНАСТИР”, КТИТОРСКА ПРЕДСТАВА СА ПОРТРЕТИМА ВУКАШИНА МРЊАВЧЕВИЋА (ДЕСНО) И КРАЉА МАРКА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Ivan\Videos\Desktop\001 SRBIJA PREDAVANJA\8a VLASTEOSKE ZADUZBINE\032P1012235 (2).JPG"/>
          <p:cNvPicPr>
            <a:picLocks noChangeAspect="1" noChangeArrowheads="1"/>
          </p:cNvPicPr>
          <p:nvPr/>
        </p:nvPicPr>
        <p:blipFill>
          <a:blip r:embed="rId2" cstate="print"/>
          <a:srcRect/>
          <a:stretch>
            <a:fillRect/>
          </a:stretch>
        </p:blipFill>
        <p:spPr bwMode="auto">
          <a:xfrm>
            <a:off x="0" y="0"/>
            <a:ext cx="9144000" cy="6858958"/>
          </a:xfrm>
          <a:prstGeom prst="rect">
            <a:avLst/>
          </a:prstGeom>
          <a:noFill/>
        </p:spPr>
      </p:pic>
      <p:pic>
        <p:nvPicPr>
          <p:cNvPr id="22531" name="Picture 3" descr="C:\Users\Ivan\Videos\Desktop\001 SRBIJA PREDAVANJA\8a VLASTEOSKE ZADUZBINE\031istarh 070 (2).jpg"/>
          <p:cNvPicPr>
            <a:picLocks noChangeAspect="1" noChangeArrowheads="1"/>
          </p:cNvPicPr>
          <p:nvPr/>
        </p:nvPicPr>
        <p:blipFill>
          <a:blip r:embed="rId3" cstate="print"/>
          <a:srcRect/>
          <a:stretch>
            <a:fillRect/>
          </a:stretch>
        </p:blipFill>
        <p:spPr bwMode="auto">
          <a:xfrm>
            <a:off x="0" y="0"/>
            <a:ext cx="3352800" cy="1721361"/>
          </a:xfrm>
          <a:prstGeom prst="rect">
            <a:avLst/>
          </a:prstGeom>
          <a:noFill/>
        </p:spPr>
      </p:pic>
      <p:sp>
        <p:nvSpPr>
          <p:cNvPr id="4" name="TextBox 3"/>
          <p:cNvSpPr txBox="1"/>
          <p:nvPr/>
        </p:nvSpPr>
        <p:spPr>
          <a:xfrm>
            <a:off x="152400" y="5842337"/>
            <a:ext cx="89916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С. </a:t>
            </a:r>
            <a:r>
              <a:rPr lang="sr-Cyrl-RS" sz="2000" b="1" dirty="0">
                <a:solidFill>
                  <a:srgbClr val="FFFF00"/>
                </a:solidFill>
                <a:latin typeface="Bookman Old Style" pitchFamily="18" charset="0"/>
              </a:rPr>
              <a:t>М</a:t>
            </a:r>
            <a:r>
              <a:rPr lang="sr-Cyrl-RS" sz="2000" b="1" dirty="0" smtClean="0">
                <a:solidFill>
                  <a:srgbClr val="FFFF00"/>
                </a:solidFill>
                <a:latin typeface="Bookman Old Style" pitchFamily="18" charset="0"/>
              </a:rPr>
              <a:t>АКЕДОНИЈА, СВ. АНДРЕЈА НА ТРЕСКИ КОД СКОПЉА, 1389-1390.Г; КТИТОР: АНДРЕЈАШ, БРАТ КРАЉА МАРКА И МЛАЂИ СИН ВУКАШИНА МРЊАВЧЕВИЋА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Ivan\Videos\Desktop\001 SRBIJA PREDAVANJA\8a VLASTEOSKE ZADUZBINE\LJUBOTEN\Црква_„Св._Никола“_-_Љуботен_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0" y="6150114"/>
            <a:ext cx="8991600" cy="707886"/>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С. МАКЕДОНИЈА, ЉУБОТЕН, СВ. НИКОЛА, 1336-1337.Г; КТИТОР: “ГОСПОЂА” ДАНИЦА СА СИНОВИМА.  </a:t>
            </a:r>
            <a:endParaRPr lang="en-US" sz="2000" b="1" dirty="0">
              <a:solidFill>
                <a:srgbClr val="FF0000"/>
              </a:solidFill>
              <a:latin typeface="Bookman Old Style" pitchFamily="18" charset="0"/>
            </a:endParaRPr>
          </a:p>
        </p:txBody>
      </p:sp>
      <p:pic>
        <p:nvPicPr>
          <p:cNvPr id="23555" name="Picture 3" descr="C:\Users\Ivan\Videos\Desktop\001 SRBIJA PREDAVANJA\8a VLASTEOSKE ZADUZBINE\LJUBOTEN\013ljubotenistarh 048.jpg"/>
          <p:cNvPicPr>
            <a:picLocks noChangeAspect="1" noChangeArrowheads="1"/>
          </p:cNvPicPr>
          <p:nvPr/>
        </p:nvPicPr>
        <p:blipFill>
          <a:blip r:embed="rId3" cstate="print"/>
          <a:srcRect/>
          <a:stretch>
            <a:fillRect/>
          </a:stretch>
        </p:blipFill>
        <p:spPr bwMode="auto">
          <a:xfrm>
            <a:off x="0" y="0"/>
            <a:ext cx="1992173" cy="358139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Ivan\Videos\Desktop\001 SRBIJA PREDAVANJA\8a VLASTEOSKE ZADUZBINE\LJUBOTEN\014P1012122.JPG"/>
          <p:cNvPicPr>
            <a:picLocks noChangeAspect="1" noChangeArrowheads="1"/>
          </p:cNvPicPr>
          <p:nvPr/>
        </p:nvPicPr>
        <p:blipFill>
          <a:blip r:embed="rId2" cstate="print"/>
          <a:srcRect/>
          <a:stretch>
            <a:fillRect/>
          </a:stretch>
        </p:blipFill>
        <p:spPr bwMode="auto">
          <a:xfrm>
            <a:off x="0" y="0"/>
            <a:ext cx="4572000" cy="6858000"/>
          </a:xfrm>
          <a:prstGeom prst="rect">
            <a:avLst/>
          </a:prstGeom>
          <a:noFill/>
        </p:spPr>
      </p:pic>
      <p:sp>
        <p:nvSpPr>
          <p:cNvPr id="3" name="TextBox 2"/>
          <p:cNvSpPr txBox="1"/>
          <p:nvPr/>
        </p:nvSpPr>
        <p:spPr>
          <a:xfrm>
            <a:off x="4572000" y="1981200"/>
            <a:ext cx="45720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ЉУБОТЕН, СВ. НИКОЛА, ИЗГЛЕД ИСТОЧНЕ СТРАНЕ СА  УКРАСНИМ “ПАНЕЛИМА” УЗИДАНИМ У ГОРЊОЈ ЗОНИ АПСИДЕ</a:t>
            </a:r>
            <a:endParaRPr lang="en-US" sz="2000" b="1" dirty="0">
              <a:solidFill>
                <a:srgbClr val="FFFF00"/>
              </a:solidFill>
              <a:latin typeface="Bookman Old Style" pitchFamily="18" charset="0"/>
            </a:endParaRPr>
          </a:p>
        </p:txBody>
      </p:sp>
      <p:cxnSp>
        <p:nvCxnSpPr>
          <p:cNvPr id="5" name="Straight Arrow Connector 4"/>
          <p:cNvCxnSpPr/>
          <p:nvPr/>
        </p:nvCxnSpPr>
        <p:spPr>
          <a:xfrm flipH="1" flipV="1">
            <a:off x="2819400" y="3200400"/>
            <a:ext cx="990600" cy="3124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n\Videos\Desktop\001 SRBIJA PREDAVANJA\8a VLASTEOSKE ZADUZBINE\KOSOVO\kisha-34-1024x678SV SPAS PZ.jpg"/>
          <p:cNvPicPr>
            <a:picLocks noChangeAspect="1" noChangeArrowheads="1"/>
          </p:cNvPicPr>
          <p:nvPr/>
        </p:nvPicPr>
        <p:blipFill>
          <a:blip r:embed="rId2" cstate="print"/>
          <a:srcRect/>
          <a:stretch>
            <a:fillRect/>
          </a:stretch>
        </p:blipFill>
        <p:spPr bwMode="auto">
          <a:xfrm>
            <a:off x="-1" y="0"/>
            <a:ext cx="5007429" cy="3505200"/>
          </a:xfrm>
          <a:prstGeom prst="rect">
            <a:avLst/>
          </a:prstGeom>
          <a:noFill/>
        </p:spPr>
      </p:pic>
      <p:pic>
        <p:nvPicPr>
          <p:cNvPr id="2051" name="Picture 3" descr="C:\Users\Ivan\Videos\Desktop\001 SRBIJA PREDAVANJA\8a VLASTEOSKE ZADUZBINE\KOSOVO\PRIZREN_SV-SPAS.jpg"/>
          <p:cNvPicPr>
            <a:picLocks noChangeAspect="1" noChangeArrowheads="1"/>
          </p:cNvPicPr>
          <p:nvPr/>
        </p:nvPicPr>
        <p:blipFill>
          <a:blip r:embed="rId3" cstate="print"/>
          <a:srcRect/>
          <a:stretch>
            <a:fillRect/>
          </a:stretch>
        </p:blipFill>
        <p:spPr bwMode="auto">
          <a:xfrm>
            <a:off x="5105400" y="0"/>
            <a:ext cx="4038600" cy="5384800"/>
          </a:xfrm>
          <a:prstGeom prst="rect">
            <a:avLst/>
          </a:prstGeom>
          <a:noFill/>
        </p:spPr>
      </p:pic>
      <p:sp>
        <p:nvSpPr>
          <p:cNvPr id="4" name="TextBox 3"/>
          <p:cNvSpPr txBox="1"/>
          <p:nvPr/>
        </p:nvSpPr>
        <p:spPr>
          <a:xfrm>
            <a:off x="228600" y="5410200"/>
            <a:ext cx="86868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ПРИЗРЕН, ЦРКВА СВ. СПАСА, ПОЧЕТАК ЧЕТВРТЕ ДЕЦЕНИЈЕ 14. ВЕКА, ДО 1335.Г; КТИТОР: ВЛАСТЕЛИН МЛАДЕН ВЛАДОЈЕВИЋ, ИЗГЛЕДИ СА СЕВЕРНЕ И ЈУЖНЕ СТРАНЕ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n\Videos\Desktop\001 SRBIJA PREDAVANJA\8a VLASTEOSKE ZADUZBINE\KOSOVO\Picture2.jpg"/>
          <p:cNvPicPr>
            <a:picLocks noChangeAspect="1" noChangeArrowheads="1"/>
          </p:cNvPicPr>
          <p:nvPr/>
        </p:nvPicPr>
        <p:blipFill>
          <a:blip r:embed="rId2" cstate="print"/>
          <a:srcRect/>
          <a:stretch>
            <a:fillRect/>
          </a:stretch>
        </p:blipFill>
        <p:spPr bwMode="auto">
          <a:xfrm>
            <a:off x="0" y="0"/>
            <a:ext cx="4886320" cy="3581400"/>
          </a:xfrm>
          <a:prstGeom prst="rect">
            <a:avLst/>
          </a:prstGeom>
          <a:noFill/>
        </p:spPr>
      </p:pic>
      <p:pic>
        <p:nvPicPr>
          <p:cNvPr id="3075" name="Picture 3" descr="C:\Users\Ivan\Videos\Desktop\001 SRBIJA PREDAVANJA\8a VLASTEOSKE ZADUZBINE\KOSOVO\Untitled.jpg"/>
          <p:cNvPicPr>
            <a:picLocks noChangeAspect="1" noChangeArrowheads="1"/>
          </p:cNvPicPr>
          <p:nvPr/>
        </p:nvPicPr>
        <p:blipFill>
          <a:blip r:embed="rId3" cstate="print"/>
          <a:srcRect/>
          <a:stretch>
            <a:fillRect/>
          </a:stretch>
        </p:blipFill>
        <p:spPr bwMode="auto">
          <a:xfrm>
            <a:off x="5029201" y="0"/>
            <a:ext cx="4114800" cy="5787200"/>
          </a:xfrm>
          <a:prstGeom prst="rect">
            <a:avLst/>
          </a:prstGeom>
          <a:noFill/>
        </p:spPr>
      </p:pic>
      <p:sp>
        <p:nvSpPr>
          <p:cNvPr id="4" name="TextBox 3"/>
          <p:cNvSpPr txBox="1"/>
          <p:nvPr/>
        </p:nvSpPr>
        <p:spPr>
          <a:xfrm>
            <a:off x="152400" y="4038600"/>
            <a:ext cx="4572000" cy="2554545"/>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ЛИПЉАН, ЦРКВА ВАВЕДЕЊА БОГОРОДИЦЕ, СРЕДИНА 14. ВЕКА, НЕПОЗНАТИ КТИТОР, ИЗГЛЕД ЈУЖНЕ ФАСАДЕ И ЕНТРИЈЕР ПРЕМА ИСТОКУ. НА ЗАПАДНОЈ ФАСАДИ ОТКРИВЕНИ СУ ПОРТРЕТИ СТЕФАНА ДУШАНА И ЈЕЛЕНЕ.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van\Videos\Desktop\001 SRBIJA PREDAVANJA\8a VLASTEOSKE ZADUZBINE\KOSOVO\Picture3.jpg"/>
          <p:cNvPicPr>
            <a:picLocks noChangeAspect="1" noChangeArrowheads="1"/>
          </p:cNvPicPr>
          <p:nvPr/>
        </p:nvPicPr>
        <p:blipFill>
          <a:blip r:embed="rId2" cstate="print"/>
          <a:srcRect/>
          <a:stretch>
            <a:fillRect/>
          </a:stretch>
        </p:blipFill>
        <p:spPr bwMode="auto">
          <a:xfrm>
            <a:off x="0" y="0"/>
            <a:ext cx="9162550" cy="6858000"/>
          </a:xfrm>
          <a:prstGeom prst="rect">
            <a:avLst/>
          </a:prstGeom>
          <a:noFill/>
        </p:spPr>
      </p:pic>
      <p:sp>
        <p:nvSpPr>
          <p:cNvPr id="3" name="TextBox 2"/>
          <p:cNvSpPr txBox="1"/>
          <p:nvPr/>
        </p:nvSpPr>
        <p:spPr>
          <a:xfrm>
            <a:off x="0" y="5842337"/>
            <a:ext cx="91440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ВАГАНЕШ У БЛИЗИНИ ПРИШТИНЕ, ЦРКВА УСПЕЊА БОГОРОДИЦЕ, ОКО 1354-1355.Г; КТИТОРИ: ВЛАТЕЛИН ДАБИЖИВ СА БРАЋОМ И РОДИТЕЉИМА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Ivan\Videos\Desktop\001 SRBIJA PREDAVANJA\8a VLASTEOSKE ZADUZBINE\KOSOVO\282N3127VAGANES.JPG"/>
          <p:cNvPicPr>
            <a:picLocks noChangeAspect="1" noChangeArrowheads="1"/>
          </p:cNvPicPr>
          <p:nvPr/>
        </p:nvPicPr>
        <p:blipFill>
          <a:blip r:embed="rId2" cstate="print"/>
          <a:srcRect/>
          <a:stretch>
            <a:fillRect/>
          </a:stretch>
        </p:blipFill>
        <p:spPr bwMode="auto">
          <a:xfrm>
            <a:off x="3200400" y="2894076"/>
            <a:ext cx="5943600" cy="3963924"/>
          </a:xfrm>
          <a:prstGeom prst="rect">
            <a:avLst/>
          </a:prstGeom>
          <a:noFill/>
        </p:spPr>
      </p:pic>
      <p:pic>
        <p:nvPicPr>
          <p:cNvPr id="5125" name="Picture 5" descr="C:\Users\Ivan\Videos\Desktop\001 SRBIJA PREDAVANJA\8a VLASTEOSKE ZADUZBINE\KOSOVO\1024px-Ktitorski_natpis_vlastelina_Dabiživa.jpg"/>
          <p:cNvPicPr>
            <a:picLocks noChangeAspect="1" noChangeArrowheads="1"/>
          </p:cNvPicPr>
          <p:nvPr/>
        </p:nvPicPr>
        <p:blipFill>
          <a:blip r:embed="rId3" cstate="print"/>
          <a:srcRect/>
          <a:stretch>
            <a:fillRect/>
          </a:stretch>
        </p:blipFill>
        <p:spPr bwMode="auto">
          <a:xfrm>
            <a:off x="0" y="0"/>
            <a:ext cx="4495800" cy="3709145"/>
          </a:xfrm>
          <a:prstGeom prst="rect">
            <a:avLst/>
          </a:prstGeom>
          <a:noFill/>
        </p:spPr>
      </p:pic>
      <p:sp>
        <p:nvSpPr>
          <p:cNvPr id="6" name="TextBox 5"/>
          <p:cNvSpPr txBox="1"/>
          <p:nvPr/>
        </p:nvSpPr>
        <p:spPr>
          <a:xfrm>
            <a:off x="4724400" y="914400"/>
            <a:ext cx="4191000" cy="1015663"/>
          </a:xfrm>
          <a:prstGeom prst="rect">
            <a:avLst/>
          </a:prstGeom>
          <a:noFill/>
        </p:spPr>
        <p:txBody>
          <a:bodyPr wrap="square" rtlCol="0">
            <a:spAutoFit/>
          </a:bodyPr>
          <a:lstStyle/>
          <a:p>
            <a:r>
              <a:rPr lang="sr-Cyrl-RS" sz="2000" b="1" dirty="0" smtClean="0">
                <a:solidFill>
                  <a:srgbClr val="FFFF00"/>
                </a:solidFill>
                <a:latin typeface="Bookman Old Style" pitchFamily="18" charset="0"/>
              </a:rPr>
              <a:t>ВАГАНЕШ, КТИТОРСКИ НАТПИС И ДЕО ПРЕДСТАВЕ СА ПОРТРЕТИМА КТИТОРА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van\Videos\Desktop\001 SRBIJA PREDAVANJA\8a VLASTEOSKE ZADUZBINE\KOSOVO\Picture4.jpg"/>
          <p:cNvPicPr>
            <a:picLocks noChangeAspect="1" noChangeArrowheads="1"/>
          </p:cNvPicPr>
          <p:nvPr/>
        </p:nvPicPr>
        <p:blipFill>
          <a:blip r:embed="rId2" cstate="print"/>
          <a:srcRect/>
          <a:stretch>
            <a:fillRect/>
          </a:stretch>
        </p:blipFill>
        <p:spPr bwMode="auto">
          <a:xfrm>
            <a:off x="0" y="0"/>
            <a:ext cx="9125142" cy="6858000"/>
          </a:xfrm>
          <a:prstGeom prst="rect">
            <a:avLst/>
          </a:prstGeom>
          <a:noFill/>
        </p:spPr>
      </p:pic>
      <p:sp>
        <p:nvSpPr>
          <p:cNvPr id="3" name="TextBox 2"/>
          <p:cNvSpPr txBox="1"/>
          <p:nvPr/>
        </p:nvSpPr>
        <p:spPr>
          <a:xfrm>
            <a:off x="228600" y="0"/>
            <a:ext cx="8686800" cy="1015663"/>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ВЕЛИКА ХОЧА У БЛИЗИНИ ПРИЗРЕНА, ЦРКВА СВ. НИКОЛЕ, ДО 1345.Г; КТИТОРИ: РОДИТЕЉИ ЧЕЛНИКА ГРАДИСЛАВА СУШЕНИЦЕ</a:t>
            </a:r>
            <a:endParaRPr lang="en-US" sz="20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Ivan\Downloads\IMG_0898.JPG"/>
          <p:cNvPicPr>
            <a:picLocks noChangeAspect="1" noChangeArrowheads="1"/>
          </p:cNvPicPr>
          <p:nvPr/>
        </p:nvPicPr>
        <p:blipFill>
          <a:blip r:embed="rId2" cstate="print"/>
          <a:srcRect/>
          <a:stretch>
            <a:fillRect/>
          </a:stretch>
        </p:blipFill>
        <p:spPr bwMode="auto">
          <a:xfrm>
            <a:off x="5029200" y="0"/>
            <a:ext cx="3200400" cy="4799100"/>
          </a:xfrm>
          <a:prstGeom prst="rect">
            <a:avLst/>
          </a:prstGeom>
          <a:noFill/>
        </p:spPr>
      </p:pic>
      <p:pic>
        <p:nvPicPr>
          <p:cNvPr id="7174" name="Picture 6" descr="C:\Users\Ivan\Downloads\IMG_0895.JPG"/>
          <p:cNvPicPr>
            <a:picLocks noChangeAspect="1" noChangeArrowheads="1"/>
          </p:cNvPicPr>
          <p:nvPr/>
        </p:nvPicPr>
        <p:blipFill>
          <a:blip r:embed="rId3" cstate="print"/>
          <a:srcRect/>
          <a:stretch>
            <a:fillRect/>
          </a:stretch>
        </p:blipFill>
        <p:spPr bwMode="auto">
          <a:xfrm>
            <a:off x="0" y="-1"/>
            <a:ext cx="4495800" cy="6858001"/>
          </a:xfrm>
          <a:prstGeom prst="rect">
            <a:avLst/>
          </a:prstGeom>
          <a:noFill/>
        </p:spPr>
      </p:pic>
      <p:sp>
        <p:nvSpPr>
          <p:cNvPr id="8" name="TextBox 7"/>
          <p:cNvSpPr txBox="1"/>
          <p:nvPr/>
        </p:nvSpPr>
        <p:spPr>
          <a:xfrm>
            <a:off x="4648200" y="4919008"/>
            <a:ext cx="4343400" cy="1938992"/>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ДОЊИ АЈНОВЦИ КОД КОСОВСКЕ КАМЕНИЦЕ, ЦРКВА “ТАМНИЦА”, СРЕДИНА 14. ВЕКА (НЕПОЗНАТИ ПАТРОН И КТИТОР)</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“УНУТРАШЊА КОНФИГУРАЦИЈА” КТИТОРСКОГ ЧИНА ВЛАСТЕЛЕ КОМПЛЕКСАН ЈЕ ФЕНОМЕН КОЈИ СВАКАКО ЗАХТЕВА ДАЉА ПРОУЧАВАЊА, НАРОЧИТО ИМАЈУЋИ У ВИДУ ДА СЕ У ИЗВОРИМА О ТОМ СТРАТУМУ ЛИЧНОГ-ДРУШТВЕНОГ ПОНАШАЊА САЧУВАЛО НЕУПОРЕДИВО МАЊЕ ПОДАТАКА У ПОРЕЂЕЊУ СА ВЛАДАРСКИМ ХРАМОВИМА. ИСПОД НАВЕДЕНИХ СВОДНИХ УВЕРЕЊА ПОЈАВЉУЈУ СЕ РАЗЛИЧИТА “ПОДПИТАЊА”, ПОПУТ </a:t>
            </a:r>
            <a:r>
              <a:rPr lang="sr-Cyrl-RS" sz="2000" b="1" u="sng" dirty="0" smtClean="0">
                <a:solidFill>
                  <a:srgbClr val="FFFF00"/>
                </a:solidFill>
                <a:latin typeface="Bookman Old Style" pitchFamily="18" charset="0"/>
              </a:rPr>
              <a:t>ВИДОВА КТИТОРСКОГ ДЕЛОВАЊА </a:t>
            </a:r>
            <a:r>
              <a:rPr lang="sr-Cyrl-RS" sz="2000" b="1" dirty="0" smtClean="0">
                <a:solidFill>
                  <a:srgbClr val="FFFF00"/>
                </a:solidFill>
                <a:latin typeface="Bookman Old Style" pitchFamily="18" charset="0"/>
              </a:rPr>
              <a:t>КОЈИ НИСУ УВЕК БИЛИ КОНЦЕНТРИСАНИ НА ПОДИЗАЊЕ ЗАДУЖБИНА,  </a:t>
            </a:r>
            <a:r>
              <a:rPr lang="sr-Cyrl-RS" sz="2000" b="1" u="sng" dirty="0" smtClean="0">
                <a:solidFill>
                  <a:srgbClr val="FFFF00"/>
                </a:solidFill>
                <a:latin typeface="Bookman Old Style" pitchFamily="18" charset="0"/>
              </a:rPr>
              <a:t>РАЗЛОГА ИЗБОРА И ОДНОСА ПРЕМА СВЕТИТЕЉУ-ПАТРОНУ</a:t>
            </a:r>
            <a:r>
              <a:rPr lang="sr-Cyrl-RS" sz="2000" b="1" dirty="0" smtClean="0">
                <a:solidFill>
                  <a:srgbClr val="FFFF00"/>
                </a:solidFill>
                <a:latin typeface="Bookman Old Style" pitchFamily="18" charset="0"/>
              </a:rPr>
              <a:t>, </a:t>
            </a:r>
            <a:r>
              <a:rPr lang="sr-Cyrl-RS" sz="2000" b="1" u="sng" dirty="0" smtClean="0">
                <a:solidFill>
                  <a:srgbClr val="FFFF00"/>
                </a:solidFill>
                <a:latin typeface="Bookman Old Style" pitchFamily="18" charset="0"/>
              </a:rPr>
              <a:t>НАЧИНА ОПРЕМАЊА ЦРКВЕ </a:t>
            </a:r>
            <a:r>
              <a:rPr lang="sr-Cyrl-RS" sz="2000" b="1" dirty="0" smtClean="0">
                <a:solidFill>
                  <a:srgbClr val="FFFF00"/>
                </a:solidFill>
                <a:latin typeface="Bookman Old Style" pitchFamily="18" charset="0"/>
              </a:rPr>
              <a:t>СВИМЕ ШТО ЈЕ ХРАМУ И БОГОСЛУЖЕЊУ БИЛО НЕОПХОДНО,</a:t>
            </a:r>
            <a:r>
              <a:rPr lang="sr-Cyrl-RS" sz="2000" b="1" u="sng" dirty="0" smtClean="0">
                <a:solidFill>
                  <a:srgbClr val="FFFF00"/>
                </a:solidFill>
                <a:latin typeface="Bookman Old Style" pitchFamily="18" charset="0"/>
              </a:rPr>
              <a:t> НАЧИНА ОБРАЗОВАЊА СЛИКАНОГ ПРОГРАМА </a:t>
            </a:r>
            <a:r>
              <a:rPr lang="sr-Cyrl-RS" sz="2000" b="1" dirty="0" smtClean="0">
                <a:solidFill>
                  <a:srgbClr val="FFFF00"/>
                </a:solidFill>
                <a:latin typeface="Bookman Old Style" pitchFamily="18" charset="0"/>
              </a:rPr>
              <a:t>КОЈИ ЈЕ УЗА СВА ДОГМАТСКА ПРАВИЛА ПОСЕДОВАО И ПРОСТОР ЗА ИСКАЗИВАЊЕ ЛИЧНЕ ПОБОЖНОСТИ И УЧЕНОСТИ, </a:t>
            </a:r>
            <a:r>
              <a:rPr lang="sr-Cyrl-RS" sz="2000" b="1" u="sng" dirty="0" smtClean="0">
                <a:solidFill>
                  <a:srgbClr val="FFFF00"/>
                </a:solidFill>
                <a:latin typeface="Bookman Old Style" pitchFamily="18" charset="0"/>
              </a:rPr>
              <a:t>НАЧИНА ПРИКАЗИВАЊА ЛОЈАЛНОСТИ ХИЈЕРАРХИЈСКОМ ПОРЕТКУ</a:t>
            </a:r>
            <a:r>
              <a:rPr lang="sr-Cyrl-RS" sz="2000" b="1" dirty="0" smtClean="0">
                <a:solidFill>
                  <a:srgbClr val="FFFF00"/>
                </a:solidFill>
                <a:latin typeface="Bookman Old Style" pitchFamily="18" charset="0"/>
              </a:rPr>
              <a:t>, АЛИ И </a:t>
            </a:r>
            <a:r>
              <a:rPr lang="sr-Cyrl-RS" sz="2000" b="1" u="sng" dirty="0" smtClean="0">
                <a:solidFill>
                  <a:srgbClr val="FFFF00"/>
                </a:solidFill>
                <a:latin typeface="Bookman Old Style" pitchFamily="18" charset="0"/>
              </a:rPr>
              <a:t>ВЛАСТИТЕ ПРЕЗЕНТАЦИЈЕ </a:t>
            </a:r>
            <a:r>
              <a:rPr lang="sr-Cyrl-RS" sz="2000" b="1" dirty="0" smtClean="0">
                <a:solidFill>
                  <a:srgbClr val="FFFF00"/>
                </a:solidFill>
                <a:latin typeface="Bookman Old Style" pitchFamily="18" charset="0"/>
              </a:rPr>
              <a:t>УНУТАР СЛИКАМА ИСКАЗИВАНЕ “СВЕТЕ ИСТОРИЈЕ”. ТАКОЂЕ, ПОСЕБНО ПИТАЊЕ ОДНОСИ СЕ И НА ПОДИЗАЊЕ ЦРКАВА </a:t>
            </a:r>
            <a:r>
              <a:rPr lang="sr-Cyrl-RS" sz="2000" b="1" u="sng" dirty="0" smtClean="0">
                <a:solidFill>
                  <a:srgbClr val="FFFF00"/>
                </a:solidFill>
                <a:latin typeface="Bookman Old Style" pitchFamily="18" charset="0"/>
              </a:rPr>
              <a:t>СРПСКИХ ЧИНОВНИКА У ОСВОЈЕНИМ ОБЛАСТИМА</a:t>
            </a:r>
            <a:r>
              <a:rPr lang="sr-Cyrl-RS" sz="2000" b="1" dirty="0" smtClean="0">
                <a:solidFill>
                  <a:srgbClr val="FFFF00"/>
                </a:solidFill>
                <a:latin typeface="Bookman Old Style" pitchFamily="18" charset="0"/>
              </a:rPr>
              <a:t>, ШТО ЈЕ ЗАПРАВО СЕГМЕНТ ВЕЛИКОГ И ВАЖНОГ ПИТАЊА </a:t>
            </a:r>
            <a:r>
              <a:rPr lang="sr-Cyrl-RS" sz="2000" b="1" u="sng" dirty="0" smtClean="0">
                <a:solidFill>
                  <a:srgbClr val="FFFF00"/>
                </a:solidFill>
                <a:latin typeface="Bookman Old Style" pitchFamily="18" charset="0"/>
              </a:rPr>
              <a:t>“МЕХАНИЗАМА” ОСТВАРИВАЊА КУЛТУРНОГ ТРАНСФЕРА </a:t>
            </a:r>
            <a:r>
              <a:rPr lang="sr-Cyrl-RS" sz="2000" b="1" dirty="0" smtClean="0">
                <a:solidFill>
                  <a:srgbClr val="FFFF00"/>
                </a:solidFill>
                <a:latin typeface="Bookman Old Style" pitchFamily="18" charset="0"/>
              </a:rPr>
              <a:t>ПУТЕМ ВИЗУЕЛНОГ МАТЕРИЈАЛА.     </a:t>
            </a:r>
            <a:endParaRPr lang="en-US" sz="2000" b="1" dirty="0">
              <a:solidFill>
                <a:srgbClr val="FFFF00"/>
              </a:solidFill>
              <a:latin typeface="Bookman Old Style"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van\Downloads\Picture1.jpg"/>
          <p:cNvPicPr>
            <a:picLocks noChangeAspect="1" noChangeArrowheads="1"/>
          </p:cNvPicPr>
          <p:nvPr/>
        </p:nvPicPr>
        <p:blipFill>
          <a:blip r:embed="rId2" cstate="print"/>
          <a:srcRect/>
          <a:stretch>
            <a:fillRect/>
          </a:stretch>
        </p:blipFill>
        <p:spPr bwMode="auto">
          <a:xfrm>
            <a:off x="0" y="1"/>
            <a:ext cx="4419600" cy="2839712"/>
          </a:xfrm>
          <a:prstGeom prst="rect">
            <a:avLst/>
          </a:prstGeom>
          <a:noFill/>
        </p:spPr>
      </p:pic>
      <p:cxnSp>
        <p:nvCxnSpPr>
          <p:cNvPr id="4" name="Straight Arrow Connector 3"/>
          <p:cNvCxnSpPr/>
          <p:nvPr/>
        </p:nvCxnSpPr>
        <p:spPr>
          <a:xfrm flipV="1">
            <a:off x="228600" y="685800"/>
            <a:ext cx="1295400" cy="15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2764572"/>
            <a:ext cx="9144000" cy="4093428"/>
          </a:xfrm>
          <a:prstGeom prst="rect">
            <a:avLst/>
          </a:prstGeom>
          <a:noFill/>
        </p:spPr>
        <p:txBody>
          <a:bodyPr wrap="square" rtlCol="0">
            <a:spAutoFit/>
          </a:bodyPr>
          <a:lstStyle/>
          <a:p>
            <a:r>
              <a:rPr lang="sr-Cyrl-RS" sz="2000" b="1" dirty="0" smtClean="0">
                <a:solidFill>
                  <a:srgbClr val="FFFF00"/>
                </a:solidFill>
                <a:latin typeface="Bookman Old Style" pitchFamily="18" charset="0"/>
              </a:rPr>
              <a:t>ПОСЕБНИ РАЗЛОЗИ КОЈИМА СЕ ОВА ЦЕЛИНА САСВИМ ИЗДВАЈА ИЗ ПОЗНАТЕ ПРАКСЕ, ДОВЕЛИ СУ ДО ТОГА ДА ЈЕ ЦЕЛОКУПНИ </a:t>
            </a:r>
            <a:r>
              <a:rPr lang="sr-Cyrl-RS" sz="2000" b="1" u="sng" dirty="0" smtClean="0">
                <a:solidFill>
                  <a:srgbClr val="FFFF00"/>
                </a:solidFill>
                <a:latin typeface="Bookman Old Style" pitchFamily="18" charset="0"/>
              </a:rPr>
              <a:t>СЕВЕРОИСТОЧНИ ПРОСТОР ДЕЧАНСКЕ ПРИПРАТЕ ДОБИО ФУНЕРАРНУ НАМЕНУ </a:t>
            </a:r>
            <a:r>
              <a:rPr lang="sr-Cyrl-RS" sz="2000" b="1" dirty="0" smtClean="0">
                <a:solidFill>
                  <a:srgbClr val="FFFF00"/>
                </a:solidFill>
                <a:latin typeface="Bookman Old Style" pitchFamily="18" charset="0"/>
              </a:rPr>
              <a:t>У ОКВИРУ КАПЕЛЕ ПОСВЕЋЕНЕ СВ. ЂОРЂУ. ТУ СУ ОСТАЛИ САЧУВАНИ МОНУМЕНТАЛНИ САРКОФАГ И ГРОБНЕ ПЛОЧЕ ДВОЈЕ ПРИПАДНИКА НАЈУТИЦАЈНИЈИХ ВЕЛИКАША И ОБЛАСНИХ ГОСПОДАРА ДРУГЕ ПОЛОВИНЕ 14. ВЕКА. САРКОФАГ ЈЕ НАКНАДНО ПРЕПРАВЉАН АЛИ ЈЕ ИЗНЕТА МОГУЋНОСТ ДА ЈЕ ПРВОБИТНО ПРИПАДАО ЂОРЂУ ОСТОУШИ ПЕКПАЛУ, ПРЕМИНУЛОМ 1377.Г. САМО СУ ЗНАЧАЈНЕ ПРОМЕНЕ У ОДНОСУ ВЛАДАРА И ПОЈЕДИНИХ ЗАСЛУЖНИХ ВЛАСТЕЛИНА, МОГЛЕ УЗРОКОВАТИ ОВУ И ДАЉЕ НЕОБЈАШЊЕНУ ПОЈАВУ.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van\Downloads\decani-nartex-1.png"/>
          <p:cNvPicPr>
            <a:picLocks noChangeAspect="1" noChangeArrowheads="1"/>
          </p:cNvPicPr>
          <p:nvPr/>
        </p:nvPicPr>
        <p:blipFill>
          <a:blip r:embed="rId2" cstate="print"/>
          <a:srcRect/>
          <a:stretch>
            <a:fillRect/>
          </a:stretch>
        </p:blipFill>
        <p:spPr bwMode="auto">
          <a:xfrm>
            <a:off x="0" y="0"/>
            <a:ext cx="3962400" cy="3826459"/>
          </a:xfrm>
          <a:prstGeom prst="rect">
            <a:avLst/>
          </a:prstGeom>
          <a:noFill/>
        </p:spPr>
      </p:pic>
      <p:pic>
        <p:nvPicPr>
          <p:cNvPr id="9219" name="Picture 3" descr="C:\Users\Ivan\Downloads\CX4K3325.jpg"/>
          <p:cNvPicPr>
            <a:picLocks noChangeAspect="1" noChangeArrowheads="1"/>
          </p:cNvPicPr>
          <p:nvPr/>
        </p:nvPicPr>
        <p:blipFill>
          <a:blip r:embed="rId3" cstate="print"/>
          <a:srcRect/>
          <a:stretch>
            <a:fillRect/>
          </a:stretch>
        </p:blipFill>
        <p:spPr bwMode="auto">
          <a:xfrm>
            <a:off x="2819400" y="2743200"/>
            <a:ext cx="6172200" cy="4114800"/>
          </a:xfrm>
          <a:prstGeom prst="rect">
            <a:avLst/>
          </a:prstGeom>
          <a:noFill/>
        </p:spPr>
      </p:pic>
      <p:cxnSp>
        <p:nvCxnSpPr>
          <p:cNvPr id="5" name="Straight Arrow Connector 4"/>
          <p:cNvCxnSpPr/>
          <p:nvPr/>
        </p:nvCxnSpPr>
        <p:spPr>
          <a:xfrm flipV="1">
            <a:off x="1371600" y="2743200"/>
            <a:ext cx="0" cy="3048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371600" y="5715000"/>
            <a:ext cx="2819400" cy="762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14800" y="609600"/>
            <a:ext cx="45720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ДЕЧАНИ, ПРИПРАТА, СЕВЕРОИСТОЧНИ УГАО СА САРКОФАГОМ И КТИТОРСКА ПРЕДСТАВА ПЕКПАЛА ИЗНАД САРКОФАГА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Ivan\Downloads\bela-crkva-karan-7.jpg"/>
          <p:cNvPicPr>
            <a:picLocks noChangeAspect="1" noChangeArrowheads="1"/>
          </p:cNvPicPr>
          <p:nvPr/>
        </p:nvPicPr>
        <p:blipFill>
          <a:blip r:embed="rId2" cstate="print"/>
          <a:srcRect/>
          <a:stretch>
            <a:fillRect/>
          </a:stretch>
        </p:blipFill>
        <p:spPr bwMode="auto">
          <a:xfrm>
            <a:off x="0" y="0"/>
            <a:ext cx="9144000" cy="5740400"/>
          </a:xfrm>
          <a:prstGeom prst="rect">
            <a:avLst/>
          </a:prstGeom>
          <a:noFill/>
        </p:spPr>
      </p:pic>
      <p:sp>
        <p:nvSpPr>
          <p:cNvPr id="4" name="TextBox 3"/>
          <p:cNvSpPr txBox="1"/>
          <p:nvPr/>
        </p:nvSpPr>
        <p:spPr>
          <a:xfrm>
            <a:off x="0" y="5715000"/>
            <a:ext cx="9144000" cy="1015663"/>
          </a:xfrm>
          <a:prstGeom prst="rect">
            <a:avLst/>
          </a:prstGeom>
          <a:noFill/>
        </p:spPr>
        <p:txBody>
          <a:bodyPr wrap="square" rtlCol="0">
            <a:spAutoFit/>
          </a:bodyPr>
          <a:lstStyle/>
          <a:p>
            <a:r>
              <a:rPr lang="sr-Cyrl-RS" sz="2000" b="1" dirty="0" smtClean="0">
                <a:solidFill>
                  <a:srgbClr val="FFFF00"/>
                </a:solidFill>
                <a:latin typeface="Bookman Old Style" pitchFamily="18" charset="0"/>
              </a:rPr>
              <a:t>КАРАН КОД УЖИЦА, ЦРКВА БЛАГОВЕШТЕЊА - “БЕЛА ЦРКВА”, ДО 1340-1342.Г; КТИТОР: ЖУПАН ПЕТАР БРАЈАН СА СУПРУГОМ И СИНОВИМА, КАО И ВИШЕ ЦРКВЕНИХ ЛИЧНОСТИ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Ivan\Downloads\IMG_2627.JPG"/>
          <p:cNvPicPr>
            <a:picLocks noChangeAspect="1" noChangeArrowheads="1"/>
          </p:cNvPicPr>
          <p:nvPr/>
        </p:nvPicPr>
        <p:blipFill>
          <a:blip r:embed="rId2" cstate="print"/>
          <a:srcRect/>
          <a:stretch>
            <a:fillRect/>
          </a:stretch>
        </p:blipFill>
        <p:spPr bwMode="auto">
          <a:xfrm>
            <a:off x="-1" y="0"/>
            <a:ext cx="9139607" cy="6096000"/>
          </a:xfrm>
          <a:prstGeom prst="rect">
            <a:avLst/>
          </a:prstGeom>
          <a:noFill/>
        </p:spPr>
      </p:pic>
      <p:sp>
        <p:nvSpPr>
          <p:cNvPr id="3" name="TextBox 2"/>
          <p:cNvSpPr txBox="1"/>
          <p:nvPr/>
        </p:nvSpPr>
        <p:spPr>
          <a:xfrm>
            <a:off x="152400" y="6096000"/>
            <a:ext cx="87630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КАРАН, “БЕЛА ЦРКВА”, КТИТОРСКА ПРЕДСТАВА НА СЕВЕРНОМ И ЗАПАДНОМ ЗИДУ</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van\Downloads\IMG_1458.JPG"/>
          <p:cNvPicPr>
            <a:picLocks noChangeAspect="1" noChangeArrowheads="1"/>
          </p:cNvPicPr>
          <p:nvPr/>
        </p:nvPicPr>
        <p:blipFill>
          <a:blip r:embed="rId2" cstate="print"/>
          <a:srcRect/>
          <a:stretch>
            <a:fillRect/>
          </a:stretch>
        </p:blipFill>
        <p:spPr bwMode="auto">
          <a:xfrm>
            <a:off x="0" y="0"/>
            <a:ext cx="9144000" cy="6098930"/>
          </a:xfrm>
          <a:prstGeom prst="rect">
            <a:avLst/>
          </a:prstGeom>
          <a:noFill/>
        </p:spPr>
      </p:pic>
      <p:sp>
        <p:nvSpPr>
          <p:cNvPr id="3" name="TextBox 2"/>
          <p:cNvSpPr txBox="1"/>
          <p:nvPr/>
        </p:nvSpPr>
        <p:spPr>
          <a:xfrm>
            <a:off x="457200" y="6150114"/>
            <a:ext cx="78486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КАРАН, “БЕЛА ЦРКВА”, ЈУГОЗАПАДНИ ТРАВЕЈ СА ПРЕДСТАВАМА ЧЛАНОВА ВЛАДАРСКЕ ПОРОДИЦЕ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534561"/>
            <a:ext cx="91440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ДОБРУН КОД ВИШЕГРАДА (Р.СРПСКА), ХРАМ БЛАГОВЕШТЕЊА, ДО 1343.Г; КТИТОР: ЖУПАН ПРИБИЛ ДВА СИНА И ПРОТОВЕСТИЈАР СТАН, ДОК СЕ У НАТПИСУ ПОМИЊУ И ДРУГИ ЧЛАНОВИ ПОРОДИЦЕ   </a:t>
            </a:r>
            <a:endParaRPr lang="en-US" sz="2000" b="1" dirty="0">
              <a:solidFill>
                <a:srgbClr val="FFFF00"/>
              </a:solidFill>
              <a:latin typeface="Bookman Old Style" pitchFamily="18" charset="0"/>
            </a:endParaRPr>
          </a:p>
        </p:txBody>
      </p:sp>
      <p:pic>
        <p:nvPicPr>
          <p:cNvPr id="13315" name="Picture 3" descr="C:\Users\Ivan\Downloads\manastir_dobrun_visegrad-1080x720.jpg"/>
          <p:cNvPicPr>
            <a:picLocks noChangeAspect="1" noChangeArrowheads="1"/>
          </p:cNvPicPr>
          <p:nvPr/>
        </p:nvPicPr>
        <p:blipFill>
          <a:blip r:embed="rId2" cstate="print"/>
          <a:srcRect/>
          <a:stretch>
            <a:fillRect/>
          </a:stretch>
        </p:blipFill>
        <p:spPr bwMode="auto">
          <a:xfrm>
            <a:off x="0" y="0"/>
            <a:ext cx="9144000" cy="56388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Ivan\Videos\Desktop\001 SRBIJA PREDAVANJA\8a VLASTEOSKE ZADUZBINE\KARAN DOBRUN\Dobrun_Monastery_ktitor_fresc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28600" y="6096000"/>
            <a:ext cx="87630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ДОБРУН, КТИТОРСКА ПРЕДСТАВА, ЈУЖНИ ЗИД: ЖУПАН ПРИБИЛ И СИНОВИ ПЕТАР И СТЕФАН</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Ivan\Videos\Desktop\001 SRBIJA PREDAVANJA\8a VLASTEOSKE ZADUZBINE\KARAN DOBRUN\manastir_dobrun-18-1080x1072.jpg"/>
          <p:cNvPicPr>
            <a:picLocks noChangeAspect="1" noChangeArrowheads="1"/>
          </p:cNvPicPr>
          <p:nvPr/>
        </p:nvPicPr>
        <p:blipFill>
          <a:blip r:embed="rId2" cstate="print"/>
          <a:srcRect/>
          <a:stretch>
            <a:fillRect/>
          </a:stretch>
        </p:blipFill>
        <p:spPr bwMode="auto">
          <a:xfrm>
            <a:off x="0" y="0"/>
            <a:ext cx="6911318" cy="6858000"/>
          </a:xfrm>
          <a:prstGeom prst="rect">
            <a:avLst/>
          </a:prstGeom>
          <a:noFill/>
        </p:spPr>
      </p:pic>
      <p:sp>
        <p:nvSpPr>
          <p:cNvPr id="3" name="TextBox 2"/>
          <p:cNvSpPr txBox="1"/>
          <p:nvPr/>
        </p:nvSpPr>
        <p:spPr>
          <a:xfrm>
            <a:off x="6934200" y="1600200"/>
            <a:ext cx="2209800" cy="2554545"/>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ДОБРУН, СЕВЕРНИ ЗИД, ПРЕДСТАВА ВЛАДАРСКЕ ПОРОДИЦЕ НАСПРАМ КТИТОРА</a:t>
            </a:r>
            <a:endParaRPr lang="en-US" sz="2000" b="1" dirty="0">
              <a:solidFill>
                <a:srgbClr val="FFFF00"/>
              </a:solidFill>
              <a:latin typeface="Bookman Old Style"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r>
              <a:rPr lang="sr-Cyrl-RS" sz="2000" b="1" u="sng" dirty="0" smtClean="0">
                <a:solidFill>
                  <a:srgbClr val="FFFF00"/>
                </a:solidFill>
                <a:latin typeface="Bookman Old Style" pitchFamily="18" charset="0"/>
              </a:rPr>
              <a:t>Препоручена литература, уз обавезну</a:t>
            </a:r>
            <a:r>
              <a:rPr lang="sr-Latn-RS" sz="2000" b="1" u="sng" dirty="0" smtClean="0">
                <a:solidFill>
                  <a:srgbClr val="FFFF00"/>
                </a:solidFill>
                <a:latin typeface="Bookman Old Style" pitchFamily="18" charset="0"/>
              </a:rPr>
              <a:t>, </a:t>
            </a:r>
            <a:r>
              <a:rPr lang="sr-Cyrl-RS" sz="2000" b="1" u="sng" dirty="0" smtClean="0">
                <a:solidFill>
                  <a:srgbClr val="FFFF00"/>
                </a:solidFill>
                <a:latin typeface="Bookman Old Style" pitchFamily="18" charset="0"/>
              </a:rPr>
              <a:t>СТР.1</a:t>
            </a:r>
            <a:r>
              <a:rPr lang="sr-Cyrl-RS" sz="2000" b="1" u="sng" dirty="0" smtClean="0">
                <a:solidFill>
                  <a:srgbClr val="FFFF00"/>
                </a:solidFill>
                <a:latin typeface="Bookman Old Style" pitchFamily="18" charset="0"/>
              </a:rPr>
              <a:t>:</a:t>
            </a:r>
          </a:p>
          <a:p>
            <a:pPr>
              <a:buFontTx/>
              <a:buChar char="-"/>
            </a:pPr>
            <a:r>
              <a:rPr lang="sr-Cyrl-RS" sz="2000" b="1" dirty="0" smtClean="0">
                <a:solidFill>
                  <a:srgbClr val="FFFF00"/>
                </a:solidFill>
                <a:latin typeface="Bookman Old Style" pitchFamily="18" charset="0"/>
              </a:rPr>
              <a:t>Р. Михаљчић, </a:t>
            </a:r>
            <a:r>
              <a:rPr lang="sr-Cyrl-RS" sz="2000" b="1" i="1" dirty="0" smtClean="0">
                <a:solidFill>
                  <a:srgbClr val="FFFF00"/>
                </a:solidFill>
                <a:latin typeface="Bookman Old Style" pitchFamily="18" charset="0"/>
              </a:rPr>
              <a:t>Крај српског царства</a:t>
            </a:r>
            <a:r>
              <a:rPr lang="sr-Cyrl-RS" sz="2000" b="1" dirty="0" smtClean="0">
                <a:solidFill>
                  <a:srgbClr val="FFFF00"/>
                </a:solidFill>
                <a:latin typeface="Bookman Old Style" pitchFamily="18" charset="0"/>
              </a:rPr>
              <a:t>, Београд 1989. </a:t>
            </a:r>
            <a:r>
              <a:rPr lang="en-US" sz="2000" b="1" dirty="0" smtClean="0">
                <a:solidFill>
                  <a:srgbClr val="FFFF00"/>
                </a:solidFill>
                <a:latin typeface="Bookman Old Style" pitchFamily="18" charset="0"/>
              </a:rPr>
              <a:t>SCRIBD</a:t>
            </a:r>
          </a:p>
          <a:p>
            <a:pPr>
              <a:buFontTx/>
              <a:buChar char="-"/>
            </a:pPr>
            <a:r>
              <a:rPr lang="sr-Cyrl-RS" sz="2000" b="1" dirty="0" smtClean="0">
                <a:solidFill>
                  <a:srgbClr val="FFFF00"/>
                </a:solidFill>
                <a:latin typeface="Bookman Old Style" pitchFamily="18" charset="0"/>
              </a:rPr>
              <a:t>И. М. Ђорђевић, </a:t>
            </a:r>
            <a:r>
              <a:rPr lang="sr-Cyrl-RS" sz="2000" b="1" i="1" dirty="0" smtClean="0">
                <a:solidFill>
                  <a:srgbClr val="FFFF00"/>
                </a:solidFill>
                <a:latin typeface="Bookman Old Style" pitchFamily="18" charset="0"/>
              </a:rPr>
              <a:t>Зидно сликарство српске властеле у доба Немањића</a:t>
            </a:r>
            <a:r>
              <a:rPr lang="sr-Cyrl-RS" sz="2000" b="1" dirty="0" smtClean="0">
                <a:solidFill>
                  <a:srgbClr val="FFFF00"/>
                </a:solidFill>
                <a:latin typeface="Bookman Old Style" pitchFamily="18" charset="0"/>
              </a:rPr>
              <a:t>, Београд 199</a:t>
            </a:r>
            <a:r>
              <a:rPr lang="sr-Latn-RS" sz="2000" b="1" dirty="0" smtClean="0">
                <a:solidFill>
                  <a:srgbClr val="FFFF00"/>
                </a:solidFill>
                <a:latin typeface="Bookman Old Style" pitchFamily="18" charset="0"/>
              </a:rPr>
              <a:t>4</a:t>
            </a:r>
            <a:r>
              <a:rPr lang="sr-Cyrl-RS" sz="2000" b="1" dirty="0" smtClean="0">
                <a:solidFill>
                  <a:srgbClr val="FFFF00"/>
                </a:solidFill>
                <a:latin typeface="Bookman Old Style" pitchFamily="18" charset="0"/>
              </a:rPr>
              <a:t>. </a:t>
            </a:r>
            <a:r>
              <a:rPr lang="en-US" sz="2000" b="1" dirty="0" smtClean="0">
                <a:solidFill>
                  <a:srgbClr val="FFFF00"/>
                </a:solidFill>
                <a:latin typeface="Bookman Old Style" pitchFamily="18" charset="0"/>
              </a:rPr>
              <a:t>SCRIBD</a:t>
            </a:r>
          </a:p>
          <a:p>
            <a:pPr>
              <a:buFontTx/>
              <a:buChar char="-"/>
            </a:pPr>
            <a:r>
              <a:rPr lang="sr-Latn-RS" sz="2000" b="1" dirty="0" smtClean="0">
                <a:solidFill>
                  <a:srgbClr val="FFFF00"/>
                </a:solidFill>
                <a:latin typeface="Bookman Old Style" pitchFamily="18" charset="0"/>
              </a:rPr>
              <a:t>J. Bogdanović, </a:t>
            </a:r>
            <a:r>
              <a:rPr lang="sr-Latn-RS" sz="2000" b="1" i="1" dirty="0" smtClean="0">
                <a:solidFill>
                  <a:srgbClr val="FFFF00"/>
                </a:solidFill>
                <a:latin typeface="Bookman Old Style" pitchFamily="18" charset="0"/>
              </a:rPr>
              <a:t>Regional Developments in Late Byzantine Architecture and the Question of “Building Schools”: An Overlooked Case of the Fourteenth-Century Churches from the Region of Skoplje</a:t>
            </a:r>
            <a:r>
              <a:rPr lang="sr-Latn-RS" sz="2000" b="1" dirty="0" smtClean="0">
                <a:solidFill>
                  <a:srgbClr val="FFFF00"/>
                </a:solidFill>
                <a:latin typeface="Bookman Old Style" pitchFamily="18" charset="0"/>
              </a:rPr>
              <a:t>, Byzantinoslavica 49/1-2 (2011), 219-266. ACADEMIA.EDU</a:t>
            </a:r>
          </a:p>
          <a:p>
            <a:pPr>
              <a:buFontTx/>
              <a:buChar char="-"/>
            </a:pPr>
            <a:r>
              <a:rPr lang="sr-Latn-RS" sz="2000" b="1" dirty="0" smtClean="0">
                <a:solidFill>
                  <a:srgbClr val="FFFF00"/>
                </a:solidFill>
                <a:latin typeface="Bookman Old Style" pitchFamily="18" charset="0"/>
              </a:rPr>
              <a:t>S. Gabelić, </a:t>
            </a:r>
            <a:r>
              <a:rPr lang="sr-Latn-RS" sz="2000" b="1" i="1" dirty="0" smtClean="0">
                <a:solidFill>
                  <a:srgbClr val="FFFF00"/>
                </a:solidFill>
                <a:latin typeface="Bookman Old Style" pitchFamily="18" charset="0"/>
              </a:rPr>
              <a:t>Iz topografije crkve manastira Lesnova: južni portal. Arhitektonski ukras. </a:t>
            </a:r>
            <a:r>
              <a:rPr lang="en-US" sz="2000" b="1" i="1" dirty="0" smtClean="0">
                <a:solidFill>
                  <a:srgbClr val="FFFF00"/>
                </a:solidFill>
                <a:latin typeface="Bookman Old Style" pitchFamily="18" charset="0"/>
              </a:rPr>
              <a:t>F</a:t>
            </a:r>
            <a:r>
              <a:rPr lang="sr-Latn-RS" sz="2000" b="1" i="1" dirty="0" smtClean="0">
                <a:solidFill>
                  <a:srgbClr val="FFFF00"/>
                </a:solidFill>
                <a:latin typeface="Bookman Old Style" pitchFamily="18" charset="0"/>
              </a:rPr>
              <a:t>asadne freske. Zgrafiti</a:t>
            </a:r>
            <a:r>
              <a:rPr lang="sr-Latn-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Патримониум 17 (2019), 173-196. </a:t>
            </a:r>
            <a:r>
              <a:rPr lang="sr-Latn-RS" sz="2000" b="1" dirty="0" smtClean="0">
                <a:solidFill>
                  <a:srgbClr val="FFFF00"/>
                </a:solidFill>
                <a:latin typeface="Bookman Old Style" pitchFamily="18" charset="0"/>
              </a:rPr>
              <a:t>ACADEMIA.EDU</a:t>
            </a:r>
          </a:p>
          <a:p>
            <a:pPr>
              <a:buFontTx/>
              <a:buChar char="-"/>
            </a:pPr>
            <a:r>
              <a:rPr lang="sr-Cyrl-RS" sz="2000" b="1" dirty="0" smtClean="0">
                <a:solidFill>
                  <a:srgbClr val="FFFF00"/>
                </a:solidFill>
                <a:latin typeface="Bookman Old Style" pitchFamily="18" charset="0"/>
              </a:rPr>
              <a:t>С. Габелић,</a:t>
            </a:r>
            <a:r>
              <a:rPr lang="sr-Latn-RS" sz="2000" b="1" dirty="0" smtClean="0">
                <a:solidFill>
                  <a:srgbClr val="FFFF00"/>
                </a:solidFill>
                <a:latin typeface="Bookman Old Style" pitchFamily="18" charset="0"/>
              </a:rPr>
              <a:t> </a:t>
            </a:r>
            <a:r>
              <a:rPr lang="sr-Cyrl-RS" sz="2000" b="1" i="1" dirty="0" smtClean="0">
                <a:solidFill>
                  <a:srgbClr val="FFFF00"/>
                </a:solidFill>
                <a:latin typeface="Bookman Old Style" pitchFamily="18" charset="0"/>
              </a:rPr>
              <a:t>Процват позног феудализма</a:t>
            </a:r>
            <a:r>
              <a:rPr lang="en-US" sz="2000" b="1" i="1" dirty="0" smtClean="0">
                <a:solidFill>
                  <a:srgbClr val="FFFF00"/>
                </a:solidFill>
                <a:latin typeface="Bookman Old Style" pitchFamily="18" charset="0"/>
              </a:rPr>
              <a:t> </a:t>
            </a:r>
            <a:r>
              <a:rPr lang="sr-Cyrl-RS" sz="2000" b="1" i="1" dirty="0" smtClean="0">
                <a:solidFill>
                  <a:srgbClr val="FFFF00"/>
                </a:solidFill>
                <a:latin typeface="Bookman Old Style" pitchFamily="18" charset="0"/>
              </a:rPr>
              <a:t>-</a:t>
            </a:r>
            <a:r>
              <a:rPr lang="en-US" sz="2000" b="1" i="1" dirty="0" smtClean="0">
                <a:solidFill>
                  <a:srgbClr val="FFFF00"/>
                </a:solidFill>
                <a:latin typeface="Bookman Old Style" pitchFamily="18" charset="0"/>
              </a:rPr>
              <a:t> </a:t>
            </a:r>
            <a:r>
              <a:rPr lang="sr-Cyrl-RS" sz="2000" b="1" i="1" dirty="0" smtClean="0">
                <a:solidFill>
                  <a:srgbClr val="FFFF00"/>
                </a:solidFill>
                <a:latin typeface="Bookman Old Style" pitchFamily="18" charset="0"/>
              </a:rPr>
              <a:t>задужбинарство српске властеле</a:t>
            </a:r>
            <a:r>
              <a:rPr lang="sr-Cyrl-RS" sz="2000" b="1" dirty="0" smtClean="0">
                <a:solidFill>
                  <a:srgbClr val="FFFF00"/>
                </a:solidFill>
                <a:latin typeface="Bookman Old Style" pitchFamily="18" charset="0"/>
              </a:rPr>
              <a:t>, у:</a:t>
            </a:r>
            <a:r>
              <a:rPr lang="sr-Cyrl-RS" sz="2000" b="1" dirty="0" smtClean="0">
                <a:solidFill>
                  <a:srgbClr val="FFFF00"/>
                </a:solidFill>
                <a:latin typeface="Bookman Old Style" pitchFamily="18" charset="0"/>
              </a:rPr>
              <a:t> Византијско наслеђе и српска уметност </a:t>
            </a:r>
            <a:r>
              <a:rPr lang="en-US" sz="2000" b="1" dirty="0" smtClean="0">
                <a:solidFill>
                  <a:srgbClr val="FFFF00"/>
                </a:solidFill>
                <a:latin typeface="Bookman Old Style" pitchFamily="18" charset="0"/>
              </a:rPr>
              <a:t>II </a:t>
            </a:r>
            <a:r>
              <a:rPr lang="sr-Cyrl-RS" sz="2000" b="1" dirty="0" smtClean="0">
                <a:solidFill>
                  <a:srgbClr val="FFFF00"/>
                </a:solidFill>
                <a:latin typeface="Bookman Old Style" pitchFamily="18" charset="0"/>
              </a:rPr>
              <a:t>(ур. Д. Војводић, Д. Поповић</a:t>
            </a:r>
            <a:r>
              <a:rPr lang="sr-Cyrl-RS" sz="2000" b="1" dirty="0" smtClean="0">
                <a:solidFill>
                  <a:srgbClr val="FFFF00"/>
                </a:solidFill>
                <a:latin typeface="Bookman Old Style" pitchFamily="18" charset="0"/>
              </a:rPr>
              <a:t>),Београд</a:t>
            </a:r>
            <a:r>
              <a:rPr lang="en-U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2016,</a:t>
            </a:r>
            <a:r>
              <a:rPr lang="en-U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341-356.</a:t>
            </a:r>
            <a:r>
              <a:rPr lang="en-US" sz="2000" b="1" dirty="0" smtClean="0">
                <a:solidFill>
                  <a:srgbClr val="FFFF00"/>
                </a:solidFill>
                <a:latin typeface="Bookman Old Style" pitchFamily="18" charset="0"/>
              </a:rPr>
              <a:t> ACADEMIA.EDU</a:t>
            </a:r>
          </a:p>
          <a:p>
            <a:pPr>
              <a:buFontTx/>
              <a:buChar char="-"/>
            </a:pPr>
            <a:r>
              <a:rPr lang="en-US" sz="2000" b="1" dirty="0" smtClean="0">
                <a:solidFill>
                  <a:srgbClr val="FFFF00"/>
                </a:solidFill>
                <a:latin typeface="Bookman Old Style" pitchFamily="18" charset="0"/>
              </a:rPr>
              <a:t>M. </a:t>
            </a:r>
            <a:r>
              <a:rPr lang="sr-Cyrl-RS" sz="2000" b="1" dirty="0" smtClean="0">
                <a:solidFill>
                  <a:srgbClr val="FFFF00"/>
                </a:solidFill>
                <a:latin typeface="Bookman Old Style" pitchFamily="18" charset="0"/>
              </a:rPr>
              <a:t>Томић-Ђурић, </a:t>
            </a:r>
            <a:r>
              <a:rPr lang="sr-Cyrl-RS" sz="2000" b="1" i="1" dirty="0" smtClean="0">
                <a:solidFill>
                  <a:srgbClr val="FFFF00"/>
                </a:solidFill>
                <a:latin typeface="Bookman Old Style" pitchFamily="18" charset="0"/>
              </a:rPr>
              <a:t>Ново краљевство на југу – ликовно стваралаштво у држави Мрњавчевића</a:t>
            </a:r>
            <a:r>
              <a:rPr lang="sr-Cyrl-RS" sz="2000" b="1" dirty="0" smtClean="0">
                <a:solidFill>
                  <a:srgbClr val="FFFF00"/>
                </a:solidFill>
                <a:latin typeface="Bookman Old Style" pitchFamily="18" charset="0"/>
              </a:rPr>
              <a:t>,</a:t>
            </a:r>
            <a:r>
              <a:rPr lang="sr-Cyrl-RS" sz="2000" b="1" dirty="0" smtClean="0">
                <a:solidFill>
                  <a:srgbClr val="FFFF00"/>
                </a:solidFill>
                <a:latin typeface="Bookman Old Style" pitchFamily="18" charset="0"/>
              </a:rPr>
              <a:t> у: Византијско наслеђе и српска уметност </a:t>
            </a:r>
            <a:r>
              <a:rPr lang="en-US" sz="2000" b="1" dirty="0" smtClean="0">
                <a:solidFill>
                  <a:srgbClr val="FFFF00"/>
                </a:solidFill>
                <a:latin typeface="Bookman Old Style" pitchFamily="18" charset="0"/>
              </a:rPr>
              <a:t>II </a:t>
            </a:r>
            <a:r>
              <a:rPr lang="sr-Cyrl-RS" sz="2000" b="1" dirty="0" smtClean="0">
                <a:solidFill>
                  <a:srgbClr val="FFFF00"/>
                </a:solidFill>
                <a:latin typeface="Bookman Old Style" pitchFamily="18" charset="0"/>
              </a:rPr>
              <a:t>(ур. Д. Војводић, Д. Поповић),Београд</a:t>
            </a:r>
            <a:r>
              <a:rPr lang="en-U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2016</a:t>
            </a:r>
            <a:r>
              <a:rPr lang="sr-Cyrl-RS" sz="2000" b="1" dirty="0" smtClean="0">
                <a:solidFill>
                  <a:srgbClr val="FFFF00"/>
                </a:solidFill>
                <a:latin typeface="Bookman Old Style" pitchFamily="18" charset="0"/>
              </a:rPr>
              <a:t>, 367-382. </a:t>
            </a:r>
            <a:r>
              <a:rPr lang="en-US" sz="2000" b="1" dirty="0" smtClean="0">
                <a:solidFill>
                  <a:srgbClr val="FFFF00"/>
                </a:solidFill>
                <a:latin typeface="Bookman Old Style" pitchFamily="18" charset="0"/>
              </a:rPr>
              <a:t>ACADEMIA.EDU</a:t>
            </a:r>
          </a:p>
          <a:p>
            <a:pPr>
              <a:buFontTx/>
              <a:buChar char="-"/>
            </a:pPr>
            <a:r>
              <a:rPr lang="sr-Cyrl-RS" sz="2000" b="1" dirty="0" smtClean="0">
                <a:solidFill>
                  <a:srgbClr val="FFFF00"/>
                </a:solidFill>
                <a:latin typeface="Bookman Old Style" pitchFamily="18" charset="0"/>
              </a:rPr>
              <a:t>С. Мишић, Т. Суботин-Голубовић, </a:t>
            </a:r>
            <a:r>
              <a:rPr lang="sr-Cyrl-RS" sz="2000" b="1" i="1" dirty="0" smtClean="0">
                <a:solidFill>
                  <a:srgbClr val="FFFF00"/>
                </a:solidFill>
                <a:latin typeface="Bookman Old Style" pitchFamily="18" charset="0"/>
              </a:rPr>
              <a:t>Светоарханђелска хрисовуља</a:t>
            </a:r>
            <a:r>
              <a:rPr lang="sr-Cyrl-RS" sz="2000" b="1" dirty="0" smtClean="0">
                <a:solidFill>
                  <a:srgbClr val="FFFF00"/>
                </a:solidFill>
                <a:latin typeface="Bookman Old Style" pitchFamily="18" charset="0"/>
              </a:rPr>
              <a:t>, Београд 2003. </a:t>
            </a:r>
            <a:r>
              <a:rPr lang="en-US" sz="2000" b="1" dirty="0" smtClean="0">
                <a:solidFill>
                  <a:srgbClr val="FFFF00"/>
                </a:solidFill>
                <a:latin typeface="Bookman Old Style" pitchFamily="18" charset="0"/>
              </a:rPr>
              <a:t>SCRIBD</a:t>
            </a:r>
            <a:r>
              <a:rPr lang="sr-Cyrl-RS" sz="2000" b="1" dirty="0" smtClean="0">
                <a:solidFill>
                  <a:srgbClr val="FFFF00"/>
                </a:solidFill>
                <a:latin typeface="Bookman Old Style" pitchFamily="18" charset="0"/>
              </a:rPr>
              <a:t>   </a:t>
            </a:r>
            <a:r>
              <a:rPr lang="sr-Latn-RS" sz="2000" b="1" i="1" dirty="0" smtClean="0">
                <a:solidFill>
                  <a:srgbClr val="FFFF00"/>
                </a:solidFill>
                <a:latin typeface="Bookman Old Style" pitchFamily="18" charset="0"/>
              </a:rPr>
              <a:t> </a:t>
            </a:r>
            <a:r>
              <a:rPr lang="sr-Latn-RS" sz="2000" b="1" dirty="0" smtClean="0">
                <a:solidFill>
                  <a:srgbClr val="FFFF00"/>
                </a:solidFill>
                <a:latin typeface="Bookman Old Style" pitchFamily="18" charset="0"/>
              </a:rPr>
              <a:t> </a:t>
            </a:r>
            <a:endParaRPr lang="en-US" sz="2000" b="1" dirty="0" smtClean="0">
              <a:solidFill>
                <a:srgbClr val="FFFF00"/>
              </a:solidFill>
              <a:latin typeface="Bookman Old Style"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448193"/>
          </a:xfrm>
          <a:prstGeom prst="rect">
            <a:avLst/>
          </a:prstGeom>
        </p:spPr>
        <p:txBody>
          <a:bodyPr wrap="square">
            <a:spAutoFit/>
          </a:bodyPr>
          <a:lstStyle/>
          <a:p>
            <a:r>
              <a:rPr lang="sr-Cyrl-RS" sz="2000" b="1" u="sng" dirty="0" smtClean="0">
                <a:solidFill>
                  <a:srgbClr val="FFFF00"/>
                </a:solidFill>
                <a:latin typeface="Bookman Old Style" pitchFamily="18" charset="0"/>
              </a:rPr>
              <a:t>Препоручена литература, уз обавезну</a:t>
            </a:r>
            <a:r>
              <a:rPr lang="sr-Latn-RS" sz="2000" b="1" u="sng" dirty="0" smtClean="0">
                <a:solidFill>
                  <a:srgbClr val="FFFF00"/>
                </a:solidFill>
                <a:latin typeface="Bookman Old Style" pitchFamily="18" charset="0"/>
              </a:rPr>
              <a:t>, </a:t>
            </a:r>
            <a:r>
              <a:rPr lang="sr-Cyrl-RS" sz="2000" b="1" u="sng" dirty="0" smtClean="0">
                <a:solidFill>
                  <a:srgbClr val="FFFF00"/>
                </a:solidFill>
                <a:latin typeface="Bookman Old Style" pitchFamily="18" charset="0"/>
              </a:rPr>
              <a:t>СТР.</a:t>
            </a:r>
            <a:r>
              <a:rPr lang="en-US" sz="2000" b="1" u="sng" dirty="0" smtClean="0">
                <a:solidFill>
                  <a:srgbClr val="FFFF00"/>
                </a:solidFill>
                <a:latin typeface="Bookman Old Style" pitchFamily="18" charset="0"/>
              </a:rPr>
              <a:t>2</a:t>
            </a:r>
            <a:r>
              <a:rPr lang="sr-Cyrl-RS" sz="2000" b="1" u="sng" dirty="0" smtClean="0">
                <a:solidFill>
                  <a:srgbClr val="FFFF00"/>
                </a:solidFill>
                <a:latin typeface="Bookman Old Style" pitchFamily="18" charset="0"/>
              </a:rPr>
              <a:t>:</a:t>
            </a:r>
            <a:endParaRPr lang="en-US" sz="2000" b="1" u="sng" dirty="0" smtClean="0">
              <a:solidFill>
                <a:srgbClr val="FFFF00"/>
              </a:solidFill>
              <a:latin typeface="Bookman Old Style" pitchFamily="18" charset="0"/>
            </a:endParaRPr>
          </a:p>
          <a:p>
            <a:pPr>
              <a:buFontTx/>
              <a:buChar char="-"/>
            </a:pPr>
            <a:r>
              <a:rPr lang="sr-Cyrl-RS" sz="2000" b="1" dirty="0" smtClean="0">
                <a:solidFill>
                  <a:srgbClr val="FFFF00"/>
                </a:solidFill>
                <a:latin typeface="Bookman Old Style" pitchFamily="18" charset="0"/>
              </a:rPr>
              <a:t>А. Давидов-Темерински, </a:t>
            </a:r>
            <a:r>
              <a:rPr lang="sr-Cyrl-RS" sz="2000" b="1" i="1" dirty="0" smtClean="0">
                <a:solidFill>
                  <a:srgbClr val="FFFF00"/>
                </a:solidFill>
                <a:latin typeface="Bookman Old Style" pitchFamily="18" charset="0"/>
              </a:rPr>
              <a:t>Липљан у средњем веку. Властеоска црква у граду-црква Ваведељња Богородице у Липљану</a:t>
            </a:r>
            <a:r>
              <a:rPr lang="sr-Cyrl-RS" sz="2000" b="1" dirty="0" smtClean="0">
                <a:solidFill>
                  <a:srgbClr val="FFFF00"/>
                </a:solidFill>
                <a:latin typeface="Bookman Old Style" pitchFamily="18" charset="0"/>
              </a:rPr>
              <a:t>, Београд 2014. </a:t>
            </a:r>
            <a:r>
              <a:rPr lang="en-US" sz="2000" b="1" dirty="0" smtClean="0">
                <a:solidFill>
                  <a:srgbClr val="FFFF00"/>
                </a:solidFill>
                <a:latin typeface="Bookman Old Style" pitchFamily="18" charset="0"/>
              </a:rPr>
              <a:t>ACADEMIA.EDU</a:t>
            </a:r>
          </a:p>
          <a:p>
            <a:pPr>
              <a:buFontTx/>
              <a:buChar char="-"/>
            </a:pPr>
            <a:r>
              <a:rPr lang="sr-Cyrl-RS" sz="2000" b="1" dirty="0" smtClean="0">
                <a:solidFill>
                  <a:srgbClr val="FFFF00"/>
                </a:solidFill>
                <a:latin typeface="Bookman Old Style" pitchFamily="18" charset="0"/>
              </a:rPr>
              <a:t>Д. Војводић, </a:t>
            </a:r>
            <a:r>
              <a:rPr lang="sr-Cyrl-RS" sz="2000" b="1" i="1" dirty="0" smtClean="0">
                <a:solidFill>
                  <a:srgbClr val="FFFF00"/>
                </a:solidFill>
                <a:latin typeface="Bookman Old Style" pitchFamily="18" charset="0"/>
              </a:rPr>
              <a:t>Доба зрелог средњег века (1322-1455)</a:t>
            </a:r>
            <a:r>
              <a:rPr lang="sr-Cyrl-RS" sz="2000" b="1" dirty="0" smtClean="0">
                <a:solidFill>
                  <a:srgbClr val="FFFF00"/>
                </a:solidFill>
                <a:latin typeface="Bookman Old Style" pitchFamily="18" charset="0"/>
              </a:rPr>
              <a:t>, у: Уметничко наслеђе српског народа на Косову и Метохији. Историја, идентитет, угроженост, заштита (ур. Д. Војводић, М. Марковић), Београд 2017, 241-270. </a:t>
            </a:r>
            <a:r>
              <a:rPr lang="en-US" sz="2000" b="1" dirty="0" smtClean="0">
                <a:solidFill>
                  <a:srgbClr val="FFFF00"/>
                </a:solidFill>
                <a:latin typeface="Bookman Old Style" pitchFamily="18" charset="0"/>
              </a:rPr>
              <a:t>ACADEMIA.EDU</a:t>
            </a:r>
          </a:p>
          <a:p>
            <a:pPr>
              <a:buFontTx/>
              <a:buChar char="-"/>
            </a:pPr>
            <a:r>
              <a:rPr lang="sr-Cyrl-RS" sz="2000" b="1" dirty="0" smtClean="0">
                <a:solidFill>
                  <a:srgbClr val="FFFF00"/>
                </a:solidFill>
                <a:latin typeface="Bookman Old Style" pitchFamily="18" charset="0"/>
              </a:rPr>
              <a:t>Д. Војводић, </a:t>
            </a:r>
            <a:r>
              <a:rPr lang="sr-Cyrl-RS" sz="2000" b="1" i="1" dirty="0" smtClean="0">
                <a:solidFill>
                  <a:srgbClr val="FFFF00"/>
                </a:solidFill>
                <a:latin typeface="Bookman Old Style" pitchFamily="18" charset="0"/>
              </a:rPr>
              <a:t>О живопису Беле цркве каранске и сувременом сликарству Рашке</a:t>
            </a:r>
            <a:r>
              <a:rPr lang="sr-Cyrl-RS" sz="2000" b="1" dirty="0" smtClean="0">
                <a:solidFill>
                  <a:srgbClr val="FFFF00"/>
                </a:solidFill>
                <a:latin typeface="Bookman Old Style" pitchFamily="18" charset="0"/>
              </a:rPr>
              <a:t>, Зограф 31 (2006-2007), 135-152. </a:t>
            </a:r>
            <a:r>
              <a:rPr lang="en-US" sz="2000" b="1" dirty="0" smtClean="0">
                <a:solidFill>
                  <a:srgbClr val="FFFF00"/>
                </a:solidFill>
                <a:latin typeface="Bookman Old Style" pitchFamily="18" charset="0"/>
              </a:rPr>
              <a:t>ACADEMIA.EDU</a:t>
            </a:r>
            <a:endParaRPr lang="sr-Cyrl-RS" sz="2000" b="1" dirty="0" smtClean="0">
              <a:solidFill>
                <a:srgbClr val="FFFF00"/>
              </a:solidFill>
              <a:latin typeface="Bookman Old Style" pitchFamily="18" charset="0"/>
            </a:endParaRPr>
          </a:p>
          <a:p>
            <a:pPr>
              <a:buFontTx/>
              <a:buChar char="-"/>
            </a:pPr>
            <a:r>
              <a:rPr lang="sr-Cyrl-RS" sz="2000" b="1" dirty="0" smtClean="0">
                <a:solidFill>
                  <a:srgbClr val="FFFF00"/>
                </a:solidFill>
                <a:latin typeface="Bookman Old Style" pitchFamily="18" charset="0"/>
              </a:rPr>
              <a:t>Д. Војводић, </a:t>
            </a:r>
            <a:r>
              <a:rPr lang="sr-Cyrl-RS" sz="2000" b="1" i="1" dirty="0" smtClean="0">
                <a:solidFill>
                  <a:srgbClr val="FFFF00"/>
                </a:solidFill>
                <a:latin typeface="Bookman Old Style" pitchFamily="18" charset="0"/>
              </a:rPr>
              <a:t>Српски властеоски портрети и ктиторски натписи у Богородичиној цркви у Ваганешу</a:t>
            </a:r>
            <a:r>
              <a:rPr lang="sr-Cyrl-RS" sz="2000" b="1" dirty="0" smtClean="0">
                <a:solidFill>
                  <a:srgbClr val="FFFF00"/>
                </a:solidFill>
                <a:latin typeface="Bookman Old Style" pitchFamily="18" charset="0"/>
              </a:rPr>
              <a:t>, Косовско-Метохијски Зборник </a:t>
            </a:r>
            <a:r>
              <a:rPr lang="en-US" sz="2000" b="1" dirty="0" smtClean="0">
                <a:solidFill>
                  <a:srgbClr val="FFFF00"/>
                </a:solidFill>
                <a:latin typeface="Bookman Old Style" pitchFamily="18" charset="0"/>
              </a:rPr>
              <a:t>5 </a:t>
            </a:r>
            <a:r>
              <a:rPr lang="sr-Cyrl-RS" sz="2000" b="1" dirty="0" smtClean="0">
                <a:solidFill>
                  <a:srgbClr val="FFFF00"/>
                </a:solidFill>
                <a:latin typeface="Bookman Old Style" pitchFamily="18" charset="0"/>
              </a:rPr>
              <a:t>(2013), 1-34. </a:t>
            </a:r>
            <a:r>
              <a:rPr lang="en-US" sz="2000" b="1" dirty="0" smtClean="0">
                <a:solidFill>
                  <a:srgbClr val="FFFF00"/>
                </a:solidFill>
                <a:latin typeface="Bookman Old Style" pitchFamily="18" charset="0"/>
              </a:rPr>
              <a:t>ACADEMIA.EDU</a:t>
            </a:r>
          </a:p>
          <a:p>
            <a:pPr>
              <a:buFontTx/>
              <a:buChar char="-"/>
            </a:pPr>
            <a:r>
              <a:rPr lang="sr-Cyrl-RS" sz="2000" b="1" dirty="0" smtClean="0">
                <a:solidFill>
                  <a:srgbClr val="FFFF00"/>
                </a:solidFill>
                <a:latin typeface="Bookman Old Style" pitchFamily="18" charset="0"/>
              </a:rPr>
              <a:t>Д. Војводић, А. Павловић, </a:t>
            </a:r>
            <a:r>
              <a:rPr lang="sr-Cyrl-RS" sz="2000" b="1" i="1" dirty="0" smtClean="0">
                <a:solidFill>
                  <a:srgbClr val="FFFF00"/>
                </a:solidFill>
                <a:latin typeface="Bookman Old Style" pitchFamily="18" charset="0"/>
              </a:rPr>
              <a:t>Црква “Тамница” код Ајноваца у позном средњем веку</a:t>
            </a:r>
            <a:r>
              <a:rPr lang="sr-Cyrl-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Косовско-Метохијски Зборник </a:t>
            </a:r>
            <a:r>
              <a:rPr lang="sr-Cyrl-RS" sz="2000" b="1" dirty="0" smtClean="0">
                <a:solidFill>
                  <a:srgbClr val="FFFF00"/>
                </a:solidFill>
                <a:latin typeface="Bookman Old Style" pitchFamily="18" charset="0"/>
              </a:rPr>
              <a:t>6 (2015), 9-77. </a:t>
            </a:r>
            <a:r>
              <a:rPr lang="en-US" sz="2000" b="1" dirty="0" smtClean="0">
                <a:solidFill>
                  <a:srgbClr val="FFFF00"/>
                </a:solidFill>
                <a:latin typeface="Bookman Old Style" pitchFamily="18" charset="0"/>
              </a:rPr>
              <a:t>ACADEMIA.EDU</a:t>
            </a:r>
          </a:p>
          <a:p>
            <a:pPr marL="0" lvl="1"/>
            <a:r>
              <a:rPr lang="sr-Cyrl-RS" sz="2000" b="1" dirty="0" smtClean="0">
                <a:solidFill>
                  <a:srgbClr val="FFFF00"/>
                </a:solidFill>
                <a:latin typeface="Bookman Old Style" pitchFamily="18" charset="0"/>
              </a:rPr>
              <a:t>       *КОРИСТИТИ БАЗЕ ПОДАТАКА И ФОТО-ДОКУМЕНТАЦИЈУ    				НА САЈТУ </a:t>
            </a:r>
          </a:p>
          <a:p>
            <a:pPr marL="0" lvl="1"/>
            <a:r>
              <a:rPr lang="sr-Cyrl-RS" sz="2000" b="1" dirty="0" smtClean="0">
                <a:solidFill>
                  <a:srgbClr val="FFFF00"/>
                </a:solidFill>
                <a:latin typeface="Bookman Old Style" pitchFamily="18" charset="0"/>
              </a:rPr>
              <a:t> 		       </a:t>
            </a:r>
            <a:r>
              <a:rPr lang="en-US" sz="2000" b="1" dirty="0" smtClean="0">
                <a:solidFill>
                  <a:srgbClr val="FFFF00"/>
                </a:solidFill>
                <a:latin typeface="Bookman Old Style" pitchFamily="18" charset="0"/>
              </a:rPr>
              <a:t>https</a:t>
            </a:r>
            <a:r>
              <a:rPr lang="en-US" sz="2000" b="1" dirty="0" smtClean="0">
                <a:solidFill>
                  <a:srgbClr val="FFFF00"/>
                </a:solidFill>
                <a:latin typeface="Bookman Old Style" pitchFamily="18" charset="0"/>
              </a:rPr>
              <a:t>://www.blagofund.org/</a:t>
            </a:r>
            <a:endParaRPr lang="en-US" sz="2000" b="1" dirty="0" smtClean="0">
              <a:solidFill>
                <a:srgbClr val="FFFF00"/>
              </a:solidFill>
              <a:latin typeface="Bookman Old Style" pitchFamily="18" charset="0"/>
            </a:endParaRPr>
          </a:p>
          <a:p>
            <a:pPr>
              <a:buFontTx/>
              <a:buChar char="-"/>
            </a:pPr>
            <a:endParaRPr lang="en-US" sz="2000" b="1" dirty="0" smtClean="0">
              <a:solidFill>
                <a:srgbClr val="FFFF00"/>
              </a:solidFill>
              <a:latin typeface="Bookman Old Style" pitchFamily="18" charset="0"/>
            </a:endParaRPr>
          </a:p>
          <a:p>
            <a:pPr>
              <a:buFontTx/>
              <a:buChar char="-"/>
            </a:pPr>
            <a:endParaRPr lang="en-US" sz="2000" b="1" dirty="0" smtClean="0">
              <a:solidFill>
                <a:srgbClr val="FFFF00"/>
              </a:solidFill>
              <a:latin typeface="Bookman Old Style" pitchFamily="18" charset="0"/>
            </a:endParaRPr>
          </a:p>
          <a:p>
            <a:pPr lvl="1">
              <a:buFontTx/>
              <a:buChar char="-"/>
            </a:pPr>
            <a:endParaRPr lang="en-US" sz="2000" b="1" dirty="0" smtClean="0">
              <a:solidFill>
                <a:srgbClr val="FFFF00"/>
              </a:solidFill>
              <a:latin typeface="Bookman Old Style" pitchFamily="18" charset="0"/>
            </a:endParaRPr>
          </a:p>
          <a:p>
            <a:endParaRPr lang="sr-Cyrl-RS" b="1" u="sng" dirty="0" smtClean="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СВА НАВЕДЕНА ПИТАЊА НАЛАЗЕ СЕ У НЕПОСРЕДНОЈ ЗАВИСНОСТИ ОД ИСТОРИЈСКИХ ОДНОСА И СИТУАЦИЈА КОЈЕ  НА ПОЧЕТКУ И НА КРАЈУ 14. СТОЛЕЋА, НАЈБЛАЖЕ РЕЧЕНО, НИ НА КОЈИ НАЧИН НИСУ БИЛЕ ИСТЕ. ДОК ЈЕ ВРЕМЕ МИЛУТИНА И ЊЕГОВИХ НАСЛЕДНИКА ЗНАЧИЛО ВРЕМЕ ИЗРАЖЕНОГ АУТОРИТЕТА ЦЕНТРАЛНЕ ВЛАСТИ, КРАЈ СТОЛЕЋА ДОНЕО ЈЕ НЕСТАНАК ЧЛАНОВА НЕПРИКОСНОВЕНЕ ДИНАСТИЈЕ И ПОКУШАЈ УЗУРПАЦИЈЕ ТРОНА, УБРЗАНО УРУШАВАЊЕ ПРЕРОГАТИВА ЦЕНТРАЛИЗОВАНЕ ДРЖАВЕ НАЈПРЕ КРОЗ МЕЂУСОБНЕ СУКОБЕ ОБЛАСНИХ ГОСПОДАРА, А ПОТОМ И ЊЕНО НЕ ДУГО АЛИ ГОТОВО ПОТПУНО РАСТАКАЊЕ ПРОИСТЕКЛО ИЗ ПОСЛЕДИЦА КОСОВСКЕ БИТКЕ. ПОШТОВАЊЕ СУВЕРЕНА, ОДРАЖЕНО ВЕЛИКИМ ПОРТРЕТИМА ВЛАДАРА У ВЛАСТЕОСКИМ ЗАДУЖБИНАМА ПРВЕ ПОЛОВИНЕ СТОЛЕЋА, ПРЕРАШЋЕ У САСВИМ ДРУГАЧИЈИ ИДЕЈНИ СКЛОП ОНДА КАДА СРБИЈА ПОСЛЕ ДУШАНОВЕ СМРТИ, ОТПАДАЊА ГРЧКИХ ТЕРИТОРИЈА И БРОЈНИХ УНУТРАШЊИХ СУКОБА, ПОСТАНЕ УДЕОНА ЗАЈЕДНИЦА ВЕЛИКАША ЧИЈУ ЈЕ МОЋ ЗАПРАВО ОДРЕЂИВАЛА МЕРА ПОДРШКЕ КОЈУ СУ ДОБИЈАЛИ ОД ЦРКВЕ. ЈЕДНАКО НИСУ БИЛЕ ИСТЕ НИ ЕКОНОМСКЕ МОЋИ ВЛАСТЕЛЕ, ШТО СЕ ДА САГЛЕДАТИ У ЗНАЧАЈНИМ РАЗЛИКАМА ХРАМОВА ПОДИЗАНИХ У СТАРИМ И НОВИМ ОБЛАСТИМА.      </a:t>
            </a:r>
            <a:endParaRPr lang="en-US" sz="2000" b="1" dirty="0">
              <a:solidFill>
                <a:srgbClr val="FFFF00"/>
              </a:solidFill>
              <a:latin typeface="Bookman Old Style"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САГЛЕДАНЕ ИЗ УГЛА АРХИТЕКТУРЕ У УЖЕМ СМИСЛУ, ВЛАСТЕОСКЕ ЗАДУЖБИНЕ ОДНОСНО КТИТОРСКА ДЕЛА ОБЛАСНИХ ГОСПОДАРА, УПАДЉИВО ОДРАЖАВАЈУ НЕ САМО СТАТУС, ВЕЋ И МЕРУ ПРИЈЕМЧИВОСТИ ЗА ОСТВАРЕЊА САВРЕМЕНОГ ВИЗАНТИЈСКОГ ЦРКВЕНОГ ГРАДИТЕЉСТВА, КОЈА ВАРИРА ОД ПОТПУНОГ ПРИХВАТАЊА ОНОГА ШТО СУ У СРПСКОМ ГРАДИТЕЉСКОМ РЕЧНИКУ БИЛЕ НОВИНЕ, ДО ОСТАЈЊА У ОКВИРИМА РЕШЕЊА СВОЈСТВЕНИХ МАЛИМ ЦРКВАМА 13. ВЕКА. ИЗУЗЕТНО ЧЕСТО, НАРОЧИТО У ЈУЖНИМ КРАЈЕВИМА, ВЛАСТЕОСКЕ ЗАДУЖБИНЕ БИВАЈУ ПОДИЗАНЕ У НА ОСНОВИ ОБЛИКА РАЗВИЈЕНОГ УПИСАНОГ КРСТА СА ЈЕДНОМ КУПОЛОМ, ЈЕДНОМ УГЛАВНОМ ПОЛУКРУЖНОМ АПСИДОМ, И ПОСЕБНИМ ПРОСТОРОМ ПРИПРАТЕ. КТИТОРИ СКРОМНИЈЕГ ИМОВНОГ СТАЊА УГЛАВНОМ СУ ПОДИЗАЛИ ОД ДАВНИНА ПОЗНАТЕ ЈЕДНОБРОДНЕ ХРАМОВЕ СА ИЛИ БЕЗ КУПОЛЕ, ДО ГОТОВО МИНИЈАТУРНИХ КАПЕЛА КАКВЕ СУ  ОЧВАНЕ УГЛАВНОМ У АРХЕОЛОШКИМ СЛОЈЕВИМА. У УНУТРАШЊОСТИ, ПОСЕБНА ПАЖЊА ПРИДАВАНА ЈЕ, КАКО ЈЕ УОЧЕНО, ОЛТАРСКИМ ПРЕГРАДАМА, А ДАР ИЗУЗЕТНОГ СТАТУСА ПРЕДСТАВЉАО ЈЕ ПОЛИЈИЕЛЕЈ-ХОРОС,У ЧИЈИМ СЕ НАТПИСИМА НАИЛАЗИ НА ЦЕРЕМОНИЈАЛНЕ ИСКАЗЕ КОЈИ БЕЛЕЖЕ ЕКОНОМСКИ УСПОН ИЛИ СТАТУС ПРИЛОЖНИКА.  </a:t>
            </a:r>
            <a:endParaRPr lang="en-US" sz="2000" b="1" dirty="0">
              <a:solidFill>
                <a:srgbClr val="FFFF00"/>
              </a:solidFill>
              <a:latin typeface="Bookman Old Style"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ЗА РАЗЛИКУ ОД СРПСКИХ ВЛАДАРА 14. ВЕКА, ЧИЈЕ СУ ЗАДУЖБИНЕ ЧЕСТО ПРЕДСТАВЉАЛЕ СПОЈ ИЗМЕЂУ ТРАДИЦИЈЕ И САВРЕМЕНИХ РЕШЕЊА, СРПСКА ВЛАСТЕЛА, НЕОПТЕРЕЋЕНА ПРОГРАМСКИМ ЗАХТЕВИМА, ОБЕРУЧКЕ ЈЕ, НАРОЧИТО У КРАЈЕВИМА ОД ОКОЛИНЕ СКОПЉА КА ЈУГУ, ПРИХВАТИЛА ВЕШТИНУ И НОВИ ГРАДИТЕЉСКИ ИЗРАЗ ПОЗНОВИЗАНТИЈСКИХ МАЈСТОРА. КАКО У ЕНТЕРИЈЕРУ, ОВА СЕ ПОЈАВА СИСТЕМАТСКИ ДА ПРАТИТИ У НАЧИНУ НА КОЈИ СУ ИЗВОЂЕНЕ ФАСАДЕ ВЛАСТЕОСКИХ ХРАМОВА.НЕМА СУМЊЕ ДА СУ ИМ ТВОРЦИ БИЛИ ГРАДИТЕЉСКИ АТЕЉЕИ УЧЕНИ У САМОМ СКОПЉУ, ОХРИДУ, СОЛУНУ ИЛИ ЕПИРУ, КОЈИ СУ САДА САМО ПРОМЕНИЛИ КЛИЈЕНТЕЛУ. СТОГА НАЈБОЉА РЕШЕЊА ЗАДУЖБИНА ВЛАСТЕЛЕ КОЈА ЈЕ ПОТИЦАЛА ИЗ СРПСКЕ СРЕДИНЕ, ИЛИ СЕ ПРИКЛОНИЛА НОВИМ ВЛАСТИМА, СПАДАЈУ У ВЕОМА УСПЕЛЕ ПРИМЕРЕ КОЛИКО КОМПЛИКОВАНОГ ТОЛИКО И НА ДУБОКИМ ТЕОЛОШКИМ ПОТКАМА ЗАСНОВАНОГ АРХИТЕКТОНСКОГ ИЗРАЗА КОЈИ ЈЕ ФАСАДУ ОНОВРЕМЕНЕ ЦРКВЕ ПРЕТВОРИО У СВОЈЕВРСНО СЛИКАРСКО-СКУЛПТОРАЛНО “ПЛАТНО”, ПЛАСИРАЈУЋИ НА ЊУ СКЛОПОВЕ МОТИВА ДО ТАД НЕПОЗНАТОГ ВИЗУЕЛНОГ ИНТЕНЗИТЕТА. БИЛО ЈЕ ТО ЈЕДНО ОД ОСНОВНИХ ОБЕЛЕЖЈА ГЛАВНОГ ТОКА ПОЗНОВИЗАНТИЈСКОГ ГРАДИТЕЉСКОГ СТВАРАЊА.    </a:t>
            </a:r>
            <a:endParaRPr lang="en-US" sz="2000" b="1" dirty="0">
              <a:solidFill>
                <a:srgbClr val="FFFF00"/>
              </a:solidFill>
              <a:latin typeface="Bookman Old Style"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40088"/>
          </a:xfrm>
          <a:prstGeom prst="rect">
            <a:avLst/>
          </a:prstGeom>
          <a:noFill/>
        </p:spPr>
        <p:txBody>
          <a:bodyPr wrap="square" rtlCol="0">
            <a:spAutoFit/>
          </a:bodyPr>
          <a:lstStyle/>
          <a:p>
            <a:r>
              <a:rPr lang="sr-Cyrl-RS" sz="2000" b="1" dirty="0" smtClean="0">
                <a:solidFill>
                  <a:srgbClr val="FFFF00"/>
                </a:solidFill>
                <a:latin typeface="Bookman Old Style" pitchFamily="18" charset="0"/>
              </a:rPr>
              <a:t>У ОКВИРУ “НОВЕ СЛИКЕ СВЕТОСТИ” ВИЗАНТИЈСКЕ АРХИТЕКТУРЕ, ЊЕНИ ОСНОВНИ ЕЛЕМЕНТИ: </a:t>
            </a:r>
            <a:r>
              <a:rPr lang="sr-Cyrl-RS" sz="2000" b="1" u="sng" dirty="0" smtClean="0">
                <a:solidFill>
                  <a:srgbClr val="FFFF00"/>
                </a:solidFill>
                <a:latin typeface="Bookman Old Style" pitchFamily="18" charset="0"/>
              </a:rPr>
              <a:t>ПОЛИХРОМНО ГРАДИВО И НАЧИН ЊЕГОВОГ СЛАГАЊА</a:t>
            </a:r>
            <a:r>
              <a:rPr lang="sr-Cyrl-RS" sz="2000" b="1" dirty="0" smtClean="0">
                <a:solidFill>
                  <a:srgbClr val="FFFF00"/>
                </a:solidFill>
                <a:latin typeface="Bookman Old Style" pitchFamily="18" charset="0"/>
              </a:rPr>
              <a:t>, </a:t>
            </a:r>
            <a:r>
              <a:rPr lang="sr-Cyrl-RS" sz="2000" b="1" u="sng" dirty="0" smtClean="0">
                <a:solidFill>
                  <a:srgbClr val="FFFF00"/>
                </a:solidFill>
                <a:latin typeface="Bookman Old Style" pitchFamily="18" charset="0"/>
              </a:rPr>
              <a:t>ПРОФИЛИ ДРУГОСТЕПЕНОГ ХОРИЗОНТАЛНОГ И ВЕРТИКАЛНОГ ОБЛИКОВАЊА ЗИДНИХ МАСА</a:t>
            </a:r>
            <a:r>
              <a:rPr lang="sr-Cyrl-RS" sz="2000" b="1" dirty="0" smtClean="0">
                <a:solidFill>
                  <a:srgbClr val="FFFF00"/>
                </a:solidFill>
                <a:latin typeface="Bookman Old Style" pitchFamily="18" charset="0"/>
              </a:rPr>
              <a:t>, И НЕСАГЛЕДИВИ </a:t>
            </a:r>
            <a:r>
              <a:rPr lang="sr-Cyrl-RS" sz="2000" b="1" u="sng" dirty="0" smtClean="0">
                <a:solidFill>
                  <a:srgbClr val="FFFF00"/>
                </a:solidFill>
                <a:latin typeface="Bookman Old Style" pitchFamily="18" charset="0"/>
              </a:rPr>
              <a:t>ЗБИР И СПОЈ МОТИВА СИМБОЛИЧКОГ УКРАСА ИЗВОЂЕНОГ У ОПЕЦИ, У ОКУ ПОСМАТРАЧА ПОСТАЛИ СУ НЕРАЗДВОЈИВА ЦЕЛИНА, ШТО ЈЕ И БИЛА СУШТИНСКА НАМЕРА ПОЗНОВИЗАНТИЈСКИХ ГРАДИТЕЉА</a:t>
            </a:r>
            <a:r>
              <a:rPr lang="sr-Cyrl-RS" sz="2000" b="1" dirty="0" smtClean="0">
                <a:solidFill>
                  <a:srgbClr val="FFFF00"/>
                </a:solidFill>
                <a:latin typeface="Bookman Old Style" pitchFamily="18" charset="0"/>
              </a:rPr>
              <a:t>. ПРИХВАТАЈУЋИ ОВАКВА РЕШЕЊА, ПРВАЦИ РАЗЛИЧИТИХ, МАЊЕ ИЛИ ВИШЕ СРПСКИХ СРЕДИНА, ЗАПРАВО СУ СВОЈИМ ЗАДУЖБИНАМА ПРИШЛИ МАГИСТРАЛНОМ, ИЗУЗЕТНО РАСПРОСТРАЊЕНОМ ГРАДИТЕЉСКОМ ЈЕЗИКУ ИЗРАЖАВАЊА, КОЈИ ЈЕ ОД ПОЗНИХ ДЕЛА 12. ВЕКА У ПРЕСТОНИЦИ, ПРЕКО АРХИТЕКТУРЕ ЛАСКАРИСА ИЛИ ЈУЖНИХ БАЛКАНСКИХ ЦЕНТАРА, ТРАЈАО ВЕЋ СКОРО ДВА СТОЛЕЋА. СА ПОНЕШТО ЗАКАШЊЕЊЕЊА, ОВО КРИЛО ЦРКВЕНОГ ГРАДИТЕЉСТВА СРЕДЊОВЕКОВНЕ СРБИЈЕ, БРЗО СЕ НАШЛО У ОКВИРИМА ЊЕГОВИХ НАЈСАВРЕМЕНИЈИХ ОПРЕДЕЉЕЊА.   </a:t>
            </a:r>
            <a:endParaRPr lang="en-US" sz="2000" b="1" dirty="0">
              <a:solidFill>
                <a:srgbClr val="FFFF00"/>
              </a:solidFill>
              <a:latin typeface="Bookman Old Style"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95400"/>
            <a:ext cx="9144000" cy="4708981"/>
          </a:xfrm>
          <a:prstGeom prst="rect">
            <a:avLst/>
          </a:prstGeom>
          <a:noFill/>
        </p:spPr>
        <p:txBody>
          <a:bodyPr wrap="square" rtlCol="0">
            <a:spAutoFit/>
          </a:bodyPr>
          <a:lstStyle/>
          <a:p>
            <a:r>
              <a:rPr lang="sr-Cyrl-RS" sz="2000" b="1" dirty="0" smtClean="0">
                <a:solidFill>
                  <a:srgbClr val="FFFF00"/>
                </a:solidFill>
                <a:latin typeface="Bookman Old Style" pitchFamily="18" charset="0"/>
              </a:rPr>
              <a:t>У НАРЕДНОМ ИЗЛАГАЊУ СПОМЕНИЦИ СУ ДАТИ ВАН ХРОНОЛОШКОГ РЕДОСЛЕДА, ПО ЗБИРУ ПРЕПОЗНАТЉИВОГ ГРАДИТЕЉСКОГ КВАЛИТЕТА, ИЗМЕЂУ ОСТАЛОГ И СТОГА ШТО СУ НА ПРОСТОРУ ОД ЗАПАДНЕ СРБИЈЕ, ПРЕКО КОСОВА И МЕТОХИЈЕ ДО ЕПИРА И ТЕСАЛИЈЕ, ОСТАЛИ САЧУВАНИ У РАЗЛИЧИТОМ СТЕПЕНУ АЛИ ИЗУЗЕТНО БРОЈНИ. ТО ЈЕ И РАЗЛОГ ШТО НИТИ ЈЕ МОГУЋЕ, НИТИ ИМА ПОТРЕБЕ ПРЕДСТАВИТИ ИХ СВЕ. ОСНОВНУ ЛИТРАТУРУ У КОЈОЈ ЈЕ ПОВОДОМ ПРОГРАМА ЊИХОВОГ ЗИДНОГ СЛИКАРСТВА САЧИЊЕН И КАТАЛОГ ОНИХ КОЈИ СУ БИЛИ ПОЗНАТИ ДО СРЕДИНЕ ОСАМДЕСЕТИХ ГОДИНА ПРОШЛОГ СТОЛЕЋА, ПРЕДСТАВЉА НА КРАЈУ ДАТА ПОСЕБНА КЊИГА ПРОФ. ИВАНА М.ЂОРЂЕВИЋА. ЗА АРХИТЕКТУРУ НАКНАДНО ОБАВЕЗНО ПОГЛЕДАТИ КЊИГУ В. КОРАЋА О СПОМЕНИЦИМА У ПОВАРДАРЈУ.</a:t>
            </a:r>
            <a:endParaRPr lang="en-US" sz="2000" b="1" dirty="0">
              <a:solidFill>
                <a:srgbClr val="FFFF00"/>
              </a:solidFill>
              <a:latin typeface="Bookman Old Style"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2462</Words>
  <Application>Microsoft Office PowerPoint</Application>
  <PresentationFormat>On-screen Show (4:3)</PresentationFormat>
  <Paragraphs>68</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Ivan</dc:creator>
  <cp:lastModifiedBy>Ivan</cp:lastModifiedBy>
  <cp:revision>87</cp:revision>
  <dcterms:created xsi:type="dcterms:W3CDTF">2020-05-04T11:06:28Z</dcterms:created>
  <dcterms:modified xsi:type="dcterms:W3CDTF">2020-05-05T13:48:27Z</dcterms:modified>
</cp:coreProperties>
</file>