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5" r:id="rId5"/>
    <p:sldId id="264" r:id="rId6"/>
    <p:sldId id="263" r:id="rId7"/>
    <p:sldId id="260" r:id="rId8"/>
    <p:sldId id="268" r:id="rId9"/>
    <p:sldId id="270" r:id="rId10"/>
    <p:sldId id="271" r:id="rId11"/>
    <p:sldId id="273"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713650-58B6-430F-9CD9-A1FBB3AE3D4E}"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13650-58B6-430F-9CD9-A1FBB3AE3D4E}"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13650-58B6-430F-9CD9-A1FBB3AE3D4E}"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13650-58B6-430F-9CD9-A1FBB3AE3D4E}"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13650-58B6-430F-9CD9-A1FBB3AE3D4E}" type="datetimeFigureOut">
              <a:rPr lang="en-US" smtClean="0"/>
              <a:pPr/>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713650-58B6-430F-9CD9-A1FBB3AE3D4E}"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713650-58B6-430F-9CD9-A1FBB3AE3D4E}" type="datetimeFigureOut">
              <a:rPr lang="en-US" smtClean="0"/>
              <a:pPr/>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13650-58B6-430F-9CD9-A1FBB3AE3D4E}" type="datetimeFigureOut">
              <a:rPr lang="en-US" smtClean="0"/>
              <a:pPr/>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13650-58B6-430F-9CD9-A1FBB3AE3D4E}" type="datetimeFigureOut">
              <a:rPr lang="en-US" smtClean="0"/>
              <a:pPr/>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13650-58B6-430F-9CD9-A1FBB3AE3D4E}"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13650-58B6-430F-9CD9-A1FBB3AE3D4E}" type="datetimeFigureOut">
              <a:rPr lang="en-US" smtClean="0"/>
              <a:pPr/>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E881-A37D-4EC4-804E-DA0A5A2B4D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13650-58B6-430F-9CD9-A1FBB3AE3D4E}" type="datetimeFigureOut">
              <a:rPr lang="en-US" smtClean="0"/>
              <a:pPr/>
              <a:t>3/20/2020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7E881-A37D-4EC4-804E-DA0A5A2B4D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0336"/>
            <a:ext cx="9144000" cy="1200329"/>
          </a:xfrm>
          <a:prstGeom prst="rect">
            <a:avLst/>
          </a:prstGeom>
        </p:spPr>
        <p:txBody>
          <a:bodyPr wrap="square">
            <a:spAutoFit/>
          </a:bodyPr>
          <a:lstStyle/>
          <a:p>
            <a:pPr algn="ctr"/>
            <a:r>
              <a:rPr lang="sr-Cyrl-RS" b="1" dirty="0" smtClean="0">
                <a:solidFill>
                  <a:srgbClr val="FF0000"/>
                </a:solidFill>
                <a:latin typeface="Bookman Old Style" pitchFamily="18" charset="0"/>
              </a:rPr>
              <a:t> </a:t>
            </a:r>
            <a:r>
              <a:rPr lang="sr-Cyrl-RS" sz="2400" b="1" dirty="0" smtClean="0">
                <a:solidFill>
                  <a:srgbClr val="FFFF00"/>
                </a:solidFill>
                <a:latin typeface="Bookman Old Style" pitchFamily="18" charset="0"/>
              </a:rPr>
              <a:t>АРХИТЕКТУРА СРЕДЊОВЕКОВНЕ СРБИЈЕ - </a:t>
            </a:r>
          </a:p>
          <a:p>
            <a:pPr algn="ctr"/>
            <a:r>
              <a:rPr lang="sr-Cyrl-RS" sz="2400" b="1" dirty="0" smtClean="0">
                <a:solidFill>
                  <a:srgbClr val="FFFF00"/>
                </a:solidFill>
                <a:latin typeface="Bookman Old Style" pitchFamily="18" charset="0"/>
              </a:rPr>
              <a:t>РАНИ СРЕДЊИ ВЕК. ПОЧЕЦИ АРХИТЕКТУРЕ КОД СРБА: У СФЕРИ ПРИМОРСКИХ ЦЕНТАРА (</a:t>
            </a:r>
            <a:r>
              <a:rPr lang="en-US" sz="2400" b="1" dirty="0" smtClean="0">
                <a:solidFill>
                  <a:srgbClr val="FFFF00"/>
                </a:solidFill>
                <a:latin typeface="Bookman Old Style" pitchFamily="18" charset="0"/>
              </a:rPr>
              <a:t>2</a:t>
            </a:r>
            <a:r>
              <a:rPr lang="sr-Cyrl-RS" sz="2400" b="1" dirty="0" smtClean="0">
                <a:solidFill>
                  <a:srgbClr val="FFFF00"/>
                </a:solidFill>
                <a:latin typeface="Bookman Old Style" pitchFamily="18" charset="0"/>
              </a:rPr>
              <a:t>. час)</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Ivan\Videos\Desktop\SLIKE BAZA\KOTOR FRAGMENTI\Untitled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09100" y="3124200"/>
            <a:ext cx="4981777" cy="2819400"/>
          </a:xfrm>
          <a:prstGeom prst="rect">
            <a:avLst/>
          </a:prstGeom>
          <a:noFill/>
        </p:spPr>
      </p:pic>
      <p:sp>
        <p:nvSpPr>
          <p:cNvPr id="4" name="TextBox 3"/>
          <p:cNvSpPr txBox="1"/>
          <p:nvPr/>
        </p:nvSpPr>
        <p:spPr>
          <a:xfrm>
            <a:off x="3886200" y="609600"/>
            <a:ext cx="48768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КОТОР, РЕКОНСТРУКЦИЈА ОСНОВЕ МОГУЋЕ ПРВЕ ЦРКВЕ СВ. ТРИФУНА (ПОЧЕТАК 9. ВЕКА?) ИСПОД КАТЕДРАЛЕ И САЧУВАНИ ДЕО ОЛТАРСКЕ ПРЕГРАДЕ ИЗ ИСТЕ ЦРКВЕ</a:t>
            </a:r>
            <a:endParaRPr lang="en-US" sz="2000" b="1" dirty="0">
              <a:solidFill>
                <a:srgbClr val="FFFF00"/>
              </a:solidFill>
              <a:latin typeface="Bookman Old Style" pitchFamily="18" charset="0"/>
            </a:endParaRPr>
          </a:p>
        </p:txBody>
      </p:sp>
      <p:pic>
        <p:nvPicPr>
          <p:cNvPr id="9220" name="Picture 4" descr="E:\STEVOVIC SVE 2020\003 SLIKE POSAO SVE\004 PODGORICA PREDAVANJA\KOTOR\SV TRIPUN\Arheoloska osnova andreacijeve crkve idealna rekonstrukcija sa proporcijskom analizom.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57200"/>
            <a:ext cx="3568761" cy="594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STEVOVIC SVE 2020\003 SLIKE POSAO SVE\004 PODGORICA PREDAVANJA\KOTOR\SV TRIPUN\Tripun prvobitna oltarska pregrada.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1" y="37252"/>
            <a:ext cx="8534400" cy="5953974"/>
          </a:xfrm>
          <a:prstGeom prst="rect">
            <a:avLst/>
          </a:prstGeom>
          <a:noFill/>
        </p:spPr>
      </p:pic>
      <p:sp>
        <p:nvSpPr>
          <p:cNvPr id="4" name="TextBox 3"/>
          <p:cNvSpPr txBox="1"/>
          <p:nvPr/>
        </p:nvSpPr>
        <p:spPr>
          <a:xfrm>
            <a:off x="228600" y="6096000"/>
            <a:ext cx="8382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КОТОР, МОГУЋА ПРВА ЦРКВА СВ. ТРИФУНА, ПРВОБИТНА ОЛТАРСКА ПРЕГРАДА (ПОЧЕТАК 9.ВЕКА?)</a:t>
            </a:r>
            <a:endParaRPr lang="en-US" sz="2000" b="1" dirty="0">
              <a:solidFill>
                <a:srgbClr val="FFFF00"/>
              </a:solidFill>
              <a:latin typeface="Bookman Old Styl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Ivan\Videos\Desktop\SLIKE BAZA\KOTOR FRAGMENTI\Untitled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572000"/>
            <a:ext cx="6705600" cy="2154475"/>
          </a:xfrm>
          <a:prstGeom prst="rect">
            <a:avLst/>
          </a:prstGeom>
          <a:noFill/>
        </p:spPr>
      </p:pic>
      <p:sp>
        <p:nvSpPr>
          <p:cNvPr id="6" name="TextBox 5"/>
          <p:cNvSpPr txBox="1"/>
          <p:nvPr/>
        </p:nvSpPr>
        <p:spPr>
          <a:xfrm>
            <a:off x="6400800" y="152400"/>
            <a:ext cx="2743200" cy="4093428"/>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КОТОР, САРКОФАГ ОТКРИВЕН У СЛОЈЕВИМА УЗ МОГУЋУ ПРВУ ЦРКВУ СВ. ТРИФУНА, СА НАТПИСОМ У КОЈЕМ СЕ ПОМИЊУ АНДРЕАЦИ И ЊЕГОВА СУПРУГА МАРИЈА</a:t>
            </a:r>
            <a:endParaRPr lang="en-US" sz="2000" b="1" dirty="0">
              <a:solidFill>
                <a:srgbClr val="FFFF00"/>
              </a:solidFill>
              <a:latin typeface="Bookman Old Style" pitchFamily="18" charset="0"/>
            </a:endParaRPr>
          </a:p>
        </p:txBody>
      </p:sp>
      <p:pic>
        <p:nvPicPr>
          <p:cNvPr id="10245" name="Picture 5" descr="E:\STEVOVIC SVE 2020\003 SLIKE POSAO SVE\001 SLIKE BAZA\SLIKE PUTOVANJA\11 CRNA GORA 2012\Picture 09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2400"/>
            <a:ext cx="5943600" cy="42624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van\Videos\Desktop\001 SRBIJA PREDAVANJA\1RANI SREDNJI VEK\0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52400"/>
            <a:ext cx="7391400" cy="5517098"/>
          </a:xfrm>
          <a:prstGeom prst="rect">
            <a:avLst/>
          </a:prstGeom>
          <a:noFill/>
        </p:spPr>
      </p:pic>
      <p:sp>
        <p:nvSpPr>
          <p:cNvPr id="3" name="TextBox 2"/>
          <p:cNvSpPr txBox="1"/>
          <p:nvPr/>
        </p:nvSpPr>
        <p:spPr>
          <a:xfrm>
            <a:off x="0" y="5715000"/>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КОТОР, АРКАДА ЦИБОРИЈУМА НАЂЕНА УЗ ОСТАТКЕ МОГУЋЕ ПРВЕ ЦРКВЕ СВ. ТРИФУНА, СА ПОМЕНОМ СВ. АНДРИЈЕ СТРАТИЛАТА, СВЕТИТЕЉА ИЗ ИСТОЧНЕ МАЛЕ АЗИЈЕ  </a:t>
            </a:r>
            <a:endParaRPr lang="en-US" sz="2000" b="1" dirty="0">
              <a:solidFill>
                <a:srgbClr val="FFFF00"/>
              </a:solidFill>
              <a:latin typeface="Bookman Old Style" pitchFamily="18" charset="0"/>
            </a:endParaRPr>
          </a:p>
        </p:txBody>
      </p:sp>
      <p:cxnSp>
        <p:nvCxnSpPr>
          <p:cNvPr id="5" name="Straight Arrow Connector 4"/>
          <p:cNvCxnSpPr/>
          <p:nvPr/>
        </p:nvCxnSpPr>
        <p:spPr>
          <a:xfrm flipV="1">
            <a:off x="381000" y="990600"/>
            <a:ext cx="1371600" cy="2057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van\Videos\Desktop\SLIKE BAZA\KOTOR FRAGMENTI\1024px-Chiesa_di_San_Pietro_di_Otran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400"/>
            <a:ext cx="7670800" cy="5753100"/>
          </a:xfrm>
          <a:prstGeom prst="rect">
            <a:avLst/>
          </a:prstGeom>
          <a:noFill/>
        </p:spPr>
      </p:pic>
      <p:sp>
        <p:nvSpPr>
          <p:cNvPr id="3" name="TextBox 2"/>
          <p:cNvSpPr txBox="1"/>
          <p:nvPr/>
        </p:nvSpPr>
        <p:spPr>
          <a:xfrm>
            <a:off x="228600" y="6019800"/>
            <a:ext cx="8382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ОТРАНТО, ЈУЖНА ИТАЛИЈА, ЦРКВА СВ. ПЕТРА (10-11.В.), ПО ОСНОВИ САСВИМ СЛИЧНА КОТОРСКОЈ ЦРКВИ</a:t>
            </a:r>
            <a:endParaRPr lang="en-US" sz="2000" b="1" dirty="0">
              <a:solidFill>
                <a:srgbClr val="FFFF00"/>
              </a:solidFill>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van\Videos\Desktop\SLIKE BAZA\KOTOR FRAGMENTI\Untitled.jpg"/>
          <p:cNvPicPr>
            <a:picLocks noChangeAspect="1" noChangeArrowheads="1"/>
          </p:cNvPicPr>
          <p:nvPr/>
        </p:nvPicPr>
        <p:blipFill>
          <a:blip r:embed="rId2" cstate="print"/>
          <a:srcRect/>
          <a:stretch>
            <a:fillRect/>
          </a:stretch>
        </p:blipFill>
        <p:spPr bwMode="auto">
          <a:xfrm>
            <a:off x="914400" y="152400"/>
            <a:ext cx="7239001" cy="2362200"/>
          </a:xfrm>
          <a:prstGeom prst="rect">
            <a:avLst/>
          </a:prstGeom>
          <a:noFill/>
        </p:spPr>
      </p:pic>
      <p:pic>
        <p:nvPicPr>
          <p:cNvPr id="15363" name="Picture 3" descr="C:\Users\Ivan\Videos\Desktop\SLIKE BAZA\KOTOR FRAGMENTI\Untitled1.jpg"/>
          <p:cNvPicPr>
            <a:picLocks noChangeAspect="1" noChangeArrowheads="1"/>
          </p:cNvPicPr>
          <p:nvPr/>
        </p:nvPicPr>
        <p:blipFill>
          <a:blip r:embed="rId3" cstate="print"/>
          <a:srcRect/>
          <a:stretch>
            <a:fillRect/>
          </a:stretch>
        </p:blipFill>
        <p:spPr bwMode="auto">
          <a:xfrm>
            <a:off x="914400" y="2743200"/>
            <a:ext cx="7315200" cy="2090227"/>
          </a:xfrm>
          <a:prstGeom prst="rect">
            <a:avLst/>
          </a:prstGeom>
          <a:noFill/>
        </p:spPr>
      </p:pic>
      <p:sp>
        <p:nvSpPr>
          <p:cNvPr id="4" name="TextBox 3"/>
          <p:cNvSpPr txBox="1"/>
          <p:nvPr/>
        </p:nvSpPr>
        <p:spPr>
          <a:xfrm>
            <a:off x="152400" y="4953000"/>
            <a:ext cx="89916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КОТОР, ДИСЛОЦИРАНИ ФРАГМЕНТИ НАТПИСА: У ГОРЊЕМ СЕ ПОМИЊЕ ЈОВАН, ВЕРОВАТНИ КОТОРСКИ ЕПИСКОП ПРИСУТАН НА САБОРУ У НИКЕЈИ 787.Г; У ДОЊЕМ, КОЈИ МОРА БИТИ СТАРИЈИ, ЈОВАН СЕ СПОМИЊЕ СА СУПРУГОМ ЧИЈЕ ИМЕ НИЈЕ ОЧУВАНО (СРЕДИНА 8. В.?)</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915400" cy="400110"/>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ПРВЕ ЗАДУЖБИНЕ ЛОКАЛНИХ СРПСКИХ ВЛАДАРА У ЗАЛЕЂУ</a:t>
            </a:r>
            <a:endParaRPr lang="en-US" sz="2000" b="1" u="sng" dirty="0">
              <a:solidFill>
                <a:srgbClr val="FFFF00"/>
              </a:solidFill>
              <a:latin typeface="Bookman Old Style" pitchFamily="18" charset="0"/>
            </a:endParaRPr>
          </a:p>
        </p:txBody>
      </p:sp>
      <p:sp>
        <p:nvSpPr>
          <p:cNvPr id="3" name="TextBox 2"/>
          <p:cNvSpPr txBox="1"/>
          <p:nvPr/>
        </p:nvSpPr>
        <p:spPr>
          <a:xfrm>
            <a:off x="152400" y="1600200"/>
            <a:ext cx="8839200" cy="4093428"/>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ПОД УТИЦАЈЕМ ГРАДИТЕЉСКЕ ДЕЛАТНОСТИ У ПРИМОРСКИМ ЦЕНТРИМА БЕЗ ОБЗИРА НА ЊИХОВУ СКРОМНУ ВЕЛИЧИНУ, А МОГУЋЕ И НА ОСТАЦИМА СТАРИЈИХ ЦРКАВА АНТИЧКИХ ГРАДОВА (ДОКЛЕЈА-ДУКЉА КОД ПОДГОРИЦЕ), У РАНОМ СРЕДЊЕМ ВЕКУ НАСТАЈУ НАЈСТАРИЈЕ ЗАДУЖБИНЕ СРПСКИХ ВЛАДАРА У КОНТИНЕНТАЛНОМ ЗАЛЕЂУ, ОДНОСНО ИЗА МАСИВА ЛОВЋЕНА, ОРИЈЕНА И РУМИЈЕ. НАЈЗНАЧАЈНИЈЕ ПРИМЕРЕ ПРЕДСТАВЉАЈУ 1) ОСТАЦИ ТРОБРОДНЕ БАЗИЛИКЕ ИЗНАД СЕЛА ГОРЊИ МАРТИНИЋИ КОД ДАНИЛОВГРАДА; 2) ЦРКВА СВ. МИХАИЛА У СТОНУ КОД ДУБРОВНИКА (11.В.?) И 3) ЗНАЧАЈНО КАСНИЈЕ ПРЕГРАЂЕНА ЦРКВА БОГОРОДИЦЕ “ПРЕЧИСТЕ” КРАЈИНСКЕ НА ОБАЛИ СКАДАРСКОГ ЈЕЗЕРА</a:t>
            </a:r>
            <a:endParaRPr lang="en-US" sz="2000" b="1" dirty="0">
              <a:solidFill>
                <a:srgbClr val="FFFF00"/>
              </a:solidFill>
              <a:latin typeface="Bookman Old Styl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van\Videos\Desktop\SLIKE BAZA\20190221160228_5c6ec3e7b789683b91141f0djpeg.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399"/>
            <a:ext cx="6629400" cy="5877128"/>
          </a:xfrm>
          <a:prstGeom prst="rect">
            <a:avLst/>
          </a:prstGeom>
          <a:noFill/>
        </p:spPr>
      </p:pic>
      <p:sp>
        <p:nvSpPr>
          <p:cNvPr id="3" name="TextBox 2"/>
          <p:cNvSpPr txBox="1"/>
          <p:nvPr/>
        </p:nvSpPr>
        <p:spPr>
          <a:xfrm>
            <a:off x="152400" y="6019800"/>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МАРТИНИЋИ, ГРАДИНА, СИТУАЦИЈА КАСНОАНТИЧКОГ УТВРЂЕЊА СА РАНОСРЕДЊОВЕКОВНОМ БАЗИЛИКОМ</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Ivan\Videos\Desktop\001 SRBIJA PREDAVANJA\1RANI SREDNJI VEK\0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400"/>
            <a:ext cx="6003920" cy="2667000"/>
          </a:xfrm>
          <a:prstGeom prst="rect">
            <a:avLst/>
          </a:prstGeom>
          <a:noFill/>
        </p:spPr>
      </p:pic>
      <p:sp>
        <p:nvSpPr>
          <p:cNvPr id="3" name="TextBox 2"/>
          <p:cNvSpPr txBox="1"/>
          <p:nvPr/>
        </p:nvSpPr>
        <p:spPr>
          <a:xfrm>
            <a:off x="0" y="2764572"/>
            <a:ext cx="9144000" cy="4093428"/>
          </a:xfrm>
          <a:prstGeom prst="rect">
            <a:avLst/>
          </a:prstGeom>
          <a:noFill/>
        </p:spPr>
        <p:txBody>
          <a:bodyPr wrap="square" rtlCol="0">
            <a:spAutoFit/>
          </a:bodyPr>
          <a:lstStyle/>
          <a:p>
            <a:r>
              <a:rPr lang="sr-Cyrl-RS" sz="2000" b="1" dirty="0" smtClean="0">
                <a:solidFill>
                  <a:srgbClr val="FFFF00"/>
                </a:solidFill>
                <a:latin typeface="Bookman Old Style" pitchFamily="18" charset="0"/>
              </a:rPr>
              <a:t>БАЗИЛИКА У МАРТИНИЋИМА ИЗВЕДЕНА ЈЕ СА ИЗРАЗИТИМ НЕПРАВИЛНОСТИМА У ПРОЈЕКТОВАЊУ ОСНОВЕ. ОСОБЕНОСТ ПРЕДСТАВЉАЈУ ПУНИ ЗИДОВИ КОЈИ ГЛАВНИ БРОД ДЕЛЕ ОД БОЧНИХ И НАТПИС НА ОЛТАРСКОЈ ПРЕГРАДИ КОЈИ ЈЕ КЛЕСАН И НА ГРЧКОМ И НА ЛАТИНСКОМ. У ИСТОЧНОМ ДЕЛУ СЕВЕРНОГ БРОДА НАЛАЗИ СЕ ШЕСТОУГАОНА КРСТИОНИЦА. УЗ СЕВЕРНИ ЗИД ПРИПРАТЕ ПРИЗИДАНА ЈЕ ВЕЛИКА ГРОБНИЦА КОЈА СЕ ПРУЖА ЧИТАВОМ ЊЕНОМ ДУЖИНОМ. ИЗУЗЕТНО БОГАТИ РЕПЕРТОАР ЗА ОВО РАЗДОБЉЕ КАРАКТЕРИСТИЧНЕ ГЕОМЕТРИЗОВАНЕ КАМЕНЕ ПЛАСТИКЕ, НАСТАЈАО ЈЕ У ВИШЕ ЕТАПА. КАСНИЈИ ИЗВОРИ МЕСТО НАВОДЕ КАО “ГРАДИНУ СВ. СИМЕОНА”, ШТО БИ МОГЛО НАГОВЕШТАВАТИ МЕСТО РОЂЕЊА СТЕФАНА НЕМАЊЕ.  </a:t>
            </a:r>
            <a:endParaRPr lang="en-US" sz="2000" b="1" dirty="0">
              <a:solidFill>
                <a:srgbClr val="FFFF00"/>
              </a:solidFill>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van\Videos\Desktop\001 SRBIJA PREDAVANJA\1RANI SREDNJI VEK\014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399"/>
            <a:ext cx="8839200" cy="6591301"/>
          </a:xfrm>
          <a:prstGeom prst="rect">
            <a:avLst/>
          </a:prstGeom>
          <a:noFill/>
        </p:spPr>
      </p:pic>
      <p:sp>
        <p:nvSpPr>
          <p:cNvPr id="3" name="TextBox 2"/>
          <p:cNvSpPr txBox="1"/>
          <p:nvPr/>
        </p:nvSpPr>
        <p:spPr>
          <a:xfrm>
            <a:off x="914400" y="304800"/>
            <a:ext cx="7696200" cy="400110"/>
          </a:xfrm>
          <a:prstGeom prst="rect">
            <a:avLst/>
          </a:prstGeom>
          <a:noFill/>
        </p:spPr>
        <p:txBody>
          <a:bodyPr wrap="square" rtlCol="0">
            <a:spAutoFit/>
          </a:bodyPr>
          <a:lstStyle/>
          <a:p>
            <a:r>
              <a:rPr lang="sr-Cyrl-RS" sz="2000" b="1" dirty="0" smtClean="0">
                <a:solidFill>
                  <a:srgbClr val="FF0000"/>
                </a:solidFill>
                <a:latin typeface="Bookman Old Style" pitchFamily="18" charset="0"/>
              </a:rPr>
              <a:t>МАРТИНИЋИ, БАЗИЛИКА, ИЗГЛЕД СРЕДЊЕГ БРОДА</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УПОРЕДО СА ВИЗАНТИЈСКИМ УТИЦАЈИМА КОЈИ СЕ ПРЕПОЗНАЈУ У 1) </a:t>
            </a:r>
            <a:r>
              <a:rPr lang="sr-Cyrl-RS" sz="2000" b="1" u="sng" dirty="0" smtClean="0">
                <a:solidFill>
                  <a:srgbClr val="FFFF00"/>
                </a:solidFill>
                <a:latin typeface="Bookman Old Style" pitchFamily="18" charset="0"/>
              </a:rPr>
              <a:t>ТРАНСФЕРУ ХРИШЋАНСКОГ СТАНОВНИШТВА </a:t>
            </a:r>
            <a:r>
              <a:rPr lang="sr-Cyrl-RS" sz="2000" b="1" dirty="0" smtClean="0">
                <a:solidFill>
                  <a:srgbClr val="FFFF00"/>
                </a:solidFill>
                <a:latin typeface="Bookman Old Style" pitchFamily="18" charset="0"/>
              </a:rPr>
              <a:t>ИЗ УДАЉЕНИХ ИСТОЧНИХ ТЕРИТОРИЈА МАЛЕ АЗИЈЕ ПОЧЕТКОМ 9. ВЕКА А МОЖДА И РАНИЈЕ 2) </a:t>
            </a:r>
            <a:r>
              <a:rPr lang="sr-Cyrl-RS" sz="2000" b="1" u="sng" dirty="0" smtClean="0">
                <a:solidFill>
                  <a:srgbClr val="FFFF00"/>
                </a:solidFill>
                <a:latin typeface="Bookman Old Style" pitchFamily="18" charset="0"/>
              </a:rPr>
              <a:t>ПРЕНОСУ КУЛТОВА МОШТИЈУ </a:t>
            </a:r>
            <a:r>
              <a:rPr lang="sr-Cyrl-RS" sz="2000" b="1" dirty="0" smtClean="0">
                <a:solidFill>
                  <a:srgbClr val="FFFF00"/>
                </a:solidFill>
                <a:latin typeface="Bookman Old Style" pitchFamily="18" charset="0"/>
              </a:rPr>
              <a:t>МАЛОАЗИЈСКИХ СВЕТИТЕЉА У ГРАДОВЕ НА ОБАЛИ (СВ. ВЛАХО У ДУБРОВНИК; СВ. ТРИФУН У КОТОР), 3) </a:t>
            </a:r>
            <a:r>
              <a:rPr lang="sr-Cyrl-RS" sz="2000" b="1" u="sng" dirty="0" smtClean="0">
                <a:solidFill>
                  <a:srgbClr val="FFFF00"/>
                </a:solidFill>
                <a:latin typeface="Bookman Old Style" pitchFamily="18" charset="0"/>
              </a:rPr>
              <a:t>ПОЛИТИЧКО-УПРАВНОМ УСТРОЈСТВУ </a:t>
            </a:r>
            <a:r>
              <a:rPr lang="sr-Cyrl-RS" sz="2000" b="1" dirty="0" smtClean="0">
                <a:solidFill>
                  <a:srgbClr val="FFFF00"/>
                </a:solidFill>
                <a:latin typeface="Bookman Old Style" pitchFamily="18" charset="0"/>
              </a:rPr>
              <a:t>ГРАДОВА ИСТОЧНЕ ЈАДРАНСКЕ ОБАЛЕ У ОБЛАСТ </a:t>
            </a:r>
            <a:r>
              <a:rPr lang="sr-Cyrl-RS" sz="2000" b="1" u="sng" dirty="0" smtClean="0">
                <a:solidFill>
                  <a:srgbClr val="FFFF00"/>
                </a:solidFill>
                <a:latin typeface="Bookman Old Style" pitchFamily="18" charset="0"/>
              </a:rPr>
              <a:t>ТЕМЕ ДАЛМАЦИЈЕ </a:t>
            </a:r>
            <a:r>
              <a:rPr lang="sr-Cyrl-RS" sz="2000" b="1" dirty="0" smtClean="0">
                <a:solidFill>
                  <a:srgbClr val="FFFF00"/>
                </a:solidFill>
                <a:latin typeface="Bookman Old Style" pitchFamily="18" charset="0"/>
              </a:rPr>
              <a:t>МОЖДА И ПРЕ А СВАКАКО ОД ВРЕМЕНА ВЛАДАВИНЕ ВАСИЛИЈА </a:t>
            </a:r>
            <a:r>
              <a:rPr lang="en-US" sz="2000" b="1" dirty="0" smtClean="0">
                <a:solidFill>
                  <a:srgbClr val="FFFF00"/>
                </a:solidFill>
                <a:latin typeface="Bookman Old Style" pitchFamily="18" charset="0"/>
              </a:rPr>
              <a:t>I </a:t>
            </a:r>
            <a:r>
              <a:rPr lang="sr-Cyrl-RS" sz="2000" b="1" dirty="0" smtClean="0">
                <a:solidFill>
                  <a:srgbClr val="FFFF00"/>
                </a:solidFill>
                <a:latin typeface="Bookman Old Style" pitchFamily="18" charset="0"/>
              </a:rPr>
              <a:t>(867-886), 4) </a:t>
            </a:r>
            <a:r>
              <a:rPr lang="sr-Cyrl-RS" sz="2000" b="1" u="sng" dirty="0" smtClean="0">
                <a:solidFill>
                  <a:srgbClr val="FFFF00"/>
                </a:solidFill>
                <a:latin typeface="Bookman Old Style" pitchFamily="18" charset="0"/>
              </a:rPr>
              <a:t>ПОЈАВИ МЕСНИХ ЕПИСКОПА ДАЛМАТИНСКИХ ГРАДОВА </a:t>
            </a:r>
            <a:r>
              <a:rPr lang="sr-Cyrl-RS" sz="2000" b="1" dirty="0" smtClean="0">
                <a:solidFill>
                  <a:srgbClr val="FFFF00"/>
                </a:solidFill>
                <a:latin typeface="Bookman Old Style" pitchFamily="18" charset="0"/>
              </a:rPr>
              <a:t>НА ВАСЕЉЕНСКИМ САБОРИМА У ХИЈЕРЕЈИ 753. И НИКЕЈИ 787. ГОДИНЕ, ЈЕДНО ОД СУШТИНСКИ ВАЖНИХ ОБЕЛЕЖЈА ТРАНСФОРМАЦИЈЕ ОБАЛЕ ПРЕПОЗНАТЉИВЕ У ДОМЕНУ АРХИТЕКТУРЕ, ПРЕДСТАВЉА У ОСНОВИ </a:t>
            </a:r>
            <a:r>
              <a:rPr lang="sr-Cyrl-RS" sz="2000" b="1" u="sng" dirty="0" smtClean="0">
                <a:solidFill>
                  <a:srgbClr val="FFFF00"/>
                </a:solidFill>
                <a:latin typeface="Bookman Old Style" pitchFamily="18" charset="0"/>
              </a:rPr>
              <a:t>РИМСКА ТРАДИЦИЈА ПОРОДИЦЕ</a:t>
            </a:r>
            <a:r>
              <a:rPr lang="sr-Cyrl-RS" sz="2000" b="1" dirty="0" smtClean="0">
                <a:solidFill>
                  <a:srgbClr val="FFFF00"/>
                </a:solidFill>
                <a:latin typeface="Bookman Old Style" pitchFamily="18" charset="0"/>
              </a:rPr>
              <a:t>, КОЈА ПРЕТРАЈАВА У ГРАДОВИМА И ЊИХОВОЈ ОКОЛИНИ У ОВОМ РАЗДОБЉУ. НАТПИСИ ОТКРИВЕНИ У ОБЛАСТИ ГРБЉА КОД КОТОРА, НАТПИСИ СА УЛЦИЊСКОГ ЦИБОРИЈУМА, КАО И СВЕДОЧАНСТВА О ПРВОЈ ЦРКВИ СВ. ТРИФУНА КАО О </a:t>
            </a:r>
            <a:r>
              <a:rPr lang="sr-Cyrl-RS" sz="2000" b="1" u="sng" dirty="0" smtClean="0">
                <a:solidFill>
                  <a:srgbClr val="FFFF00"/>
                </a:solidFill>
                <a:latin typeface="Bookman Old Style" pitchFamily="18" charset="0"/>
              </a:rPr>
              <a:t>ПОРОДИЧНОЈ ЗАДУЖБИНИ</a:t>
            </a:r>
            <a:r>
              <a:rPr lang="sr-Cyrl-RS" sz="2000" b="1" dirty="0" smtClean="0">
                <a:solidFill>
                  <a:srgbClr val="FFFF00"/>
                </a:solidFill>
                <a:latin typeface="Bookman Old Style" pitchFamily="18" charset="0"/>
              </a:rPr>
              <a:t>, ПОКАЗАТЕЉ СУ ТРАЈАЊА   СТАРИХ ИНСТИТУЦИЈА У ОВИМ СРЕДИНАМА. ОВЕ ЗАЈЕДНИЦЕ НЕПОСРЕДНО УТИЧУ НА ПОЈАВУ ПРВИХ ПОЗНАТИХ ЦРКАВА. </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van\Videos\Desktop\001 SRBIJA PREDAVANJA\1RANI SREDNJI VEK\0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438268" cy="6858000"/>
          </a:xfrm>
          <a:prstGeom prst="rect">
            <a:avLst/>
          </a:prstGeom>
          <a:noFill/>
        </p:spPr>
      </p:pic>
      <p:sp>
        <p:nvSpPr>
          <p:cNvPr id="3" name="TextBox 2"/>
          <p:cNvSpPr txBox="1"/>
          <p:nvPr/>
        </p:nvSpPr>
        <p:spPr>
          <a:xfrm>
            <a:off x="4648200" y="1981200"/>
            <a:ext cx="4191000" cy="255454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МАРТИНИЋИ, АКСОНОМЕТРИЈСКИ ПРИКАЗ БАЗИЛИКЕ СА РАСПОРЕДОМ, КАМЕНОГ МОБИЛИЈАРА И ГРОБНИЦОМ У ПРИПРАТИ (ХИПОТЕТИЧНА РЕКОНСТРУКЦИЈА)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van\Videos\Desktop\001 SRBIJA PREDAVANJA\1RANI SREDNJI VEK\015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04800"/>
            <a:ext cx="3200400" cy="4267201"/>
          </a:xfrm>
          <a:prstGeom prst="rect">
            <a:avLst/>
          </a:prstGeom>
          <a:noFill/>
        </p:spPr>
      </p:pic>
      <p:pic>
        <p:nvPicPr>
          <p:cNvPr id="20483" name="Picture 3" descr="C:\Users\Ivan\Videos\Desktop\001 SRBIJA PREDAVANJA\1RANI SREDNJI VEK\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381000"/>
            <a:ext cx="2679072" cy="4114800"/>
          </a:xfrm>
          <a:prstGeom prst="rect">
            <a:avLst/>
          </a:prstGeom>
          <a:noFill/>
        </p:spPr>
      </p:pic>
      <p:pic>
        <p:nvPicPr>
          <p:cNvPr id="20484" name="Picture 4" descr="C:\Users\Ivan\Videos\Desktop\001 SRBIJA PREDAVANJA\1RANI SREDNJI VEK\0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4724400"/>
            <a:ext cx="3890962" cy="1913102"/>
          </a:xfrm>
          <a:prstGeom prst="rect">
            <a:avLst/>
          </a:prstGeom>
          <a:noFill/>
        </p:spPr>
      </p:pic>
      <p:pic>
        <p:nvPicPr>
          <p:cNvPr id="20485" name="Picture 5" descr="C:\Users\Ivan\Videos\Desktop\001 SRBIJA PREDAVANJA\1RANI SREDNJI VEK\018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4648200"/>
            <a:ext cx="2514600" cy="1885950"/>
          </a:xfrm>
          <a:prstGeom prst="rect">
            <a:avLst/>
          </a:prstGeom>
          <a:noFill/>
        </p:spPr>
      </p:pic>
      <p:sp>
        <p:nvSpPr>
          <p:cNvPr id="6" name="TextBox 5"/>
          <p:cNvSpPr txBox="1"/>
          <p:nvPr/>
        </p:nvSpPr>
        <p:spPr>
          <a:xfrm>
            <a:off x="6400800" y="1447800"/>
            <a:ext cx="2590800" cy="2246769"/>
          </a:xfrm>
          <a:prstGeom prst="rect">
            <a:avLst/>
          </a:prstGeom>
          <a:noFill/>
        </p:spPr>
        <p:txBody>
          <a:bodyPr wrap="square" rtlCol="0">
            <a:spAutoFit/>
          </a:bodyPr>
          <a:lstStyle/>
          <a:p>
            <a:r>
              <a:rPr lang="sr-Cyrl-RS" sz="2000" b="1" dirty="0" smtClean="0">
                <a:solidFill>
                  <a:srgbClr val="FFFF00"/>
                </a:solidFill>
                <a:latin typeface="Bookman Old Style" pitchFamily="18" charset="0"/>
              </a:rPr>
              <a:t>ДАНИЛОВГРАД, МУЗЕЈ, ФРАГМЕНТИ КЛЕСАНЕ ПЛАСТИКЕ ИЗ БАЗИЛИКЕ У МАРТИНИЋИМА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van\Downloads\1430214562m269.jpg"/>
          <p:cNvPicPr>
            <a:picLocks noChangeAspect="1" noChangeArrowheads="1"/>
          </p:cNvPicPr>
          <p:nvPr/>
        </p:nvPicPr>
        <p:blipFill>
          <a:blip r:embed="rId2" cstate="print"/>
          <a:srcRect/>
          <a:stretch>
            <a:fillRect/>
          </a:stretch>
        </p:blipFill>
        <p:spPr bwMode="auto">
          <a:xfrm>
            <a:off x="228600" y="914399"/>
            <a:ext cx="8686800" cy="5777541"/>
          </a:xfrm>
          <a:prstGeom prst="rect">
            <a:avLst/>
          </a:prstGeom>
          <a:noFill/>
        </p:spPr>
      </p:pic>
      <p:sp>
        <p:nvSpPr>
          <p:cNvPr id="3" name="TextBox 2"/>
          <p:cNvSpPr txBox="1"/>
          <p:nvPr/>
        </p:nvSpPr>
        <p:spPr>
          <a:xfrm>
            <a:off x="304800" y="0"/>
            <a:ext cx="8458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СТОН, СВ. МИХАИЛО, ДРУГА ПОЛОВИНА 11.В. (?), ИЗГЛЕД ПОСЛЕ РЕКОНСТРУКЦИЈЕ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ЦРКВА СВ. МИХАИЛА У СТОНУ ЗАДУЖБИНА ЈЕ ЗАХУМСКОГ-ДУКЉАНСКОГ ОДНОСНО СРПСКОГ ВЛАДАРА ЧИЈЕ СЕ ИМЕ НИЈЕ САЧУВАЛО УЗ КТИТОРСКИ ПОРТРЕТ КОЈИ СЕ НАЛАЗИ У ЗАПАДНОЈ НИШИ СЕВЕРНОГ ЗИДА. ПРЕТПОСТАВКА ДА ЈЕ РЕЧ О КРАЉУ МИХАИЛУ,  КОЈИ ЈЕ ВЛАДАО ТОКОМ ДРУГЕ ПОЛОВИНЕ 11.В, ИЗВОДИ СЕ ПОСРЕДНО, ИЗ ПОСВЕТЕ ЦРКВЕ СВ. МИХАИЛУ. У ГОРЊЕМ ДЕЛУ ГРАЂЕВИНА ЈЕ ПРВОБИТНО ИМАЛА КУПОЛУ И КРОВНЕ МАСЕ ИЗВЕДЕНЕ У ВИДУ ТРОБРОДНЕ БАЗИЛИКЕ, ШТО СЕ ЗАКЉУЧУЈЕ НА ОСНОВУ САЧУВАНОГ КТИТОРСКОГ ПОРТРЕТА, НАЈСТАРИЈЕ СЛИКЕ ОВЕ ВРСТЕ НА СРПСКИМ ПРОСТОРИМА. ОСНОВА ЦРКВЕ КАРАКТЕРИСТИЧНА ЈЕ ЗА ВИЗАНТИЈСКУ ПОДЕЛУ ПРОСТОРА НА ТРИ ЈЕДИНИЦЕ НАД ЧИЈИМ СЕ СРЕДИШТЕМ УЗДИЗАЛА ЧЕТВОРОСТРАНА КУПОЛА. ТИПОЛОШКИ, ГРАЂЕВИНА ПРИПАДА СКУПИНИ ЈЕДНОБРОДНИХ ЦРКАВА СА КУПОЛОМ, КОЈА ПРЕДСТАВЉА НАЈИЗРАЗИТИЈИ НАЧИН КОНЦИПИРАЊА САКРАЛНОГ ПРОСТОРА НА ЈУЖНОМ ДЕЛУ ЈАДРАНА, БУДУЋИ ДА ЈЕ У СТОНУ, ДУБРОВНИКУ И НА ЕЛАФИТСКИМ ОСТРВИМА ИДЕНТИФИКОВАНО ОКО ДВАДЕСЕТ ПРАКТИЧНО ИСТОВЕТНИХ ЗДАЊА. ТИПОЛОШКА УЈЕДНАЧЕНОСТ ИЗВЕСНО СУГЕРИШЕ УТИЦАЈ НЕКОГ ВЕЋЕГ ЈАДРАНСКОГ ИЛИ УДАЉЕНИЈЕГ, ОПШТЕПОЗНАТОГ СВЕТИЛИШТА. </a:t>
            </a:r>
            <a:endParaRPr lang="en-US" sz="2000" b="1" dirty="0">
              <a:solidFill>
                <a:srgbClr val="FFFF00"/>
              </a:solidFill>
              <a:latin typeface="Bookman Old Styl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van\Videos\Desktop\001 SRBIJA PREDAVANJA\1RANI SREDNJI VEK\0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3687762" cy="3678025"/>
          </a:xfrm>
          <a:prstGeom prst="rect">
            <a:avLst/>
          </a:prstGeom>
          <a:noFill/>
        </p:spPr>
      </p:pic>
      <p:pic>
        <p:nvPicPr>
          <p:cNvPr id="22532" name="Picture 4" descr="C:\Users\Ivan\Videos\Desktop\001 SRBIJA PREDAVANJA\1RANI SREDNJI VEK\0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886200"/>
            <a:ext cx="2368550" cy="2859087"/>
          </a:xfrm>
          <a:prstGeom prst="rect">
            <a:avLst/>
          </a:prstGeom>
          <a:noFill/>
        </p:spPr>
      </p:pic>
      <p:pic>
        <p:nvPicPr>
          <p:cNvPr id="22533" name="Picture 5" descr="C:\Users\Ivan\Videos\Desktop\001 SRBIJA PREDAVANJA\1RANI SREDNJI VEK\0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152400"/>
            <a:ext cx="4986337" cy="4648158"/>
          </a:xfrm>
          <a:prstGeom prst="rect">
            <a:avLst/>
          </a:prstGeom>
          <a:noFill/>
        </p:spPr>
      </p:pic>
      <p:sp>
        <p:nvSpPr>
          <p:cNvPr id="6" name="TextBox 5"/>
          <p:cNvSpPr txBox="1"/>
          <p:nvPr/>
        </p:nvSpPr>
        <p:spPr>
          <a:xfrm>
            <a:off x="3429000" y="5105400"/>
            <a:ext cx="55626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МИХАИЛО, ОСНОВА, ИЗГЛЕД ПРЕ ОБНОВЕ И ПРЕДСТАВА ПРВОБИТНОГ ИЗГЛЕДА ЦРКВЕ СА КУПОЛОМ, СТЕПЕНАСТИМ КРОВНИМ МАСАМА И ЗВОНИКОМ </a:t>
            </a:r>
            <a:endParaRPr lang="en-US" sz="2000" b="1" dirty="0">
              <a:solidFill>
                <a:srgbClr val="FFFF00"/>
              </a:solidFill>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Ivan\Videos\Desktop\001 SRBIJA PREDAVANJA\1RANI SREDNJI VEK\02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228600"/>
            <a:ext cx="3892550" cy="3865581"/>
          </a:xfrm>
          <a:prstGeom prst="rect">
            <a:avLst/>
          </a:prstGeom>
          <a:noFill/>
        </p:spPr>
      </p:pic>
      <p:pic>
        <p:nvPicPr>
          <p:cNvPr id="23555" name="Picture 3" descr="C:\Users\Ivan\Videos\Desktop\SLIKE BAZA\28752661_173094603314281_6585635524331962368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4343400" cy="4343400"/>
          </a:xfrm>
          <a:prstGeom prst="rect">
            <a:avLst/>
          </a:prstGeom>
          <a:noFill/>
        </p:spPr>
      </p:pic>
      <p:sp>
        <p:nvSpPr>
          <p:cNvPr id="4" name="TextBox 3"/>
          <p:cNvSpPr txBox="1"/>
          <p:nvPr/>
        </p:nvSpPr>
        <p:spPr>
          <a:xfrm>
            <a:off x="304800" y="4648200"/>
            <a:ext cx="8458200" cy="2246769"/>
          </a:xfrm>
          <a:prstGeom prst="rect">
            <a:avLst/>
          </a:prstGeom>
          <a:noFill/>
        </p:spPr>
        <p:txBody>
          <a:bodyPr wrap="square" rtlCol="0">
            <a:spAutoFit/>
          </a:bodyPr>
          <a:lstStyle/>
          <a:p>
            <a:r>
              <a:rPr lang="sr-Cyrl-RS" sz="2000" b="1" dirty="0" smtClean="0">
                <a:solidFill>
                  <a:srgbClr val="FFFF00"/>
                </a:solidFill>
                <a:latin typeface="Bookman Old Style" pitchFamily="18" charset="0"/>
              </a:rPr>
              <a:t>У ОКОЛИНИ СТОНА И ОБЛИЖЊИХ ОСТРВА УТВРЂЕНО ЈЕ ПОСТОЈАЊЕ ВИШЕ ЦРКВЕНИХ ГРАЂЕВИНА МЕЂУ КОЈИМА НАЈСТАРИЈЕ ПОТИЧУ ИЗ КАСНОАНТИЧКОГ РАЗДОБЉА. НЕУОБИЧАЈЕНА ОСНОВА ОДНОСНО РАСПОРЕД ПРОСТОРА У ВИДУ ЦЕНТРАЛНОГ ЗДАЊА СА ОСАМ КОНХИ И СЛОЖЕНИМ ПОСТРОЈЕЊЕМ НА ЗАПАДНОЈ СТРАНИ, ОБЕЛЕЖЈЕ СУ ЦРКВЕ У ОШЉУ.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Ivan\Videos\Desktop\001 SRBIJA PREDAVANJA\1RANI SREDNJI VEK\0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2133600"/>
            <a:ext cx="4419600" cy="4617319"/>
          </a:xfrm>
          <a:prstGeom prst="rect">
            <a:avLst/>
          </a:prstGeom>
          <a:noFill/>
        </p:spPr>
      </p:pic>
      <p:sp>
        <p:nvSpPr>
          <p:cNvPr id="3" name="TextBox 2"/>
          <p:cNvSpPr txBox="1"/>
          <p:nvPr/>
        </p:nvSpPr>
        <p:spPr>
          <a:xfrm>
            <a:off x="0" y="228600"/>
            <a:ext cx="9144000" cy="1938992"/>
          </a:xfrm>
          <a:prstGeom prst="rect">
            <a:avLst/>
          </a:prstGeom>
          <a:noFill/>
        </p:spPr>
        <p:txBody>
          <a:bodyPr wrap="square" rtlCol="0">
            <a:spAutoFit/>
          </a:bodyPr>
          <a:lstStyle/>
          <a:p>
            <a:r>
              <a:rPr lang="sr-Cyrl-RS" sz="2000" b="1" dirty="0" smtClean="0">
                <a:solidFill>
                  <a:srgbClr val="FFFF00"/>
                </a:solidFill>
                <a:latin typeface="Bookman Old Style" pitchFamily="18" charset="0"/>
              </a:rPr>
              <a:t>ЦРКВА СВ. ПЕТРА У ОМИШУ, НАЈСЕВЕРНИЈЕ ГРАЂЕВИНЕ ОВЕ СКУПИНЕ, У ИЗВОРИМА СЕ СПОМИЊЕ ТОКОМ ПОСЛЕДЊЕ ДЕЦЕНИЈЕ 11.ВЕКА. ЗАБАТИМА НАЗНАЧЕНИ КРАЦИ КРСТА НА СПОЉНИМ ЗИДНИМ МАСАМА ЧЕТВРТАСТЕ КАЛОТЕ УКАЗУЈУ НА ПОЗНАВАЊЕ ИДЕЈА О ВИЗАНТИЈСКИМ ПРИНЦИПИМА КОНСТРУИСАЊА СВОДОВА И КУПОЛЕ.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Ivan\Videos\Desktop\001 SRBIJA PREDAVANJA\1RANI SREDNJI VEK\025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14400"/>
            <a:ext cx="4191000" cy="4902679"/>
          </a:xfrm>
          <a:prstGeom prst="rect">
            <a:avLst/>
          </a:prstGeom>
          <a:noFill/>
        </p:spPr>
      </p:pic>
      <p:sp>
        <p:nvSpPr>
          <p:cNvPr id="3" name="TextBox 2"/>
          <p:cNvSpPr txBox="1"/>
          <p:nvPr/>
        </p:nvSpPr>
        <p:spPr>
          <a:xfrm>
            <a:off x="4419600" y="152400"/>
            <a:ext cx="4495800" cy="6555641"/>
          </a:xfrm>
          <a:prstGeom prst="rect">
            <a:avLst/>
          </a:prstGeom>
          <a:noFill/>
        </p:spPr>
        <p:txBody>
          <a:bodyPr wrap="square" rtlCol="0">
            <a:spAutoFit/>
          </a:bodyPr>
          <a:lstStyle/>
          <a:p>
            <a:r>
              <a:rPr lang="sr-Cyrl-RS" sz="2000" b="1" dirty="0" smtClean="0">
                <a:solidFill>
                  <a:srgbClr val="FFFF00"/>
                </a:solidFill>
                <a:latin typeface="Bookman Old Style" pitchFamily="18" charset="0"/>
              </a:rPr>
              <a:t>РАСПОРЕД ПРОСТОРА И ПРИМЕРИ ДРУГИХ ЦРКАВА ОВОГ ТИПА. ИЗРАЗИТО ДЕБЕЛИ ЗИДОВИ, НЕПРАВИЛНО РАСПОРЕЂЕНИ ПРОЗОРСКИ ОТВОРИ И ЈАКЕ ЛЕЗЕНЕ КОЈИМА ЈЕ СПОЉА ОЈАЧАВАНА ЗИДНА МАСА УКАЗУЈУ НА МАЈСТОРЕ СРАЗМЕРНО СКРОМНИХ МОГУЋНОСТИ КОЈИ СУ МЕЂУТИМ ПОШТОВАЛИ ОДРЕЂЕНИ ПРОГРАМСКИ УЗОР, СА МАЊЕ ИЛИ ВИШЕ ПРАВИЛНОСТИ У ГРАДИТЕЉСКОМ ПОСТУПКУ. ПОСТОЈАЊЕ ОЛТАРСКЕ ПРЕГРАДЕ ДОДАТНИ ЈЕ ЕЛЕМЕНТ КОЈИ УКАЗУЈЕ НА УГЛЕДАЊЕ НА ВИЗАНТИЈСКЕ, УЗОРЕ.  </a:t>
            </a:r>
            <a:endParaRPr lang="en-US" sz="2000" b="1" dirty="0">
              <a:solidFill>
                <a:srgbClr val="FFFF00"/>
              </a:solidFill>
              <a:latin typeface="Bookman Old Styl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Ivan\Videos\Desktop\001 SRBIJA PREDAVANJA\1RANI SREDNJI VEK\02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400"/>
            <a:ext cx="4724400" cy="3431969"/>
          </a:xfrm>
          <a:prstGeom prst="rect">
            <a:avLst/>
          </a:prstGeom>
          <a:noFill/>
        </p:spPr>
      </p:pic>
      <p:pic>
        <p:nvPicPr>
          <p:cNvPr id="26627" name="Picture 3" descr="C:\Users\Ivan\Videos\Desktop\001 SRBIJA PREDAVANJA\1RANI SREDNJI VEK\025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020080"/>
            <a:ext cx="4178300" cy="47112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Ivan\Videos\Desktop\001 SRBIJA PREDAVANJA\1RANI SREDNJI VEK\025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3" y="-1"/>
            <a:ext cx="5426588" cy="6858001"/>
          </a:xfrm>
          <a:prstGeom prst="rect">
            <a:avLst/>
          </a:prstGeom>
          <a:noFill/>
        </p:spPr>
      </p:pic>
      <p:sp>
        <p:nvSpPr>
          <p:cNvPr id="3" name="TextBox 2"/>
          <p:cNvSpPr txBox="1"/>
          <p:nvPr/>
        </p:nvSpPr>
        <p:spPr>
          <a:xfrm>
            <a:off x="5486400" y="0"/>
            <a:ext cx="36576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КАРАКТЕРИСТИЧНИ ПЛИТКОРЕЉЕФНИ ГЕОМЕТРИЗОВАНИ КЛЕСАНИ УКРАС У СВОЈОЈ ОСНОВИ ИМА РАЗНОРОДНЕ ВИДОВЕ РЕЦЕПЦИЈЕ МОТИВА АНТИЧКИХ МОЗАИКА, САРКОФАГА И ДРУГИХ УМЕТНИЧКИХ ОСТВАРЕЊА ТРАДИЦИЈЕ. МОТИВИ ПЛАСТИКЕ И НАЧИН ОБРАДЕ УКАЗУЈУ НА ПОСТОЈАЊЕ КЛЕСАРСКИХ РАДИОНИЦА НЕРЕТКО ВРЛО ВЕЛИКИХ МОГУЋНОСТ. ЊИХОВО СЕ ИНИЦИЈАЛНО ПОРЕКЛО ВЕЗУЈЕ ЗА ИТАЛИЈАНСКУ ОБАЛУ.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1RANI SREDNJI VEK\0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457200"/>
            <a:ext cx="8763000" cy="6111631"/>
          </a:xfrm>
          <a:prstGeom prst="rect">
            <a:avLst/>
          </a:prstGeom>
          <a:noFill/>
        </p:spPr>
      </p:pic>
      <p:sp>
        <p:nvSpPr>
          <p:cNvPr id="3" name="TextBox 2"/>
          <p:cNvSpPr txBox="1"/>
          <p:nvPr/>
        </p:nvSpPr>
        <p:spPr>
          <a:xfrm>
            <a:off x="228600" y="609600"/>
            <a:ext cx="4114800" cy="163121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БОКА КОТОРСКА, ПОЗИЦИЈА НА ЈУЖНОМ ДЕЛУ ОБАЛЕ И МИКРОТОПОГРАФСКА СИТУАЦИЈА</a:t>
            </a:r>
            <a:endParaRPr lang="en-US" sz="2000" b="1" dirty="0">
              <a:solidFill>
                <a:srgbClr val="FF0000"/>
              </a:solidFill>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Ivan\Downloads\58bbe516-a3fc-4089-87ef-0ba60a0a0a67-2017030522221163419529877Web-previewOrg.jpg"/>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p:spPr>
      </p:pic>
      <p:sp>
        <p:nvSpPr>
          <p:cNvPr id="3" name="TextBox 2"/>
          <p:cNvSpPr txBox="1"/>
          <p:nvPr/>
        </p:nvSpPr>
        <p:spPr>
          <a:xfrm>
            <a:off x="228600" y="152400"/>
            <a:ext cx="8458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ПОДГОРИЦА, ЦРКВА СВ. ЂОРЂА, 11.ВЕК (?) СА КАСНИЈИМ ПРЕПРАВКАМА</a:t>
            </a:r>
            <a:endParaRPr lang="en-US" sz="2000" b="1" dirty="0">
              <a:solidFill>
                <a:srgbClr val="FFFF00"/>
              </a:solidFill>
              <a:latin typeface="Bookman Old Style" pitchFamily="18" charset="0"/>
            </a:endParaRPr>
          </a:p>
        </p:txBody>
      </p:sp>
      <p:pic>
        <p:nvPicPr>
          <p:cNvPr id="28675" name="Picture 3" descr="C:\Users\Ivan\Videos\Desktop\001 SRBIJA PREDAVANJA\1RANI SREDNJI VEK\0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38200"/>
            <a:ext cx="3887394" cy="2590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8382000" cy="5632311"/>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Препоручена литература, уз обавезну:</a:t>
            </a:r>
            <a:endParaRPr lang="sr-Latn-RS" sz="2000" b="1" u="sng" dirty="0" smtClean="0">
              <a:solidFill>
                <a:srgbClr val="FFFF00"/>
              </a:solidFill>
              <a:latin typeface="Bookman Old Style" pitchFamily="18" charset="0"/>
            </a:endParaRPr>
          </a:p>
          <a:p>
            <a:endParaRPr lang="sr-Cyrl-RS" sz="2000" b="1" u="sng"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I. Stevović, </a:t>
            </a:r>
            <a:r>
              <a:rPr lang="en-US" sz="2000" b="1" i="1" dirty="0" smtClean="0">
                <a:solidFill>
                  <a:srgbClr val="FFFF00"/>
                </a:solidFill>
                <a:latin typeface="Bookman Old Style" pitchFamily="18" charset="0"/>
              </a:rPr>
              <a:t>Emperor in the Altar: an Iconoclastic Era Ciborium from </a:t>
            </a:r>
            <a:r>
              <a:rPr lang="en-US" sz="2000" b="1" i="1" dirty="0" err="1" smtClean="0">
                <a:solidFill>
                  <a:srgbClr val="FFFF00"/>
                </a:solidFill>
                <a:latin typeface="Bookman Old Style" pitchFamily="18" charset="0"/>
              </a:rPr>
              <a:t>Ulcinj</a:t>
            </a:r>
            <a:r>
              <a:rPr lang="en-US" sz="2000" b="1" i="1" dirty="0" smtClean="0">
                <a:solidFill>
                  <a:srgbClr val="FFFF00"/>
                </a:solidFill>
                <a:latin typeface="Bookman Old Style" pitchFamily="18" charset="0"/>
              </a:rPr>
              <a:t> (Montenegro)</a:t>
            </a:r>
            <a:r>
              <a:rPr lang="en-US" sz="2000" b="1" dirty="0" smtClean="0">
                <a:solidFill>
                  <a:srgbClr val="FFFF00"/>
                </a:solidFill>
                <a:latin typeface="Bookman Old Style" pitchFamily="18" charset="0"/>
              </a:rPr>
              <a:t>, in:</a:t>
            </a:r>
            <a:r>
              <a:rPr lang="sr-Latn-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Art Readings XIV – 2016</a:t>
            </a:r>
            <a:r>
              <a:rPr lang="sr-Cyrl-R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E. Moutafov-J. Erdeljan eds.), 49-67. ACADEMIA.EDU</a:t>
            </a:r>
          </a:p>
          <a:p>
            <a:pPr>
              <a:buFontTx/>
              <a:buChar char="-"/>
            </a:pPr>
            <a:r>
              <a:rPr lang="sr-Cyrl-RS" sz="2000" b="1" dirty="0" smtClean="0">
                <a:solidFill>
                  <a:srgbClr val="FFFF00"/>
                </a:solidFill>
                <a:latin typeface="Bookman Old Style" pitchFamily="18" charset="0"/>
              </a:rPr>
              <a:t>И. Стевовић, </a:t>
            </a:r>
            <a:r>
              <a:rPr lang="en-US" sz="2000" b="1" i="1" dirty="0" err="1" smtClean="0">
                <a:solidFill>
                  <a:srgbClr val="FFFF00"/>
                </a:solidFill>
                <a:latin typeface="Bookman Old Style" pitchFamily="18" charset="0"/>
              </a:rPr>
              <a:t>Рана</a:t>
            </a:r>
            <a:r>
              <a:rPr lang="en-US" sz="2000" b="1" i="1" dirty="0" smtClean="0">
                <a:solidFill>
                  <a:srgbClr val="FFFF00"/>
                </a:solidFill>
                <a:latin typeface="Bookman Old Style" pitchFamily="18" charset="0"/>
              </a:rPr>
              <a:t> </a:t>
            </a:r>
            <a:r>
              <a:rPr lang="en-US" sz="2000" b="1" i="1" dirty="0" err="1" smtClean="0">
                <a:solidFill>
                  <a:srgbClr val="FFFF00"/>
                </a:solidFill>
                <a:latin typeface="Bookman Old Style" pitchFamily="18" charset="0"/>
              </a:rPr>
              <a:t>средњевизантијска</a:t>
            </a:r>
            <a:r>
              <a:rPr lang="en-US" sz="2000" b="1" i="1" dirty="0" smtClean="0">
                <a:solidFill>
                  <a:srgbClr val="FFFF00"/>
                </a:solidFill>
                <a:latin typeface="Bookman Old Style" pitchFamily="18" charset="0"/>
              </a:rPr>
              <a:t> </a:t>
            </a:r>
            <a:r>
              <a:rPr lang="en-US" sz="2000" b="1" i="1" dirty="0" err="1" smtClean="0">
                <a:solidFill>
                  <a:srgbClr val="FFFF00"/>
                </a:solidFill>
                <a:latin typeface="Bookman Old Style" pitchFamily="18" charset="0"/>
              </a:rPr>
              <a:t>црква</a:t>
            </a:r>
            <a:r>
              <a:rPr lang="en-US" sz="2000" b="1" i="1" dirty="0" smtClean="0">
                <a:solidFill>
                  <a:srgbClr val="FFFF00"/>
                </a:solidFill>
                <a:latin typeface="Bookman Old Style" pitchFamily="18" charset="0"/>
              </a:rPr>
              <a:t> и </a:t>
            </a:r>
            <a:r>
              <a:rPr lang="en-US" sz="2000" b="1" i="1" dirty="0" err="1" smtClean="0">
                <a:solidFill>
                  <a:srgbClr val="FFFF00"/>
                </a:solidFill>
                <a:latin typeface="Bookman Old Style" pitchFamily="18" charset="0"/>
              </a:rPr>
              <a:t>мошти</a:t>
            </a:r>
            <a:r>
              <a:rPr lang="en-US" sz="2000" b="1" i="1" dirty="0" smtClean="0">
                <a:solidFill>
                  <a:srgbClr val="FFFF00"/>
                </a:solidFill>
                <a:latin typeface="Bookman Old Style" pitchFamily="18" charset="0"/>
              </a:rPr>
              <a:t> </a:t>
            </a:r>
            <a:r>
              <a:rPr lang="en-US" sz="2000" b="1" i="1" dirty="0" err="1" smtClean="0">
                <a:solidFill>
                  <a:srgbClr val="FFFF00"/>
                </a:solidFill>
                <a:latin typeface="Bookman Old Style" pitchFamily="18" charset="0"/>
              </a:rPr>
              <a:t>Св</a:t>
            </a:r>
            <a:r>
              <a:rPr lang="en-US" sz="2000" b="1" i="1" dirty="0" smtClean="0">
                <a:solidFill>
                  <a:srgbClr val="FFFF00"/>
                </a:solidFill>
                <a:latin typeface="Bookman Old Style" pitchFamily="18" charset="0"/>
              </a:rPr>
              <a:t>. </a:t>
            </a:r>
            <a:r>
              <a:rPr lang="en-US" sz="2000" b="1" i="1" dirty="0" err="1" smtClean="0">
                <a:solidFill>
                  <a:srgbClr val="FFFF00"/>
                </a:solidFill>
                <a:latin typeface="Bookman Old Style" pitchFamily="18" charset="0"/>
              </a:rPr>
              <a:t>Трифуна</a:t>
            </a:r>
            <a:r>
              <a:rPr lang="en-US" sz="2000" b="1" i="1" dirty="0" smtClean="0">
                <a:solidFill>
                  <a:srgbClr val="FFFF00"/>
                </a:solidFill>
                <a:latin typeface="Bookman Old Style" pitchFamily="18" charset="0"/>
              </a:rPr>
              <a:t> у </a:t>
            </a:r>
            <a:r>
              <a:rPr lang="en-US" sz="2000" b="1" i="1" dirty="0" err="1" smtClean="0">
                <a:solidFill>
                  <a:srgbClr val="FFFF00"/>
                </a:solidFill>
                <a:latin typeface="Bookman Old Style" pitchFamily="18" charset="0"/>
              </a:rPr>
              <a:t>Котору</a:t>
            </a:r>
            <a:r>
              <a:rPr lang="en-US" sz="2000" b="1" dirty="0" smtClean="0">
                <a:solidFill>
                  <a:srgbClr val="FFFF00"/>
                </a:solidFill>
                <a:latin typeface="Bookman Old Style" pitchFamily="18" charset="0"/>
              </a:rPr>
              <a:t>, </a:t>
            </a:r>
            <a:r>
              <a:rPr lang="en-US" sz="2000" b="1" dirty="0" err="1" smtClean="0">
                <a:solidFill>
                  <a:srgbClr val="FFFF00"/>
                </a:solidFill>
                <a:latin typeface="Bookman Old Style" pitchFamily="18" charset="0"/>
              </a:rPr>
              <a:t>Зограф</a:t>
            </a:r>
            <a:r>
              <a:rPr lang="en-US" sz="2000" b="1" dirty="0" smtClean="0">
                <a:solidFill>
                  <a:srgbClr val="FFFF00"/>
                </a:solidFill>
                <a:latin typeface="Bookman Old Style" pitchFamily="18" charset="0"/>
              </a:rPr>
              <a:t> 41 (2017), 37-50</a:t>
            </a:r>
            <a:r>
              <a:rPr lang="sr-Cyrl-RS" sz="2000" b="1" dirty="0" smtClean="0">
                <a:solidFill>
                  <a:srgbClr val="FFFF00"/>
                </a:solidFill>
                <a:latin typeface="Bookman Old Style" pitchFamily="18" charset="0"/>
              </a:rPr>
              <a:t>.</a:t>
            </a:r>
            <a:r>
              <a:rPr lang="sr-Latn-R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В. Кораћ, </a:t>
            </a:r>
            <a:r>
              <a:rPr lang="sr-Cyrl-RS" sz="2000" b="1" i="1" dirty="0" smtClean="0">
                <a:solidFill>
                  <a:srgbClr val="FFFF00"/>
                </a:solidFill>
                <a:latin typeface="Bookman Old Style" pitchFamily="18" charset="0"/>
              </a:rPr>
              <a:t>Мартинићи. Остаци средњовековног града</a:t>
            </a:r>
            <a:r>
              <a:rPr lang="sr-Cyrl-RS" sz="2000" b="1" dirty="0" smtClean="0">
                <a:solidFill>
                  <a:srgbClr val="FFFF00"/>
                </a:solidFill>
                <a:latin typeface="Bookman Old Style" pitchFamily="18" charset="0"/>
              </a:rPr>
              <a:t>, Београд 2000.</a:t>
            </a:r>
            <a:r>
              <a:rPr lang="sr-Latn-RS" sz="2000" b="1" dirty="0" smtClean="0">
                <a:solidFill>
                  <a:srgbClr val="FFFF00"/>
                </a:solidFill>
                <a:latin typeface="Bookman Old Style" pitchFamily="18" charset="0"/>
              </a:rPr>
              <a:t> INTERNET</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Ž. Peković, </a:t>
            </a:r>
            <a:r>
              <a:rPr lang="sr-Latn-RS" sz="2000" b="1" i="1" dirty="0" smtClean="0">
                <a:solidFill>
                  <a:srgbClr val="FFFF00"/>
                </a:solidFill>
                <a:latin typeface="Bookman Old Style" pitchFamily="18" charset="0"/>
              </a:rPr>
              <a:t>Četiri elafitske crkve</a:t>
            </a:r>
            <a:r>
              <a:rPr lang="sr-Latn-RS" sz="2000" b="1" dirty="0" smtClean="0">
                <a:solidFill>
                  <a:srgbClr val="FFFF00"/>
                </a:solidFill>
                <a:latin typeface="Bookman Old Style" pitchFamily="18" charset="0"/>
              </a:rPr>
              <a:t>, Dubrovnik-Split 2008. ACADEMIA. EDU</a:t>
            </a:r>
          </a:p>
          <a:p>
            <a:pPr>
              <a:buFontTx/>
              <a:buChar char="-"/>
            </a:pP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М. Марковић, </a:t>
            </a:r>
            <a:r>
              <a:rPr lang="sr-Cyrl-RS" sz="2000" b="1" i="1" dirty="0" smtClean="0">
                <a:solidFill>
                  <a:srgbClr val="FFFF00"/>
                </a:solidFill>
                <a:latin typeface="Bookman Old Style" pitchFamily="18" charset="0"/>
              </a:rPr>
              <a:t>Почеци уметничког стваралаштва у српским земљама (9-11. век)</a:t>
            </a:r>
            <a:r>
              <a:rPr lang="sr-Cyrl-RS" sz="2000" b="1" dirty="0" smtClean="0">
                <a:solidFill>
                  <a:srgbClr val="FFFF00"/>
                </a:solidFill>
                <a:latin typeface="Bookman Old Style" pitchFamily="18" charset="0"/>
              </a:rPr>
              <a:t>, у: Византијско наслеђе и српска уметност 2: сакрална уметност српских земаља у средњем веку</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 Војводић-Д. Поповић ур.), Београд 2016, 147-163. </a:t>
            </a:r>
            <a:r>
              <a:rPr lang="en-US" sz="2000" b="1" dirty="0" smtClean="0">
                <a:solidFill>
                  <a:srgbClr val="FFFF00"/>
                </a:solidFill>
                <a:latin typeface="Bookman Old Style" pitchFamily="18" charset="0"/>
              </a:rPr>
              <a:t>ACADEMIA.EDU</a:t>
            </a:r>
            <a:r>
              <a:rPr lang="sr-Cyrl-RS" sz="2000" b="1" dirty="0" smtClean="0">
                <a:solidFill>
                  <a:srgbClr val="FFFF00"/>
                </a:solidFill>
                <a:latin typeface="Bookman Old Style" pitchFamily="18" charset="0"/>
              </a:rPr>
              <a:t> </a:t>
            </a:r>
            <a:endParaRPr lang="sr-Latn-RS" sz="2000" b="1" dirty="0" smtClean="0">
              <a:solidFill>
                <a:srgbClr val="FFFF00"/>
              </a:solidFill>
              <a:latin typeface="Bookman Old Style" pitchFamily="18" charset="0"/>
            </a:endParaRPr>
          </a:p>
          <a:p>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 </a:t>
            </a:r>
            <a:endParaRPr lang="en-US" sz="2000" b="1" dirty="0">
              <a:solidFill>
                <a:srgbClr val="FFFF0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Untitled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90600"/>
            <a:ext cx="6019800" cy="3981847"/>
          </a:xfrm>
          <a:prstGeom prst="rect">
            <a:avLst/>
          </a:prstGeom>
          <a:noFill/>
        </p:spPr>
      </p:pic>
      <p:sp>
        <p:nvSpPr>
          <p:cNvPr id="3" name="TextBox 2"/>
          <p:cNvSpPr txBox="1"/>
          <p:nvPr/>
        </p:nvSpPr>
        <p:spPr>
          <a:xfrm>
            <a:off x="762000" y="0"/>
            <a:ext cx="7620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ЖУПА ГРБАЉ, СЕЛО ВРАНОВИЋИ, НАТПИС ИЗ НЕПОЗНАТЕ ЦРКВЕ С ПОМЕНОМ ДАНЕ И ХУРОГА (8.-9. ВЕК)</a:t>
            </a:r>
            <a:endParaRPr lang="en-US" sz="2000" b="1" dirty="0">
              <a:solidFill>
                <a:srgbClr val="FFFF00"/>
              </a:solidFill>
              <a:latin typeface="Bookman Old Style" pitchFamily="18" charset="0"/>
            </a:endParaRPr>
          </a:p>
        </p:txBody>
      </p:sp>
      <p:cxnSp>
        <p:nvCxnSpPr>
          <p:cNvPr id="5" name="Straight Arrow Connector 4"/>
          <p:cNvCxnSpPr/>
          <p:nvPr/>
        </p:nvCxnSpPr>
        <p:spPr>
          <a:xfrm flipV="1">
            <a:off x="1219200" y="2057400"/>
            <a:ext cx="24384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descr="E:\STEVOVIC SVE 2020\003 SLIKE POSAO SVE\004 PODGORICA PREDAVANJA\NATPISI\Natpis Huroga i Dane Sv Stevan u Vranicima Grbalj.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3922474"/>
            <a:ext cx="5582247" cy="2772013"/>
          </a:xfrm>
          <a:prstGeom prst="rect">
            <a:avLst/>
          </a:prstGeom>
          <a:noFill/>
        </p:spPr>
      </p:pic>
      <p:cxnSp>
        <p:nvCxnSpPr>
          <p:cNvPr id="7" name="Straight Arrow Connector 6"/>
          <p:cNvCxnSpPr/>
          <p:nvPr/>
        </p:nvCxnSpPr>
        <p:spPr>
          <a:xfrm>
            <a:off x="1219200" y="3048000"/>
            <a:ext cx="55626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УЛЦИЊ, НАТПИС СА ПОМЕНОМ</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ГУЗМЕ НА ЦИБОРИЈУМУ КОЈИ ЈЕ ИЗРАЂЕН СТАРАЊЕМ ЊЕНОГ СУПРУГА НЕПОЗНАТОГ ИМЕНА (8-9. ВЕК)   </a:t>
            </a:r>
            <a:endParaRPr lang="en-US" sz="2000" b="1" dirty="0">
              <a:solidFill>
                <a:srgbClr val="FFFF00"/>
              </a:solidFill>
              <a:latin typeface="Bookman Old Style" pitchFamily="18" charset="0"/>
            </a:endParaRPr>
          </a:p>
        </p:txBody>
      </p:sp>
      <p:pic>
        <p:nvPicPr>
          <p:cNvPr id="1026" name="Picture 2" descr="C:\Users\Ivan\Videos\Desktop\SLIKE BAZA\Untitled6.jpg"/>
          <p:cNvPicPr>
            <a:picLocks noChangeAspect="1" noChangeArrowheads="1"/>
          </p:cNvPicPr>
          <p:nvPr/>
        </p:nvPicPr>
        <p:blipFill>
          <a:blip r:embed="rId2" cstate="print"/>
          <a:srcRect/>
          <a:stretch>
            <a:fillRect/>
          </a:stretch>
        </p:blipFill>
        <p:spPr bwMode="auto">
          <a:xfrm>
            <a:off x="228600" y="1371600"/>
            <a:ext cx="8659446" cy="4876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SLIKE BAZA\Untitled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5486400" cy="6858000"/>
          </a:xfrm>
          <a:prstGeom prst="rect">
            <a:avLst/>
          </a:prstGeom>
          <a:noFill/>
        </p:spPr>
      </p:pic>
      <p:sp>
        <p:nvSpPr>
          <p:cNvPr id="3" name="TextBox 2"/>
          <p:cNvSpPr txBox="1"/>
          <p:nvPr/>
        </p:nvSpPr>
        <p:spPr>
          <a:xfrm>
            <a:off x="5486400" y="838200"/>
            <a:ext cx="3657600" cy="5632311"/>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УЛЦИЊСКИ ЦИБОРИЈУМ, ФРАГМЕНТИ КОЈИ СЕ ДАНАС НАЛАЗЕ У БЕОГРАДУ (НАРОДНИ МУЗЕЈ) И У МУЗЕЈУ У УЛЦИЊУ. У НАТПИСУ СУ НАВЕДЕНА ИМЕНА ВИЗАНТИЈСКИХ ЦАРЕВА ЛАВА И КОНСТАНТИНА, ШТО УПУЋУЈЕ НА БЛИЖЕ ВРЕМЕ НАСТАНКА У ПЕРИОДУ САВЛАДАРСТВА ОВИХ СУВЕРЕНА (в. у литератури на крају презентације)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SLIKE BAZA\59ac5dbe-70c0-479b-929d-5b160a0a0a64-ulcinj1glavna.jpg"/>
          <p:cNvPicPr>
            <a:picLocks noChangeAspect="1" noChangeArrowheads="1"/>
          </p:cNvPicPr>
          <p:nvPr/>
        </p:nvPicPr>
        <p:blipFill>
          <a:blip r:embed="rId2" cstate="print"/>
          <a:srcRect/>
          <a:stretch>
            <a:fillRect/>
          </a:stretch>
        </p:blipFill>
        <p:spPr bwMode="auto">
          <a:xfrm>
            <a:off x="152400" y="228600"/>
            <a:ext cx="8650996" cy="5203135"/>
          </a:xfrm>
          <a:prstGeom prst="rect">
            <a:avLst/>
          </a:prstGeom>
          <a:noFill/>
        </p:spPr>
      </p:pic>
      <p:sp>
        <p:nvSpPr>
          <p:cNvPr id="3" name="TextBox 2"/>
          <p:cNvSpPr txBox="1"/>
          <p:nvPr/>
        </p:nvSpPr>
        <p:spPr>
          <a:xfrm>
            <a:off x="228600" y="5715000"/>
            <a:ext cx="8305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АРКАДА УЛЦИЊСКОГ ЦИБОРИЈУМА, НАРОДНИ МУЗЕЈ У БЕОГРАДУ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Downloads\1024px-Kotor,_Montenegro,_Boka_Kotorsk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400"/>
            <a:ext cx="7924800" cy="5943600"/>
          </a:xfrm>
          <a:prstGeom prst="rect">
            <a:avLst/>
          </a:prstGeom>
          <a:noFill/>
        </p:spPr>
      </p:pic>
      <p:sp>
        <p:nvSpPr>
          <p:cNvPr id="3" name="TextBox 2"/>
          <p:cNvSpPr txBox="1"/>
          <p:nvPr/>
        </p:nvSpPr>
        <p:spPr>
          <a:xfrm>
            <a:off x="0" y="6150114"/>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КОТОР, ПОГЛЕД НА ЗАЛИВ, ДОЊИ ГРАД (ДЕСНО) И ПРЧАЊ (ЛЕВО)</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1RANI SREDNJI VEK\0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4870861" cy="6858000"/>
          </a:xfrm>
          <a:prstGeom prst="rect">
            <a:avLst/>
          </a:prstGeom>
          <a:noFill/>
        </p:spPr>
      </p:pic>
      <p:cxnSp>
        <p:nvCxnSpPr>
          <p:cNvPr id="4" name="Straight Arrow Connector 3"/>
          <p:cNvCxnSpPr/>
          <p:nvPr/>
        </p:nvCxnSpPr>
        <p:spPr>
          <a:xfrm>
            <a:off x="1752600" y="381000"/>
            <a:ext cx="13716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295400" y="2286000"/>
            <a:ext cx="8382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24000" y="3733800"/>
            <a:ext cx="16764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304800"/>
            <a:ext cx="4038600" cy="5940088"/>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КОТОР, ПОЗИЦИЈА РАНОСРЕДНЈОВЕКОВНИХ ЦРКАВА У ПОДГРАЂУ УЗ МОРЕ:</a:t>
            </a:r>
          </a:p>
          <a:p>
            <a:pPr algn="ctr"/>
            <a:r>
              <a:rPr lang="sr-Cyrl-RS" sz="2000" b="1" dirty="0" smtClean="0">
                <a:solidFill>
                  <a:srgbClr val="FFFF00"/>
                </a:solidFill>
                <a:latin typeface="Bookman Old Style" pitchFamily="18" charset="0"/>
              </a:rPr>
              <a:t>Горе – СВ. МАРИЈА КОЛЕЂАТА, СА ОСТАЦИМА РАНОВИЗАНТИЈСКЕ БАЗИЛИКЕ И ВЕЛИКЕ РАНОСРЕДЊОВЕКОВНЕ ПРЕГРАДЊЕ</a:t>
            </a:r>
          </a:p>
          <a:p>
            <a:pPr algn="ctr"/>
            <a:endParaRPr lang="sr-Cyrl-RS" sz="2000" b="1" dirty="0" smtClean="0">
              <a:solidFill>
                <a:srgbClr val="FFFF00"/>
              </a:solidFill>
              <a:latin typeface="Bookman Old Style" pitchFamily="18" charset="0"/>
            </a:endParaRPr>
          </a:p>
          <a:p>
            <a:pPr algn="ctr"/>
            <a:r>
              <a:rPr lang="sr-Cyrl-RS" sz="2000" b="1" dirty="0" smtClean="0">
                <a:solidFill>
                  <a:srgbClr val="FFFF00"/>
                </a:solidFill>
                <a:latin typeface="Bookman Old Style" pitchFamily="18" charset="0"/>
              </a:rPr>
              <a:t>Средина – СВ. МИХАИЛО, ГОТИЧКА ЦРКВА СА ВИШЕ СТАРИЈИХ СЛОЈЕВА</a:t>
            </a:r>
          </a:p>
          <a:p>
            <a:pPr algn="ctr"/>
            <a:endParaRPr lang="sr-Cyrl-RS" sz="2000" b="1" dirty="0" smtClean="0">
              <a:solidFill>
                <a:srgbClr val="FFFF00"/>
              </a:solidFill>
              <a:latin typeface="Bookman Old Style" pitchFamily="18" charset="0"/>
            </a:endParaRPr>
          </a:p>
          <a:p>
            <a:pPr algn="ctr"/>
            <a:r>
              <a:rPr lang="sr-Cyrl-RS" sz="2000" b="1" dirty="0" smtClean="0">
                <a:solidFill>
                  <a:srgbClr val="FFFF00"/>
                </a:solidFill>
                <a:latin typeface="Bookman Old Style" pitchFamily="18" charset="0"/>
              </a:rPr>
              <a:t>Доле – МОГУЋА ПРВА ЦРКВА СВ. ТРИФУНА, ИСПОД КАСНИЈЕ КАТЕДРАЛЕ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1328</Words>
  <Application>Microsoft Office PowerPoint</Application>
  <PresentationFormat>On-screen Show (4:3)</PresentationFormat>
  <Paragraphs>44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User</cp:lastModifiedBy>
  <cp:revision>69</cp:revision>
  <dcterms:created xsi:type="dcterms:W3CDTF">2020-03-15T18:16:43Z</dcterms:created>
  <dcterms:modified xsi:type="dcterms:W3CDTF">2020-03-20T11:41:30Z</dcterms:modified>
</cp:coreProperties>
</file>