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2C840-4731-46FE-BCCF-3BEBDA454BFD}"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2C840-4731-46FE-BCCF-3BEBDA454BFD}"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2C840-4731-46FE-BCCF-3BEBDA454BFD}"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2C840-4731-46FE-BCCF-3BEBDA454BFD}"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2C840-4731-46FE-BCCF-3BEBDA454BFD}"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2C840-4731-46FE-BCCF-3BEBDA454BFD}"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2C840-4731-46FE-BCCF-3BEBDA454BFD}"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2C840-4731-46FE-BCCF-3BEBDA454BFD}"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2C840-4731-46FE-BCCF-3BEBDA454BFD}"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C840-4731-46FE-BCCF-3BEBDA454BFD}"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C840-4731-46FE-BCCF-3BEBDA454BFD}"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94A9-E0C8-4D12-9160-953FFD3FF4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2C840-4731-46FE-BCCF-3BEBDA454BFD}" type="datetimeFigureOut">
              <a:rPr lang="en-US" smtClean="0"/>
              <a:t>5/19/2020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794A9-E0C8-4D12-9160-953FFD3FF4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uggenheim.org/artwork/1078"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kunstmuseum.nl/en/collection/card-players?origin=g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uggenheim.org/artwork/1079"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tate.org.uk/whats-on/tate-modern/exhibition/van-doesburg-and-international-avant-garde/van-doesburg-and"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oma.org/calendar/exhibitions/1639?"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oma.org/learn/moma_learning/2562-2/"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krollermuller.nl/en/theo-van-doesburg-composition-i-still-lif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hyperlink" Target="https://www.kunstmuseum.nl/en/collection/private-house?origin=gm&amp;origin=g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useothyssen.org/en/collection/artists/doesburg-theo-van/construction-space-time-ii"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hyperlink" Target="https://www.moma.org/collection/works/97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useothyssen.org/en/collection/artists/doesburg-theo-van/compositie-ii-still-life"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a:t>d</a:t>
            </a:r>
            <a:r>
              <a:rPr lang="sr-Latn-RS" smtClean="0"/>
              <a:t>e stijl i neoplasticizam_nastavak</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Theo van Doesburg, Composition XI, 1918. Oil on canvas in artist's frame, framed: 25 7/16 x 42 15/16 inches (64.6 x 109 cm)"/>
          <p:cNvPicPr>
            <a:picLocks noChangeAspect="1" noChangeArrowheads="1"/>
          </p:cNvPicPr>
          <p:nvPr/>
        </p:nvPicPr>
        <p:blipFill>
          <a:blip r:embed="rId2"/>
          <a:srcRect/>
          <a:stretch>
            <a:fillRect/>
          </a:stretch>
        </p:blipFill>
        <p:spPr bwMode="auto">
          <a:xfrm>
            <a:off x="304800" y="762000"/>
            <a:ext cx="8286750" cy="4829176"/>
          </a:xfrm>
          <a:prstGeom prst="rect">
            <a:avLst/>
          </a:prstGeom>
          <a:noFill/>
        </p:spPr>
      </p:pic>
      <p:sp>
        <p:nvSpPr>
          <p:cNvPr id="3" name="Rectangle 4"/>
          <p:cNvSpPr>
            <a:spLocks noChangeArrowheads="1"/>
          </p:cNvSpPr>
          <p:nvPr/>
        </p:nvSpPr>
        <p:spPr bwMode="auto">
          <a:xfrm>
            <a:off x="1828800" y="5791200"/>
            <a:ext cx="5257800" cy="830997"/>
          </a:xfrm>
          <a:prstGeom prst="rect">
            <a:avLst/>
          </a:prstGeom>
          <a:noFill/>
          <a:ln w="9525">
            <a:noFill/>
            <a:miter lim="800000"/>
            <a:headEnd/>
            <a:tailEnd/>
          </a:ln>
        </p:spPr>
        <p:txBody>
          <a:bodyPr wrap="square">
            <a:spAutoFit/>
          </a:bodyPr>
          <a:lstStyle/>
          <a:p>
            <a:pPr algn="ctr"/>
            <a:r>
              <a:rPr lang="en-US" sz="1600" dirty="0" err="1" smtClean="0">
                <a:latin typeface="Calibri" pitchFamily="34" charset="0"/>
              </a:rPr>
              <a:t>Teo</a:t>
            </a:r>
            <a:r>
              <a:rPr lang="en-US" sz="1600" dirty="0" smtClean="0">
                <a:latin typeface="Calibri" pitchFamily="34" charset="0"/>
              </a:rPr>
              <a:t> </a:t>
            </a:r>
            <a:r>
              <a:rPr lang="en-US" sz="1600" dirty="0">
                <a:latin typeface="Calibri" pitchFamily="34" charset="0"/>
              </a:rPr>
              <a:t>van </a:t>
            </a:r>
            <a:r>
              <a:rPr lang="en-US" sz="1600" dirty="0" smtClean="0">
                <a:latin typeface="Calibri" pitchFamily="34" charset="0"/>
              </a:rPr>
              <a:t>D</a:t>
            </a:r>
            <a:r>
              <a:rPr lang="sr-Latn-RS" sz="1600" dirty="0" smtClean="0">
                <a:latin typeface="Calibri" pitchFamily="34" charset="0"/>
              </a:rPr>
              <a:t>u</a:t>
            </a:r>
            <a:r>
              <a:rPr lang="en-US" sz="1600" dirty="0" err="1" smtClean="0">
                <a:latin typeface="Calibri" pitchFamily="34" charset="0"/>
              </a:rPr>
              <a:t>sburg</a:t>
            </a:r>
            <a:r>
              <a:rPr lang="sr-Latn-RS" sz="1600" dirty="0" smtClean="0">
                <a:latin typeface="Calibri" pitchFamily="34" charset="0"/>
              </a:rPr>
              <a:t>, </a:t>
            </a:r>
            <a:r>
              <a:rPr lang="sr-Latn-RS" sz="1600" i="1" dirty="0" smtClean="0">
                <a:latin typeface="Calibri" pitchFamily="34" charset="0"/>
              </a:rPr>
              <a:t>Kompozicija</a:t>
            </a:r>
            <a:r>
              <a:rPr lang="en-US" sz="1600" i="1" dirty="0" smtClean="0">
                <a:latin typeface="Calibri" pitchFamily="34" charset="0"/>
              </a:rPr>
              <a:t> XI</a:t>
            </a:r>
            <a:r>
              <a:rPr lang="sr-Latn-RS" sz="1600" i="1" dirty="0" smtClean="0">
                <a:latin typeface="Calibri" pitchFamily="34" charset="0"/>
              </a:rPr>
              <a:t>,</a:t>
            </a:r>
            <a:r>
              <a:rPr lang="en-US" sz="1600" dirty="0">
                <a:latin typeface="Calibri" pitchFamily="34" charset="0"/>
              </a:rPr>
              <a:t> </a:t>
            </a:r>
            <a:r>
              <a:rPr lang="en-US" sz="1600" dirty="0" smtClean="0">
                <a:latin typeface="Calibri" pitchFamily="34" charset="0"/>
              </a:rPr>
              <a:t>1918</a:t>
            </a:r>
            <a:r>
              <a:rPr lang="sr-Latn-RS" sz="1600" dirty="0" smtClean="0">
                <a:latin typeface="Calibri" pitchFamily="34" charset="0"/>
              </a:rPr>
              <a:t>, </a:t>
            </a:r>
            <a:r>
              <a:rPr lang="en-US" sz="1600" dirty="0" smtClean="0">
                <a:latin typeface="Calibri" pitchFamily="34" charset="0"/>
              </a:rPr>
              <a:t>64.6 x 109 cm</a:t>
            </a:r>
            <a:endParaRPr lang="en-US" sz="1600" dirty="0">
              <a:latin typeface="Calibri" pitchFamily="34" charset="0"/>
            </a:endParaRPr>
          </a:p>
          <a:p>
            <a:pPr algn="ctr"/>
            <a:r>
              <a:rPr lang="en-US" sz="1600" dirty="0">
                <a:latin typeface="Calibri" pitchFamily="34" charset="0"/>
              </a:rPr>
              <a:t>Guggenheim, New </a:t>
            </a:r>
            <a:r>
              <a:rPr lang="en-US" sz="1600" dirty="0" smtClean="0">
                <a:latin typeface="Calibri" pitchFamily="34" charset="0"/>
              </a:rPr>
              <a:t>York</a:t>
            </a:r>
            <a:endParaRPr lang="sr-Latn-RS" sz="1600" dirty="0" smtClean="0">
              <a:latin typeface="Calibri" pitchFamily="34" charset="0"/>
            </a:endParaRPr>
          </a:p>
          <a:p>
            <a:pPr algn="ctr"/>
            <a:r>
              <a:rPr lang="en-US" sz="1600" dirty="0" smtClean="0">
                <a:latin typeface="Calibri" pitchFamily="34" charset="0"/>
              </a:rPr>
              <a:t>V</a:t>
            </a:r>
            <a:r>
              <a:rPr lang="sr-Latn-RS" sz="1600" dirty="0" smtClean="0">
                <a:latin typeface="Calibri" pitchFamily="34" charset="0"/>
              </a:rPr>
              <a:t>ideti na: </a:t>
            </a:r>
            <a:r>
              <a:rPr lang="en-US" sz="1600" dirty="0" smtClean="0">
                <a:latin typeface="Calibri" pitchFamily="34" charset="0"/>
                <a:hlinkClick r:id="rId3"/>
              </a:rPr>
              <a:t>https://www.guggenheim.org/artwork/1078</a:t>
            </a:r>
            <a:endParaRPr lang="en-US" sz="16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1981200" y="152400"/>
            <a:ext cx="5257800" cy="1323439"/>
          </a:xfrm>
          <a:prstGeom prst="rect">
            <a:avLst/>
          </a:prstGeom>
          <a:noFill/>
          <a:ln w="9525">
            <a:noFill/>
            <a:miter lim="800000"/>
            <a:headEnd/>
            <a:tailEnd/>
          </a:ln>
        </p:spPr>
        <p:txBody>
          <a:bodyPr>
            <a:spAutoFit/>
          </a:bodyPr>
          <a:lstStyle/>
          <a:p>
            <a:pPr algn="ctr"/>
            <a:r>
              <a:rPr lang="en-US" sz="1600" dirty="0" err="1" smtClean="0">
                <a:latin typeface="Calibri" pitchFamily="34" charset="0"/>
              </a:rPr>
              <a:t>Teo</a:t>
            </a:r>
            <a:r>
              <a:rPr lang="en-US" sz="1600" dirty="0" smtClean="0">
                <a:latin typeface="Calibri" pitchFamily="34" charset="0"/>
              </a:rPr>
              <a:t> </a:t>
            </a:r>
            <a:r>
              <a:rPr lang="en-US" sz="1600" dirty="0">
                <a:latin typeface="Calibri" pitchFamily="34" charset="0"/>
              </a:rPr>
              <a:t>Van </a:t>
            </a:r>
            <a:r>
              <a:rPr lang="en-US" sz="1600" dirty="0" smtClean="0">
                <a:latin typeface="Calibri" pitchFamily="34" charset="0"/>
              </a:rPr>
              <a:t>D</a:t>
            </a:r>
            <a:r>
              <a:rPr lang="sr-Latn-RS" sz="1600" dirty="0" smtClean="0">
                <a:latin typeface="Calibri" pitchFamily="34" charset="0"/>
              </a:rPr>
              <a:t>u</a:t>
            </a:r>
            <a:r>
              <a:rPr lang="en-US" sz="1600" dirty="0" err="1" smtClean="0">
                <a:latin typeface="Calibri" pitchFamily="34" charset="0"/>
              </a:rPr>
              <a:t>sburg</a:t>
            </a:r>
            <a:r>
              <a:rPr lang="en-US" sz="1600" dirty="0">
                <a:latin typeface="Calibri" pitchFamily="34" charset="0"/>
              </a:rPr>
              <a:t>, </a:t>
            </a:r>
            <a:r>
              <a:rPr lang="sr-Latn-RS" sz="1600" i="1" dirty="0" smtClean="0">
                <a:latin typeface="Calibri" pitchFamily="34" charset="0"/>
              </a:rPr>
              <a:t>Kartaroši</a:t>
            </a:r>
            <a:r>
              <a:rPr lang="sr-Latn-RS" sz="1600" dirty="0" smtClean="0">
                <a:latin typeface="Calibri" pitchFamily="34" charset="0"/>
              </a:rPr>
              <a:t>, </a:t>
            </a:r>
            <a:r>
              <a:rPr lang="en-US" sz="1600" dirty="0" smtClean="0">
                <a:latin typeface="Calibri" pitchFamily="34" charset="0"/>
              </a:rPr>
              <a:t>1917</a:t>
            </a:r>
            <a:r>
              <a:rPr lang="en-US" sz="1600" dirty="0">
                <a:latin typeface="Calibri" pitchFamily="34" charset="0"/>
              </a:rPr>
              <a:t/>
            </a:r>
            <a:br>
              <a:rPr lang="en-US" sz="1600" dirty="0">
                <a:latin typeface="Calibri" pitchFamily="34" charset="0"/>
              </a:rPr>
            </a:br>
            <a:r>
              <a:rPr lang="sr-Latn-RS" sz="1600" dirty="0" smtClean="0">
                <a:latin typeface="Calibri" pitchFamily="34" charset="0"/>
              </a:rPr>
              <a:t>ulje i tempera na platnu</a:t>
            </a:r>
            <a:r>
              <a:rPr lang="en-US" sz="1600" dirty="0" smtClean="0">
                <a:latin typeface="Calibri" pitchFamily="34" charset="0"/>
              </a:rPr>
              <a:t>, </a:t>
            </a:r>
            <a:r>
              <a:rPr lang="en-US" sz="1600" dirty="0">
                <a:latin typeface="Calibri" pitchFamily="34" charset="0"/>
              </a:rPr>
              <a:t>120.3 x 148.8 cm</a:t>
            </a:r>
            <a:br>
              <a:rPr lang="en-US" sz="1600" dirty="0">
                <a:latin typeface="Calibri" pitchFamily="34" charset="0"/>
              </a:rPr>
            </a:br>
            <a:r>
              <a:rPr lang="en-US" sz="1600" dirty="0">
                <a:latin typeface="Calibri" pitchFamily="34" charset="0"/>
              </a:rPr>
              <a:t>The Hague, </a:t>
            </a:r>
            <a:r>
              <a:rPr lang="en-US" sz="1600" dirty="0" err="1">
                <a:latin typeface="Calibri" pitchFamily="34" charset="0"/>
              </a:rPr>
              <a:t>Gemeentemuseum</a:t>
            </a:r>
            <a:r>
              <a:rPr lang="en-US" sz="1600" dirty="0">
                <a:latin typeface="Calibri" pitchFamily="34" charset="0"/>
              </a:rPr>
              <a:t> </a:t>
            </a:r>
            <a:r>
              <a:rPr lang="en-US" sz="1600" dirty="0" smtClean="0">
                <a:latin typeface="Calibri" pitchFamily="34" charset="0"/>
              </a:rPr>
              <a:t>Collection</a:t>
            </a:r>
            <a:r>
              <a:rPr lang="sr-Latn-RS" sz="1600" dirty="0" smtClean="0">
                <a:latin typeface="Calibri" pitchFamily="34" charset="0"/>
              </a:rPr>
              <a:t>, videti na: </a:t>
            </a:r>
            <a:r>
              <a:rPr lang="en-US" sz="1600" dirty="0" smtClean="0">
                <a:hlinkClick r:id="rId2"/>
              </a:rPr>
              <a:t>https://www.kunstmuseum.nl/en/collection/card-players?origin=gm</a:t>
            </a:r>
            <a:endParaRPr lang="en-US" sz="1600" dirty="0">
              <a:latin typeface="Calibri" pitchFamily="34" charset="0"/>
            </a:endParaRPr>
          </a:p>
        </p:txBody>
      </p:sp>
      <p:pic>
        <p:nvPicPr>
          <p:cNvPr id="21506" name="Picture 2" descr="Theo van Doesburg [1883-1931]"/>
          <p:cNvPicPr>
            <a:picLocks noChangeAspect="1" noChangeArrowheads="1"/>
          </p:cNvPicPr>
          <p:nvPr/>
        </p:nvPicPr>
        <p:blipFill>
          <a:blip r:embed="rId3"/>
          <a:srcRect/>
          <a:stretch>
            <a:fillRect/>
          </a:stretch>
        </p:blipFill>
        <p:spPr bwMode="auto">
          <a:xfrm>
            <a:off x="1905000" y="1676400"/>
            <a:ext cx="5638800" cy="46050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eo van Doesburg Composition IX 1917-18 "/>
          <p:cNvPicPr>
            <a:picLocks noChangeAspect="1" noChangeArrowheads="1"/>
          </p:cNvPicPr>
          <p:nvPr/>
        </p:nvPicPr>
        <p:blipFill>
          <a:blip r:embed="rId2"/>
          <a:srcRect/>
          <a:stretch>
            <a:fillRect/>
          </a:stretch>
        </p:blipFill>
        <p:spPr bwMode="auto">
          <a:xfrm>
            <a:off x="4495800" y="228600"/>
            <a:ext cx="4457700" cy="4819650"/>
          </a:xfrm>
          <a:prstGeom prst="rect">
            <a:avLst/>
          </a:prstGeom>
          <a:noFill/>
          <a:ln w="9525">
            <a:noFill/>
            <a:miter lim="800000"/>
            <a:headEnd/>
            <a:tailEnd/>
          </a:ln>
        </p:spPr>
      </p:pic>
      <p:sp>
        <p:nvSpPr>
          <p:cNvPr id="37891" name="Rectangle 2"/>
          <p:cNvSpPr>
            <a:spLocks noChangeArrowheads="1"/>
          </p:cNvSpPr>
          <p:nvPr/>
        </p:nvSpPr>
        <p:spPr bwMode="auto">
          <a:xfrm>
            <a:off x="1295400" y="228600"/>
            <a:ext cx="3124200" cy="1569660"/>
          </a:xfrm>
          <a:prstGeom prst="rect">
            <a:avLst/>
          </a:prstGeom>
          <a:noFill/>
          <a:ln w="9525">
            <a:noFill/>
            <a:miter lim="800000"/>
            <a:headEnd/>
            <a:tailEnd/>
          </a:ln>
        </p:spPr>
        <p:txBody>
          <a:bodyPr>
            <a:spAutoFit/>
          </a:bodyPr>
          <a:lstStyle/>
          <a:p>
            <a:pPr algn="r"/>
            <a:r>
              <a:rPr lang="nl-NL" sz="1600" dirty="0" smtClean="0">
                <a:latin typeface="Calibri" pitchFamily="34" charset="0"/>
              </a:rPr>
              <a:t>T</a:t>
            </a:r>
            <a:r>
              <a:rPr lang="sr-Latn-RS" sz="1600" dirty="0" smtClean="0">
                <a:latin typeface="Calibri" pitchFamily="34" charset="0"/>
              </a:rPr>
              <a:t>e</a:t>
            </a:r>
            <a:r>
              <a:rPr lang="nl-NL" sz="1600" dirty="0" smtClean="0">
                <a:latin typeface="Calibri" pitchFamily="34" charset="0"/>
              </a:rPr>
              <a:t>o </a:t>
            </a:r>
            <a:r>
              <a:rPr lang="nl-NL" sz="1600" dirty="0">
                <a:latin typeface="Calibri" pitchFamily="34" charset="0"/>
              </a:rPr>
              <a:t>van </a:t>
            </a:r>
            <a:r>
              <a:rPr lang="nl-NL" sz="1600" dirty="0" smtClean="0">
                <a:latin typeface="Calibri" pitchFamily="34" charset="0"/>
              </a:rPr>
              <a:t>D</a:t>
            </a:r>
            <a:r>
              <a:rPr lang="sr-Latn-RS" sz="1600" dirty="0" smtClean="0">
                <a:latin typeface="Calibri" pitchFamily="34" charset="0"/>
              </a:rPr>
              <a:t>u</a:t>
            </a:r>
            <a:r>
              <a:rPr lang="nl-NL" sz="1600" dirty="0" smtClean="0">
                <a:latin typeface="Calibri" pitchFamily="34" charset="0"/>
              </a:rPr>
              <a:t>sburg</a:t>
            </a:r>
            <a:r>
              <a:rPr lang="nl-NL" sz="1600" dirty="0">
                <a:latin typeface="Calibri" pitchFamily="34" charset="0"/>
              </a:rPr>
              <a:t/>
            </a:r>
            <a:br>
              <a:rPr lang="nl-NL" sz="1600" dirty="0">
                <a:latin typeface="Calibri" pitchFamily="34" charset="0"/>
              </a:rPr>
            </a:br>
            <a:r>
              <a:rPr lang="sr-Latn-RS" sz="1600" i="1" dirty="0" smtClean="0">
                <a:latin typeface="Calibri" pitchFamily="34" charset="0"/>
              </a:rPr>
              <a:t>K</a:t>
            </a:r>
            <a:r>
              <a:rPr lang="nl-NL" sz="1600" i="1" dirty="0" smtClean="0">
                <a:latin typeface="Calibri" pitchFamily="34" charset="0"/>
              </a:rPr>
              <a:t>ompo</a:t>
            </a:r>
            <a:r>
              <a:rPr lang="sr-Latn-RS" sz="1600" i="1" dirty="0" smtClean="0">
                <a:latin typeface="Calibri" pitchFamily="34" charset="0"/>
              </a:rPr>
              <a:t>zicija</a:t>
            </a:r>
            <a:r>
              <a:rPr lang="nl-NL" sz="1600" i="1" dirty="0" smtClean="0">
                <a:latin typeface="Calibri" pitchFamily="34" charset="0"/>
              </a:rPr>
              <a:t> </a:t>
            </a:r>
            <a:r>
              <a:rPr lang="nl-NL" sz="1600" i="1" dirty="0">
                <a:latin typeface="Calibri" pitchFamily="34" charset="0"/>
              </a:rPr>
              <a:t>IX</a:t>
            </a:r>
            <a:r>
              <a:rPr lang="nl-NL" sz="1600" dirty="0">
                <a:latin typeface="Calibri" pitchFamily="34" charset="0"/>
              </a:rPr>
              <a:t> </a:t>
            </a:r>
            <a:r>
              <a:rPr lang="sr-Latn-RS" sz="1600" dirty="0" smtClean="0">
                <a:latin typeface="Calibri" pitchFamily="34" charset="0"/>
              </a:rPr>
              <a:t>(</a:t>
            </a:r>
            <a:r>
              <a:rPr lang="sr-Latn-RS" sz="1600" i="1" dirty="0" smtClean="0">
                <a:latin typeface="Calibri" pitchFamily="34" charset="0"/>
              </a:rPr>
              <a:t>Opus 18: apstraktna verzija Kartaroša)</a:t>
            </a:r>
            <a:r>
              <a:rPr lang="sr-Latn-RS" sz="1600" dirty="0" smtClean="0">
                <a:latin typeface="Calibri" pitchFamily="34" charset="0"/>
              </a:rPr>
              <a:t>, </a:t>
            </a:r>
            <a:r>
              <a:rPr lang="nl-NL" sz="1600" dirty="0" smtClean="0">
                <a:latin typeface="Calibri" pitchFamily="34" charset="0"/>
              </a:rPr>
              <a:t>1917–18</a:t>
            </a:r>
            <a:r>
              <a:rPr lang="sr-Latn-RS" sz="1600" dirty="0" smtClean="0">
                <a:latin typeface="Calibri" pitchFamily="34" charset="0"/>
              </a:rPr>
              <a:t>, 116 x 106,5 cm, ulje na platnu,</a:t>
            </a:r>
            <a:endParaRPr lang="nl-NL" sz="1600" dirty="0">
              <a:latin typeface="Calibri" pitchFamily="34" charset="0"/>
            </a:endParaRPr>
          </a:p>
          <a:p>
            <a:pPr algn="r"/>
            <a:r>
              <a:rPr lang="nl-NL" sz="1600" dirty="0">
                <a:latin typeface="Calibri" pitchFamily="34" charset="0"/>
              </a:rPr>
              <a:t>Gemeentemuseum Den Haag</a:t>
            </a:r>
          </a:p>
        </p:txBody>
      </p:sp>
      <p:pic>
        <p:nvPicPr>
          <p:cNvPr id="37892" name="Picture 2" descr="Image of Compositie (hamer en zaag)"/>
          <p:cNvPicPr>
            <a:picLocks noChangeAspect="1" noChangeArrowheads="1"/>
          </p:cNvPicPr>
          <p:nvPr/>
        </p:nvPicPr>
        <p:blipFill>
          <a:blip r:embed="rId3"/>
          <a:srcRect/>
          <a:stretch>
            <a:fillRect/>
          </a:stretch>
        </p:blipFill>
        <p:spPr bwMode="auto">
          <a:xfrm>
            <a:off x="228600" y="3810000"/>
            <a:ext cx="3800475" cy="2919413"/>
          </a:xfrm>
          <a:prstGeom prst="rect">
            <a:avLst/>
          </a:prstGeom>
          <a:noFill/>
          <a:ln w="9525">
            <a:noFill/>
            <a:miter lim="800000"/>
            <a:headEnd/>
            <a:tailEnd/>
          </a:ln>
        </p:spPr>
      </p:pic>
      <p:sp>
        <p:nvSpPr>
          <p:cNvPr id="37893" name="Rectangle 5"/>
          <p:cNvSpPr>
            <a:spLocks noChangeArrowheads="1"/>
          </p:cNvSpPr>
          <p:nvPr/>
        </p:nvSpPr>
        <p:spPr bwMode="auto">
          <a:xfrm>
            <a:off x="4038600" y="5867400"/>
            <a:ext cx="4038600" cy="830997"/>
          </a:xfrm>
          <a:prstGeom prst="rect">
            <a:avLst/>
          </a:prstGeom>
          <a:noFill/>
          <a:ln w="9525">
            <a:noFill/>
            <a:miter lim="800000"/>
            <a:headEnd/>
            <a:tailEnd/>
          </a:ln>
        </p:spPr>
        <p:txBody>
          <a:bodyPr wrap="square">
            <a:spAutoFit/>
          </a:bodyPr>
          <a:lstStyle/>
          <a:p>
            <a:r>
              <a:rPr lang="sr-Latn-CS" sz="1600" dirty="0" smtClean="0">
                <a:latin typeface="Calibri" pitchFamily="34" charset="0"/>
              </a:rPr>
              <a:t>Vilmoš Husar, </a:t>
            </a:r>
            <a:r>
              <a:rPr lang="sr-Latn-CS" sz="1600" i="1" dirty="0" smtClean="0">
                <a:latin typeface="Calibri" pitchFamily="34" charset="0"/>
              </a:rPr>
              <a:t>Mrtva priroda, Kompozicija (čekić i testera), </a:t>
            </a:r>
            <a:r>
              <a:rPr lang="nl-NL" sz="1600" dirty="0" smtClean="0">
                <a:latin typeface="Calibri" pitchFamily="34" charset="0"/>
              </a:rPr>
              <a:t>circa 1917</a:t>
            </a:r>
            <a:r>
              <a:rPr lang="sr-Latn-RS" sz="1600" dirty="0" smtClean="0">
                <a:latin typeface="Calibri" pitchFamily="34" charset="0"/>
              </a:rPr>
              <a:t>, </a:t>
            </a:r>
            <a:r>
              <a:rPr lang="nl-NL" sz="1600" dirty="0" smtClean="0">
                <a:latin typeface="Calibri" pitchFamily="34" charset="0"/>
              </a:rPr>
              <a:t>42 </a:t>
            </a:r>
            <a:r>
              <a:rPr lang="sr-Latn-CS" sz="1600" dirty="0" smtClean="0">
                <a:latin typeface="Calibri" pitchFamily="34" charset="0"/>
              </a:rPr>
              <a:t>x </a:t>
            </a:r>
            <a:r>
              <a:rPr lang="nl-NL" sz="1600" dirty="0" smtClean="0">
                <a:latin typeface="Calibri" pitchFamily="34" charset="0"/>
              </a:rPr>
              <a:t>53 cm</a:t>
            </a:r>
            <a:r>
              <a:rPr lang="sr-Latn-RS" sz="1600" dirty="0" smtClean="0">
                <a:latin typeface="Calibri" pitchFamily="34" charset="0"/>
              </a:rPr>
              <a:t>, </a:t>
            </a:r>
            <a:r>
              <a:rPr lang="en-US" sz="1600" dirty="0" smtClean="0">
                <a:latin typeface="Calibri" pitchFamily="34" charset="0"/>
              </a:rPr>
              <a:t>U</a:t>
            </a:r>
            <a:r>
              <a:rPr lang="sr-Latn-RS" sz="1600" dirty="0" smtClean="0">
                <a:latin typeface="Calibri" pitchFamily="34" charset="0"/>
              </a:rPr>
              <a:t>lje na platnu, </a:t>
            </a:r>
            <a:r>
              <a:rPr lang="nl-NL" sz="1600" dirty="0" smtClean="0">
                <a:latin typeface="Calibri" pitchFamily="34" charset="0"/>
              </a:rPr>
              <a:t>Gemeentemuseum Den Haag</a:t>
            </a:r>
            <a:endParaRPr lang="nl-NL" sz="16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38200" y="152400"/>
            <a:ext cx="2667000" cy="1077218"/>
          </a:xfrm>
          <a:prstGeom prst="rect">
            <a:avLst/>
          </a:prstGeom>
          <a:noFill/>
          <a:ln w="9525">
            <a:noFill/>
            <a:miter lim="800000"/>
            <a:headEnd/>
            <a:tailEnd/>
          </a:ln>
        </p:spPr>
        <p:txBody>
          <a:bodyPr>
            <a:spAutoFit/>
          </a:bodyPr>
          <a:lstStyle/>
          <a:p>
            <a:pPr algn="r"/>
            <a:r>
              <a:rPr lang="en-US" sz="1600" dirty="0" err="1" smtClean="0">
                <a:latin typeface="Calibri" pitchFamily="34" charset="0"/>
              </a:rPr>
              <a:t>Teo</a:t>
            </a:r>
            <a:r>
              <a:rPr lang="en-US" sz="1600" dirty="0" smtClean="0">
                <a:latin typeface="Calibri" pitchFamily="34" charset="0"/>
              </a:rPr>
              <a:t> </a:t>
            </a:r>
            <a:r>
              <a:rPr lang="en-US" sz="1600" dirty="0">
                <a:latin typeface="Calibri" pitchFamily="34" charset="0"/>
              </a:rPr>
              <a:t>van </a:t>
            </a:r>
            <a:r>
              <a:rPr lang="en-US" sz="1600" dirty="0" smtClean="0">
                <a:latin typeface="Calibri" pitchFamily="34" charset="0"/>
              </a:rPr>
              <a:t>D</a:t>
            </a:r>
            <a:r>
              <a:rPr lang="sr-Latn-RS" sz="1600" dirty="0" smtClean="0">
                <a:latin typeface="Calibri" pitchFamily="34" charset="0"/>
              </a:rPr>
              <a:t>u</a:t>
            </a:r>
            <a:r>
              <a:rPr lang="en-US" sz="1600" dirty="0" err="1" smtClean="0">
                <a:latin typeface="Calibri" pitchFamily="34" charset="0"/>
              </a:rPr>
              <a:t>sburg</a:t>
            </a:r>
            <a:r>
              <a:rPr lang="sr-Latn-RS" sz="1600" dirty="0" smtClean="0">
                <a:latin typeface="Calibri" pitchFamily="34" charset="0"/>
              </a:rPr>
              <a:t>, </a:t>
            </a:r>
            <a:r>
              <a:rPr lang="sr-Latn-RS" sz="1600" i="1" dirty="0" smtClean="0">
                <a:latin typeface="Calibri" pitchFamily="34" charset="0"/>
              </a:rPr>
              <a:t>Kompozicija u disonancijama</a:t>
            </a:r>
            <a:r>
              <a:rPr lang="sr-Latn-RS" sz="1600" dirty="0" smtClean="0">
                <a:latin typeface="Calibri" pitchFamily="34" charset="0"/>
              </a:rPr>
              <a:t>,</a:t>
            </a:r>
            <a:r>
              <a:rPr lang="en-US" sz="1600" dirty="0">
                <a:latin typeface="Calibri" pitchFamily="34" charset="0"/>
              </a:rPr>
              <a:t/>
            </a:r>
            <a:br>
              <a:rPr lang="en-US" sz="1600" dirty="0">
                <a:latin typeface="Calibri" pitchFamily="34" charset="0"/>
              </a:rPr>
            </a:br>
            <a:r>
              <a:rPr lang="en-US" sz="1600" dirty="0" smtClean="0">
                <a:latin typeface="Calibri" pitchFamily="34" charset="0"/>
              </a:rPr>
              <a:t>1919</a:t>
            </a:r>
            <a:endParaRPr lang="en-US" sz="1600" dirty="0">
              <a:latin typeface="Calibri" pitchFamily="34" charset="0"/>
            </a:endParaRPr>
          </a:p>
          <a:p>
            <a:pPr algn="r"/>
            <a:r>
              <a:rPr lang="en-US" sz="1600" dirty="0" err="1">
                <a:latin typeface="Calibri" pitchFamily="34" charset="0"/>
              </a:rPr>
              <a:t>Kunstmuseum</a:t>
            </a:r>
            <a:r>
              <a:rPr lang="en-US" sz="1600" dirty="0">
                <a:latin typeface="Calibri" pitchFamily="34" charset="0"/>
              </a:rPr>
              <a:t> Basel</a:t>
            </a:r>
          </a:p>
        </p:txBody>
      </p:sp>
      <p:pic>
        <p:nvPicPr>
          <p:cNvPr id="38916" name="Picture 2" descr="http://1.bp.blogspot.com/-1B4850TaH5Y/UWO7TRs3oUI/AAAAAAAAAiE/Jl70kDXolpw/s1600/101.jpg"/>
          <p:cNvPicPr>
            <a:picLocks noChangeAspect="1" noChangeArrowheads="1"/>
          </p:cNvPicPr>
          <p:nvPr/>
        </p:nvPicPr>
        <p:blipFill>
          <a:blip r:embed="rId2"/>
          <a:srcRect/>
          <a:stretch>
            <a:fillRect/>
          </a:stretch>
        </p:blipFill>
        <p:spPr bwMode="auto">
          <a:xfrm>
            <a:off x="228600" y="2362200"/>
            <a:ext cx="2819400" cy="3609975"/>
          </a:xfrm>
          <a:prstGeom prst="rect">
            <a:avLst/>
          </a:prstGeom>
          <a:noFill/>
          <a:ln w="9525">
            <a:noFill/>
            <a:miter lim="800000"/>
            <a:headEnd/>
            <a:tailEnd/>
          </a:ln>
        </p:spPr>
      </p:pic>
      <p:pic>
        <p:nvPicPr>
          <p:cNvPr id="22530" name="Picture 2" descr="Theo van Doesburg Composition in Dissonances 1919 "/>
          <p:cNvPicPr>
            <a:picLocks noChangeAspect="1" noChangeArrowheads="1"/>
          </p:cNvPicPr>
          <p:nvPr/>
        </p:nvPicPr>
        <p:blipFill>
          <a:blip r:embed="rId3"/>
          <a:srcRect/>
          <a:stretch>
            <a:fillRect/>
          </a:stretch>
        </p:blipFill>
        <p:spPr bwMode="auto">
          <a:xfrm>
            <a:off x="3657600" y="152400"/>
            <a:ext cx="5248275" cy="5715000"/>
          </a:xfrm>
          <a:prstGeom prst="rect">
            <a:avLst/>
          </a:prstGeom>
          <a:noFill/>
        </p:spPr>
      </p:pic>
      <p:sp>
        <p:nvSpPr>
          <p:cNvPr id="6" name="Rectangle 5"/>
          <p:cNvSpPr/>
          <p:nvPr/>
        </p:nvSpPr>
        <p:spPr>
          <a:xfrm>
            <a:off x="228600" y="6019800"/>
            <a:ext cx="2971800" cy="584775"/>
          </a:xfrm>
          <a:prstGeom prst="rect">
            <a:avLst/>
          </a:prstGeom>
        </p:spPr>
        <p:txBody>
          <a:bodyPr wrap="square">
            <a:spAutoFit/>
          </a:bodyPr>
          <a:lstStyle/>
          <a:p>
            <a:r>
              <a:rPr lang="sr-Latn-RS" sz="1600" dirty="0" smtClean="0">
                <a:latin typeface="Calibri" pitchFamily="34" charset="0"/>
              </a:rPr>
              <a:t>Vilmoš Husar, </a:t>
            </a:r>
            <a:r>
              <a:rPr lang="sr-Latn-RS" sz="1600" i="1" dirty="0" smtClean="0">
                <a:latin typeface="Calibri" pitchFamily="34" charset="0"/>
              </a:rPr>
              <a:t>Kompozicija u sivom</a:t>
            </a:r>
            <a:r>
              <a:rPr lang="sr-Latn-RS" sz="1600" dirty="0" smtClean="0">
                <a:latin typeface="Calibri" pitchFamily="34" charset="0"/>
              </a:rPr>
              <a:t>,</a:t>
            </a:r>
            <a:r>
              <a:rPr lang="nl-NL" sz="1600" dirty="0" smtClean="0">
                <a:latin typeface="Calibri" pitchFamily="34" charset="0"/>
              </a:rPr>
              <a:t> 1918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Theo van Doesburg, Composition in Gray (Rag-time), 1919. Oil on canvas, 38 x 23 1/4 inches (96.5 x 59.1 cm)"/>
          <p:cNvPicPr>
            <a:picLocks noChangeAspect="1" noChangeArrowheads="1"/>
          </p:cNvPicPr>
          <p:nvPr/>
        </p:nvPicPr>
        <p:blipFill>
          <a:blip r:embed="rId2"/>
          <a:srcRect/>
          <a:stretch>
            <a:fillRect/>
          </a:stretch>
        </p:blipFill>
        <p:spPr bwMode="auto">
          <a:xfrm>
            <a:off x="-76200" y="0"/>
            <a:ext cx="4146947" cy="6858000"/>
          </a:xfrm>
          <a:prstGeom prst="rect">
            <a:avLst/>
          </a:prstGeom>
          <a:noFill/>
        </p:spPr>
      </p:pic>
      <p:sp>
        <p:nvSpPr>
          <p:cNvPr id="3" name="Rectangle 2"/>
          <p:cNvSpPr/>
          <p:nvPr/>
        </p:nvSpPr>
        <p:spPr>
          <a:xfrm>
            <a:off x="4114800" y="0"/>
            <a:ext cx="4114800" cy="1569660"/>
          </a:xfrm>
          <a:prstGeom prst="rect">
            <a:avLst/>
          </a:prstGeom>
        </p:spPr>
        <p:txBody>
          <a:bodyPr wrap="square">
            <a:spAutoFit/>
          </a:bodyPr>
          <a:lstStyle/>
          <a:p>
            <a:r>
              <a:rPr lang="sr-Latn-RS" sz="1600" dirty="0" smtClean="0">
                <a:latin typeface="Calibri" pitchFamily="34" charset="0"/>
              </a:rPr>
              <a:t>Teo van Dusburg, </a:t>
            </a:r>
            <a:r>
              <a:rPr lang="sr-Latn-RS" sz="1600" i="1" dirty="0" smtClean="0">
                <a:latin typeface="Calibri" pitchFamily="34" charset="0"/>
              </a:rPr>
              <a:t>Kompozicija u sivom</a:t>
            </a:r>
            <a:r>
              <a:rPr lang="en-US" sz="1600" i="1" dirty="0" smtClean="0">
                <a:latin typeface="Calibri" pitchFamily="34" charset="0"/>
              </a:rPr>
              <a:t> (Rag-time)</a:t>
            </a:r>
            <a:r>
              <a:rPr lang="sr-Latn-RS" sz="1600" dirty="0" smtClean="0">
                <a:latin typeface="Calibri" pitchFamily="34" charset="0"/>
              </a:rPr>
              <a:t>, 1919, ulje na platnu </a:t>
            </a:r>
            <a:r>
              <a:rPr lang="en-US" sz="1600" dirty="0" smtClean="0">
                <a:latin typeface="Calibri" pitchFamily="34" charset="0"/>
              </a:rPr>
              <a:t>96.5 x 59.1 cm</a:t>
            </a:r>
            <a:r>
              <a:rPr lang="sr-Latn-RS" sz="1600" dirty="0" smtClean="0">
                <a:latin typeface="Calibri" pitchFamily="34" charset="0"/>
              </a:rPr>
              <a:t>, </a:t>
            </a:r>
            <a:r>
              <a:rPr lang="en-US" sz="1600" dirty="0" smtClean="0">
                <a:latin typeface="Calibri" pitchFamily="34" charset="0"/>
              </a:rPr>
              <a:t>The Solomon R. Guggenheim Foundation Peggy Guggenheim Collection</a:t>
            </a:r>
            <a:endParaRPr lang="sr-Latn-RS" sz="1600" dirty="0" smtClean="0">
              <a:latin typeface="Calibri" pitchFamily="34" charset="0"/>
            </a:endParaRPr>
          </a:p>
          <a:p>
            <a:r>
              <a:rPr lang="en-US" sz="1600" dirty="0" smtClean="0">
                <a:latin typeface="Calibri" pitchFamily="34" charset="0"/>
              </a:rPr>
              <a:t>V</a:t>
            </a:r>
            <a:r>
              <a:rPr lang="sr-Latn-RS" sz="1600" dirty="0" smtClean="0">
                <a:latin typeface="Calibri" pitchFamily="34" charset="0"/>
              </a:rPr>
              <a:t>ideti na: </a:t>
            </a:r>
            <a:r>
              <a:rPr lang="en-US" sz="1600" dirty="0" smtClean="0">
                <a:latin typeface="Calibri" pitchFamily="34" charset="0"/>
                <a:hlinkClick r:id="rId3"/>
              </a:rPr>
              <a:t>https://www.guggenheim.org/artwork/1079</a:t>
            </a:r>
            <a:endParaRPr lang="en-US" sz="1600" dirty="0">
              <a:latin typeface="Calibri" pitchFamily="34" charset="0"/>
            </a:endParaRPr>
          </a:p>
        </p:txBody>
      </p:sp>
      <p:pic>
        <p:nvPicPr>
          <p:cNvPr id="87044" name="Picture 4" descr="https://krollermuller.nl/media/cache/collection_item_detail_small/media/collectionitempage/tmsImage/studie-voor-compositie-in-grijs-rag-time-theo-van-doesburg-43361-copyright-kroller-muller-museum.jpg"/>
          <p:cNvPicPr>
            <a:picLocks noChangeAspect="1" noChangeArrowheads="1"/>
          </p:cNvPicPr>
          <p:nvPr/>
        </p:nvPicPr>
        <p:blipFill>
          <a:blip r:embed="rId4"/>
          <a:srcRect/>
          <a:stretch>
            <a:fillRect/>
          </a:stretch>
        </p:blipFill>
        <p:spPr bwMode="auto">
          <a:xfrm>
            <a:off x="4191000" y="1600200"/>
            <a:ext cx="2953131" cy="5257800"/>
          </a:xfrm>
          <a:prstGeom prst="rect">
            <a:avLst/>
          </a:prstGeom>
          <a:noFill/>
        </p:spPr>
      </p:pic>
      <p:sp>
        <p:nvSpPr>
          <p:cNvPr id="5" name="Rectangle 4"/>
          <p:cNvSpPr/>
          <p:nvPr/>
        </p:nvSpPr>
        <p:spPr>
          <a:xfrm>
            <a:off x="7162800" y="5534561"/>
            <a:ext cx="1981200" cy="1323439"/>
          </a:xfrm>
          <a:prstGeom prst="rect">
            <a:avLst/>
          </a:prstGeom>
        </p:spPr>
        <p:txBody>
          <a:bodyPr wrap="square">
            <a:spAutoFit/>
          </a:bodyPr>
          <a:lstStyle/>
          <a:p>
            <a:r>
              <a:rPr lang="en-US" sz="1600" dirty="0" smtClean="0">
                <a:latin typeface="Calibri" pitchFamily="34" charset="0"/>
              </a:rPr>
              <a:t>Stud</a:t>
            </a:r>
            <a:r>
              <a:rPr lang="sr-Latn-RS" sz="1600" dirty="0" smtClean="0">
                <a:latin typeface="Calibri" pitchFamily="34" charset="0"/>
              </a:rPr>
              <a:t>ija za </a:t>
            </a:r>
            <a:r>
              <a:rPr lang="sr-Latn-RS" sz="1600" i="1" dirty="0" smtClean="0">
                <a:latin typeface="Calibri" pitchFamily="34" charset="0"/>
              </a:rPr>
              <a:t>Kompoziciju u sivom </a:t>
            </a:r>
            <a:r>
              <a:rPr lang="en-US" sz="1600" i="1" dirty="0" smtClean="0">
                <a:latin typeface="Calibri" pitchFamily="34" charset="0"/>
              </a:rPr>
              <a:t>(Rag-Time</a:t>
            </a:r>
            <a:r>
              <a:rPr lang="en-US" sz="1600" dirty="0" smtClean="0">
                <a:latin typeface="Calibri" pitchFamily="34" charset="0"/>
              </a:rPr>
              <a:t>)</a:t>
            </a:r>
            <a:r>
              <a:rPr lang="sr-Latn-RS" sz="1600" dirty="0" smtClean="0">
                <a:latin typeface="Calibri" pitchFamily="34" charset="0"/>
              </a:rPr>
              <a:t>, gvaš na papiru,</a:t>
            </a:r>
            <a:endParaRPr lang="en-US" sz="1600" dirty="0" smtClean="0">
              <a:latin typeface="Calibri" pitchFamily="34" charset="0"/>
            </a:endParaRPr>
          </a:p>
          <a:p>
            <a:r>
              <a:rPr lang="en-US" sz="1600" dirty="0" smtClean="0">
                <a:latin typeface="Calibri" pitchFamily="34" charset="0"/>
              </a:rPr>
              <a:t>96,3 x 55,3 cm</a:t>
            </a:r>
            <a:endParaRPr lang="en-US" sz="16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Theo van Doesburg Composition 1924"/>
          <p:cNvPicPr>
            <a:picLocks noChangeAspect="1" noChangeArrowheads="1"/>
          </p:cNvPicPr>
          <p:nvPr/>
        </p:nvPicPr>
        <p:blipFill>
          <a:blip r:embed="rId2"/>
          <a:srcRect/>
          <a:stretch>
            <a:fillRect/>
          </a:stretch>
        </p:blipFill>
        <p:spPr bwMode="auto">
          <a:xfrm>
            <a:off x="4267200" y="533400"/>
            <a:ext cx="4457700" cy="5581650"/>
          </a:xfrm>
          <a:prstGeom prst="rect">
            <a:avLst/>
          </a:prstGeom>
          <a:noFill/>
          <a:ln w="9525">
            <a:noFill/>
            <a:miter lim="800000"/>
            <a:headEnd/>
            <a:tailEnd/>
          </a:ln>
        </p:spPr>
      </p:pic>
      <p:sp>
        <p:nvSpPr>
          <p:cNvPr id="203779" name="Rectangle 2"/>
          <p:cNvSpPr>
            <a:spLocks noChangeArrowheads="1"/>
          </p:cNvSpPr>
          <p:nvPr/>
        </p:nvSpPr>
        <p:spPr bwMode="auto">
          <a:xfrm>
            <a:off x="838200" y="609600"/>
            <a:ext cx="2895600" cy="923925"/>
          </a:xfrm>
          <a:prstGeom prst="rect">
            <a:avLst/>
          </a:prstGeom>
          <a:noFill/>
          <a:ln w="9525">
            <a:noFill/>
            <a:miter lim="800000"/>
            <a:headEnd/>
            <a:tailEnd/>
          </a:ln>
        </p:spPr>
        <p:txBody>
          <a:bodyPr>
            <a:spAutoFit/>
          </a:bodyPr>
          <a:lstStyle/>
          <a:p>
            <a:pPr algn="r"/>
            <a:r>
              <a:rPr lang="nl-NL" dirty="0" smtClean="0">
                <a:latin typeface="Calibri" pitchFamily="34" charset="0"/>
              </a:rPr>
              <a:t>Teo </a:t>
            </a:r>
            <a:r>
              <a:rPr lang="nl-NL" dirty="0">
                <a:latin typeface="Calibri" pitchFamily="34" charset="0"/>
              </a:rPr>
              <a:t>van </a:t>
            </a:r>
            <a:r>
              <a:rPr lang="nl-NL" dirty="0" smtClean="0">
                <a:latin typeface="Calibri" pitchFamily="34" charset="0"/>
              </a:rPr>
              <a:t>D</a:t>
            </a:r>
            <a:r>
              <a:rPr lang="sr-Latn-RS" dirty="0" smtClean="0">
                <a:latin typeface="Calibri" pitchFamily="34" charset="0"/>
              </a:rPr>
              <a:t>u</a:t>
            </a:r>
            <a:r>
              <a:rPr lang="nl-NL" dirty="0" smtClean="0">
                <a:latin typeface="Calibri" pitchFamily="34" charset="0"/>
              </a:rPr>
              <a:t>sburg</a:t>
            </a:r>
            <a:r>
              <a:rPr lang="nl-NL" dirty="0">
                <a:latin typeface="Calibri" pitchFamily="34" charset="0"/>
              </a:rPr>
              <a:t> </a:t>
            </a:r>
            <a:br>
              <a:rPr lang="nl-NL" dirty="0">
                <a:latin typeface="Calibri" pitchFamily="34" charset="0"/>
              </a:rPr>
            </a:br>
            <a:r>
              <a:rPr lang="sr-Latn-RS" i="1" dirty="0" smtClean="0">
                <a:latin typeface="Calibri" pitchFamily="34" charset="0"/>
              </a:rPr>
              <a:t>Kompozicija, </a:t>
            </a:r>
            <a:r>
              <a:rPr lang="nl-NL" dirty="0" smtClean="0">
                <a:latin typeface="Calibri" pitchFamily="34" charset="0"/>
              </a:rPr>
              <a:t>1924</a:t>
            </a:r>
            <a:endParaRPr lang="nl-NL" dirty="0">
              <a:latin typeface="Calibri" pitchFamily="34" charset="0"/>
            </a:endParaRPr>
          </a:p>
          <a:p>
            <a:pPr algn="r"/>
            <a:r>
              <a:rPr lang="nl-NL" dirty="0">
                <a:latin typeface="Calibri" pitchFamily="34" charset="0"/>
              </a:rPr>
              <a:t>Kunstmuseum Basel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Theo van Doesburg Contra-Composition XV 1925"/>
          <p:cNvPicPr>
            <a:picLocks noChangeAspect="1" noChangeArrowheads="1"/>
          </p:cNvPicPr>
          <p:nvPr/>
        </p:nvPicPr>
        <p:blipFill>
          <a:blip r:embed="rId2"/>
          <a:srcRect/>
          <a:stretch>
            <a:fillRect/>
          </a:stretch>
        </p:blipFill>
        <p:spPr bwMode="auto">
          <a:xfrm>
            <a:off x="3966892" y="990600"/>
            <a:ext cx="4758008" cy="4829175"/>
          </a:xfrm>
          <a:prstGeom prst="rect">
            <a:avLst/>
          </a:prstGeom>
          <a:noFill/>
          <a:ln w="9525">
            <a:noFill/>
            <a:miter lim="800000"/>
            <a:headEnd/>
            <a:tailEnd/>
          </a:ln>
        </p:spPr>
      </p:pic>
      <p:sp>
        <p:nvSpPr>
          <p:cNvPr id="201731" name="Rectangle 2"/>
          <p:cNvSpPr>
            <a:spLocks noChangeArrowheads="1"/>
          </p:cNvSpPr>
          <p:nvPr/>
        </p:nvSpPr>
        <p:spPr bwMode="auto">
          <a:xfrm>
            <a:off x="685800" y="838200"/>
            <a:ext cx="3048000" cy="3139321"/>
          </a:xfrm>
          <a:prstGeom prst="rect">
            <a:avLst/>
          </a:prstGeom>
          <a:noFill/>
          <a:ln w="9525">
            <a:noFill/>
            <a:miter lim="800000"/>
            <a:headEnd/>
            <a:tailEnd/>
          </a:ln>
        </p:spPr>
        <p:txBody>
          <a:bodyPr>
            <a:spAutoFit/>
          </a:bodyPr>
          <a:lstStyle/>
          <a:p>
            <a:pPr algn="r"/>
            <a:r>
              <a:rPr lang="en-US" dirty="0" err="1" smtClean="0">
                <a:latin typeface="Calibri" pitchFamily="34" charset="0"/>
              </a:rPr>
              <a:t>Teo</a:t>
            </a:r>
            <a:r>
              <a:rPr lang="en-US" dirty="0" smtClean="0">
                <a:latin typeface="Calibri" pitchFamily="34" charset="0"/>
              </a:rPr>
              <a:t> </a:t>
            </a:r>
            <a:r>
              <a:rPr lang="en-US" dirty="0">
                <a:latin typeface="Calibri" pitchFamily="34" charset="0"/>
              </a:rPr>
              <a:t>van </a:t>
            </a:r>
            <a:r>
              <a:rPr lang="en-US" dirty="0" smtClean="0">
                <a:latin typeface="Calibri" pitchFamily="34" charset="0"/>
              </a:rPr>
              <a:t>D</a:t>
            </a:r>
            <a:r>
              <a:rPr lang="sr-Latn-RS" dirty="0" smtClean="0">
                <a:latin typeface="Calibri" pitchFamily="34" charset="0"/>
              </a:rPr>
              <a:t>u</a:t>
            </a:r>
            <a:r>
              <a:rPr lang="en-US" dirty="0" err="1" smtClean="0">
                <a:latin typeface="Calibri" pitchFamily="34" charset="0"/>
              </a:rPr>
              <a:t>sburg</a:t>
            </a:r>
            <a:r>
              <a:rPr lang="en-US" dirty="0">
                <a:latin typeface="Calibri" pitchFamily="34" charset="0"/>
              </a:rPr>
              <a:t/>
            </a:r>
            <a:br>
              <a:rPr lang="en-US" dirty="0">
                <a:latin typeface="Calibri" pitchFamily="34" charset="0"/>
              </a:rPr>
            </a:br>
            <a:r>
              <a:rPr lang="sr-Latn-RS" i="1" dirty="0" smtClean="0">
                <a:latin typeface="Calibri" pitchFamily="34" charset="0"/>
              </a:rPr>
              <a:t>Kontrakompozicija</a:t>
            </a:r>
            <a:r>
              <a:rPr lang="en-US" i="1" dirty="0" smtClean="0">
                <a:latin typeface="Calibri" pitchFamily="34" charset="0"/>
              </a:rPr>
              <a:t> XV</a:t>
            </a:r>
            <a:r>
              <a:rPr lang="sr-Latn-RS" i="1" dirty="0" smtClean="0">
                <a:latin typeface="Calibri" pitchFamily="34" charset="0"/>
              </a:rPr>
              <a:t>,</a:t>
            </a:r>
            <a:r>
              <a:rPr lang="en-US" dirty="0">
                <a:latin typeface="Calibri" pitchFamily="34" charset="0"/>
              </a:rPr>
              <a:t> 1925</a:t>
            </a:r>
          </a:p>
          <a:p>
            <a:pPr algn="r"/>
            <a:r>
              <a:rPr lang="en-US" dirty="0">
                <a:latin typeface="Calibri" pitchFamily="34" charset="0"/>
              </a:rPr>
              <a:t>Museum </a:t>
            </a:r>
            <a:r>
              <a:rPr lang="en-US" dirty="0" err="1">
                <a:latin typeface="Calibri" pitchFamily="34" charset="0"/>
              </a:rPr>
              <a:t>Sztuki</a:t>
            </a:r>
            <a:r>
              <a:rPr lang="en-US" dirty="0">
                <a:latin typeface="Calibri" pitchFamily="34" charset="0"/>
              </a:rPr>
              <a:t>, </a:t>
            </a:r>
            <a:r>
              <a:rPr lang="en-US" dirty="0" smtClean="0">
                <a:latin typeface="Calibri" pitchFamily="34" charset="0"/>
              </a:rPr>
              <a:t>Lodz</a:t>
            </a:r>
            <a:endParaRPr lang="sr-Latn-RS" dirty="0" smtClean="0">
              <a:latin typeface="Calibri" pitchFamily="34" charset="0"/>
            </a:endParaRPr>
          </a:p>
          <a:p>
            <a:pPr algn="r"/>
            <a:r>
              <a:rPr lang="sr-Latn-RS" dirty="0" smtClean="0">
                <a:latin typeface="Calibri" pitchFamily="34" charset="0"/>
              </a:rPr>
              <a:t>(koncept kontra kompozicije počinje da razvija od 1924 na studijama i 1925 na slikama, uvodeći dijagonale pod uglom od 45 stepeni, nasuprot kompozicijama koje počivaju na ortogonalnoj strukturi pod uglom od 90 stepeni)</a:t>
            </a:r>
            <a:endParaRPr lang="en-US"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Theo van Doesburg (Christian Emil Marie Küpper). Simultaneous Counter-Composition. 1929-30"/>
          <p:cNvPicPr>
            <a:picLocks noChangeAspect="1" noChangeArrowheads="1"/>
          </p:cNvPicPr>
          <p:nvPr/>
        </p:nvPicPr>
        <p:blipFill>
          <a:blip r:embed="rId2"/>
          <a:srcRect/>
          <a:stretch>
            <a:fillRect/>
          </a:stretch>
        </p:blipFill>
        <p:spPr bwMode="auto">
          <a:xfrm>
            <a:off x="3352800" y="762000"/>
            <a:ext cx="5524500" cy="5524500"/>
          </a:xfrm>
          <a:prstGeom prst="rect">
            <a:avLst/>
          </a:prstGeom>
          <a:noFill/>
          <a:ln w="9525">
            <a:noFill/>
            <a:miter lim="800000"/>
            <a:headEnd/>
            <a:tailEnd/>
          </a:ln>
        </p:spPr>
      </p:pic>
      <p:sp>
        <p:nvSpPr>
          <p:cNvPr id="202755" name="Rectangle 2"/>
          <p:cNvSpPr>
            <a:spLocks noChangeArrowheads="1"/>
          </p:cNvSpPr>
          <p:nvPr/>
        </p:nvSpPr>
        <p:spPr bwMode="auto">
          <a:xfrm>
            <a:off x="381000" y="533400"/>
            <a:ext cx="2895600" cy="1200329"/>
          </a:xfrm>
          <a:prstGeom prst="rect">
            <a:avLst/>
          </a:prstGeom>
          <a:noFill/>
          <a:ln w="9525">
            <a:noFill/>
            <a:miter lim="800000"/>
            <a:headEnd/>
            <a:tailEnd/>
          </a:ln>
        </p:spPr>
        <p:txBody>
          <a:bodyPr>
            <a:spAutoFit/>
          </a:bodyPr>
          <a:lstStyle/>
          <a:p>
            <a:pPr algn="r"/>
            <a:r>
              <a:rPr lang="sr-Latn-RS" dirty="0" smtClean="0">
                <a:latin typeface="Calibri" pitchFamily="34" charset="0"/>
              </a:rPr>
              <a:t>Teo van Dusburg</a:t>
            </a:r>
            <a:r>
              <a:rPr lang="sr-Latn-RS" i="1" dirty="0" smtClean="0">
                <a:latin typeface="Calibri" pitchFamily="34" charset="0"/>
              </a:rPr>
              <a:t>, Simultane kontrakompozicije,</a:t>
            </a:r>
            <a:r>
              <a:rPr lang="sr-Latn-CS" dirty="0" smtClean="0">
                <a:latin typeface="Calibri" pitchFamily="34" charset="0"/>
              </a:rPr>
              <a:t> </a:t>
            </a:r>
            <a:r>
              <a:rPr lang="en-US" dirty="0">
                <a:latin typeface="Calibri" pitchFamily="34" charset="0"/>
              </a:rPr>
              <a:t>1929-30</a:t>
            </a:r>
            <a:r>
              <a:rPr lang="sr-Latn-CS" dirty="0">
                <a:latin typeface="Calibri" pitchFamily="34" charset="0"/>
              </a:rPr>
              <a:t>, </a:t>
            </a:r>
            <a:r>
              <a:rPr lang="sr-Latn-RS" dirty="0" smtClean="0">
                <a:latin typeface="Calibri" pitchFamily="34" charset="0"/>
              </a:rPr>
              <a:t>ulje na platnu</a:t>
            </a:r>
            <a:r>
              <a:rPr lang="sr-Latn-CS" dirty="0" smtClean="0">
                <a:latin typeface="Calibri" pitchFamily="34" charset="0"/>
              </a:rPr>
              <a:t>, </a:t>
            </a:r>
            <a:r>
              <a:rPr lang="en-US" dirty="0">
                <a:latin typeface="Calibri" pitchFamily="34" charset="0"/>
              </a:rPr>
              <a:t>49.5 x 49.5 cm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Theo van Doesburg Simultaneous Countra Composition 1930 abstract geometric painting "/>
          <p:cNvPicPr>
            <a:picLocks noChangeAspect="1" noChangeArrowheads="1"/>
          </p:cNvPicPr>
          <p:nvPr/>
        </p:nvPicPr>
        <p:blipFill>
          <a:blip r:embed="rId2"/>
          <a:srcRect/>
          <a:stretch>
            <a:fillRect/>
          </a:stretch>
        </p:blipFill>
        <p:spPr bwMode="auto">
          <a:xfrm>
            <a:off x="3581400" y="762000"/>
            <a:ext cx="5233988" cy="5334000"/>
          </a:xfrm>
          <a:prstGeom prst="rect">
            <a:avLst/>
          </a:prstGeom>
          <a:noFill/>
          <a:ln w="9525">
            <a:noFill/>
            <a:miter lim="800000"/>
            <a:headEnd/>
            <a:tailEnd/>
          </a:ln>
        </p:spPr>
      </p:pic>
      <p:sp>
        <p:nvSpPr>
          <p:cNvPr id="204803" name="Rectangle 2"/>
          <p:cNvSpPr>
            <a:spLocks noChangeArrowheads="1"/>
          </p:cNvSpPr>
          <p:nvPr/>
        </p:nvSpPr>
        <p:spPr bwMode="auto">
          <a:xfrm>
            <a:off x="457200" y="609600"/>
            <a:ext cx="2743200" cy="1200329"/>
          </a:xfrm>
          <a:prstGeom prst="rect">
            <a:avLst/>
          </a:prstGeom>
          <a:noFill/>
          <a:ln w="9525">
            <a:noFill/>
            <a:miter lim="800000"/>
            <a:headEnd/>
            <a:tailEnd/>
          </a:ln>
        </p:spPr>
        <p:txBody>
          <a:bodyPr>
            <a:spAutoFit/>
          </a:bodyPr>
          <a:lstStyle/>
          <a:p>
            <a:pPr algn="r"/>
            <a:r>
              <a:rPr lang="en-US" dirty="0" err="1" smtClean="0">
                <a:latin typeface="Calibri" pitchFamily="34" charset="0"/>
              </a:rPr>
              <a:t>Teo</a:t>
            </a:r>
            <a:r>
              <a:rPr lang="en-US" dirty="0" smtClean="0">
                <a:latin typeface="Calibri" pitchFamily="34" charset="0"/>
              </a:rPr>
              <a:t> </a:t>
            </a:r>
            <a:r>
              <a:rPr lang="en-US" dirty="0">
                <a:latin typeface="Calibri" pitchFamily="34" charset="0"/>
              </a:rPr>
              <a:t>van </a:t>
            </a:r>
            <a:r>
              <a:rPr lang="en-US" dirty="0" smtClean="0">
                <a:latin typeface="Calibri" pitchFamily="34" charset="0"/>
              </a:rPr>
              <a:t>D</a:t>
            </a:r>
            <a:r>
              <a:rPr lang="sr-Latn-RS" dirty="0" smtClean="0">
                <a:latin typeface="Calibri" pitchFamily="34" charset="0"/>
              </a:rPr>
              <a:t>u</a:t>
            </a:r>
            <a:r>
              <a:rPr lang="en-US" dirty="0" err="1" smtClean="0">
                <a:latin typeface="Calibri" pitchFamily="34" charset="0"/>
              </a:rPr>
              <a:t>sburg</a:t>
            </a:r>
            <a:r>
              <a:rPr lang="en-US" dirty="0">
                <a:latin typeface="Calibri" pitchFamily="34" charset="0"/>
              </a:rPr>
              <a:t/>
            </a:r>
            <a:br>
              <a:rPr lang="en-US" dirty="0">
                <a:latin typeface="Calibri" pitchFamily="34" charset="0"/>
              </a:rPr>
            </a:br>
            <a:r>
              <a:rPr lang="sr-Latn-RS" i="1" dirty="0" smtClean="0">
                <a:latin typeface="Calibri" pitchFamily="34" charset="0"/>
              </a:rPr>
              <a:t>Simultane kontrakompozicije,</a:t>
            </a:r>
            <a:r>
              <a:rPr lang="en-US" dirty="0">
                <a:latin typeface="Calibri" pitchFamily="34" charset="0"/>
              </a:rPr>
              <a:t> </a:t>
            </a:r>
            <a:r>
              <a:rPr lang="en-US" dirty="0" smtClean="0">
                <a:latin typeface="Calibri" pitchFamily="34" charset="0"/>
              </a:rPr>
              <a:t>1930</a:t>
            </a:r>
            <a:r>
              <a:rPr lang="sr-Latn-RS" dirty="0" smtClean="0">
                <a:latin typeface="Calibri" pitchFamily="34" charset="0"/>
              </a:rPr>
              <a:t>, MoMA</a:t>
            </a:r>
            <a:endParaRPr lang="en-US"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Contra-Composition of Dissonances, XVI, 1925 - Theo van Doesburg"/>
          <p:cNvPicPr>
            <a:picLocks noChangeAspect="1" noChangeArrowheads="1"/>
          </p:cNvPicPr>
          <p:nvPr/>
        </p:nvPicPr>
        <p:blipFill>
          <a:blip r:embed="rId2"/>
          <a:srcRect/>
          <a:stretch>
            <a:fillRect/>
          </a:stretch>
        </p:blipFill>
        <p:spPr bwMode="auto">
          <a:xfrm>
            <a:off x="990600" y="1143000"/>
            <a:ext cx="7143750" cy="3924301"/>
          </a:xfrm>
          <a:prstGeom prst="rect">
            <a:avLst/>
          </a:prstGeom>
          <a:noFill/>
        </p:spPr>
      </p:pic>
      <p:sp>
        <p:nvSpPr>
          <p:cNvPr id="4" name="Rectangle 3"/>
          <p:cNvSpPr/>
          <p:nvPr/>
        </p:nvSpPr>
        <p:spPr>
          <a:xfrm>
            <a:off x="1600200" y="5486400"/>
            <a:ext cx="5867400" cy="646331"/>
          </a:xfrm>
          <a:prstGeom prst="rect">
            <a:avLst/>
          </a:prstGeom>
        </p:spPr>
        <p:txBody>
          <a:bodyPr wrap="square">
            <a:spAutoFit/>
          </a:bodyPr>
          <a:lstStyle/>
          <a:p>
            <a:r>
              <a:rPr lang="sr-Latn-RS" dirty="0" smtClean="0">
                <a:latin typeface="Calibri" pitchFamily="34" charset="0"/>
              </a:rPr>
              <a:t>Teo van Dusburg, </a:t>
            </a:r>
            <a:r>
              <a:rPr lang="sr-Latn-RS" i="1" dirty="0" smtClean="0">
                <a:latin typeface="Calibri" pitchFamily="34" charset="0"/>
              </a:rPr>
              <a:t>Kontrakompozicija disonancija</a:t>
            </a:r>
            <a:r>
              <a:rPr lang="en-US" i="1" dirty="0" smtClean="0">
                <a:latin typeface="Calibri" pitchFamily="34" charset="0"/>
              </a:rPr>
              <a:t> XVI</a:t>
            </a:r>
            <a:r>
              <a:rPr lang="sr-Latn-RS" dirty="0" smtClean="0">
                <a:latin typeface="Calibri" pitchFamily="34" charset="0"/>
              </a:rPr>
              <a:t>, 1925, ulje na platnu, 100x180 cm, G</a:t>
            </a:r>
            <a:r>
              <a:rPr lang="en-US" dirty="0" err="1" smtClean="0">
                <a:latin typeface="Calibri" pitchFamily="34" charset="0"/>
              </a:rPr>
              <a:t>emeentemuseum</a:t>
            </a:r>
            <a:r>
              <a:rPr lang="en-US" dirty="0" smtClean="0">
                <a:latin typeface="Calibri" pitchFamily="34" charset="0"/>
              </a:rPr>
              <a:t> den Haag</a:t>
            </a:r>
            <a:r>
              <a:rPr lang="sr-Latn-RS" dirty="0" smtClean="0">
                <a:latin typeface="Calibri" pitchFamily="34" charset="0"/>
              </a:rPr>
              <a:t> </a:t>
            </a:r>
            <a:endParaRPr lang="en-US"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410200"/>
            <a:ext cx="3200400" cy="1200329"/>
          </a:xfrm>
          <a:prstGeom prst="rect">
            <a:avLst/>
          </a:prstGeom>
        </p:spPr>
        <p:txBody>
          <a:bodyPr wrap="square">
            <a:spAutoFit/>
          </a:bodyPr>
          <a:lstStyle/>
          <a:p>
            <a:r>
              <a:rPr lang="en-US" dirty="0" smtClean="0">
                <a:latin typeface="Calibri" pitchFamily="34" charset="0"/>
                <a:hlinkClick r:id="rId2"/>
              </a:rPr>
              <a:t>https://www.tate.org.uk/whats-on/tate-modern/exhibition/van-doesburg-and-international-avant-garde/van-doesburg-and</a:t>
            </a:r>
            <a:endParaRPr lang="en-US" dirty="0">
              <a:latin typeface="Calibri" pitchFamily="34" charset="0"/>
            </a:endParaRPr>
          </a:p>
        </p:txBody>
      </p:sp>
      <p:pic>
        <p:nvPicPr>
          <p:cNvPr id="90114" name="Picture 2" descr="Theo van Doesburg in military service.JPG"/>
          <p:cNvPicPr>
            <a:picLocks noChangeAspect="1" noChangeArrowheads="1"/>
          </p:cNvPicPr>
          <p:nvPr/>
        </p:nvPicPr>
        <p:blipFill>
          <a:blip r:embed="rId3"/>
          <a:srcRect/>
          <a:stretch>
            <a:fillRect/>
          </a:stretch>
        </p:blipFill>
        <p:spPr bwMode="auto">
          <a:xfrm>
            <a:off x="3581400" y="228600"/>
            <a:ext cx="5361926" cy="6400800"/>
          </a:xfrm>
          <a:prstGeom prst="rect">
            <a:avLst/>
          </a:prstGeom>
          <a:noFill/>
        </p:spPr>
      </p:pic>
      <p:sp>
        <p:nvSpPr>
          <p:cNvPr id="4" name="Rectangle 3"/>
          <p:cNvSpPr/>
          <p:nvPr/>
        </p:nvSpPr>
        <p:spPr>
          <a:xfrm>
            <a:off x="228600" y="228600"/>
            <a:ext cx="3276600" cy="923330"/>
          </a:xfrm>
          <a:prstGeom prst="rect">
            <a:avLst/>
          </a:prstGeom>
        </p:spPr>
        <p:txBody>
          <a:bodyPr wrap="square">
            <a:spAutoFit/>
          </a:bodyPr>
          <a:lstStyle/>
          <a:p>
            <a:pPr algn="r"/>
            <a:r>
              <a:rPr lang="sr-Latn-RS" dirty="0" smtClean="0">
                <a:latin typeface="Calibri" pitchFamily="34" charset="0"/>
              </a:rPr>
              <a:t>Teo van Dusburg (</a:t>
            </a:r>
            <a:r>
              <a:rPr lang="en-US" dirty="0" smtClean="0">
                <a:latin typeface="Calibri" pitchFamily="34" charset="0"/>
              </a:rPr>
              <a:t>Theo van </a:t>
            </a:r>
            <a:r>
              <a:rPr lang="en-US" dirty="0" err="1" smtClean="0">
                <a:latin typeface="Calibri" pitchFamily="34" charset="0"/>
              </a:rPr>
              <a:t>Doesburg</a:t>
            </a:r>
            <a:r>
              <a:rPr lang="sr-Latn-RS" dirty="0" smtClean="0">
                <a:latin typeface="Calibri" pitchFamily="34" charset="0"/>
              </a:rPr>
              <a:t> (1883-1931)), fotografija iz 1915. godine </a:t>
            </a:r>
            <a:endParaRPr lang="en-US"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lassconnection.s3.amazonaws.com/84/flashcards/28084/jpg/10081329854086031.jpg"/>
          <p:cNvPicPr>
            <a:picLocks noChangeAspect="1" noChangeArrowheads="1"/>
          </p:cNvPicPr>
          <p:nvPr/>
        </p:nvPicPr>
        <p:blipFill>
          <a:blip r:embed="rId2"/>
          <a:srcRect/>
          <a:stretch>
            <a:fillRect/>
          </a:stretch>
        </p:blipFill>
        <p:spPr bwMode="auto">
          <a:xfrm>
            <a:off x="3513138" y="0"/>
            <a:ext cx="5630862" cy="4267200"/>
          </a:xfrm>
          <a:prstGeom prst="rect">
            <a:avLst/>
          </a:prstGeom>
          <a:noFill/>
          <a:ln w="9525">
            <a:noFill/>
            <a:miter lim="800000"/>
            <a:headEnd/>
            <a:tailEnd/>
          </a:ln>
        </p:spPr>
      </p:pic>
      <p:sp>
        <p:nvSpPr>
          <p:cNvPr id="13315" name="Rectangle 3"/>
          <p:cNvSpPr>
            <a:spLocks noChangeArrowheads="1"/>
          </p:cNvSpPr>
          <p:nvPr/>
        </p:nvSpPr>
        <p:spPr bwMode="auto">
          <a:xfrm>
            <a:off x="304800" y="4343400"/>
            <a:ext cx="5257800" cy="2308225"/>
          </a:xfrm>
          <a:prstGeom prst="rect">
            <a:avLst/>
          </a:prstGeom>
          <a:noFill/>
          <a:ln w="9525">
            <a:noFill/>
            <a:miter lim="800000"/>
            <a:headEnd/>
            <a:tailEnd/>
          </a:ln>
        </p:spPr>
        <p:txBody>
          <a:bodyPr>
            <a:spAutoFit/>
          </a:bodyPr>
          <a:lstStyle/>
          <a:p>
            <a:pPr algn="ctr"/>
            <a:r>
              <a:rPr lang="sr-Latn-CS" dirty="0">
                <a:latin typeface="Calibri" pitchFamily="34" charset="0"/>
              </a:rPr>
              <a:t>U periodu od 1921. do smrti 1931, van Duzburg je neumorno putovao Evropom</a:t>
            </a:r>
          </a:p>
          <a:p>
            <a:pPr algn="ctr"/>
            <a:r>
              <a:rPr lang="sr-Latn-CS" dirty="0">
                <a:latin typeface="Calibri" pitchFamily="34" charset="0"/>
              </a:rPr>
              <a:t>Između 1920-24 digao ruke od slikanja i posvetio se arhitekturi</a:t>
            </a:r>
          </a:p>
          <a:p>
            <a:pPr algn="ctr"/>
            <a:endParaRPr lang="sr-Latn-CS" dirty="0">
              <a:latin typeface="Calibri" pitchFamily="34" charset="0"/>
            </a:endParaRPr>
          </a:p>
          <a:p>
            <a:pPr algn="ctr"/>
            <a:r>
              <a:rPr lang="sr-Latn-CS" dirty="0">
                <a:latin typeface="Calibri" pitchFamily="34" charset="0"/>
              </a:rPr>
              <a:t>Izmislio dve persone: dadaističku pesnikinju i novelistkinju I.K.Bonset, i futurističku/dadaističku ličnost  Alda Caminija; </a:t>
            </a:r>
            <a:r>
              <a:rPr lang="sr-Latn-CS" dirty="0" smtClean="0">
                <a:latin typeface="Calibri" pitchFamily="34" charset="0"/>
              </a:rPr>
              <a:t>objavljuje časopis </a:t>
            </a:r>
            <a:r>
              <a:rPr lang="sr-Latn-CS" i="1" dirty="0" smtClean="0">
                <a:latin typeface="Calibri" pitchFamily="34" charset="0"/>
              </a:rPr>
              <a:t>Mecano;</a:t>
            </a:r>
            <a:endParaRPr lang="sr-Latn-CS" i="1"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3.bp.blogspot.com/-yKLblPn6o68/Ul1VrbyjUZI/AAAAAAAAF-w/b4wqsPwghqE/s1600/Theo+van+Doesburg+1925.jpg"/>
          <p:cNvPicPr>
            <a:picLocks noChangeAspect="1" noChangeArrowheads="1"/>
          </p:cNvPicPr>
          <p:nvPr/>
        </p:nvPicPr>
        <p:blipFill>
          <a:blip r:embed="rId2"/>
          <a:srcRect/>
          <a:stretch>
            <a:fillRect/>
          </a:stretch>
        </p:blipFill>
        <p:spPr bwMode="auto">
          <a:xfrm>
            <a:off x="381000" y="762000"/>
            <a:ext cx="8382000" cy="5903913"/>
          </a:xfrm>
          <a:prstGeom prst="rect">
            <a:avLst/>
          </a:prstGeom>
          <a:noFill/>
          <a:ln w="9525">
            <a:noFill/>
            <a:miter lim="800000"/>
            <a:headEnd/>
            <a:tailEnd/>
          </a:ln>
        </p:spPr>
      </p:pic>
      <p:sp>
        <p:nvSpPr>
          <p:cNvPr id="14339" name="Rectangle 2"/>
          <p:cNvSpPr>
            <a:spLocks noChangeArrowheads="1"/>
          </p:cNvSpPr>
          <p:nvPr/>
        </p:nvSpPr>
        <p:spPr bwMode="auto">
          <a:xfrm>
            <a:off x="457200" y="152400"/>
            <a:ext cx="8229600" cy="646331"/>
          </a:xfrm>
          <a:prstGeom prst="rect">
            <a:avLst/>
          </a:prstGeom>
          <a:noFill/>
          <a:ln w="9525">
            <a:noFill/>
            <a:miter lim="800000"/>
            <a:headEnd/>
            <a:tailEnd/>
          </a:ln>
        </p:spPr>
        <p:txBody>
          <a:bodyPr>
            <a:spAutoFit/>
          </a:bodyPr>
          <a:lstStyle/>
          <a:p>
            <a:pPr algn="ctr"/>
            <a:r>
              <a:rPr lang="sr-Latn-RS" dirty="0" smtClean="0">
                <a:latin typeface="Calibri" pitchFamily="34" charset="0"/>
              </a:rPr>
              <a:t>Teo i Neli van Dusburg (</a:t>
            </a:r>
            <a:r>
              <a:rPr lang="en-US" dirty="0" smtClean="0">
                <a:latin typeface="Calibri" pitchFamily="34" charset="0"/>
              </a:rPr>
              <a:t>Nelly van </a:t>
            </a:r>
            <a:r>
              <a:rPr lang="en-US" dirty="0" err="1" smtClean="0">
                <a:latin typeface="Calibri" pitchFamily="34" charset="0"/>
              </a:rPr>
              <a:t>Doesburg</a:t>
            </a:r>
            <a:r>
              <a:rPr lang="sr-Latn-RS" dirty="0" smtClean="0">
                <a:latin typeface="Calibri" pitchFamily="34" charset="0"/>
              </a:rPr>
              <a:t> 1899-1975), pas Dada i plesačica </a:t>
            </a:r>
            <a:r>
              <a:rPr lang="en-US" dirty="0" err="1" smtClean="0">
                <a:latin typeface="Calibri" pitchFamily="34" charset="0"/>
              </a:rPr>
              <a:t>Kamares</a:t>
            </a:r>
            <a:r>
              <a:rPr lang="sr-Latn-RS" dirty="0" smtClean="0">
                <a:latin typeface="Calibri" pitchFamily="34" charset="0"/>
              </a:rPr>
              <a:t>, </a:t>
            </a:r>
            <a:r>
              <a:rPr lang="en-US" dirty="0" smtClean="0">
                <a:latin typeface="Calibri" pitchFamily="34" charset="0"/>
              </a:rPr>
              <a:t>1925</a:t>
            </a:r>
            <a:endParaRPr lang="en-US"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a/ad/International_Congress_of_Progressive_Artists.JPG"/>
          <p:cNvPicPr>
            <a:picLocks noChangeAspect="1" noChangeArrowheads="1"/>
          </p:cNvPicPr>
          <p:nvPr/>
        </p:nvPicPr>
        <p:blipFill>
          <a:blip r:embed="rId2"/>
          <a:srcRect/>
          <a:stretch>
            <a:fillRect/>
          </a:stretch>
        </p:blipFill>
        <p:spPr bwMode="auto">
          <a:xfrm>
            <a:off x="609600" y="609600"/>
            <a:ext cx="7993063" cy="5238750"/>
          </a:xfrm>
          <a:prstGeom prst="rect">
            <a:avLst/>
          </a:prstGeom>
          <a:noFill/>
          <a:ln w="9525">
            <a:noFill/>
            <a:miter lim="800000"/>
            <a:headEnd/>
            <a:tailEnd/>
          </a:ln>
        </p:spPr>
      </p:pic>
      <p:sp>
        <p:nvSpPr>
          <p:cNvPr id="31747" name="Rectangle 2"/>
          <p:cNvSpPr>
            <a:spLocks noChangeArrowheads="1"/>
          </p:cNvSpPr>
          <p:nvPr/>
        </p:nvSpPr>
        <p:spPr bwMode="auto">
          <a:xfrm>
            <a:off x="1295400" y="152400"/>
            <a:ext cx="6858000" cy="369332"/>
          </a:xfrm>
          <a:prstGeom prst="rect">
            <a:avLst/>
          </a:prstGeom>
          <a:noFill/>
          <a:ln w="9525">
            <a:noFill/>
            <a:miter lim="800000"/>
            <a:headEnd/>
            <a:tailEnd/>
          </a:ln>
        </p:spPr>
        <p:txBody>
          <a:bodyPr wrap="square">
            <a:spAutoFit/>
          </a:bodyPr>
          <a:lstStyle/>
          <a:p>
            <a:r>
              <a:rPr lang="en-US" b="1" dirty="0" smtClean="0">
                <a:latin typeface="Calibri" pitchFamily="34" charset="0"/>
              </a:rPr>
              <a:t>Ma</a:t>
            </a:r>
            <a:r>
              <a:rPr lang="sr-Latn-RS" b="1" dirty="0" smtClean="0">
                <a:latin typeface="Calibri" pitchFamily="34" charset="0"/>
              </a:rPr>
              <a:t>j</a:t>
            </a:r>
            <a:r>
              <a:rPr lang="en-US" b="1" dirty="0" smtClean="0">
                <a:latin typeface="Calibri" pitchFamily="34" charset="0"/>
              </a:rPr>
              <a:t> </a:t>
            </a:r>
            <a:r>
              <a:rPr lang="en-US" b="1" dirty="0">
                <a:latin typeface="Calibri" pitchFamily="34" charset="0"/>
              </a:rPr>
              <a:t>1922</a:t>
            </a:r>
            <a:r>
              <a:rPr lang="sr-Latn-CS" b="1" dirty="0">
                <a:latin typeface="Calibri" pitchFamily="34" charset="0"/>
              </a:rPr>
              <a:t>:</a:t>
            </a:r>
            <a:r>
              <a:rPr lang="en-US" b="1" dirty="0">
                <a:latin typeface="Calibri" pitchFamily="34" charset="0"/>
              </a:rPr>
              <a:t> </a:t>
            </a:r>
            <a:r>
              <a:rPr lang="sr-Latn-RS" b="1" dirty="0" smtClean="0">
                <a:latin typeface="Calibri" pitchFamily="34" charset="0"/>
              </a:rPr>
              <a:t>Međunarodni kongres progresivnih umetnika, Dizeldorf </a:t>
            </a:r>
            <a:endParaRPr lang="en-US" dirty="0">
              <a:latin typeface="Calibri" pitchFamily="34" charset="0"/>
            </a:endParaRPr>
          </a:p>
        </p:txBody>
      </p:sp>
      <p:sp>
        <p:nvSpPr>
          <p:cNvPr id="31748" name="Rectangle 3"/>
          <p:cNvSpPr>
            <a:spLocks noChangeArrowheads="1"/>
          </p:cNvSpPr>
          <p:nvPr/>
        </p:nvSpPr>
        <p:spPr bwMode="auto">
          <a:xfrm>
            <a:off x="457200" y="5791200"/>
            <a:ext cx="8153400" cy="923925"/>
          </a:xfrm>
          <a:prstGeom prst="rect">
            <a:avLst/>
          </a:prstGeom>
          <a:noFill/>
          <a:ln w="9525">
            <a:noFill/>
            <a:miter lim="800000"/>
            <a:headEnd/>
            <a:tailEnd/>
          </a:ln>
        </p:spPr>
        <p:txBody>
          <a:bodyPr>
            <a:spAutoFit/>
          </a:bodyPr>
          <a:lstStyle/>
          <a:p>
            <a:r>
              <a:rPr lang="en-US" dirty="0">
                <a:latin typeface="Calibri" pitchFamily="34" charset="0"/>
              </a:rPr>
              <a:t>Werner </a:t>
            </a:r>
            <a:r>
              <a:rPr lang="en-US" dirty="0" err="1">
                <a:latin typeface="Calibri" pitchFamily="34" charset="0"/>
              </a:rPr>
              <a:t>Graeff</a:t>
            </a:r>
            <a:r>
              <a:rPr lang="en-US" dirty="0">
                <a:latin typeface="Calibri" pitchFamily="34" charset="0"/>
              </a:rPr>
              <a:t>, </a:t>
            </a:r>
            <a:r>
              <a:rPr lang="en-US" dirty="0" err="1">
                <a:latin typeface="Calibri" pitchFamily="34" charset="0"/>
              </a:rPr>
              <a:t>Raoul</a:t>
            </a:r>
            <a:r>
              <a:rPr lang="en-US" dirty="0">
                <a:latin typeface="Calibri" pitchFamily="34" charset="0"/>
              </a:rPr>
              <a:t> </a:t>
            </a:r>
            <a:r>
              <a:rPr lang="en-US" dirty="0" err="1">
                <a:latin typeface="Calibri" pitchFamily="34" charset="0"/>
              </a:rPr>
              <a:t>Hausmann</a:t>
            </a:r>
            <a:r>
              <a:rPr lang="en-US" dirty="0">
                <a:latin typeface="Calibri" pitchFamily="34" charset="0"/>
              </a:rPr>
              <a:t>, </a:t>
            </a:r>
            <a:r>
              <a:rPr lang="en-US" dirty="0" err="1">
                <a:latin typeface="Calibri" pitchFamily="34" charset="0"/>
              </a:rPr>
              <a:t>Théo</a:t>
            </a:r>
            <a:r>
              <a:rPr lang="en-US" dirty="0">
                <a:latin typeface="Calibri" pitchFamily="34" charset="0"/>
              </a:rPr>
              <a:t> van </a:t>
            </a:r>
            <a:r>
              <a:rPr lang="en-US" dirty="0" err="1">
                <a:latin typeface="Calibri" pitchFamily="34" charset="0"/>
              </a:rPr>
              <a:t>Doesburg</a:t>
            </a:r>
            <a:r>
              <a:rPr lang="en-US" dirty="0">
                <a:latin typeface="Calibri" pitchFamily="34" charset="0"/>
              </a:rPr>
              <a:t>, </a:t>
            </a:r>
            <a:r>
              <a:rPr lang="en-US" dirty="0" err="1">
                <a:latin typeface="Calibri" pitchFamily="34" charset="0"/>
              </a:rPr>
              <a:t>Cornelis</a:t>
            </a:r>
            <a:r>
              <a:rPr lang="en-US" dirty="0">
                <a:latin typeface="Calibri" pitchFamily="34" charset="0"/>
              </a:rPr>
              <a:t> van </a:t>
            </a:r>
            <a:r>
              <a:rPr lang="en-US" dirty="0" err="1">
                <a:latin typeface="Calibri" pitchFamily="34" charset="0"/>
              </a:rPr>
              <a:t>Eesteren</a:t>
            </a:r>
            <a:r>
              <a:rPr lang="en-US" dirty="0">
                <a:latin typeface="Calibri" pitchFamily="34" charset="0"/>
              </a:rPr>
              <a:t>, Hans Richter, Nelly van </a:t>
            </a:r>
            <a:r>
              <a:rPr lang="en-US" dirty="0" err="1">
                <a:latin typeface="Calibri" pitchFamily="34" charset="0"/>
              </a:rPr>
              <a:t>Doesburg</a:t>
            </a:r>
            <a:r>
              <a:rPr lang="en-US" dirty="0">
                <a:latin typeface="Calibri" pitchFamily="34" charset="0"/>
              </a:rPr>
              <a:t>, El </a:t>
            </a:r>
            <a:r>
              <a:rPr lang="en-US" dirty="0" err="1">
                <a:latin typeface="Calibri" pitchFamily="34" charset="0"/>
              </a:rPr>
              <a:t>Lissitzky</a:t>
            </a:r>
            <a:r>
              <a:rPr lang="en-US" dirty="0">
                <a:latin typeface="Calibri" pitchFamily="34" charset="0"/>
              </a:rPr>
              <a:t>, </a:t>
            </a:r>
            <a:r>
              <a:rPr lang="en-US" dirty="0" err="1">
                <a:latin typeface="Calibri" pitchFamily="34" charset="0"/>
              </a:rPr>
              <a:t>Ruggero</a:t>
            </a:r>
            <a:r>
              <a:rPr lang="en-US" dirty="0">
                <a:latin typeface="Calibri" pitchFamily="34" charset="0"/>
              </a:rPr>
              <a:t> </a:t>
            </a:r>
            <a:r>
              <a:rPr lang="en-US" dirty="0" err="1">
                <a:latin typeface="Calibri" pitchFamily="34" charset="0"/>
              </a:rPr>
              <a:t>Vassari</a:t>
            </a:r>
            <a:r>
              <a:rPr lang="en-US" dirty="0">
                <a:latin typeface="Calibri" pitchFamily="34" charset="0"/>
              </a:rPr>
              <a:t>, Otto </a:t>
            </a:r>
            <a:r>
              <a:rPr lang="en-US" dirty="0" err="1">
                <a:latin typeface="Calibri" pitchFamily="34" charset="0"/>
              </a:rPr>
              <a:t>Freundlich</a:t>
            </a:r>
            <a:r>
              <a:rPr lang="en-US" dirty="0">
                <a:latin typeface="Calibri" pitchFamily="34" charset="0"/>
              </a:rPr>
              <a:t>, Heinrich </a:t>
            </a:r>
            <a:r>
              <a:rPr lang="en-US" dirty="0" err="1">
                <a:latin typeface="Calibri" pitchFamily="34" charset="0"/>
              </a:rPr>
              <a:t>Hoerle</a:t>
            </a:r>
            <a:r>
              <a:rPr lang="en-US" dirty="0">
                <a:latin typeface="Calibri" pitchFamily="34" charset="0"/>
              </a:rPr>
              <a:t>, Franz </a:t>
            </a:r>
            <a:r>
              <a:rPr lang="en-US" dirty="0" err="1">
                <a:latin typeface="Calibri" pitchFamily="34" charset="0"/>
              </a:rPr>
              <a:t>Seiwert</a:t>
            </a:r>
            <a:r>
              <a:rPr lang="en-US" dirty="0">
                <a:latin typeface="Calibri" pitchFamily="34" charset="0"/>
              </a:rPr>
              <a:t> </a:t>
            </a:r>
            <a:r>
              <a:rPr lang="sr-Latn-RS" dirty="0" smtClean="0">
                <a:latin typeface="Calibri" pitchFamily="34" charset="0"/>
              </a:rPr>
              <a:t>i</a:t>
            </a:r>
            <a:r>
              <a:rPr lang="en-US" dirty="0" smtClean="0">
                <a:latin typeface="Calibri" pitchFamily="34" charset="0"/>
              </a:rPr>
              <a:t> </a:t>
            </a:r>
            <a:r>
              <a:rPr lang="en-US" dirty="0" err="1">
                <a:latin typeface="Calibri" pitchFamily="34" charset="0"/>
              </a:rPr>
              <a:t>Stanilaw</a:t>
            </a:r>
            <a:r>
              <a:rPr lang="en-US" dirty="0">
                <a:latin typeface="Calibri" pitchFamily="34" charset="0"/>
              </a:rPr>
              <a:t> </a:t>
            </a:r>
            <a:r>
              <a:rPr lang="en-US" dirty="0" err="1">
                <a:latin typeface="Calibri" pitchFamily="34" charset="0"/>
              </a:rPr>
              <a:t>Kubicki</a:t>
            </a:r>
            <a:r>
              <a:rPr lang="en-US" dirty="0">
                <a:latin typeface="Calibri" pitchFamily="34" charset="0"/>
              </a:rPr>
              <a:t>; </a:t>
            </a:r>
            <a:r>
              <a:rPr lang="sr-Latn-RS" dirty="0" smtClean="0">
                <a:latin typeface="Calibri" pitchFamily="34" charset="0"/>
              </a:rPr>
              <a:t>sedi n apločniku:</a:t>
            </a:r>
            <a:r>
              <a:rPr lang="en-US" dirty="0" smtClean="0">
                <a:latin typeface="Calibri" pitchFamily="34" charset="0"/>
              </a:rPr>
              <a:t> </a:t>
            </a:r>
            <a:r>
              <a:rPr lang="en-US" dirty="0">
                <a:latin typeface="Calibri" pitchFamily="34" charset="0"/>
              </a:rPr>
              <a:t>Tristan </a:t>
            </a:r>
            <a:r>
              <a:rPr lang="en-US" dirty="0" err="1">
                <a:latin typeface="Calibri" pitchFamily="34" charset="0"/>
              </a:rPr>
              <a:t>Tzara</a:t>
            </a:r>
            <a:endParaRPr lang="en-US"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http://monoskop.org/images/thumb/6/67/Congress_of_the_Constructivists_and_Dadaists_Weimar_1922.jpg/800px-Congress_of_the_Constructivists_and_Dadaists_Weimar_1922.jpg"/>
          <p:cNvPicPr>
            <a:picLocks noChangeAspect="1" noChangeArrowheads="1"/>
          </p:cNvPicPr>
          <p:nvPr/>
        </p:nvPicPr>
        <p:blipFill>
          <a:blip r:embed="rId2"/>
          <a:srcRect/>
          <a:stretch>
            <a:fillRect/>
          </a:stretch>
        </p:blipFill>
        <p:spPr bwMode="auto">
          <a:xfrm>
            <a:off x="609600" y="685800"/>
            <a:ext cx="7620000" cy="6038850"/>
          </a:xfrm>
          <a:prstGeom prst="rect">
            <a:avLst/>
          </a:prstGeom>
          <a:noFill/>
          <a:ln w="9525">
            <a:noFill/>
            <a:miter lim="800000"/>
            <a:headEnd/>
            <a:tailEnd/>
          </a:ln>
        </p:spPr>
      </p:pic>
      <p:sp>
        <p:nvSpPr>
          <p:cNvPr id="223235" name="Rectangle 2"/>
          <p:cNvSpPr>
            <a:spLocks noChangeArrowheads="1"/>
          </p:cNvSpPr>
          <p:nvPr/>
        </p:nvSpPr>
        <p:spPr bwMode="auto">
          <a:xfrm>
            <a:off x="533400" y="0"/>
            <a:ext cx="8077200" cy="646113"/>
          </a:xfrm>
          <a:prstGeom prst="rect">
            <a:avLst/>
          </a:prstGeom>
          <a:noFill/>
          <a:ln w="9525">
            <a:noFill/>
            <a:miter lim="800000"/>
            <a:headEnd/>
            <a:tailEnd/>
          </a:ln>
        </p:spPr>
        <p:txBody>
          <a:bodyPr>
            <a:spAutoFit/>
          </a:bodyPr>
          <a:lstStyle/>
          <a:p>
            <a:pPr algn="ctr"/>
            <a:r>
              <a:rPr lang="sr-Latn-CS" b="1" u="sng" dirty="0">
                <a:latin typeface="Calibri" pitchFamily="34" charset="0"/>
              </a:rPr>
              <a:t>OKTOBAR 1922</a:t>
            </a:r>
            <a:r>
              <a:rPr lang="sr-Latn-CS" dirty="0">
                <a:latin typeface="Calibri" pitchFamily="34" charset="0"/>
              </a:rPr>
              <a:t> - </a:t>
            </a:r>
            <a:r>
              <a:rPr lang="en-US" dirty="0">
                <a:latin typeface="Calibri" pitchFamily="34" charset="0"/>
              </a:rPr>
              <a:t>Weimar: </a:t>
            </a:r>
            <a:r>
              <a:rPr lang="sr-Latn-CS" dirty="0">
                <a:latin typeface="Calibri" pitchFamily="34" charset="0"/>
              </a:rPr>
              <a:t>Kongres D</a:t>
            </a:r>
            <a:r>
              <a:rPr lang="en-US" dirty="0" err="1">
                <a:latin typeface="Calibri" pitchFamily="34" charset="0"/>
              </a:rPr>
              <a:t>adaist</a:t>
            </a:r>
            <a:r>
              <a:rPr lang="sr-Latn-CS" dirty="0">
                <a:latin typeface="Calibri" pitchFamily="34" charset="0"/>
              </a:rPr>
              <a:t>a</a:t>
            </a:r>
            <a:r>
              <a:rPr lang="en-US" dirty="0">
                <a:latin typeface="Calibri" pitchFamily="34" charset="0"/>
              </a:rPr>
              <a:t> </a:t>
            </a:r>
            <a:r>
              <a:rPr lang="sr-Latn-CS" dirty="0">
                <a:latin typeface="Calibri" pitchFamily="34" charset="0"/>
              </a:rPr>
              <a:t>i</a:t>
            </a:r>
            <a:r>
              <a:rPr lang="en-US" dirty="0">
                <a:latin typeface="Calibri" pitchFamily="34" charset="0"/>
              </a:rPr>
              <a:t> </a:t>
            </a:r>
            <a:r>
              <a:rPr lang="sr-Latn-CS" dirty="0">
                <a:latin typeface="Calibri" pitchFamily="34" charset="0"/>
              </a:rPr>
              <a:t>K</a:t>
            </a:r>
            <a:r>
              <a:rPr lang="en-US" dirty="0" err="1">
                <a:latin typeface="Calibri" pitchFamily="34" charset="0"/>
              </a:rPr>
              <a:t>onstru</a:t>
            </a:r>
            <a:r>
              <a:rPr lang="sr-Latn-CS" dirty="0">
                <a:latin typeface="Calibri" pitchFamily="34" charset="0"/>
              </a:rPr>
              <a:t>k</a:t>
            </a:r>
            <a:r>
              <a:rPr lang="en-US" dirty="0" err="1">
                <a:latin typeface="Calibri" pitchFamily="34" charset="0"/>
              </a:rPr>
              <a:t>tivist</a:t>
            </a:r>
            <a:r>
              <a:rPr lang="sr-Latn-CS" dirty="0">
                <a:latin typeface="Calibri" pitchFamily="34" charset="0"/>
              </a:rPr>
              <a:t>a</a:t>
            </a:r>
            <a:r>
              <a:rPr lang="en-US" dirty="0">
                <a:latin typeface="Calibri" pitchFamily="34" charset="0"/>
              </a:rPr>
              <a:t> (</a:t>
            </a:r>
            <a:r>
              <a:rPr lang="sr-Latn-CS" dirty="0">
                <a:latin typeface="Calibri" pitchFamily="34" charset="0"/>
              </a:rPr>
              <a:t>ideju koju je izneo</a:t>
            </a:r>
            <a:r>
              <a:rPr lang="en-US" dirty="0">
                <a:latin typeface="Calibri" pitchFamily="34" charset="0"/>
              </a:rPr>
              <a:t> </a:t>
            </a:r>
            <a:r>
              <a:rPr lang="sr-Latn-CS" dirty="0">
                <a:latin typeface="Calibri" pitchFamily="34" charset="0"/>
              </a:rPr>
              <a:t>V</a:t>
            </a:r>
            <a:r>
              <a:rPr lang="en-US" dirty="0">
                <a:latin typeface="Calibri" pitchFamily="34" charset="0"/>
              </a:rPr>
              <a:t>an </a:t>
            </a:r>
            <a:r>
              <a:rPr lang="en-US" dirty="0" smtClean="0">
                <a:latin typeface="Calibri" pitchFamily="34" charset="0"/>
              </a:rPr>
              <a:t>D</a:t>
            </a:r>
            <a:r>
              <a:rPr lang="sr-Latn-RS" dirty="0" smtClean="0">
                <a:latin typeface="Calibri" pitchFamily="34" charset="0"/>
              </a:rPr>
              <a:t>u</a:t>
            </a:r>
            <a:r>
              <a:rPr lang="en-US" dirty="0" err="1" smtClean="0">
                <a:latin typeface="Calibri" pitchFamily="34" charset="0"/>
              </a:rPr>
              <a:t>sbourg</a:t>
            </a:r>
            <a:r>
              <a:rPr lang="en-US" dirty="0">
                <a:latin typeface="Calibri" pitchFamily="34" charset="0"/>
              </a:rPr>
              <a:t>) </a:t>
            </a:r>
            <a:r>
              <a:rPr lang="sr-Latn-CS" dirty="0">
                <a:latin typeface="Calibri" pitchFamily="34" charset="0"/>
              </a:rPr>
              <a:t>završen </a:t>
            </a:r>
            <a:r>
              <a:rPr lang="en-US" dirty="0">
                <a:latin typeface="Calibri" pitchFamily="34" charset="0"/>
              </a:rPr>
              <a:t> </a:t>
            </a:r>
            <a:r>
              <a:rPr lang="sr-Latn-CS" dirty="0">
                <a:latin typeface="Calibri" pitchFamily="34" charset="0"/>
              </a:rPr>
              <a:t>kao Dada okupljanje zahvaljujući Arpu i Cari</a:t>
            </a:r>
            <a:r>
              <a:rPr lang="en-US" dirty="0">
                <a:latin typeface="Calibri"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File:Congress of the Constructivists and Dadaists Weimar 1922 2.jpg"/>
          <p:cNvPicPr>
            <a:picLocks noChangeAspect="1" noChangeArrowheads="1"/>
          </p:cNvPicPr>
          <p:nvPr/>
        </p:nvPicPr>
        <p:blipFill>
          <a:blip r:embed="rId2"/>
          <a:srcRect/>
          <a:stretch>
            <a:fillRect/>
          </a:stretch>
        </p:blipFill>
        <p:spPr bwMode="auto">
          <a:xfrm>
            <a:off x="990600" y="1539875"/>
            <a:ext cx="7162800" cy="5318125"/>
          </a:xfrm>
          <a:prstGeom prst="rect">
            <a:avLst/>
          </a:prstGeom>
          <a:noFill/>
          <a:ln w="9525">
            <a:noFill/>
            <a:miter lim="800000"/>
            <a:headEnd/>
            <a:tailEnd/>
          </a:ln>
        </p:spPr>
      </p:pic>
      <p:sp>
        <p:nvSpPr>
          <p:cNvPr id="224259" name="Rectangle 2"/>
          <p:cNvSpPr>
            <a:spLocks noChangeArrowheads="1"/>
          </p:cNvSpPr>
          <p:nvPr/>
        </p:nvSpPr>
        <p:spPr bwMode="auto">
          <a:xfrm>
            <a:off x="152400" y="0"/>
            <a:ext cx="8839200" cy="1477963"/>
          </a:xfrm>
          <a:prstGeom prst="rect">
            <a:avLst/>
          </a:prstGeom>
          <a:noFill/>
          <a:ln w="9525">
            <a:noFill/>
            <a:miter lim="800000"/>
            <a:headEnd/>
            <a:tailEnd/>
          </a:ln>
        </p:spPr>
        <p:txBody>
          <a:bodyPr>
            <a:spAutoFit/>
          </a:bodyPr>
          <a:lstStyle/>
          <a:p>
            <a:r>
              <a:rPr lang="en-US" dirty="0" smtClean="0">
                <a:latin typeface="Calibri" pitchFamily="34" charset="0"/>
              </a:rPr>
              <a:t>(</a:t>
            </a:r>
            <a:r>
              <a:rPr lang="sr-Latn-RS" dirty="0" smtClean="0">
                <a:latin typeface="Calibri" pitchFamily="34" charset="0"/>
              </a:rPr>
              <a:t>s leva na desno</a:t>
            </a:r>
            <a:r>
              <a:rPr lang="en-US" dirty="0" smtClean="0">
                <a:latin typeface="Calibri" pitchFamily="34" charset="0"/>
              </a:rPr>
              <a:t>) – </a:t>
            </a:r>
            <a:r>
              <a:rPr lang="sr-Latn-RS" dirty="0" smtClean="0">
                <a:latin typeface="Calibri" pitchFamily="34" charset="0"/>
              </a:rPr>
              <a:t>gornji red</a:t>
            </a:r>
            <a:r>
              <a:rPr lang="en-US" dirty="0" smtClean="0">
                <a:latin typeface="Calibri" pitchFamily="34" charset="0"/>
              </a:rPr>
              <a:t>: </a:t>
            </a:r>
            <a:r>
              <a:rPr lang="en-US" dirty="0">
                <a:latin typeface="Calibri" pitchFamily="34" charset="0"/>
              </a:rPr>
              <a:t>Max and </a:t>
            </a:r>
            <a:r>
              <a:rPr lang="en-US" dirty="0" err="1">
                <a:latin typeface="Calibri" pitchFamily="34" charset="0"/>
              </a:rPr>
              <a:t>Lotte</a:t>
            </a:r>
            <a:r>
              <a:rPr lang="en-US" dirty="0">
                <a:latin typeface="Calibri" pitchFamily="34" charset="0"/>
              </a:rPr>
              <a:t> </a:t>
            </a:r>
            <a:r>
              <a:rPr lang="en-US" dirty="0" err="1">
                <a:latin typeface="Calibri" pitchFamily="34" charset="0"/>
              </a:rPr>
              <a:t>Burchartz</a:t>
            </a:r>
            <a:r>
              <a:rPr lang="en-US" dirty="0">
                <a:latin typeface="Calibri" pitchFamily="34" charset="0"/>
              </a:rPr>
              <a:t>, Peter </a:t>
            </a:r>
            <a:r>
              <a:rPr lang="en-US" dirty="0" err="1">
                <a:latin typeface="Calibri" pitchFamily="34" charset="0"/>
              </a:rPr>
              <a:t>Röhl</a:t>
            </a:r>
            <a:r>
              <a:rPr lang="en-US" dirty="0">
                <a:latin typeface="Calibri" pitchFamily="34" charset="0"/>
              </a:rPr>
              <a:t>, Vogel, Lucia and </a:t>
            </a:r>
            <a:r>
              <a:rPr lang="en-US" dirty="0" err="1">
                <a:latin typeface="Calibri" pitchFamily="34" charset="0"/>
              </a:rPr>
              <a:t>László</a:t>
            </a:r>
            <a:r>
              <a:rPr lang="en-US" dirty="0">
                <a:latin typeface="Calibri" pitchFamily="34" charset="0"/>
              </a:rPr>
              <a:t> Moholy-Nagy, Alfred </a:t>
            </a:r>
            <a:r>
              <a:rPr lang="en-US" dirty="0" err="1">
                <a:latin typeface="Calibri" pitchFamily="34" charset="0"/>
              </a:rPr>
              <a:t>Kemeny</a:t>
            </a:r>
            <a:r>
              <a:rPr lang="en-US" dirty="0">
                <a:latin typeface="Calibri" pitchFamily="34" charset="0"/>
              </a:rPr>
              <a:t>.</a:t>
            </a:r>
            <a:br>
              <a:rPr lang="en-US" dirty="0">
                <a:latin typeface="Calibri" pitchFamily="34" charset="0"/>
              </a:rPr>
            </a:br>
            <a:r>
              <a:rPr lang="sr-Latn-RS" dirty="0" smtClean="0">
                <a:latin typeface="Calibri" pitchFamily="34" charset="0"/>
              </a:rPr>
              <a:t>srednji red:</a:t>
            </a:r>
            <a:r>
              <a:rPr lang="en-US" dirty="0" smtClean="0">
                <a:latin typeface="Calibri" pitchFamily="34" charset="0"/>
              </a:rPr>
              <a:t> </a:t>
            </a:r>
            <a:r>
              <a:rPr lang="en-US" dirty="0" err="1">
                <a:latin typeface="Calibri" pitchFamily="34" charset="0"/>
              </a:rPr>
              <a:t>Alexa</a:t>
            </a:r>
            <a:r>
              <a:rPr lang="en-US" dirty="0">
                <a:latin typeface="Calibri" pitchFamily="34" charset="0"/>
              </a:rPr>
              <a:t> </a:t>
            </a:r>
            <a:r>
              <a:rPr lang="en-US" dirty="0" err="1">
                <a:latin typeface="Calibri" pitchFamily="34" charset="0"/>
              </a:rPr>
              <a:t>Röhl</a:t>
            </a:r>
            <a:r>
              <a:rPr lang="en-US" dirty="0">
                <a:latin typeface="Calibri" pitchFamily="34" charset="0"/>
              </a:rPr>
              <a:t>, El </a:t>
            </a:r>
            <a:r>
              <a:rPr lang="en-US" dirty="0" err="1">
                <a:latin typeface="Calibri" pitchFamily="34" charset="0"/>
              </a:rPr>
              <a:t>Lissitzky</a:t>
            </a:r>
            <a:r>
              <a:rPr lang="en-US" dirty="0">
                <a:latin typeface="Calibri" pitchFamily="34" charset="0"/>
              </a:rPr>
              <a:t>, Nelly and Theo van </a:t>
            </a:r>
            <a:r>
              <a:rPr lang="en-US" dirty="0" err="1">
                <a:latin typeface="Calibri" pitchFamily="34" charset="0"/>
              </a:rPr>
              <a:t>Doesburg</a:t>
            </a:r>
            <a:r>
              <a:rPr lang="en-US" dirty="0">
                <a:latin typeface="Calibri" pitchFamily="34" charset="0"/>
              </a:rPr>
              <a:t>, </a:t>
            </a:r>
            <a:r>
              <a:rPr lang="en-US" dirty="0" err="1">
                <a:latin typeface="Calibri" pitchFamily="34" charset="0"/>
              </a:rPr>
              <a:t>Sturtzkopf</a:t>
            </a:r>
            <a:r>
              <a:rPr lang="en-US" dirty="0">
                <a:latin typeface="Calibri" pitchFamily="34" charset="0"/>
              </a:rPr>
              <a:t>.</a:t>
            </a:r>
            <a:br>
              <a:rPr lang="en-US" dirty="0">
                <a:latin typeface="Calibri" pitchFamily="34" charset="0"/>
              </a:rPr>
            </a:br>
            <a:r>
              <a:rPr lang="sr-Latn-RS" dirty="0" smtClean="0">
                <a:latin typeface="Calibri" pitchFamily="34" charset="0"/>
              </a:rPr>
              <a:t>sede na stepeništu:</a:t>
            </a:r>
            <a:r>
              <a:rPr lang="en-US" dirty="0" smtClean="0">
                <a:latin typeface="Calibri" pitchFamily="34" charset="0"/>
              </a:rPr>
              <a:t> </a:t>
            </a:r>
            <a:r>
              <a:rPr lang="en-US" dirty="0">
                <a:latin typeface="Calibri" pitchFamily="34" charset="0"/>
              </a:rPr>
              <a:t>Werner </a:t>
            </a:r>
            <a:r>
              <a:rPr lang="en-US" dirty="0" err="1">
                <a:latin typeface="Calibri" pitchFamily="34" charset="0"/>
              </a:rPr>
              <a:t>Graeff</a:t>
            </a:r>
            <a:r>
              <a:rPr lang="en-US" dirty="0">
                <a:latin typeface="Calibri" pitchFamily="34" charset="0"/>
              </a:rPr>
              <a:t>, </a:t>
            </a:r>
            <a:r>
              <a:rPr lang="en-US" dirty="0" err="1">
                <a:latin typeface="Calibri" pitchFamily="34" charset="0"/>
              </a:rPr>
              <a:t>Nini</a:t>
            </a:r>
            <a:r>
              <a:rPr lang="en-US" dirty="0">
                <a:latin typeface="Calibri" pitchFamily="34" charset="0"/>
              </a:rPr>
              <a:t> </a:t>
            </a:r>
            <a:r>
              <a:rPr lang="en-US" dirty="0" err="1">
                <a:latin typeface="Calibri" pitchFamily="34" charset="0"/>
              </a:rPr>
              <a:t>Smit</a:t>
            </a:r>
            <a:r>
              <a:rPr lang="en-US" dirty="0">
                <a:latin typeface="Calibri" pitchFamily="34" charset="0"/>
              </a:rPr>
              <a:t>, Harry </a:t>
            </a:r>
            <a:r>
              <a:rPr lang="en-US" dirty="0" err="1">
                <a:latin typeface="Calibri" pitchFamily="34" charset="0"/>
              </a:rPr>
              <a:t>Scheibe</a:t>
            </a:r>
            <a:r>
              <a:rPr lang="en-US" dirty="0">
                <a:latin typeface="Calibri" pitchFamily="34" charset="0"/>
              </a:rPr>
              <a:t>, </a:t>
            </a:r>
            <a:r>
              <a:rPr lang="en-US" dirty="0" err="1">
                <a:latin typeface="Calibri" pitchFamily="34" charset="0"/>
              </a:rPr>
              <a:t>Cornelis</a:t>
            </a:r>
            <a:r>
              <a:rPr lang="en-US" dirty="0">
                <a:latin typeface="Calibri" pitchFamily="34" charset="0"/>
              </a:rPr>
              <a:t> van </a:t>
            </a:r>
            <a:r>
              <a:rPr lang="en-US" dirty="0" err="1">
                <a:latin typeface="Calibri" pitchFamily="34" charset="0"/>
              </a:rPr>
              <a:t>Eesteren</a:t>
            </a:r>
            <a:r>
              <a:rPr lang="en-US" dirty="0">
                <a:latin typeface="Calibri" pitchFamily="34" charset="0"/>
              </a:rPr>
              <a:t>, Hans Richter, Tristan </a:t>
            </a:r>
            <a:r>
              <a:rPr lang="en-US" dirty="0" err="1">
                <a:latin typeface="Calibri" pitchFamily="34" charset="0"/>
              </a:rPr>
              <a:t>Tzara</a:t>
            </a:r>
            <a:r>
              <a:rPr lang="en-US" dirty="0">
                <a:latin typeface="Calibri" pitchFamily="34" charset="0"/>
              </a:rPr>
              <a:t>, Hans Arp.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upload.wikimedia.org/wikipedia/commons/e/eb/Dadaglobe_Form_Letter_to_Vagts_%28Nov_1920%29.jpg"/>
          <p:cNvPicPr>
            <a:picLocks noChangeAspect="1" noChangeArrowheads="1"/>
          </p:cNvPicPr>
          <p:nvPr/>
        </p:nvPicPr>
        <p:blipFill>
          <a:blip r:embed="rId2"/>
          <a:srcRect/>
          <a:stretch>
            <a:fillRect/>
          </a:stretch>
        </p:blipFill>
        <p:spPr bwMode="auto">
          <a:xfrm>
            <a:off x="-1" y="0"/>
            <a:ext cx="5191505" cy="6858000"/>
          </a:xfrm>
          <a:prstGeom prst="rect">
            <a:avLst/>
          </a:prstGeom>
          <a:noFill/>
        </p:spPr>
      </p:pic>
      <p:sp>
        <p:nvSpPr>
          <p:cNvPr id="3" name="Rectangle 2"/>
          <p:cNvSpPr/>
          <p:nvPr/>
        </p:nvSpPr>
        <p:spPr>
          <a:xfrm>
            <a:off x="5334000" y="228600"/>
            <a:ext cx="3581400" cy="3416320"/>
          </a:xfrm>
          <a:prstGeom prst="rect">
            <a:avLst/>
          </a:prstGeom>
        </p:spPr>
        <p:txBody>
          <a:bodyPr wrap="square">
            <a:spAutoFit/>
          </a:bodyPr>
          <a:lstStyle/>
          <a:p>
            <a:r>
              <a:rPr lang="en-US" dirty="0" smtClean="0">
                <a:latin typeface="Calibri" pitchFamily="34" charset="0"/>
              </a:rPr>
              <a:t>M</a:t>
            </a:r>
            <a:r>
              <a:rPr lang="sr-Latn-RS" dirty="0" smtClean="0">
                <a:latin typeface="Calibri" pitchFamily="34" charset="0"/>
              </a:rPr>
              <a:t>olba iz pozivnog pisma sa saradnju na projektu </a:t>
            </a:r>
            <a:r>
              <a:rPr lang="en-US" i="1" dirty="0" err="1" smtClean="0">
                <a:latin typeface="Calibri" pitchFamily="34" charset="0"/>
              </a:rPr>
              <a:t>Dadaglobe</a:t>
            </a:r>
            <a:r>
              <a:rPr lang="en-US" dirty="0" smtClean="0">
                <a:latin typeface="Calibri" pitchFamily="34" charset="0"/>
              </a:rPr>
              <a:t> </a:t>
            </a:r>
            <a:r>
              <a:rPr lang="sr-Latn-RS" dirty="0" smtClean="0">
                <a:latin typeface="Calibri" pitchFamily="34" charset="0"/>
              </a:rPr>
              <a:t>koju su potpisali</a:t>
            </a:r>
            <a:r>
              <a:rPr lang="en-US" dirty="0" smtClean="0">
                <a:latin typeface="Calibri" pitchFamily="34" charset="0"/>
              </a:rPr>
              <a:t> Francis </a:t>
            </a:r>
            <a:r>
              <a:rPr lang="en-US" dirty="0" err="1" smtClean="0">
                <a:latin typeface="Calibri" pitchFamily="34" charset="0"/>
              </a:rPr>
              <a:t>Picabia</a:t>
            </a:r>
            <a:r>
              <a:rPr lang="en-US" dirty="0" smtClean="0">
                <a:latin typeface="Calibri" pitchFamily="34" charset="0"/>
              </a:rPr>
              <a:t>, Tristan </a:t>
            </a:r>
            <a:r>
              <a:rPr lang="en-US" dirty="0" err="1" smtClean="0">
                <a:latin typeface="Calibri" pitchFamily="34" charset="0"/>
              </a:rPr>
              <a:t>Tzara</a:t>
            </a:r>
            <a:r>
              <a:rPr lang="en-US" dirty="0" smtClean="0">
                <a:latin typeface="Calibri" pitchFamily="34" charset="0"/>
              </a:rPr>
              <a:t>, Georges </a:t>
            </a:r>
            <a:r>
              <a:rPr lang="en-US" dirty="0" err="1" smtClean="0">
                <a:latin typeface="Calibri" pitchFamily="34" charset="0"/>
              </a:rPr>
              <a:t>Ribemont-Dessaignes,and</a:t>
            </a:r>
            <a:r>
              <a:rPr lang="en-US" dirty="0" smtClean="0">
                <a:latin typeface="Calibri" pitchFamily="34" charset="0"/>
              </a:rPr>
              <a:t> Walter </a:t>
            </a:r>
            <a:r>
              <a:rPr lang="en-US" dirty="0" err="1" smtClean="0">
                <a:latin typeface="Calibri" pitchFamily="34" charset="0"/>
              </a:rPr>
              <a:t>Serner</a:t>
            </a:r>
            <a:r>
              <a:rPr lang="en-US" dirty="0" smtClean="0">
                <a:latin typeface="Calibri" pitchFamily="34" charset="0"/>
              </a:rPr>
              <a:t>, 8</a:t>
            </a:r>
            <a:r>
              <a:rPr lang="sr-Latn-RS" dirty="0" smtClean="0">
                <a:latin typeface="Calibri" pitchFamily="34" charset="0"/>
              </a:rPr>
              <a:t>. XI</a:t>
            </a:r>
            <a:r>
              <a:rPr lang="en-US" dirty="0" smtClean="0">
                <a:latin typeface="Calibri" pitchFamily="34" charset="0"/>
              </a:rPr>
              <a:t> 1920. </a:t>
            </a:r>
            <a:endParaRPr lang="sr-Latn-RS" dirty="0" smtClean="0">
              <a:latin typeface="Calibri" pitchFamily="34" charset="0"/>
            </a:endParaRPr>
          </a:p>
          <a:p>
            <a:endParaRPr lang="sr-Latn-RS" dirty="0" smtClean="0">
              <a:latin typeface="Calibri" pitchFamily="34" charset="0"/>
            </a:endParaRPr>
          </a:p>
          <a:p>
            <a:r>
              <a:rPr lang="en-US" dirty="0" smtClean="0">
                <a:latin typeface="Calibri" pitchFamily="34" charset="0"/>
              </a:rPr>
              <a:t>O</a:t>
            </a:r>
            <a:r>
              <a:rPr lang="sr-Latn-RS" dirty="0" smtClean="0">
                <a:latin typeface="Calibri" pitchFamily="34" charset="0"/>
              </a:rPr>
              <a:t> projektu u koji je bio i Dusburg, tj njegova Dada persona uključena videti na: </a:t>
            </a:r>
          </a:p>
          <a:p>
            <a:r>
              <a:rPr lang="en-US" dirty="0" smtClean="0">
                <a:latin typeface="Calibri" pitchFamily="34" charset="0"/>
                <a:hlinkClick r:id="rId3"/>
              </a:rPr>
              <a:t>https://www.moma.org/calendar/exhibitions/1639?</a:t>
            </a:r>
            <a:endParaRPr lang="en-US"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6" descr="File:G Material zur elementaren Gestaltung 1 Jul 1923.jpg"/>
          <p:cNvPicPr>
            <a:picLocks noChangeAspect="1" noChangeArrowheads="1"/>
          </p:cNvPicPr>
          <p:nvPr/>
        </p:nvPicPr>
        <p:blipFill>
          <a:blip r:embed="rId2"/>
          <a:srcRect/>
          <a:stretch>
            <a:fillRect/>
          </a:stretch>
        </p:blipFill>
        <p:spPr bwMode="auto">
          <a:xfrm>
            <a:off x="5334000" y="0"/>
            <a:ext cx="3581400" cy="5572125"/>
          </a:xfrm>
          <a:prstGeom prst="rect">
            <a:avLst/>
          </a:prstGeom>
          <a:noFill/>
          <a:ln w="9525">
            <a:noFill/>
            <a:miter lim="800000"/>
            <a:headEnd/>
            <a:tailEnd/>
          </a:ln>
        </p:spPr>
      </p:pic>
      <p:sp>
        <p:nvSpPr>
          <p:cNvPr id="225283" name="Rectangle 4"/>
          <p:cNvSpPr>
            <a:spLocks noChangeArrowheads="1"/>
          </p:cNvSpPr>
          <p:nvPr/>
        </p:nvSpPr>
        <p:spPr bwMode="auto">
          <a:xfrm>
            <a:off x="533400" y="0"/>
            <a:ext cx="4572000" cy="2862263"/>
          </a:xfrm>
          <a:prstGeom prst="rect">
            <a:avLst/>
          </a:prstGeom>
          <a:noFill/>
          <a:ln w="9525">
            <a:noFill/>
            <a:miter lim="800000"/>
            <a:headEnd/>
            <a:tailEnd/>
          </a:ln>
        </p:spPr>
        <p:txBody>
          <a:bodyPr>
            <a:spAutoFit/>
          </a:bodyPr>
          <a:lstStyle/>
          <a:p>
            <a:pPr algn="r"/>
            <a:r>
              <a:rPr lang="sr-Latn-CS" b="1" dirty="0">
                <a:latin typeface="Calibri" pitchFamily="34" charset="0"/>
              </a:rPr>
              <a:t> JULI </a:t>
            </a:r>
            <a:r>
              <a:rPr lang="en-US" b="1" dirty="0">
                <a:latin typeface="Calibri" pitchFamily="34" charset="0"/>
              </a:rPr>
              <a:t>1923</a:t>
            </a:r>
            <a:r>
              <a:rPr lang="en-US" dirty="0">
                <a:latin typeface="Calibri" pitchFamily="34" charset="0"/>
              </a:rPr>
              <a:t>:  </a:t>
            </a:r>
            <a:r>
              <a:rPr lang="en-US" dirty="0" smtClean="0">
                <a:latin typeface="Calibri" pitchFamily="34" charset="0"/>
              </a:rPr>
              <a:t>Berlin</a:t>
            </a:r>
            <a:r>
              <a:rPr lang="sr-Latn-RS" dirty="0" smtClean="0">
                <a:latin typeface="Calibri" pitchFamily="34" charset="0"/>
              </a:rPr>
              <a:t>,</a:t>
            </a:r>
            <a:r>
              <a:rPr lang="en-US" dirty="0" smtClean="0">
                <a:latin typeface="Calibri" pitchFamily="34" charset="0"/>
              </a:rPr>
              <a:t> </a:t>
            </a:r>
            <a:r>
              <a:rPr lang="sr-Latn-CS" dirty="0">
                <a:latin typeface="Calibri" pitchFamily="34" charset="0"/>
              </a:rPr>
              <a:t>objavljivanje prvog broja časopisa </a:t>
            </a:r>
            <a:r>
              <a:rPr lang="en-US" dirty="0">
                <a:latin typeface="Calibri" pitchFamily="34" charset="0"/>
              </a:rPr>
              <a:t>‘</a:t>
            </a:r>
            <a:r>
              <a:rPr lang="de-DE" b="1" dirty="0">
                <a:latin typeface="Calibri" pitchFamily="34" charset="0"/>
              </a:rPr>
              <a:t>G: Material zur elementaren Gestaltung</a:t>
            </a:r>
            <a:r>
              <a:rPr lang="en-US" dirty="0">
                <a:latin typeface="Calibri" pitchFamily="34" charset="0"/>
              </a:rPr>
              <a:t>’</a:t>
            </a:r>
            <a:r>
              <a:rPr lang="sr-Latn-CS" dirty="0">
                <a:latin typeface="Calibri" pitchFamily="34" charset="0"/>
              </a:rPr>
              <a:t> (materijal za elementarnu konstrukciju)</a:t>
            </a:r>
            <a:r>
              <a:rPr lang="en-US" dirty="0">
                <a:latin typeface="Calibri" pitchFamily="34" charset="0"/>
              </a:rPr>
              <a:t> </a:t>
            </a:r>
            <a:r>
              <a:rPr lang="sr-Latn-CS" dirty="0">
                <a:latin typeface="Calibri" pitchFamily="34" charset="0"/>
              </a:rPr>
              <a:t>koji su uređivali</a:t>
            </a:r>
            <a:r>
              <a:rPr lang="en-US" dirty="0">
                <a:latin typeface="Calibri" pitchFamily="34" charset="0"/>
              </a:rPr>
              <a:t> Hans </a:t>
            </a:r>
            <a:r>
              <a:rPr lang="en-US" dirty="0" err="1">
                <a:latin typeface="Calibri" pitchFamily="34" charset="0"/>
              </a:rPr>
              <a:t>Rihter</a:t>
            </a:r>
            <a:r>
              <a:rPr lang="sr-Latn-CS" dirty="0">
                <a:latin typeface="Calibri" pitchFamily="34" charset="0"/>
              </a:rPr>
              <a:t>, Graff i</a:t>
            </a:r>
            <a:r>
              <a:rPr lang="en-US" dirty="0">
                <a:latin typeface="Calibri" pitchFamily="34" charset="0"/>
              </a:rPr>
              <a:t> </a:t>
            </a:r>
            <a:r>
              <a:rPr lang="en-US" dirty="0" err="1">
                <a:latin typeface="Calibri" pitchFamily="34" charset="0"/>
              </a:rPr>
              <a:t>Lissitsky</a:t>
            </a:r>
            <a:r>
              <a:rPr lang="en-US" dirty="0">
                <a:latin typeface="Calibri" pitchFamily="34" charset="0"/>
              </a:rPr>
              <a:t> </a:t>
            </a:r>
            <a:endParaRPr lang="sr-Latn-CS" dirty="0">
              <a:latin typeface="Calibri" pitchFamily="34" charset="0"/>
            </a:endParaRPr>
          </a:p>
          <a:p>
            <a:pPr algn="r"/>
            <a:r>
              <a:rPr lang="sr-Latn-CS" dirty="0">
                <a:latin typeface="Calibri" pitchFamily="34" charset="0"/>
              </a:rPr>
              <a:t>Izlazio od 1923-26</a:t>
            </a:r>
          </a:p>
          <a:p>
            <a:pPr algn="r"/>
            <a:r>
              <a:rPr lang="sr-Latn-CS" dirty="0">
                <a:latin typeface="Calibri" pitchFamily="34" charset="0"/>
              </a:rPr>
              <a:t>Saradnici: Mondrijan, Grosz, Heartfield, </a:t>
            </a:r>
          </a:p>
          <a:p>
            <a:pPr algn="r"/>
            <a:r>
              <a:rPr lang="en-US" dirty="0" err="1">
                <a:latin typeface="Calibri" pitchFamily="34" charset="0"/>
              </a:rPr>
              <a:t>Mies</a:t>
            </a:r>
            <a:r>
              <a:rPr lang="en-US" dirty="0">
                <a:latin typeface="Calibri" pitchFamily="34" charset="0"/>
              </a:rPr>
              <a:t> van </a:t>
            </a:r>
            <a:r>
              <a:rPr lang="en-US" dirty="0" err="1">
                <a:latin typeface="Calibri" pitchFamily="34" charset="0"/>
              </a:rPr>
              <a:t>der</a:t>
            </a:r>
            <a:r>
              <a:rPr lang="en-US" dirty="0">
                <a:latin typeface="Calibri" pitchFamily="34" charset="0"/>
              </a:rPr>
              <a:t> </a:t>
            </a:r>
            <a:r>
              <a:rPr lang="en-US" dirty="0" err="1">
                <a:latin typeface="Calibri" pitchFamily="34" charset="0"/>
              </a:rPr>
              <a:t>Rohe</a:t>
            </a:r>
            <a:r>
              <a:rPr lang="sr-Latn-CS" dirty="0">
                <a:latin typeface="Calibri" pitchFamily="34" charset="0"/>
              </a:rPr>
              <a:t>,</a:t>
            </a:r>
            <a:r>
              <a:rPr lang="en-US" dirty="0">
                <a:latin typeface="Calibri" pitchFamily="34" charset="0"/>
              </a:rPr>
              <a:t>Tristan </a:t>
            </a:r>
            <a:r>
              <a:rPr lang="en-US" dirty="0" err="1">
                <a:latin typeface="Calibri" pitchFamily="34" charset="0"/>
              </a:rPr>
              <a:t>Tzara</a:t>
            </a:r>
            <a:r>
              <a:rPr lang="en-US" dirty="0">
                <a:latin typeface="Calibri" pitchFamily="34" charset="0"/>
              </a:rPr>
              <a:t>, Gabo, Pevsner, Malevich, </a:t>
            </a:r>
            <a:r>
              <a:rPr lang="en-US" dirty="0" err="1">
                <a:latin typeface="Calibri" pitchFamily="34" charset="0"/>
              </a:rPr>
              <a:t>Lissitsky</a:t>
            </a:r>
            <a:r>
              <a:rPr lang="en-US" dirty="0">
                <a:latin typeface="Calibri" pitchFamily="34" charset="0"/>
              </a:rPr>
              <a:t>, </a:t>
            </a:r>
            <a:r>
              <a:rPr lang="en-US" dirty="0" err="1">
                <a:latin typeface="Calibri" pitchFamily="34" charset="0"/>
              </a:rPr>
              <a:t>Doesburg</a:t>
            </a:r>
            <a:r>
              <a:rPr lang="sr-Latn-CS" dirty="0">
                <a:latin typeface="Calibri" pitchFamily="34" charset="0"/>
              </a:rPr>
              <a:t>, </a:t>
            </a:r>
            <a:r>
              <a:rPr lang="en-US" dirty="0">
                <a:latin typeface="Calibri" pitchFamily="34" charset="0"/>
              </a:rPr>
              <a:t>Arp, </a:t>
            </a:r>
            <a:r>
              <a:rPr lang="en-US" dirty="0" err="1">
                <a:latin typeface="Calibri" pitchFamily="34" charset="0"/>
              </a:rPr>
              <a:t>Schwitters</a:t>
            </a:r>
            <a:r>
              <a:rPr lang="en-US" dirty="0">
                <a:latin typeface="Calibri" pitchFamily="34" charset="0"/>
              </a:rPr>
              <a:t>, </a:t>
            </a:r>
            <a:r>
              <a:rPr lang="en-US" dirty="0" err="1">
                <a:latin typeface="Calibri" pitchFamily="34" charset="0"/>
              </a:rPr>
              <a:t>Hausmann</a:t>
            </a:r>
            <a:r>
              <a:rPr lang="en-US" dirty="0">
                <a:latin typeface="Calibri" pitchFamily="34" charset="0"/>
              </a:rPr>
              <a:t>, George Grosz, Man Ray.</a:t>
            </a:r>
          </a:p>
        </p:txBody>
      </p:sp>
      <p:sp>
        <p:nvSpPr>
          <p:cNvPr id="225284" name="Rectangle 5"/>
          <p:cNvSpPr>
            <a:spLocks noChangeArrowheads="1"/>
          </p:cNvSpPr>
          <p:nvPr/>
        </p:nvSpPr>
        <p:spPr bwMode="auto">
          <a:xfrm>
            <a:off x="0" y="3087687"/>
            <a:ext cx="5257800" cy="3694113"/>
          </a:xfrm>
          <a:prstGeom prst="rect">
            <a:avLst/>
          </a:prstGeom>
          <a:noFill/>
          <a:ln w="9525">
            <a:noFill/>
            <a:miter lim="800000"/>
            <a:headEnd/>
            <a:tailEnd/>
          </a:ln>
        </p:spPr>
        <p:txBody>
          <a:bodyPr>
            <a:spAutoFit/>
          </a:bodyPr>
          <a:lstStyle/>
          <a:p>
            <a:r>
              <a:rPr lang="sr-Latn-CS" dirty="0">
                <a:latin typeface="Calibri" pitchFamily="34" charset="0"/>
              </a:rPr>
              <a:t>“Činjenica da se konstruktivistička tendencija, preciznije naklonost ka strukturi pojavila u okviru same Dade iako nije bila kao u ruskom konstruktivizmu program ili jedini cilj Dade. DADA NIJE IMALA PROGRAM. Ali sklonost ka redu, strukturi pojavila se kao pandan zakonu slučjanosti koji je Dada otkrila. Na ovaj način se može razumeti uključivanje konstruktivizma u dadu i vice versa. ... Ciljevi novog i neograničenog (Dada) i trajnog (konstruktivizam) idu zajedno i uslovljaju se međusobno. Cilj časopisa G bio je da obuhvati i integriše ove dve tendencije”</a:t>
            </a:r>
            <a:r>
              <a:rPr lang="en-US" dirty="0">
                <a:latin typeface="Calibri" pitchFamily="34" charset="0"/>
              </a:rPr>
              <a:t> (Richter, Introduction, ‘Great Little Magazines no. 3 </a:t>
            </a:r>
            <a:r>
              <a:rPr lang="en-US" i="1" dirty="0">
                <a:latin typeface="Calibri" pitchFamily="34" charset="0"/>
              </a:rPr>
              <a:t>G</a:t>
            </a:r>
            <a:r>
              <a:rPr lang="en-US" dirty="0">
                <a:latin typeface="Calibri" pitchFamily="34" charset="0"/>
              </a:rPr>
              <a:t>’, </a:t>
            </a:r>
            <a:r>
              <a:rPr lang="en-US" i="1" dirty="0">
                <a:latin typeface="Calibri" pitchFamily="34" charset="0"/>
              </a:rPr>
              <a:t>Form</a:t>
            </a:r>
            <a:r>
              <a:rPr lang="en-US" dirty="0">
                <a:latin typeface="Calibri" pitchFamily="34" charset="0"/>
              </a:rPr>
              <a:t> no. 3, December 15, 1966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http://luc.devroye.org/TheoVanDoesburg-Dada-poster.jpg"/>
          <p:cNvPicPr>
            <a:picLocks noChangeAspect="1" noChangeArrowheads="1"/>
          </p:cNvPicPr>
          <p:nvPr/>
        </p:nvPicPr>
        <p:blipFill>
          <a:blip r:embed="rId2"/>
          <a:srcRect/>
          <a:stretch>
            <a:fillRect/>
          </a:stretch>
        </p:blipFill>
        <p:spPr bwMode="auto">
          <a:xfrm>
            <a:off x="3048000" y="838200"/>
            <a:ext cx="5715000" cy="5762625"/>
          </a:xfrm>
          <a:prstGeom prst="rect">
            <a:avLst/>
          </a:prstGeom>
          <a:noFill/>
          <a:ln w="9525">
            <a:noFill/>
            <a:miter lim="800000"/>
            <a:headEnd/>
            <a:tailEnd/>
          </a:ln>
        </p:spPr>
      </p:pic>
      <p:sp>
        <p:nvSpPr>
          <p:cNvPr id="5" name="Rectangle 4"/>
          <p:cNvSpPr/>
          <p:nvPr/>
        </p:nvSpPr>
        <p:spPr>
          <a:xfrm>
            <a:off x="152400" y="304800"/>
            <a:ext cx="2895600" cy="2308324"/>
          </a:xfrm>
          <a:prstGeom prst="rect">
            <a:avLst/>
          </a:prstGeom>
        </p:spPr>
        <p:txBody>
          <a:bodyPr>
            <a:spAutoFit/>
          </a:bodyPr>
          <a:lstStyle/>
          <a:p>
            <a:pPr fontAlgn="auto">
              <a:spcBef>
                <a:spcPts val="0"/>
              </a:spcBef>
              <a:spcAft>
                <a:spcPts val="0"/>
              </a:spcAft>
              <a:defRPr/>
            </a:pPr>
            <a:r>
              <a:rPr lang="nl-NL" b="1" cap="small" dirty="0">
                <a:latin typeface="Calibri" pitchFamily="34" charset="0"/>
              </a:rPr>
              <a:t>Theo Van Doesburg</a:t>
            </a:r>
            <a:r>
              <a:rPr lang="sr-Latn-CS" b="1" cap="small" dirty="0">
                <a:latin typeface="Calibri" pitchFamily="34" charset="0"/>
              </a:rPr>
              <a:t>,</a:t>
            </a:r>
          </a:p>
          <a:p>
            <a:pPr fontAlgn="auto">
              <a:spcBef>
                <a:spcPts val="0"/>
              </a:spcBef>
              <a:spcAft>
                <a:spcPts val="0"/>
              </a:spcAft>
              <a:defRPr/>
            </a:pPr>
            <a:r>
              <a:rPr lang="sr-Latn-CS" b="1" cap="small" dirty="0">
                <a:latin typeface="Calibri" pitchFamily="34" charset="0"/>
              </a:rPr>
              <a:t>Kurt Schwitters</a:t>
            </a:r>
          </a:p>
          <a:p>
            <a:pPr fontAlgn="auto">
              <a:spcBef>
                <a:spcPts val="0"/>
              </a:spcBef>
              <a:spcAft>
                <a:spcPts val="0"/>
              </a:spcAft>
              <a:defRPr/>
            </a:pPr>
            <a:r>
              <a:rPr lang="nl-NL" b="1" cap="small" dirty="0">
                <a:latin typeface="Calibri" pitchFamily="34" charset="0"/>
              </a:rPr>
              <a:t> Dada poster</a:t>
            </a:r>
            <a:r>
              <a:rPr lang="nl-NL" dirty="0">
                <a:latin typeface="Calibri" pitchFamily="34" charset="0"/>
              </a:rPr>
              <a:t> </a:t>
            </a:r>
            <a:endParaRPr lang="sr-Latn-CS" dirty="0">
              <a:latin typeface="Calibri" pitchFamily="34" charset="0"/>
            </a:endParaRPr>
          </a:p>
          <a:p>
            <a:pPr fontAlgn="auto">
              <a:spcBef>
                <a:spcPts val="0"/>
              </a:spcBef>
              <a:spcAft>
                <a:spcPts val="0"/>
              </a:spcAft>
              <a:defRPr/>
            </a:pPr>
            <a:r>
              <a:rPr lang="en-US" dirty="0">
                <a:latin typeface="Calibri" pitchFamily="34" charset="0"/>
              </a:rPr>
              <a:t>1922. </a:t>
            </a:r>
            <a:r>
              <a:rPr lang="sr-Latn-RS" dirty="0" smtClean="0">
                <a:latin typeface="Calibri" pitchFamily="34" charset="0"/>
              </a:rPr>
              <a:t>Litografija</a:t>
            </a:r>
            <a:r>
              <a:rPr lang="en-US" dirty="0" smtClean="0">
                <a:latin typeface="Calibri" pitchFamily="34" charset="0"/>
              </a:rPr>
              <a:t>, 30.2 </a:t>
            </a:r>
            <a:r>
              <a:rPr lang="en-US" dirty="0">
                <a:latin typeface="Calibri" pitchFamily="34" charset="0"/>
              </a:rPr>
              <a:t>x 30.2 </a:t>
            </a:r>
            <a:r>
              <a:rPr lang="en-US" dirty="0" smtClean="0">
                <a:latin typeface="Calibri" pitchFamily="34" charset="0"/>
              </a:rPr>
              <a:t>cm</a:t>
            </a:r>
            <a:endParaRPr lang="sr-Latn-RS" dirty="0" smtClean="0">
              <a:latin typeface="Calibri" pitchFamily="34" charset="0"/>
            </a:endParaRPr>
          </a:p>
          <a:p>
            <a:pPr fontAlgn="auto">
              <a:spcBef>
                <a:spcPts val="0"/>
              </a:spcBef>
              <a:spcAft>
                <a:spcPts val="0"/>
              </a:spcAft>
              <a:defRPr/>
            </a:pPr>
            <a:r>
              <a:rPr lang="en-US" dirty="0" smtClean="0">
                <a:latin typeface="Calibri" pitchFamily="34" charset="0"/>
              </a:rPr>
              <a:t>V</a:t>
            </a:r>
            <a:r>
              <a:rPr lang="sr-Latn-RS" dirty="0" smtClean="0">
                <a:latin typeface="Calibri" pitchFamily="34" charset="0"/>
              </a:rPr>
              <a:t>ideti na: </a:t>
            </a:r>
            <a:r>
              <a:rPr lang="en-US" dirty="0" smtClean="0">
                <a:latin typeface="Calibri" pitchFamily="34" charset="0"/>
                <a:hlinkClick r:id="rId3"/>
              </a:rPr>
              <a:t>https://www.moma.org/learn/moma_learning/2562-2</a:t>
            </a:r>
            <a:r>
              <a:rPr lang="en-US" dirty="0" smtClean="0">
                <a:hlinkClick r:id="rId3"/>
              </a:rPr>
              <a:t>/</a:t>
            </a:r>
            <a:endParaRPr lang="en-US" dirty="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Placeholder 2"/>
          <p:cNvSpPr>
            <a:spLocks noGrp="1"/>
          </p:cNvSpPr>
          <p:nvPr>
            <p:ph type="body" idx="4294967295"/>
          </p:nvPr>
        </p:nvSpPr>
        <p:spPr>
          <a:xfrm>
            <a:off x="304800" y="228600"/>
            <a:ext cx="4040188" cy="457200"/>
          </a:xfrm>
        </p:spPr>
        <p:txBody>
          <a:bodyPr anchor="b"/>
          <a:lstStyle/>
          <a:p>
            <a:pPr marL="0" indent="0">
              <a:buFontTx/>
              <a:buNone/>
            </a:pPr>
            <a:r>
              <a:rPr lang="sr-Latn-CS" sz="2400" b="1"/>
              <a:t>ruski konstruktivizam</a:t>
            </a:r>
            <a:endParaRPr lang="en-US" sz="2400" b="1"/>
          </a:p>
        </p:txBody>
      </p:sp>
      <p:sp>
        <p:nvSpPr>
          <p:cNvPr id="228355" name="Content Placeholder 3"/>
          <p:cNvSpPr>
            <a:spLocks noGrp="1"/>
          </p:cNvSpPr>
          <p:nvPr>
            <p:ph sz="half" idx="4294967295"/>
          </p:nvPr>
        </p:nvSpPr>
        <p:spPr>
          <a:xfrm>
            <a:off x="152400" y="914400"/>
            <a:ext cx="4267200" cy="5486400"/>
          </a:xfrm>
        </p:spPr>
        <p:txBody>
          <a:bodyPr/>
          <a:lstStyle/>
          <a:p>
            <a:r>
              <a:rPr lang="sr-Latn-CS" sz="1800" i="1">
                <a:latin typeface="Calibri" pitchFamily="34" charset="0"/>
              </a:rPr>
              <a:t>Prve radne grupe konstruktivista</a:t>
            </a:r>
            <a:r>
              <a:rPr lang="sr-Latn-CS" sz="1800">
                <a:latin typeface="Calibri" pitchFamily="34" charset="0"/>
              </a:rPr>
              <a:t> (Aleksej Gan, Aleksandar Rodčenko, Varvara Stepanova, braća Georgij i Vladimir Stenberg ) </a:t>
            </a:r>
            <a:r>
              <a:rPr lang="en-US" sz="1800">
                <a:latin typeface="Calibri" pitchFamily="34" charset="0"/>
              </a:rPr>
              <a:t>Mar</a:t>
            </a:r>
            <a:r>
              <a:rPr lang="sr-Latn-CS" sz="1800">
                <a:latin typeface="Calibri" pitchFamily="34" charset="0"/>
              </a:rPr>
              <a:t>t</a:t>
            </a:r>
            <a:r>
              <a:rPr lang="en-US" sz="1800">
                <a:latin typeface="Calibri" pitchFamily="34" charset="0"/>
              </a:rPr>
              <a:t> 1921</a:t>
            </a:r>
            <a:r>
              <a:rPr lang="sr-Latn-CS" sz="1800">
                <a:latin typeface="Calibri" pitchFamily="34" charset="0"/>
              </a:rPr>
              <a:t> - TEORIJSKA ARTIKULACIJA KONSTRUKTIVISTIČKE POZICIJE na bazi koncepta utilitarnosti</a:t>
            </a:r>
          </a:p>
          <a:p>
            <a:r>
              <a:rPr lang="sr-Latn-CS" sz="1800">
                <a:latin typeface="Calibri" pitchFamily="34" charset="0"/>
              </a:rPr>
              <a:t>Zadržavaju termin ‘konstruktivan’, ‘konstrukcija’ iz svojih ranih čisto formalnih i ‘laboratorijskih’ eksperimenata, odbacuju ‘umetnost’</a:t>
            </a:r>
          </a:p>
          <a:p>
            <a:r>
              <a:rPr lang="sr-Latn-CS" sz="1800">
                <a:latin typeface="Calibri" pitchFamily="34" charset="0"/>
              </a:rPr>
              <a:t>Redefinišu umetnika kao </a:t>
            </a:r>
            <a:r>
              <a:rPr lang="sr-Latn-CS" sz="1800" b="1">
                <a:latin typeface="Calibri" pitchFamily="34" charset="0"/>
              </a:rPr>
              <a:t>radnika</a:t>
            </a:r>
            <a:r>
              <a:rPr lang="sr-Latn-CS" sz="1800">
                <a:latin typeface="Calibri" pitchFamily="34" charset="0"/>
              </a:rPr>
              <a:t>, angažovanog u procesu ‘materijalno-intelektualne</a:t>
            </a:r>
            <a:r>
              <a:rPr lang="en-US" sz="1800">
                <a:latin typeface="Calibri" pitchFamily="34" charset="0"/>
              </a:rPr>
              <a:t> </a:t>
            </a:r>
            <a:r>
              <a:rPr lang="sr-Latn-CS" sz="1800">
                <a:latin typeface="Calibri" pitchFamily="34" charset="0"/>
              </a:rPr>
              <a:t>proizvodnje’ čije će specifične veštine biti u službi društvene rekonstrukcije nakon Revolucije</a:t>
            </a:r>
          </a:p>
          <a:p>
            <a:r>
              <a:rPr lang="sr-Latn-CS" sz="1800">
                <a:latin typeface="Calibri" pitchFamily="34" charset="0"/>
              </a:rPr>
              <a:t>Plakati, knjige u funkciji propagande i didaktike, utilitarni predmeti: nameštaj, tkanine...</a:t>
            </a:r>
            <a:endParaRPr lang="en-US" sz="1800">
              <a:latin typeface="Calibri" pitchFamily="34" charset="0"/>
            </a:endParaRPr>
          </a:p>
        </p:txBody>
      </p:sp>
      <p:sp>
        <p:nvSpPr>
          <p:cNvPr id="5" name="Text Placeholder 4"/>
          <p:cNvSpPr>
            <a:spLocks noGrp="1"/>
          </p:cNvSpPr>
          <p:nvPr>
            <p:ph type="body" sz="quarter" idx="4294967295"/>
          </p:nvPr>
        </p:nvSpPr>
        <p:spPr>
          <a:xfrm>
            <a:off x="4648200" y="304800"/>
            <a:ext cx="4041775" cy="381000"/>
          </a:xfrm>
        </p:spPr>
        <p:txBody>
          <a:bodyPr anchor="b">
            <a:normAutofit fontScale="92500"/>
          </a:bodyPr>
          <a:lstStyle/>
          <a:p>
            <a:pPr marL="0" indent="0">
              <a:lnSpc>
                <a:spcPct val="80000"/>
              </a:lnSpc>
              <a:buFontTx/>
              <a:buNone/>
            </a:pPr>
            <a:r>
              <a:rPr lang="sr-Latn-CS" sz="2200" b="1"/>
              <a:t>Internacionalni konstruktivizam</a:t>
            </a:r>
            <a:endParaRPr lang="en-US" sz="2200" b="1"/>
          </a:p>
        </p:txBody>
      </p:sp>
      <p:sp>
        <p:nvSpPr>
          <p:cNvPr id="6" name="Content Placeholder 5"/>
          <p:cNvSpPr>
            <a:spLocks noGrp="1"/>
          </p:cNvSpPr>
          <p:nvPr>
            <p:ph sz="quarter" idx="4294967295"/>
          </p:nvPr>
        </p:nvSpPr>
        <p:spPr>
          <a:xfrm>
            <a:off x="4645025" y="990600"/>
            <a:ext cx="4041775" cy="5029200"/>
          </a:xfrm>
        </p:spPr>
        <p:txBody>
          <a:bodyPr>
            <a:normAutofit/>
          </a:bodyPr>
          <a:lstStyle/>
          <a:p>
            <a:r>
              <a:rPr lang="sr-Latn-CS" sz="1800">
                <a:latin typeface="Calibri" pitchFamily="34" charset="0"/>
              </a:rPr>
              <a:t>U zapadnoj Evropi</a:t>
            </a:r>
          </a:p>
          <a:p>
            <a:r>
              <a:rPr lang="sr-Latn-CS" sz="1800">
                <a:latin typeface="Calibri" pitchFamily="34" charset="0"/>
              </a:rPr>
              <a:t>ambivalentan, dvosmislen odnos između umetničkog i korisnog, estetskog i utilitarnog</a:t>
            </a:r>
          </a:p>
          <a:p>
            <a:endParaRPr lang="sr-Latn-CS" sz="1800">
              <a:latin typeface="Calibri" pitchFamily="34" charset="0"/>
            </a:endParaRPr>
          </a:p>
          <a:p>
            <a:r>
              <a:rPr lang="sr-Latn-CS" sz="1800">
                <a:latin typeface="Calibri" pitchFamily="34" charset="0"/>
              </a:rPr>
              <a:t>El</a:t>
            </a:r>
            <a:r>
              <a:rPr lang="en-US" sz="1800">
                <a:latin typeface="Calibri" pitchFamily="34" charset="0"/>
              </a:rPr>
              <a:t> Lissitsky </a:t>
            </a:r>
            <a:r>
              <a:rPr lang="sr-Latn-CS" sz="1800">
                <a:latin typeface="Calibri" pitchFamily="34" charset="0"/>
              </a:rPr>
              <a:t>u uvodnoj reči u</a:t>
            </a:r>
            <a:r>
              <a:rPr lang="en-US" sz="1800">
                <a:latin typeface="Calibri" pitchFamily="34" charset="0"/>
              </a:rPr>
              <a:t> </a:t>
            </a:r>
            <a:r>
              <a:rPr lang="en-US" sz="1800" i="1">
                <a:latin typeface="Calibri" pitchFamily="34" charset="0"/>
              </a:rPr>
              <a:t>Veshch</a:t>
            </a:r>
            <a:r>
              <a:rPr lang="en-US" sz="1800">
                <a:latin typeface="Calibri" pitchFamily="34" charset="0"/>
              </a:rPr>
              <a:t>: “</a:t>
            </a:r>
            <a:r>
              <a:rPr lang="sr-Latn-CS" sz="1800">
                <a:latin typeface="Calibri" pitchFamily="34" charset="0"/>
              </a:rPr>
              <a:t>Niko ne treba da zamisli...da mislimo da su funkcionalni predmeti, proizvedeni u fabrici – avioni i automobili – takođe proizvodi istinske umetnosti. Ipak, ne želimo da ograničimo umentičko stvaranje ovih funkcionalnih predmeta. Svaki organizovani rad – bilo da je reč o kući, poemi ili slici – je ‘objekat’ usmeren ka specifičnom cilju.”</a:t>
            </a:r>
          </a:p>
          <a:p>
            <a:pPr>
              <a:lnSpc>
                <a:spcPct val="80000"/>
              </a:lnSpc>
            </a:pPr>
            <a:endParaRPr lang="en-US" sz="170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http://image.invaluable.com/housePhotos/artcurial/18/308318/H1118-L24966674.jpg"/>
          <p:cNvPicPr>
            <a:picLocks noChangeAspect="1" noChangeArrowheads="1"/>
          </p:cNvPicPr>
          <p:nvPr/>
        </p:nvPicPr>
        <p:blipFill>
          <a:blip r:embed="rId2"/>
          <a:srcRect/>
          <a:stretch>
            <a:fillRect/>
          </a:stretch>
        </p:blipFill>
        <p:spPr bwMode="auto">
          <a:xfrm>
            <a:off x="0" y="228600"/>
            <a:ext cx="5314950" cy="6096000"/>
          </a:xfrm>
          <a:prstGeom prst="rect">
            <a:avLst/>
          </a:prstGeom>
          <a:noFill/>
          <a:ln w="9525">
            <a:noFill/>
            <a:miter lim="800000"/>
            <a:headEnd/>
            <a:tailEnd/>
          </a:ln>
        </p:spPr>
      </p:pic>
      <p:sp>
        <p:nvSpPr>
          <p:cNvPr id="229379" name="Rectangle 4"/>
          <p:cNvSpPr>
            <a:spLocks noChangeArrowheads="1"/>
          </p:cNvSpPr>
          <p:nvPr/>
        </p:nvSpPr>
        <p:spPr bwMode="auto">
          <a:xfrm>
            <a:off x="5181600" y="762000"/>
            <a:ext cx="3505200" cy="2308225"/>
          </a:xfrm>
          <a:prstGeom prst="rect">
            <a:avLst/>
          </a:prstGeom>
          <a:noFill/>
          <a:ln w="9525">
            <a:noFill/>
            <a:miter lim="800000"/>
            <a:headEnd/>
            <a:tailEnd/>
          </a:ln>
        </p:spPr>
        <p:txBody>
          <a:bodyPr>
            <a:spAutoFit/>
          </a:bodyPr>
          <a:lstStyle/>
          <a:p>
            <a:r>
              <a:rPr lang="en-US" b="1" dirty="0">
                <a:latin typeface="Calibri" pitchFamily="34" charset="0"/>
              </a:rPr>
              <a:t>1922</a:t>
            </a:r>
            <a:r>
              <a:rPr lang="en-US" dirty="0">
                <a:latin typeface="Calibri" pitchFamily="34" charset="0"/>
              </a:rPr>
              <a:t>: Berlin: </a:t>
            </a:r>
            <a:r>
              <a:rPr lang="sr-Latn-CS" dirty="0">
                <a:latin typeface="Calibri" pitchFamily="34" charset="0"/>
              </a:rPr>
              <a:t>objavljivanje Erenburgove knjige o </a:t>
            </a:r>
            <a:r>
              <a:rPr lang="sr-Latn-CS" dirty="0" smtClean="0">
                <a:latin typeface="Calibri" pitchFamily="34" charset="0"/>
              </a:rPr>
              <a:t>savremenoj avangardnoj </a:t>
            </a:r>
            <a:r>
              <a:rPr lang="sr-Latn-CS" dirty="0">
                <a:latin typeface="Calibri" pitchFamily="34" charset="0"/>
              </a:rPr>
              <a:t>umetnosti </a:t>
            </a:r>
            <a:r>
              <a:rPr lang="en-US" dirty="0">
                <a:latin typeface="Calibri" pitchFamily="34" charset="0"/>
              </a:rPr>
              <a:t>’A </a:t>
            </a:r>
            <a:r>
              <a:rPr lang="en-US" dirty="0" err="1">
                <a:latin typeface="Calibri" pitchFamily="34" charset="0"/>
              </a:rPr>
              <a:t>vse</a:t>
            </a:r>
            <a:r>
              <a:rPr lang="en-US" dirty="0">
                <a:latin typeface="Calibri" pitchFamily="34" charset="0"/>
              </a:rPr>
              <a:t> </a:t>
            </a:r>
            <a:r>
              <a:rPr lang="en-US" dirty="0" err="1">
                <a:latin typeface="Calibri" pitchFamily="34" charset="0"/>
              </a:rPr>
              <a:t>taki</a:t>
            </a:r>
            <a:r>
              <a:rPr lang="en-US" dirty="0">
                <a:latin typeface="Calibri" pitchFamily="34" charset="0"/>
              </a:rPr>
              <a:t> </a:t>
            </a:r>
            <a:r>
              <a:rPr lang="en-US" dirty="0" err="1">
                <a:latin typeface="Calibri" pitchFamily="34" charset="0"/>
              </a:rPr>
              <a:t>ona</a:t>
            </a:r>
            <a:r>
              <a:rPr lang="en-US" dirty="0">
                <a:latin typeface="Calibri" pitchFamily="34" charset="0"/>
              </a:rPr>
              <a:t> </a:t>
            </a:r>
            <a:r>
              <a:rPr lang="en-US" dirty="0" err="1">
                <a:latin typeface="Calibri" pitchFamily="34" charset="0"/>
              </a:rPr>
              <a:t>verti</a:t>
            </a:r>
            <a:r>
              <a:rPr lang="sr-Latn-CS" dirty="0">
                <a:latin typeface="Calibri" pitchFamily="34" charset="0"/>
              </a:rPr>
              <a:t>t</a:t>
            </a:r>
            <a:r>
              <a:rPr lang="en-US" dirty="0">
                <a:latin typeface="Calibri" pitchFamily="34" charset="0"/>
              </a:rPr>
              <a:t>s</a:t>
            </a:r>
            <a:r>
              <a:rPr lang="sr-Latn-CS" dirty="0">
                <a:latin typeface="Calibri" pitchFamily="34" charset="0"/>
              </a:rPr>
              <a:t>i</a:t>
            </a:r>
            <a:r>
              <a:rPr lang="en-US" dirty="0">
                <a:latin typeface="Calibri" pitchFamily="34" charset="0"/>
              </a:rPr>
              <a:t>a’ (</a:t>
            </a:r>
            <a:r>
              <a:rPr lang="en-US" dirty="0" err="1">
                <a:latin typeface="Calibri" pitchFamily="34" charset="0"/>
              </a:rPr>
              <a:t>janua</a:t>
            </a:r>
            <a:r>
              <a:rPr lang="sr-Latn-CS" dirty="0">
                <a:latin typeface="Calibri" pitchFamily="34" charset="0"/>
              </a:rPr>
              <a:t>r</a:t>
            </a:r>
            <a:r>
              <a:rPr lang="en-US" dirty="0">
                <a:latin typeface="Calibri" pitchFamily="34" charset="0"/>
              </a:rPr>
              <a:t>)</a:t>
            </a:r>
            <a:r>
              <a:rPr lang="sr-Latn-CS" dirty="0">
                <a:latin typeface="Calibri" pitchFamily="34" charset="0"/>
              </a:rPr>
              <a:t>; Ferdinand Leže na koricama</a:t>
            </a:r>
          </a:p>
          <a:p>
            <a:r>
              <a:rPr lang="sr-Latn-CS" dirty="0">
                <a:latin typeface="Calibri" pitchFamily="34" charset="0"/>
              </a:rPr>
              <a:t>(</a:t>
            </a:r>
            <a:r>
              <a:rPr lang="en-US" dirty="0" err="1">
                <a:latin typeface="Calibri" pitchFamily="34" charset="0"/>
              </a:rPr>
              <a:t>Tatline</a:t>
            </a:r>
            <a:r>
              <a:rPr lang="en-US" dirty="0">
                <a:latin typeface="Calibri" pitchFamily="34" charset="0"/>
              </a:rPr>
              <a:t>, Lipchitz, El </a:t>
            </a:r>
            <a:r>
              <a:rPr lang="en-US" dirty="0" err="1">
                <a:latin typeface="Calibri" pitchFamily="34" charset="0"/>
              </a:rPr>
              <a:t>Lissitsky</a:t>
            </a:r>
            <a:r>
              <a:rPr lang="en-US" dirty="0">
                <a:latin typeface="Calibri" pitchFamily="34" charset="0"/>
              </a:rPr>
              <a:t>, Van </a:t>
            </a:r>
            <a:r>
              <a:rPr lang="en-US" dirty="0" err="1">
                <a:latin typeface="Calibri" pitchFamily="34" charset="0"/>
              </a:rPr>
              <a:t>Doesburg</a:t>
            </a:r>
            <a:r>
              <a:rPr lang="en-US" dirty="0">
                <a:latin typeface="Calibri" pitchFamily="34" charset="0"/>
              </a:rPr>
              <a:t>, </a:t>
            </a:r>
            <a:r>
              <a:rPr lang="en-US" dirty="0" err="1">
                <a:latin typeface="Calibri" pitchFamily="34" charset="0"/>
              </a:rPr>
              <a:t>Rodchenko</a:t>
            </a:r>
            <a:r>
              <a:rPr lang="en-US" dirty="0">
                <a:latin typeface="Calibri" pitchFamily="34" charset="0"/>
              </a:rPr>
              <a:t>, Léger, Picasso</a:t>
            </a:r>
            <a:r>
              <a:rPr lang="sr-Latn-CS" dirty="0">
                <a:latin typeface="Calibri" pitchFamily="34" charset="0"/>
              </a:rPr>
              <a:t>, čak i Charlie Chaplin)</a:t>
            </a: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228600" y="533400"/>
            <a:ext cx="3124200" cy="2862322"/>
          </a:xfrm>
          <a:prstGeom prst="rect">
            <a:avLst/>
          </a:prstGeom>
          <a:noFill/>
          <a:ln w="9525">
            <a:noFill/>
            <a:miter lim="800000"/>
            <a:headEnd/>
            <a:tailEnd/>
          </a:ln>
        </p:spPr>
        <p:txBody>
          <a:bodyPr wrap="square">
            <a:spAutoFit/>
          </a:bodyPr>
          <a:lstStyle/>
          <a:p>
            <a:pPr algn="r"/>
            <a:r>
              <a:rPr lang="en-US" b="1" dirty="0" err="1" smtClean="0">
                <a:latin typeface="Calibri" pitchFamily="34" charset="0"/>
              </a:rPr>
              <a:t>Teo</a:t>
            </a:r>
            <a:r>
              <a:rPr lang="en-US" b="1" dirty="0" smtClean="0">
                <a:latin typeface="Calibri" pitchFamily="34" charset="0"/>
              </a:rPr>
              <a:t> </a:t>
            </a:r>
            <a:r>
              <a:rPr lang="en-US" b="1" dirty="0">
                <a:latin typeface="Calibri" pitchFamily="34" charset="0"/>
              </a:rPr>
              <a:t>van </a:t>
            </a:r>
            <a:r>
              <a:rPr lang="en-US" b="1" dirty="0" smtClean="0">
                <a:latin typeface="Calibri" pitchFamily="34" charset="0"/>
              </a:rPr>
              <a:t>D</a:t>
            </a:r>
            <a:r>
              <a:rPr lang="sr-Latn-RS" b="1" dirty="0" smtClean="0">
                <a:latin typeface="Calibri" pitchFamily="34" charset="0"/>
              </a:rPr>
              <a:t>u</a:t>
            </a:r>
            <a:r>
              <a:rPr lang="en-US" b="1" dirty="0" err="1" smtClean="0">
                <a:latin typeface="Calibri" pitchFamily="34" charset="0"/>
              </a:rPr>
              <a:t>sburg</a:t>
            </a:r>
            <a:r>
              <a:rPr lang="en-US" dirty="0">
                <a:latin typeface="Calibri" pitchFamily="34" charset="0"/>
              </a:rPr>
              <a:t/>
            </a:r>
            <a:br>
              <a:rPr lang="en-US" dirty="0">
                <a:latin typeface="Calibri" pitchFamily="34" charset="0"/>
              </a:rPr>
            </a:br>
            <a:r>
              <a:rPr lang="sr-Latn-RS" i="1" dirty="0" smtClean="0">
                <a:latin typeface="Calibri" pitchFamily="34" charset="0"/>
              </a:rPr>
              <a:t>Kompozicija </a:t>
            </a:r>
            <a:r>
              <a:rPr lang="en-US" i="1" dirty="0" smtClean="0">
                <a:latin typeface="Calibri" pitchFamily="34" charset="0"/>
              </a:rPr>
              <a:t>I (</a:t>
            </a:r>
            <a:r>
              <a:rPr lang="sr-Latn-RS" i="1" dirty="0" smtClean="0">
                <a:latin typeface="Calibri" pitchFamily="34" charset="0"/>
              </a:rPr>
              <a:t>Mrtva priroda</a:t>
            </a:r>
            <a:r>
              <a:rPr lang="en-US" i="1" dirty="0" smtClean="0">
                <a:latin typeface="Calibri" pitchFamily="34" charset="0"/>
              </a:rPr>
              <a:t>)</a:t>
            </a:r>
            <a:r>
              <a:rPr lang="en-US" dirty="0">
                <a:latin typeface="Calibri" pitchFamily="34" charset="0"/>
              </a:rPr>
              <a:t> </a:t>
            </a:r>
            <a:r>
              <a:rPr lang="en-US" dirty="0" smtClean="0">
                <a:latin typeface="Calibri" pitchFamily="34" charset="0"/>
              </a:rPr>
              <a:t>1916</a:t>
            </a:r>
            <a:r>
              <a:rPr lang="sr-Latn-RS" dirty="0" smtClean="0">
                <a:latin typeface="Calibri" pitchFamily="34" charset="0"/>
              </a:rPr>
              <a:t>, ulje na platnu, </a:t>
            </a:r>
            <a:r>
              <a:rPr lang="en-US" dirty="0" smtClean="0">
                <a:latin typeface="Calibri" pitchFamily="34" charset="0"/>
              </a:rPr>
              <a:t>67 x 63,3 cm</a:t>
            </a:r>
            <a:endParaRPr lang="en-US" dirty="0">
              <a:latin typeface="Calibri" pitchFamily="34" charset="0"/>
            </a:endParaRPr>
          </a:p>
          <a:p>
            <a:pPr algn="r"/>
            <a:r>
              <a:rPr lang="en-US" dirty="0" err="1">
                <a:latin typeface="Calibri" pitchFamily="34" charset="0"/>
              </a:rPr>
              <a:t>Kröller-Müller</a:t>
            </a:r>
            <a:r>
              <a:rPr lang="en-US" dirty="0">
                <a:latin typeface="Calibri" pitchFamily="34" charset="0"/>
              </a:rPr>
              <a:t> Museum, </a:t>
            </a:r>
            <a:r>
              <a:rPr lang="en-US" dirty="0" err="1" smtClean="0">
                <a:latin typeface="Calibri" pitchFamily="34" charset="0"/>
              </a:rPr>
              <a:t>Otterlo</a:t>
            </a:r>
            <a:r>
              <a:rPr lang="sr-Latn-RS" dirty="0" smtClean="0">
                <a:latin typeface="Calibri" pitchFamily="34" charset="0"/>
              </a:rPr>
              <a:t>,</a:t>
            </a:r>
          </a:p>
          <a:p>
            <a:pPr algn="r"/>
            <a:r>
              <a:rPr lang="en-US" dirty="0" smtClean="0">
                <a:latin typeface="Calibri" pitchFamily="34" charset="0"/>
              </a:rPr>
              <a:t>V</a:t>
            </a:r>
            <a:r>
              <a:rPr lang="sr-Latn-RS" dirty="0" smtClean="0">
                <a:latin typeface="Calibri" pitchFamily="34" charset="0"/>
              </a:rPr>
              <a:t>ideti na: </a:t>
            </a:r>
            <a:r>
              <a:rPr lang="en-US" dirty="0" smtClean="0">
                <a:latin typeface="Calibri" pitchFamily="34" charset="0"/>
                <a:hlinkClick r:id="rId2"/>
              </a:rPr>
              <a:t>https://krollermuller.nl/en/theo-van-doesburg-composition-i-still-life</a:t>
            </a:r>
            <a:endParaRPr lang="en-US" dirty="0">
              <a:latin typeface="Calibri" pitchFamily="34" charset="0"/>
            </a:endParaRPr>
          </a:p>
        </p:txBody>
      </p:sp>
      <p:pic>
        <p:nvPicPr>
          <p:cNvPr id="28674" name="Picture 2" descr="https://krollermuller.nl/media/cache/collection_item_detail_small/media/collectionitempage/tmsImage/compositie-i-stilleven-theo-van-doesburg-43295-copyright-kroller-muller-museum.jpg"/>
          <p:cNvPicPr>
            <a:picLocks noChangeAspect="1" noChangeArrowheads="1"/>
          </p:cNvPicPr>
          <p:nvPr/>
        </p:nvPicPr>
        <p:blipFill>
          <a:blip r:embed="rId3"/>
          <a:srcRect/>
          <a:stretch>
            <a:fillRect/>
          </a:stretch>
        </p:blipFill>
        <p:spPr bwMode="auto">
          <a:xfrm>
            <a:off x="3581400" y="457200"/>
            <a:ext cx="5372100" cy="5715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upload.wikimedia.org/wikipedia/commons/4/45/Cornelis_van_Eesteren_and_Theo_van_Doesburg.jpg"/>
          <p:cNvPicPr>
            <a:picLocks noChangeAspect="1" noChangeArrowheads="1"/>
          </p:cNvPicPr>
          <p:nvPr/>
        </p:nvPicPr>
        <p:blipFill>
          <a:blip r:embed="rId2"/>
          <a:srcRect/>
          <a:stretch>
            <a:fillRect/>
          </a:stretch>
        </p:blipFill>
        <p:spPr bwMode="auto">
          <a:xfrm>
            <a:off x="4865574" y="152400"/>
            <a:ext cx="4129145" cy="5105400"/>
          </a:xfrm>
          <a:prstGeom prst="rect">
            <a:avLst/>
          </a:prstGeom>
          <a:noFill/>
          <a:ln w="9525">
            <a:noFill/>
            <a:miter lim="800000"/>
            <a:headEnd/>
            <a:tailEnd/>
          </a:ln>
        </p:spPr>
      </p:pic>
      <p:sp>
        <p:nvSpPr>
          <p:cNvPr id="207875" name="Rectangle 4"/>
          <p:cNvSpPr>
            <a:spLocks noChangeArrowheads="1"/>
          </p:cNvSpPr>
          <p:nvPr/>
        </p:nvSpPr>
        <p:spPr bwMode="auto">
          <a:xfrm>
            <a:off x="1828800" y="152400"/>
            <a:ext cx="2971800" cy="646113"/>
          </a:xfrm>
          <a:prstGeom prst="rect">
            <a:avLst/>
          </a:prstGeom>
          <a:noFill/>
          <a:ln w="9525">
            <a:noFill/>
            <a:miter lim="800000"/>
            <a:headEnd/>
            <a:tailEnd/>
          </a:ln>
        </p:spPr>
        <p:txBody>
          <a:bodyPr>
            <a:spAutoFit/>
          </a:bodyPr>
          <a:lstStyle/>
          <a:p>
            <a:pPr algn="r"/>
            <a:r>
              <a:rPr lang="nl-NL" dirty="0">
                <a:latin typeface="Calibri" pitchFamily="34" charset="0"/>
              </a:rPr>
              <a:t>Cornelis van Eesteren </a:t>
            </a:r>
            <a:r>
              <a:rPr lang="sr-Latn-CS" dirty="0">
                <a:latin typeface="Calibri" pitchFamily="34" charset="0"/>
              </a:rPr>
              <a:t>&amp;</a:t>
            </a:r>
            <a:r>
              <a:rPr lang="nl-NL" dirty="0">
                <a:latin typeface="Calibri" pitchFamily="34" charset="0"/>
              </a:rPr>
              <a:t> Theo van Doesburg</a:t>
            </a:r>
            <a:endParaRPr lang="en-US" dirty="0">
              <a:latin typeface="Calibri" pitchFamily="34" charset="0"/>
            </a:endParaRPr>
          </a:p>
        </p:txBody>
      </p:sp>
      <p:pic>
        <p:nvPicPr>
          <p:cNvPr id="4098" name="Picture 2" descr="Theo van Doesburg [1883-1931] ; Cornelis van Eesteren [1897-1988]"/>
          <p:cNvPicPr>
            <a:picLocks noChangeAspect="1" noChangeArrowheads="1"/>
          </p:cNvPicPr>
          <p:nvPr/>
        </p:nvPicPr>
        <p:blipFill>
          <a:blip r:embed="rId3"/>
          <a:srcRect/>
          <a:stretch>
            <a:fillRect/>
          </a:stretch>
        </p:blipFill>
        <p:spPr bwMode="auto">
          <a:xfrm>
            <a:off x="152400" y="1905000"/>
            <a:ext cx="4572000" cy="3333750"/>
          </a:xfrm>
          <a:prstGeom prst="rect">
            <a:avLst/>
          </a:prstGeom>
          <a:noFill/>
        </p:spPr>
      </p:pic>
      <p:sp>
        <p:nvSpPr>
          <p:cNvPr id="5" name="Rectangle 4"/>
          <p:cNvSpPr/>
          <p:nvPr/>
        </p:nvSpPr>
        <p:spPr>
          <a:xfrm>
            <a:off x="152400" y="5410200"/>
            <a:ext cx="4572000" cy="1077218"/>
          </a:xfrm>
          <a:prstGeom prst="rect">
            <a:avLst/>
          </a:prstGeom>
        </p:spPr>
        <p:txBody>
          <a:bodyPr>
            <a:spAutoFit/>
          </a:bodyPr>
          <a:lstStyle/>
          <a:p>
            <a:r>
              <a:rPr lang="nl-NL" sz="1600" dirty="0" smtClean="0">
                <a:latin typeface="Calibri" pitchFamily="34" charset="0"/>
              </a:rPr>
              <a:t>Teo van D</a:t>
            </a:r>
            <a:r>
              <a:rPr lang="sr-Latn-RS" sz="1600" dirty="0" smtClean="0">
                <a:latin typeface="Calibri" pitchFamily="34" charset="0"/>
              </a:rPr>
              <a:t>u</a:t>
            </a:r>
            <a:r>
              <a:rPr lang="nl-NL" sz="1600" dirty="0" smtClean="0">
                <a:latin typeface="Calibri" pitchFamily="34" charset="0"/>
              </a:rPr>
              <a:t>sburg; </a:t>
            </a:r>
            <a:r>
              <a:rPr lang="sr-Latn-RS" sz="1600" dirty="0" smtClean="0">
                <a:latin typeface="Calibri" pitchFamily="34" charset="0"/>
              </a:rPr>
              <a:t>K</a:t>
            </a:r>
            <a:r>
              <a:rPr lang="nl-NL" sz="1600" dirty="0" smtClean="0">
                <a:latin typeface="Calibri" pitchFamily="34" charset="0"/>
              </a:rPr>
              <a:t>ornelis van </a:t>
            </a:r>
            <a:r>
              <a:rPr lang="sr-Latn-RS" sz="1600" dirty="0" smtClean="0">
                <a:latin typeface="Calibri" pitchFamily="34" charset="0"/>
              </a:rPr>
              <a:t>Esteren, Privatna kuća, 1923, maketa; </a:t>
            </a:r>
            <a:r>
              <a:rPr lang="en-US" sz="1600" dirty="0" smtClean="0">
                <a:latin typeface="Calibri" pitchFamily="34" charset="0"/>
              </a:rPr>
              <a:t>V</a:t>
            </a:r>
            <a:r>
              <a:rPr lang="sr-Latn-RS" sz="1600" dirty="0" smtClean="0">
                <a:latin typeface="Calibri" pitchFamily="34" charset="0"/>
              </a:rPr>
              <a:t>ideti na: </a:t>
            </a:r>
            <a:r>
              <a:rPr lang="en-US" sz="1600" dirty="0" smtClean="0">
                <a:latin typeface="Calibri" pitchFamily="34" charset="0"/>
                <a:hlinkClick r:id="rId4"/>
              </a:rPr>
              <a:t>https://www.kunstmuseum.nl/en/collection/private-house?origin=gm&amp;origin=gm</a:t>
            </a:r>
            <a:endParaRPr lang="nl-NL" sz="1600" dirty="0" smtClean="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www.museothyssen.org/sites/default/files/imagen/obras/descarga/1978.68_construccion-espaciotemporal-ii.jpg"/>
          <p:cNvPicPr>
            <a:picLocks noChangeAspect="1" noChangeArrowheads="1"/>
          </p:cNvPicPr>
          <p:nvPr/>
        </p:nvPicPr>
        <p:blipFill>
          <a:blip r:embed="rId2" cstate="print"/>
          <a:srcRect/>
          <a:stretch>
            <a:fillRect/>
          </a:stretch>
        </p:blipFill>
        <p:spPr bwMode="auto">
          <a:xfrm>
            <a:off x="3505200" y="228600"/>
            <a:ext cx="5483740" cy="6400800"/>
          </a:xfrm>
          <a:prstGeom prst="rect">
            <a:avLst/>
          </a:prstGeom>
          <a:noFill/>
        </p:spPr>
      </p:pic>
      <p:sp>
        <p:nvSpPr>
          <p:cNvPr id="3" name="Rectangle 2"/>
          <p:cNvSpPr/>
          <p:nvPr/>
        </p:nvSpPr>
        <p:spPr>
          <a:xfrm>
            <a:off x="304800" y="228600"/>
            <a:ext cx="2971800" cy="3139321"/>
          </a:xfrm>
          <a:prstGeom prst="rect">
            <a:avLst/>
          </a:prstGeom>
        </p:spPr>
        <p:txBody>
          <a:bodyPr wrap="square">
            <a:spAutoFit/>
          </a:bodyPr>
          <a:lstStyle/>
          <a:p>
            <a:pPr algn="r"/>
            <a:r>
              <a:rPr lang="en-US" dirty="0" smtClean="0">
                <a:latin typeface="Calibri" pitchFamily="34" charset="0"/>
              </a:rPr>
              <a:t>Construction in Space-Time II</a:t>
            </a:r>
          </a:p>
          <a:p>
            <a:pPr algn="r"/>
            <a:r>
              <a:rPr lang="en-US" dirty="0" smtClean="0">
                <a:latin typeface="Calibri" pitchFamily="34" charset="0"/>
              </a:rPr>
              <a:t>1924</a:t>
            </a:r>
          </a:p>
          <a:p>
            <a:pPr algn="r"/>
            <a:r>
              <a:rPr lang="en-US" dirty="0" smtClean="0">
                <a:latin typeface="Calibri" pitchFamily="34" charset="0"/>
              </a:rPr>
              <a:t>Gouache, pencil and ink on tracing paper. 47 x 40.5 cm</a:t>
            </a:r>
            <a:br>
              <a:rPr lang="en-US" dirty="0" smtClean="0">
                <a:latin typeface="Calibri" pitchFamily="34" charset="0"/>
              </a:rPr>
            </a:br>
            <a:r>
              <a:rPr lang="en-US" dirty="0" err="1" smtClean="0">
                <a:latin typeface="Calibri" pitchFamily="34" charset="0"/>
              </a:rPr>
              <a:t>Museo</a:t>
            </a:r>
            <a:r>
              <a:rPr lang="en-US" dirty="0" smtClean="0">
                <a:latin typeface="Calibri" pitchFamily="34" charset="0"/>
              </a:rPr>
              <a:t> </a:t>
            </a:r>
            <a:r>
              <a:rPr lang="en-US" dirty="0" err="1" smtClean="0">
                <a:latin typeface="Calibri" pitchFamily="34" charset="0"/>
              </a:rPr>
              <a:t>Nacional</a:t>
            </a:r>
            <a:r>
              <a:rPr lang="en-US" dirty="0" smtClean="0">
                <a:latin typeface="Calibri" pitchFamily="34" charset="0"/>
              </a:rPr>
              <a:t> </a:t>
            </a:r>
            <a:r>
              <a:rPr lang="en-US" dirty="0" err="1" smtClean="0">
                <a:latin typeface="Calibri" pitchFamily="34" charset="0"/>
              </a:rPr>
              <a:t>Thyssen-Bornemisza</a:t>
            </a:r>
            <a:r>
              <a:rPr lang="en-US" dirty="0" smtClean="0">
                <a:latin typeface="Calibri" pitchFamily="34" charset="0"/>
              </a:rPr>
              <a:t>, Madrid</a:t>
            </a:r>
            <a:endParaRPr lang="sr-Latn-RS" dirty="0" smtClean="0">
              <a:latin typeface="Calibri" pitchFamily="34" charset="0"/>
            </a:endParaRPr>
          </a:p>
          <a:p>
            <a:pPr algn="r"/>
            <a:r>
              <a:rPr lang="en-US" dirty="0" smtClean="0">
                <a:latin typeface="Calibri" pitchFamily="34" charset="0"/>
              </a:rPr>
              <a:t>V</a:t>
            </a:r>
            <a:r>
              <a:rPr lang="sr-Latn-RS" dirty="0" smtClean="0">
                <a:latin typeface="Calibri" pitchFamily="34" charset="0"/>
              </a:rPr>
              <a:t>ideti na:</a:t>
            </a:r>
          </a:p>
          <a:p>
            <a:pPr algn="r"/>
            <a:r>
              <a:rPr lang="en-US" dirty="0" smtClean="0">
                <a:latin typeface="Calibri" pitchFamily="34" charset="0"/>
                <a:hlinkClick r:id="rId3"/>
              </a:rPr>
              <a:t>https://www.museothyssen.org/en/collection/artists/doesburg-theo-van/construction-space-time-ii</a:t>
            </a:r>
            <a:endParaRPr lang="en-US"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upload.wikimedia.org/wikipedia/commons/e/e6/Cin%C3%A9-dancing_Strasbourg_-_Theo_van_Doesburg060611_006.jpg"/>
          <p:cNvPicPr>
            <a:picLocks noChangeAspect="1" noChangeArrowheads="1"/>
          </p:cNvPicPr>
          <p:nvPr/>
        </p:nvPicPr>
        <p:blipFill>
          <a:blip r:embed="rId2"/>
          <a:srcRect/>
          <a:stretch>
            <a:fillRect/>
          </a:stretch>
        </p:blipFill>
        <p:spPr bwMode="auto">
          <a:xfrm>
            <a:off x="4876800" y="3657600"/>
            <a:ext cx="4267200" cy="3200400"/>
          </a:xfrm>
          <a:prstGeom prst="rect">
            <a:avLst/>
          </a:prstGeom>
          <a:noFill/>
        </p:spPr>
      </p:pic>
      <p:sp>
        <p:nvSpPr>
          <p:cNvPr id="3" name="Rectangle 2"/>
          <p:cNvSpPr/>
          <p:nvPr/>
        </p:nvSpPr>
        <p:spPr>
          <a:xfrm>
            <a:off x="457200" y="6324600"/>
            <a:ext cx="4114800" cy="369332"/>
          </a:xfrm>
          <a:prstGeom prst="rect">
            <a:avLst/>
          </a:prstGeom>
        </p:spPr>
        <p:txBody>
          <a:bodyPr wrap="square">
            <a:spAutoFit/>
          </a:bodyPr>
          <a:lstStyle/>
          <a:p>
            <a:r>
              <a:rPr lang="sr-Latn-RS" dirty="0" smtClean="0"/>
              <a:t>... </a:t>
            </a:r>
            <a:r>
              <a:rPr lang="en-US" dirty="0" smtClean="0"/>
              <a:t>I</a:t>
            </a:r>
            <a:r>
              <a:rPr lang="sr-Latn-RS" dirty="0" smtClean="0"/>
              <a:t> restaurisan danas</a:t>
            </a:r>
            <a:endParaRPr lang="en-US" dirty="0"/>
          </a:p>
        </p:txBody>
      </p:sp>
      <p:pic>
        <p:nvPicPr>
          <p:cNvPr id="91140" name="Picture 4" descr="https://upload.wikimedia.org/wikipedia/commons/c/c5/Aubette_Cin%C3%A9-dancing_01.jpg"/>
          <p:cNvPicPr>
            <a:picLocks noChangeAspect="1" noChangeArrowheads="1"/>
          </p:cNvPicPr>
          <p:nvPr/>
        </p:nvPicPr>
        <p:blipFill>
          <a:blip r:embed="rId3"/>
          <a:srcRect/>
          <a:stretch>
            <a:fillRect/>
          </a:stretch>
        </p:blipFill>
        <p:spPr bwMode="auto">
          <a:xfrm>
            <a:off x="152400" y="152400"/>
            <a:ext cx="4647262" cy="3505200"/>
          </a:xfrm>
          <a:prstGeom prst="rect">
            <a:avLst/>
          </a:prstGeom>
          <a:noFill/>
        </p:spPr>
      </p:pic>
      <p:sp>
        <p:nvSpPr>
          <p:cNvPr id="5" name="Rectangle 4"/>
          <p:cNvSpPr/>
          <p:nvPr/>
        </p:nvSpPr>
        <p:spPr>
          <a:xfrm>
            <a:off x="4953000" y="228600"/>
            <a:ext cx="3686958" cy="1477328"/>
          </a:xfrm>
          <a:prstGeom prst="rect">
            <a:avLst/>
          </a:prstGeom>
        </p:spPr>
        <p:txBody>
          <a:bodyPr wrap="square">
            <a:spAutoFit/>
          </a:bodyPr>
          <a:lstStyle/>
          <a:p>
            <a:r>
              <a:rPr lang="sr-Latn-RS" dirty="0" smtClean="0"/>
              <a:t>Teo van Dusburg, plesni hol/bioskop Aube</a:t>
            </a:r>
            <a:r>
              <a:rPr lang="en-US" dirty="0" err="1" smtClean="0"/>
              <a:t>tte</a:t>
            </a:r>
            <a:r>
              <a:rPr lang="sr-Latn-RS" dirty="0" smtClean="0"/>
              <a:t> u Strazbur, 1929</a:t>
            </a:r>
          </a:p>
          <a:p>
            <a:r>
              <a:rPr lang="en-US" dirty="0" smtClean="0">
                <a:hlinkClick r:id="rId4"/>
              </a:rPr>
              <a:t>https://www.moma.org/collection/works/976</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maketa"/>
          <p:cNvPicPr>
            <a:picLocks noChangeAspect="1" noChangeArrowheads="1"/>
          </p:cNvPicPr>
          <p:nvPr/>
        </p:nvPicPr>
        <p:blipFill>
          <a:blip r:embed="rId2"/>
          <a:srcRect/>
          <a:stretch>
            <a:fillRect/>
          </a:stretch>
        </p:blipFill>
        <p:spPr bwMode="auto">
          <a:xfrm>
            <a:off x="533400" y="609600"/>
            <a:ext cx="3934045" cy="2819400"/>
          </a:xfrm>
          <a:prstGeom prst="rect">
            <a:avLst/>
          </a:prstGeom>
          <a:noFill/>
        </p:spPr>
      </p:pic>
      <p:pic>
        <p:nvPicPr>
          <p:cNvPr id="99332" name="Picture 4" descr="Strasbourg_Ciné_Bal_de_l'Aubette_janvier_2014-11"/>
          <p:cNvPicPr>
            <a:picLocks noChangeAspect="1" noChangeArrowheads="1"/>
          </p:cNvPicPr>
          <p:nvPr/>
        </p:nvPicPr>
        <p:blipFill>
          <a:blip r:embed="rId3"/>
          <a:srcRect/>
          <a:stretch>
            <a:fillRect/>
          </a:stretch>
        </p:blipFill>
        <p:spPr bwMode="auto">
          <a:xfrm>
            <a:off x="762000" y="3886200"/>
            <a:ext cx="3543300" cy="2362200"/>
          </a:xfrm>
          <a:prstGeom prst="rect">
            <a:avLst/>
          </a:prstGeom>
          <a:noFill/>
        </p:spPr>
      </p:pic>
      <p:pic>
        <p:nvPicPr>
          <p:cNvPr id="99334" name="Picture 6" descr="koloristički projekat plesno.bioskopske sale"/>
          <p:cNvPicPr>
            <a:picLocks noChangeAspect="1" noChangeArrowheads="1"/>
          </p:cNvPicPr>
          <p:nvPr/>
        </p:nvPicPr>
        <p:blipFill>
          <a:blip r:embed="rId4"/>
          <a:srcRect/>
          <a:stretch>
            <a:fillRect/>
          </a:stretch>
        </p:blipFill>
        <p:spPr bwMode="auto">
          <a:xfrm>
            <a:off x="5410200" y="1752600"/>
            <a:ext cx="3032125" cy="4191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http://upload.wikimedia.org/wikipedia/commons/4/4f/Metz_%26_Co_showroom_001.jpg"/>
          <p:cNvPicPr>
            <a:picLocks noChangeAspect="1" noChangeArrowheads="1"/>
          </p:cNvPicPr>
          <p:nvPr/>
        </p:nvPicPr>
        <p:blipFill>
          <a:blip r:embed="rId2"/>
          <a:srcRect/>
          <a:stretch>
            <a:fillRect/>
          </a:stretch>
        </p:blipFill>
        <p:spPr bwMode="auto">
          <a:xfrm>
            <a:off x="685800" y="1143000"/>
            <a:ext cx="7913688" cy="5203825"/>
          </a:xfrm>
          <a:prstGeom prst="rect">
            <a:avLst/>
          </a:prstGeom>
          <a:noFill/>
          <a:ln w="9525">
            <a:noFill/>
            <a:miter lim="800000"/>
            <a:headEnd/>
            <a:tailEnd/>
          </a:ln>
        </p:spPr>
      </p:pic>
      <p:sp>
        <p:nvSpPr>
          <p:cNvPr id="208899" name="Rectangle 2"/>
          <p:cNvSpPr>
            <a:spLocks noChangeArrowheads="1"/>
          </p:cNvSpPr>
          <p:nvPr/>
        </p:nvSpPr>
        <p:spPr bwMode="auto">
          <a:xfrm>
            <a:off x="990600" y="304800"/>
            <a:ext cx="7086600" cy="646113"/>
          </a:xfrm>
          <a:prstGeom prst="rect">
            <a:avLst/>
          </a:prstGeom>
          <a:noFill/>
          <a:ln w="9525">
            <a:noFill/>
            <a:miter lim="800000"/>
            <a:headEnd/>
            <a:tailEnd/>
          </a:ln>
        </p:spPr>
        <p:txBody>
          <a:bodyPr>
            <a:spAutoFit/>
          </a:bodyPr>
          <a:lstStyle/>
          <a:p>
            <a:pPr algn="ctr"/>
            <a:r>
              <a:rPr lang="en-US" dirty="0">
                <a:latin typeface="Calibri" pitchFamily="34" charset="0"/>
              </a:rPr>
              <a:t>Metz &amp; Co. showroom with wall hangings (left and rear walls) and carpet by Bart van </a:t>
            </a:r>
            <a:r>
              <a:rPr lang="en-US" dirty="0" err="1">
                <a:latin typeface="Calibri" pitchFamily="34" charset="0"/>
              </a:rPr>
              <a:t>der</a:t>
            </a:r>
            <a:r>
              <a:rPr lang="en-US" dirty="0">
                <a:latin typeface="Calibri" pitchFamily="34" charset="0"/>
              </a:rPr>
              <a:t> </a:t>
            </a:r>
            <a:r>
              <a:rPr lang="en-US" dirty="0" err="1">
                <a:latin typeface="Calibri" pitchFamily="34" charset="0"/>
              </a:rPr>
              <a:t>Leck</a:t>
            </a:r>
            <a:r>
              <a:rPr lang="sr-Latn-CS" dirty="0">
                <a:latin typeface="Calibri" pitchFamily="34" charset="0"/>
              </a:rPr>
              <a:t> </a:t>
            </a:r>
            <a:r>
              <a:rPr lang="en-US" dirty="0">
                <a:latin typeface="Calibri" pitchFamily="34" charset="0"/>
              </a:rPr>
              <a:t>and furniture by</a:t>
            </a:r>
            <a:r>
              <a:rPr lang="sr-Latn-CS" dirty="0">
                <a:latin typeface="Calibri" pitchFamily="34" charset="0"/>
              </a:rPr>
              <a:t> Rietveld</a:t>
            </a:r>
            <a:r>
              <a:rPr lang="nl-NL" dirty="0">
                <a:latin typeface="Calibri" pitchFamily="34" charset="0"/>
              </a:rPr>
              <a:t>. Ca. 1930.</a:t>
            </a:r>
            <a:endParaRPr lang="en-US"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www.museothyssen.org/sites/default/files/imagen/obras/descarga/1978.64_composicion-ii-naturaleza-muerta.jpg"/>
          <p:cNvPicPr>
            <a:picLocks noChangeAspect="1" noChangeArrowheads="1"/>
          </p:cNvPicPr>
          <p:nvPr/>
        </p:nvPicPr>
        <p:blipFill>
          <a:blip r:embed="rId2" cstate="print"/>
          <a:srcRect/>
          <a:stretch>
            <a:fillRect/>
          </a:stretch>
        </p:blipFill>
        <p:spPr bwMode="auto">
          <a:xfrm>
            <a:off x="4620020" y="0"/>
            <a:ext cx="4523980" cy="6824435"/>
          </a:xfrm>
          <a:prstGeom prst="rect">
            <a:avLst/>
          </a:prstGeom>
          <a:noFill/>
        </p:spPr>
      </p:pic>
      <p:sp>
        <p:nvSpPr>
          <p:cNvPr id="3" name="Rectangle 2"/>
          <p:cNvSpPr/>
          <p:nvPr/>
        </p:nvSpPr>
        <p:spPr>
          <a:xfrm>
            <a:off x="0" y="152400"/>
            <a:ext cx="4572000" cy="1754326"/>
          </a:xfrm>
          <a:prstGeom prst="rect">
            <a:avLst/>
          </a:prstGeom>
        </p:spPr>
        <p:txBody>
          <a:bodyPr>
            <a:spAutoFit/>
          </a:bodyPr>
          <a:lstStyle/>
          <a:p>
            <a:pPr algn="r"/>
            <a:r>
              <a:rPr lang="sr-Latn-RS" dirty="0" smtClean="0">
                <a:latin typeface="Calibri" pitchFamily="34" charset="0"/>
              </a:rPr>
              <a:t>Teo van Dusburg, </a:t>
            </a:r>
            <a:r>
              <a:rPr lang="sr-Latn-RS" i="1" dirty="0" smtClean="0">
                <a:latin typeface="Calibri" pitchFamily="34" charset="0"/>
              </a:rPr>
              <a:t>Kompozicija II (Mrtva priroda)</a:t>
            </a:r>
            <a:r>
              <a:rPr lang="sr-Latn-RS" dirty="0" smtClean="0">
                <a:latin typeface="Calibri" pitchFamily="34" charset="0"/>
              </a:rPr>
              <a:t>,</a:t>
            </a:r>
            <a:r>
              <a:rPr lang="en-US" dirty="0" smtClean="0">
                <a:latin typeface="Calibri" pitchFamily="34" charset="0"/>
              </a:rPr>
              <a:t>1916</a:t>
            </a:r>
            <a:r>
              <a:rPr lang="sr-Latn-RS" dirty="0" smtClean="0">
                <a:latin typeface="Calibri" pitchFamily="34" charset="0"/>
              </a:rPr>
              <a:t>, ulje na platnu, </a:t>
            </a:r>
            <a:r>
              <a:rPr lang="en-US" dirty="0" smtClean="0">
                <a:latin typeface="Calibri" pitchFamily="34" charset="0"/>
              </a:rPr>
              <a:t>45 x 32 cm</a:t>
            </a:r>
            <a:br>
              <a:rPr lang="en-US" dirty="0" smtClean="0">
                <a:latin typeface="Calibri" pitchFamily="34" charset="0"/>
              </a:rPr>
            </a:br>
            <a:r>
              <a:rPr lang="en-US" dirty="0" err="1" smtClean="0">
                <a:latin typeface="Calibri" pitchFamily="34" charset="0"/>
              </a:rPr>
              <a:t>Museo</a:t>
            </a:r>
            <a:r>
              <a:rPr lang="en-US" dirty="0" smtClean="0">
                <a:latin typeface="Calibri" pitchFamily="34" charset="0"/>
              </a:rPr>
              <a:t> </a:t>
            </a:r>
            <a:r>
              <a:rPr lang="en-US" dirty="0" err="1" smtClean="0">
                <a:latin typeface="Calibri" pitchFamily="34" charset="0"/>
              </a:rPr>
              <a:t>Nacional</a:t>
            </a:r>
            <a:r>
              <a:rPr lang="en-US" dirty="0" smtClean="0">
                <a:latin typeface="Calibri" pitchFamily="34" charset="0"/>
              </a:rPr>
              <a:t> </a:t>
            </a:r>
            <a:r>
              <a:rPr lang="en-US" dirty="0" err="1" smtClean="0">
                <a:latin typeface="Calibri" pitchFamily="34" charset="0"/>
              </a:rPr>
              <a:t>Thyssen-Bornemisza</a:t>
            </a:r>
            <a:r>
              <a:rPr lang="en-US" dirty="0" smtClean="0">
                <a:latin typeface="Calibri" pitchFamily="34" charset="0"/>
              </a:rPr>
              <a:t>,</a:t>
            </a:r>
            <a:r>
              <a:rPr lang="sr-Latn-RS" dirty="0" smtClean="0">
                <a:latin typeface="Calibri" pitchFamily="34" charset="0"/>
              </a:rPr>
              <a:t>videti na: </a:t>
            </a:r>
            <a:r>
              <a:rPr lang="en-US" dirty="0" smtClean="0">
                <a:latin typeface="Calibri" pitchFamily="34" charset="0"/>
                <a:hlinkClick r:id="rId3"/>
              </a:rPr>
              <a:t>https://www.museothyssen.org/en/collection/artists/doesburg-theo-van/compositie-ii-still-life</a:t>
            </a:r>
            <a:r>
              <a:rPr lang="en-US" dirty="0" smtClean="0">
                <a:latin typeface="Calibri" pitchFamily="34" charset="0"/>
              </a:rPr>
              <a:t> </a:t>
            </a:r>
            <a:endParaRPr lang="en-US"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heo van Doesburg Stained-Glass Composition Female Head 1917"/>
          <p:cNvPicPr>
            <a:picLocks noChangeAspect="1" noChangeArrowheads="1"/>
          </p:cNvPicPr>
          <p:nvPr/>
        </p:nvPicPr>
        <p:blipFill>
          <a:blip r:embed="rId2"/>
          <a:srcRect/>
          <a:stretch>
            <a:fillRect/>
          </a:stretch>
        </p:blipFill>
        <p:spPr bwMode="auto">
          <a:xfrm>
            <a:off x="0" y="0"/>
            <a:ext cx="3914775" cy="5715000"/>
          </a:xfrm>
          <a:prstGeom prst="rect">
            <a:avLst/>
          </a:prstGeom>
          <a:noFill/>
          <a:ln w="9525">
            <a:noFill/>
            <a:miter lim="800000"/>
            <a:headEnd/>
            <a:tailEnd/>
          </a:ln>
        </p:spPr>
      </p:pic>
      <p:sp>
        <p:nvSpPr>
          <p:cNvPr id="33795" name="Rectangle 2"/>
          <p:cNvSpPr>
            <a:spLocks noChangeArrowheads="1"/>
          </p:cNvSpPr>
          <p:nvPr/>
        </p:nvSpPr>
        <p:spPr bwMode="auto">
          <a:xfrm>
            <a:off x="3962400" y="0"/>
            <a:ext cx="3581400" cy="1107996"/>
          </a:xfrm>
          <a:prstGeom prst="rect">
            <a:avLst/>
          </a:prstGeom>
          <a:noFill/>
          <a:ln w="9525">
            <a:noFill/>
            <a:miter lim="800000"/>
            <a:headEnd/>
            <a:tailEnd/>
          </a:ln>
        </p:spPr>
        <p:txBody>
          <a:bodyPr>
            <a:spAutoFit/>
          </a:bodyPr>
          <a:lstStyle/>
          <a:p>
            <a:r>
              <a:rPr lang="en-US" sz="1600" dirty="0">
                <a:latin typeface="Calibri" pitchFamily="34" charset="0"/>
              </a:rPr>
              <a:t>Theo van </a:t>
            </a:r>
            <a:r>
              <a:rPr lang="en-US" sz="1600" dirty="0" err="1">
                <a:latin typeface="Calibri" pitchFamily="34" charset="0"/>
              </a:rPr>
              <a:t>Doesburg</a:t>
            </a:r>
            <a:r>
              <a:rPr lang="en-US" sz="1600" dirty="0">
                <a:latin typeface="Calibri" pitchFamily="34" charset="0"/>
              </a:rPr>
              <a:t/>
            </a:r>
            <a:br>
              <a:rPr lang="en-US" sz="1600" dirty="0">
                <a:latin typeface="Calibri" pitchFamily="34" charset="0"/>
              </a:rPr>
            </a:br>
            <a:r>
              <a:rPr lang="sr-Latn-RS" sz="1600" i="1" dirty="0" smtClean="0">
                <a:latin typeface="Calibri" pitchFamily="34" charset="0"/>
              </a:rPr>
              <a:t>Vitraž: Kompozicija (Ženska glava), </a:t>
            </a:r>
            <a:r>
              <a:rPr lang="en-US" sz="1600" dirty="0" smtClean="0">
                <a:latin typeface="Calibri" pitchFamily="34" charset="0"/>
              </a:rPr>
              <a:t>1917</a:t>
            </a:r>
            <a:r>
              <a:rPr lang="sr-Latn-RS" sz="1600" dirty="0" smtClean="0">
                <a:latin typeface="Calibri" pitchFamily="34" charset="0"/>
              </a:rPr>
              <a:t>, </a:t>
            </a:r>
            <a:r>
              <a:rPr lang="en-US" sz="1600" dirty="0" smtClean="0">
                <a:latin typeface="Calibri" pitchFamily="34" charset="0"/>
              </a:rPr>
              <a:t>39 x 26 cm</a:t>
            </a:r>
            <a:endParaRPr lang="en-US" sz="1600" dirty="0">
              <a:latin typeface="Calibri" pitchFamily="34" charset="0"/>
            </a:endParaRPr>
          </a:p>
          <a:p>
            <a:r>
              <a:rPr lang="en-US" sz="1600" dirty="0" err="1">
                <a:latin typeface="Calibri" pitchFamily="34" charset="0"/>
              </a:rPr>
              <a:t>Kröller-Müller</a:t>
            </a:r>
            <a:r>
              <a:rPr lang="en-US" sz="1600" dirty="0">
                <a:latin typeface="Calibri" pitchFamily="34" charset="0"/>
              </a:rPr>
              <a:t> Museum, </a:t>
            </a:r>
            <a:r>
              <a:rPr lang="en-US" sz="1600" dirty="0" err="1">
                <a:latin typeface="Calibri" pitchFamily="34" charset="0"/>
              </a:rPr>
              <a:t>Otterlo</a:t>
            </a:r>
            <a:endParaRPr lang="en-US" sz="1600" dirty="0">
              <a:latin typeface="Calibri" pitchFamily="34" charset="0"/>
            </a:endParaRPr>
          </a:p>
        </p:txBody>
      </p:sp>
      <p:pic>
        <p:nvPicPr>
          <p:cNvPr id="33796" name="Picture 4" descr="Theo van Doesburg Stained-Glass Composition IV"/>
          <p:cNvPicPr>
            <a:picLocks noChangeAspect="1" noChangeArrowheads="1"/>
          </p:cNvPicPr>
          <p:nvPr/>
        </p:nvPicPr>
        <p:blipFill>
          <a:blip r:embed="rId3"/>
          <a:srcRect/>
          <a:stretch>
            <a:fillRect/>
          </a:stretch>
        </p:blipFill>
        <p:spPr bwMode="auto">
          <a:xfrm>
            <a:off x="5791200" y="1143000"/>
            <a:ext cx="2928938" cy="4419600"/>
          </a:xfrm>
          <a:prstGeom prst="rect">
            <a:avLst/>
          </a:prstGeom>
          <a:noFill/>
          <a:ln w="9525">
            <a:noFill/>
            <a:miter lim="800000"/>
            <a:headEnd/>
            <a:tailEnd/>
          </a:ln>
        </p:spPr>
      </p:pic>
      <p:sp>
        <p:nvSpPr>
          <p:cNvPr id="33797" name="Rectangle 4"/>
          <p:cNvSpPr>
            <a:spLocks noChangeArrowheads="1"/>
          </p:cNvSpPr>
          <p:nvPr/>
        </p:nvSpPr>
        <p:spPr bwMode="auto">
          <a:xfrm>
            <a:off x="5105400" y="5628382"/>
            <a:ext cx="3581400" cy="1077218"/>
          </a:xfrm>
          <a:prstGeom prst="rect">
            <a:avLst/>
          </a:prstGeom>
          <a:noFill/>
          <a:ln w="9525">
            <a:noFill/>
            <a:miter lim="800000"/>
            <a:headEnd/>
            <a:tailEnd/>
          </a:ln>
        </p:spPr>
        <p:txBody>
          <a:bodyPr wrap="square">
            <a:spAutoFit/>
          </a:bodyPr>
          <a:lstStyle/>
          <a:p>
            <a:pPr algn="r"/>
            <a:r>
              <a:rPr lang="en-US" sz="1600" dirty="0">
                <a:latin typeface="Calibri" pitchFamily="34" charset="0"/>
              </a:rPr>
              <a:t>Theo van </a:t>
            </a:r>
            <a:r>
              <a:rPr lang="en-US" sz="1600" dirty="0" err="1">
                <a:latin typeface="Calibri" pitchFamily="34" charset="0"/>
              </a:rPr>
              <a:t>Doesburg</a:t>
            </a:r>
            <a:r>
              <a:rPr lang="en-US" sz="1600" dirty="0">
                <a:latin typeface="Calibri" pitchFamily="34" charset="0"/>
              </a:rPr>
              <a:t/>
            </a:r>
            <a:br>
              <a:rPr lang="en-US" sz="1600" dirty="0">
                <a:latin typeface="Calibri" pitchFamily="34" charset="0"/>
              </a:rPr>
            </a:br>
            <a:r>
              <a:rPr lang="sr-Latn-RS" sz="1600" i="1" dirty="0" smtClean="0">
                <a:latin typeface="Calibri" pitchFamily="34" charset="0"/>
              </a:rPr>
              <a:t>Vitraž: Kompozicija IV,</a:t>
            </a:r>
            <a:r>
              <a:rPr lang="en-US" sz="1600" i="1" dirty="0" smtClean="0">
                <a:latin typeface="Calibri" pitchFamily="34" charset="0"/>
              </a:rPr>
              <a:t> De </a:t>
            </a:r>
            <a:r>
              <a:rPr lang="en-US" sz="1600" i="1" dirty="0">
                <a:latin typeface="Calibri" pitchFamily="34" charset="0"/>
              </a:rPr>
              <a:t>Lange House, Alkmaar</a:t>
            </a:r>
            <a:r>
              <a:rPr lang="en-US" sz="1600" dirty="0">
                <a:latin typeface="Calibri" pitchFamily="34" charset="0"/>
              </a:rPr>
              <a:t> 1918</a:t>
            </a:r>
          </a:p>
          <a:p>
            <a:pPr algn="r"/>
            <a:r>
              <a:rPr lang="en-US" sz="1600" dirty="0" err="1">
                <a:latin typeface="Calibri" pitchFamily="34" charset="0"/>
              </a:rPr>
              <a:t>Kröller-Müller</a:t>
            </a:r>
            <a:r>
              <a:rPr lang="en-US" sz="1600" dirty="0">
                <a:latin typeface="Calibri" pitchFamily="34" charset="0"/>
              </a:rPr>
              <a:t> Museum, </a:t>
            </a:r>
            <a:r>
              <a:rPr lang="en-US" sz="1600" dirty="0" err="1">
                <a:latin typeface="Calibri" pitchFamily="34" charset="0"/>
              </a:rPr>
              <a:t>Otterlo</a:t>
            </a:r>
            <a:endParaRPr lang="en-US" sz="1600" dirty="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haa2.files.wordpress.com/2009/07/vaca.jpg"/>
          <p:cNvPicPr>
            <a:picLocks noChangeAspect="1" noChangeArrowheads="1"/>
          </p:cNvPicPr>
          <p:nvPr/>
        </p:nvPicPr>
        <p:blipFill>
          <a:blip r:embed="rId2"/>
          <a:srcRect/>
          <a:stretch>
            <a:fillRect/>
          </a:stretch>
        </p:blipFill>
        <p:spPr bwMode="auto">
          <a:xfrm>
            <a:off x="381000" y="228600"/>
            <a:ext cx="3810000" cy="2238375"/>
          </a:xfrm>
          <a:prstGeom prst="rect">
            <a:avLst/>
          </a:prstGeom>
          <a:noFill/>
          <a:ln w="9525">
            <a:noFill/>
            <a:miter lim="800000"/>
            <a:headEnd/>
            <a:tailEnd/>
          </a:ln>
        </p:spPr>
      </p:pic>
      <p:sp>
        <p:nvSpPr>
          <p:cNvPr id="34819" name="Rectangle 3"/>
          <p:cNvSpPr>
            <a:spLocks noChangeArrowheads="1"/>
          </p:cNvSpPr>
          <p:nvPr/>
        </p:nvSpPr>
        <p:spPr bwMode="auto">
          <a:xfrm>
            <a:off x="4343400" y="228600"/>
            <a:ext cx="4572000" cy="1200329"/>
          </a:xfrm>
          <a:prstGeom prst="rect">
            <a:avLst/>
          </a:prstGeom>
          <a:noFill/>
          <a:ln w="9525">
            <a:noFill/>
            <a:miter lim="800000"/>
            <a:headEnd/>
            <a:tailEnd/>
          </a:ln>
        </p:spPr>
        <p:txBody>
          <a:bodyPr>
            <a:spAutoFit/>
          </a:bodyPr>
          <a:lstStyle/>
          <a:p>
            <a:r>
              <a:rPr lang="en-US" dirty="0" err="1" smtClean="0">
                <a:latin typeface="Calibri" pitchFamily="34" charset="0"/>
              </a:rPr>
              <a:t>Teo</a:t>
            </a:r>
            <a:r>
              <a:rPr lang="en-US" dirty="0" smtClean="0">
                <a:latin typeface="Calibri" pitchFamily="34" charset="0"/>
              </a:rPr>
              <a:t> </a:t>
            </a:r>
            <a:r>
              <a:rPr lang="en-US" dirty="0">
                <a:latin typeface="Calibri" pitchFamily="34" charset="0"/>
              </a:rPr>
              <a:t>van </a:t>
            </a:r>
            <a:r>
              <a:rPr lang="en-US" dirty="0" smtClean="0">
                <a:latin typeface="Calibri" pitchFamily="34" charset="0"/>
              </a:rPr>
              <a:t>D</a:t>
            </a:r>
            <a:r>
              <a:rPr lang="sr-Latn-RS" dirty="0" smtClean="0">
                <a:latin typeface="Calibri" pitchFamily="34" charset="0"/>
              </a:rPr>
              <a:t>u</a:t>
            </a:r>
            <a:r>
              <a:rPr lang="en-US" dirty="0" err="1" smtClean="0">
                <a:latin typeface="Calibri" pitchFamily="34" charset="0"/>
              </a:rPr>
              <a:t>sburg</a:t>
            </a:r>
            <a:r>
              <a:rPr lang="en-US" dirty="0">
                <a:latin typeface="Calibri" pitchFamily="34" charset="0"/>
              </a:rPr>
              <a:t>, </a:t>
            </a:r>
            <a:r>
              <a:rPr lang="sr-Latn-RS" i="1" dirty="0" smtClean="0">
                <a:latin typeface="Calibri" pitchFamily="34" charset="0"/>
              </a:rPr>
              <a:t>Estetska transformacija predmeta</a:t>
            </a:r>
            <a:r>
              <a:rPr lang="en-US" i="1" dirty="0" smtClean="0">
                <a:latin typeface="Calibri" pitchFamily="34" charset="0"/>
              </a:rPr>
              <a:t> (</a:t>
            </a:r>
            <a:r>
              <a:rPr lang="sr-Latn-RS" i="1" dirty="0" smtClean="0">
                <a:latin typeface="Calibri" pitchFamily="34" charset="0"/>
              </a:rPr>
              <a:t>Krava</a:t>
            </a:r>
            <a:r>
              <a:rPr lang="en-US" i="1" dirty="0" smtClean="0">
                <a:latin typeface="Calibri" pitchFamily="34" charset="0"/>
              </a:rPr>
              <a:t>)</a:t>
            </a:r>
            <a:r>
              <a:rPr lang="en-US" dirty="0" smtClean="0">
                <a:latin typeface="Calibri" pitchFamily="34" charset="0"/>
              </a:rPr>
              <a:t>, </a:t>
            </a:r>
            <a:r>
              <a:rPr lang="sr-Latn-CS" dirty="0">
                <a:latin typeface="Calibri" pitchFamily="34" charset="0"/>
              </a:rPr>
              <a:t>1916/</a:t>
            </a:r>
            <a:r>
              <a:rPr lang="en-US" dirty="0">
                <a:latin typeface="Calibri" pitchFamily="34" charset="0"/>
              </a:rPr>
              <a:t>191</a:t>
            </a:r>
            <a:r>
              <a:rPr lang="sr-Latn-CS" dirty="0">
                <a:latin typeface="Calibri" pitchFamily="34" charset="0"/>
              </a:rPr>
              <a:t>7 </a:t>
            </a:r>
            <a:r>
              <a:rPr lang="sr-Latn-CS" dirty="0" smtClean="0">
                <a:latin typeface="Calibri" pitchFamily="34" charset="0"/>
              </a:rPr>
              <a:t>-  ilustracija u Dusburgovoj publikaciji </a:t>
            </a:r>
            <a:r>
              <a:rPr lang="sr-Latn-CS" i="1" dirty="0" smtClean="0">
                <a:latin typeface="Calibri" pitchFamily="34" charset="0"/>
              </a:rPr>
              <a:t>Principi neoplastičke umetnosti</a:t>
            </a:r>
            <a:r>
              <a:rPr lang="sr-Latn-CS" dirty="0" smtClean="0">
                <a:latin typeface="Calibri" pitchFamily="34" charset="0"/>
              </a:rPr>
              <a:t> objavljenoj u izdanju Bauhausa 1925</a:t>
            </a:r>
            <a:endParaRPr lang="en-US" dirty="0">
              <a:latin typeface="Calibri" pitchFamily="34" charset="0"/>
            </a:endParaRPr>
          </a:p>
        </p:txBody>
      </p:sp>
      <p:pic>
        <p:nvPicPr>
          <p:cNvPr id="34820" name="Picture 6" descr="Theo van Doesburg (Christian Emil Marie Küpper). Composition VIII (The Cow). c. 1918"/>
          <p:cNvPicPr>
            <a:picLocks noChangeAspect="1" noChangeArrowheads="1"/>
          </p:cNvPicPr>
          <p:nvPr/>
        </p:nvPicPr>
        <p:blipFill>
          <a:blip r:embed="rId3"/>
          <a:srcRect/>
          <a:stretch>
            <a:fillRect/>
          </a:stretch>
        </p:blipFill>
        <p:spPr bwMode="auto">
          <a:xfrm>
            <a:off x="2362200" y="2743200"/>
            <a:ext cx="6480175" cy="3810000"/>
          </a:xfrm>
          <a:prstGeom prst="rect">
            <a:avLst/>
          </a:prstGeom>
          <a:noFill/>
          <a:ln w="9525">
            <a:noFill/>
            <a:miter lim="800000"/>
            <a:headEnd/>
            <a:tailEnd/>
          </a:ln>
        </p:spPr>
      </p:pic>
      <p:sp>
        <p:nvSpPr>
          <p:cNvPr id="34821" name="Rectangle 6"/>
          <p:cNvSpPr>
            <a:spLocks noChangeArrowheads="1"/>
          </p:cNvSpPr>
          <p:nvPr/>
        </p:nvSpPr>
        <p:spPr bwMode="auto">
          <a:xfrm>
            <a:off x="4800600" y="2057400"/>
            <a:ext cx="4191000" cy="646331"/>
          </a:xfrm>
          <a:prstGeom prst="rect">
            <a:avLst/>
          </a:prstGeom>
          <a:noFill/>
          <a:ln w="9525">
            <a:noFill/>
            <a:miter lim="800000"/>
            <a:headEnd/>
            <a:tailEnd/>
          </a:ln>
        </p:spPr>
        <p:txBody>
          <a:bodyPr>
            <a:spAutoFit/>
          </a:bodyPr>
          <a:lstStyle/>
          <a:p>
            <a:pPr algn="r"/>
            <a:r>
              <a:rPr lang="sr-Latn-RS" dirty="0" smtClean="0">
                <a:latin typeface="Calibri" pitchFamily="34" charset="0"/>
              </a:rPr>
              <a:t>Teo van Dusburg</a:t>
            </a:r>
            <a:r>
              <a:rPr lang="sr-Latn-RS" i="1" dirty="0" smtClean="0">
                <a:latin typeface="Calibri" pitchFamily="34" charset="0"/>
              </a:rPr>
              <a:t>, Kompozicija</a:t>
            </a:r>
            <a:r>
              <a:rPr lang="en-US" i="1" dirty="0" smtClean="0">
                <a:latin typeface="Calibri" pitchFamily="34" charset="0"/>
              </a:rPr>
              <a:t> </a:t>
            </a:r>
            <a:r>
              <a:rPr lang="en-US" i="1" dirty="0">
                <a:latin typeface="Calibri" pitchFamily="34" charset="0"/>
              </a:rPr>
              <a:t>VIII </a:t>
            </a:r>
            <a:r>
              <a:rPr lang="en-US" i="1" dirty="0" smtClean="0">
                <a:latin typeface="Calibri" pitchFamily="34" charset="0"/>
              </a:rPr>
              <a:t>(</a:t>
            </a:r>
            <a:r>
              <a:rPr lang="sr-Latn-RS" i="1" dirty="0" smtClean="0">
                <a:latin typeface="Calibri" pitchFamily="34" charset="0"/>
              </a:rPr>
              <a:t>Krava</a:t>
            </a:r>
            <a:r>
              <a:rPr lang="en-US" i="1" dirty="0" smtClean="0">
                <a:latin typeface="Calibri" pitchFamily="34" charset="0"/>
              </a:rPr>
              <a:t>)</a:t>
            </a:r>
            <a:r>
              <a:rPr lang="sr-Latn-CS" dirty="0">
                <a:latin typeface="Calibri" pitchFamily="34" charset="0"/>
              </a:rPr>
              <a:t>, c.1918, </a:t>
            </a:r>
            <a:r>
              <a:rPr lang="en-US" dirty="0">
                <a:latin typeface="Calibri" pitchFamily="34" charset="0"/>
              </a:rPr>
              <a:t>37.5 x 63.5 cm</a:t>
            </a:r>
            <a:r>
              <a:rPr lang="sr-Latn-CS" dirty="0">
                <a:latin typeface="Calibri" pitchFamily="34" charset="0"/>
              </a:rPr>
              <a:t>, MoMA</a:t>
            </a:r>
            <a:endParaRPr lang="en-US"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descr="data:image/jpeg;base64,/9j/4AAQSkZJRgABAQAAAQABAAD/2wCEAAkGBxQSEhUUExQVFBUXGB4aFxcYFxsXGBcYFxoeFxgcFRgYHyggGBolHBcYITEiJSkrLi4uGB8zODMsNygtLisBCgoKDg0OGxAQGywkHCQsLCwsLCwsLCwsLCwsLCwsLCwsLCwsLCwsLCwsLCwsLCwsLCwsLCwsLCwsLCwsLCwsLP/AABEIAMwA9wMBIgACEQEDEQH/xAAcAAABBAMBAAAAAAAAAAAAAAAFAwQGBwABAgj/xABQEAABAwEEBQYGDgcGBwEAAAABAgMRAAQSITEFBkFRcQcTImGBkTJSobHB0RQVIyQzQlNicpKys+HwY3SCosLS0xY0Q1RzoxclRIOTw/E1/8QAGQEAAwEBAQAAAAAAAAAAAAAAAAECAwQF/8QALREAAgIABQMCBAcBAAAAAAAAAAECEQMSEyExBEFRMvAUIoGRBSMzUmGx0UL/2gAMAwEAAhEDEQA/ALmXbQM8O+ufbAfmaHaR8IcPSabg1zyxWnRooJhj2xH5B9VZ7Yp/IPqqP2u3oQkkrSI68uIFaNtwm6ojqSv0ppash5ESH2yT+QfVWxpBP5B9VR1ek0JiUuCcugZwpNjTTa13ASM5Jwyo1ZeAyok/s8fkH1Vo6QG49xoQq0oAkrSB1qApH22Y+Wb7FpPmNLWkGRBpWkvmKPZ+NJq0mvY0e0ihqNItkwFinKHQciD20njyHkQ49snPkx9alE6TO1tQ4QabXq5NLXkGRD9OkU9Y7DXQtyd/kNDbtclNVrMWRBUW5OUilyuAScgJPZQEJ6Q4jz0cc8A8DWuHNy5JlGhsnSrZxBPcaw6VawF7E5YHZUF1h1lbszYUAXFLwQlPxjAzMYeEneccAYMCtD2u0O3n1upSUz7ndC0ISraAkBZSBON8zBMYRWpBaQ0ijee6t+2CN57qqxjWF5yWy4G1pOJDJSAL0JkKLhF5MGCEnGnz2nHEJUC+xeSJ+CcUogZyAtIJjcAJ2QDABYntijee6te2be891VrorWZa8VlC2wbqlpSptSCU3wXG15oIxvJOGBiJIMjTtnQ4Wy6L8TdAJw4xGw7aAJj7ZImMe6nDzwT4Rj89VR2zPJURBmDkc8488ijOk8hQAp7ORv8AIfVWjpBsYXhO6qy141vQ0TZ2lHngRfISvoAALA8BQUVApyBEKPAitCaZtDhBLnRL6Gj0w3cLja1IBQbNAkgG9GeyDgAXJ7NRv8hrS7e2ASVQAJJOAAGJJJyFQ5jR9oTOIPG0OJx4NspHbUX170fbi30XCpsqSOaQt1ZPS8JayAABgYw/a2AFrMaUaWJQtKwMCUm8Jicx1EHtpX2Wnf5DUF0dby1bX2VzdcUgoWVqWC5zSQUlThvSUoBAy6J7ZQFUAFWngrLZWU10bmqsoAY28Yjh6TTWKdW/whw9JpsDXDiepnRHgC6aehq0jJVyQeoJEeWaJlfQJ6qE6aRLikzAWyoHrIMjz05sbl6zIO9Cf3gPXR2A4t9qKiUoJzhShhjsCIzPXQp2zhDzSQY8KSDvGIEcCO+jjbYukgC8ASJO1QxJ9dAlzfbWSQCogQJMlJynsHbVREyQ2PR7QxCEcSnGeJrp0LMgFAAOBunDDjhQyzhW1xWePg4btn5inoMBfSJjZ0el0Ad2dSxijAcBIJBIgjCAQZGMDqzpVNqhwhUp6Kc8s1bRh3xTZu3IwVjlhwzGFIWrSYDqFJkpKFBXRJyIMxtGOylTAMMWm9IOY8o2EfnYaXoDbryQHmYITipIyKTmUjqz7DROwW0OJkZ7RtFKh2PKwVoGsCqLA7SJI40TtCZbUBmUnPEZHMbaGMnEcaLK8E8DXRgdzPEKM190aE2mzpACU3D4KYBVKio8SEjuz20L0rptxhwtsqu4IBxIwSCYmcMVbIO3Mkme6+2G+htaSoLQ43zYTF5SlLuwkbVCb2GwGq50zZpFptJIbWbQWUM3ZMCQbqgeiQExImelGw10mQQb0mkogzjjeSgBRnABWBIEXgIOQygU7WpsJJSfCGBBvEneR8YicJgZQnGaR0bqa+opQo82lTYWVKQHDKsOiErEAXk5wewYNtYtArsd0tv3nLq1KCUFBFwhSVGFEEwVdxAzoAYWHSqkPR8UqQFgYkm6oEknaOcM74zqVav26zjBxNnbglYW40hZcanILEXXUHA4GRBjbVfuJACAnExJukKmJJOGUQc9gp9YrUlbzbawoJKwFHC8kzdJIVIw3DEjCRMUAW/odoultwJZACplCFJkfFuFaEqAggzjOWGdTLSmQqPaBbWEpK3C5IGaEpxGRBABxzg441I9JZCkBT+u+iFF20vt/CJOIAkqSGWiY60+ENuB4gFZHG/a94LVdKnmyIJmbi43SZBJjrxFTPTVsuLtjiQVlDqW0NjErdUywQO8pHVBnAEGK6K0GVc8wLM85dKSkB1ltSQ0VtOAkrIR0nDgEnCAcpUwJ3qfrD7IaCHFS+hPSwi+mYDgB37evqIoTypaeUyyG0LuqWUERnCVKKhOyYT5ttBtK6LeYaXaUWZ6yloSlRtDKwE4BYISbygpPRwM4AwTiYmq0uWolxV5UFN5apUSbwF0AEBCYKp2mDlJpUBP9ZLWpVtes4UEB3mChyJKHhPNkQtN04Z45gRjUs1Y0mt5gF4JQ8lSkOpGAC0KgkCcimFDqUKrDTllcf0i4haky2kXlAEJPNtOPAJTeJCVBMRemJx2Gbizrs458PlwqCcFNDphxQA5woIxCllV4+Od5kAnmizirs9NbrWigJVG4emsoAZ2/wAIcPSaQApe3+EOHpNI1wYnqZ0R4I/rIspW2RuPcN/fXWiDNlaxxFxP1VBPopTWEQWlHYqOrGDj9Wh+grSkt3QpMhwwJxwcJy4Qar/kO4Usz0qKBKVXOOWEjfTK1iQiJABvJ33Ug49uJ7aVeaJAWmbyZKY2wpQInZIPeBTdh8uSoi913oEQQARkMSTO2hAP27GM42wnMdo6o74pRlkJU4YyIzx+KDtpJVvi6VIOABkSoCRGN0HfW2LchZN0pJJBIvbsBIIBGW7ZU7gOLFZwEJSoCQkA4bpFNLWgIdQYvApUOv4ue/KumLepbhAAAiMpgpUQZyzg4bBG+krS2oupvFKoT4sZqA2qO+hcgZik3myBvSSYO+UkT2+emqFFlQwN2cQDikHZO7ak5ZjCjTFy7inadg3mkVlOSU3dxz7kDPjlTTChwHZwS4SIknAwOO/A0/bTAj8+So6yxdWcMxlJBmcJu+adooxo1coEqJOZBIJE5YjMYHOk0CHzJxHGi/xTwNB2vCHEUYLYUkpMwQQYMHHDAjKt+n7kYhBNadL2dpCgp1sPIF9tJV0ucR00A3cQCUgGcweuoTrWOcS2hABCLTzgUUyEt2klKSrq54LkfOTVhtam6MQSOhtBlwTlBlXhE55naaap1B0TevGCet8752KE8c66TIavawWRtsc680lSAAE3wsmBAKCPCBwg9dQp7Stn5lTinb9pcWAkQYQFXmymVeFCFrnfids1b1msFib+DLKOtJbBwwzGJwpS0sWVwXVuIWncpaCO44UgKg1Z0aE2lotlsqQ0ULTN4OLupXAGNy82s5/GSsYAEU40lqsbO8XWW1uNklQSkDnGyUwRChKxuuqBxI2SbTYsVkQkJS4hKRkErQAOAGVK8zZ/lU/XTTsRDdSnXykpeCkhKhdCxdcAJkSMRdzgzsPBNgW/IcaYCz2b5VO/w07KePWtlWbqPrp9dIZV1usBU8spCihq12dInAqfLzSXHJjEhm6JGZfVuorq1oZ1u2Wl5YhK1PBM7lOpUkwNhCSR1RvqWO2Ozq/xwAFBcJWlIvBQXOGOJGPE0qGmPlhs/wAQbO2gCN6/2S/o60i6Fw0SlITPSQQtMdcpqDauaAQrRvOKYRz153pFtIdEPFI6RTeBEHCrfW2wRBeSQRBBWmCDmCNtJmzWYgjnUQZkXkQZznjQBWtv0MHbfbVm+glDfNLQsoIUpt1KhgclJA7+9Wwttc3Zr7loWSlsvJcffKUJuc4orQVXUJCkpBkQIAqw1WSzEk86mTgekjGJid+Zoc1qto1KrwTZgo5kJavEzOJiZmgA3og4q7Kyl7AwlIlCrwO2QRh1isoAG27wuwec0hTi3HpdnrpuK8/E9TOmPBpQmhASA66IHhA5b2xiPN2GjBoVaB7uT+jjjBkHyqHfSiNjBlfOFDE4YqX1iTCQevGeoddGF2BGwXeER2DIdlRzQZ90v73rvZBHpFS2KqezEhi1YAhQKQCIhUjZsIjaPSaWds6VZpBjEceo7KXIrlQqLYwRY5S6j5ySTj8YYK7+ieM0jpZ5znkhInoEmMSADjhxu04soI5tRMicDuHSz4k+QU0K/dVrUMemkbeiggCOvM1ouSTVktAwW5f5tMwqDF4nE4ZADAZZnOnytJNpULvgkHJJg4jq2Z0+0e3CSDsJntxPnppbm0txdSRjMpMQYzAggd2MmlabAQbtaC7ekkYfFO7hvFObObjyR4947sD0hIzBBB+sa5sIcN43oww6PVhM7OEUrZ2rryQpV4qQoj6UpCuvKPLQwDDRxHEUaRlQRnMcR56Noyrbp+5GIeYtZ0+/LVh/1L33q6HJQN1FNax78tf6w996qounSp8Xy/hjWtHCouXAUUkDExSzdiUpF8NqKcwQkmREggRJHCgyrdeIvJlIMlN6L24ExlUjsmt0NhtLCiuIEKBEjsmBFVTLjhKtxilYw6C8dvNrjvu1ilAHwV9cNrI7wIorYtc0JQhHNLMJSkmQMgBgNvko57bO/wCTtHe3/PS3K0IkN9kIG8fsKHorXsprIGTuCST5BUz9uXdtjtHYUK8yq5c00vbY7T9VH89GYNCJEbpJbShuVOKISk9AmBJMKAw68qeWvRVoabU4phF1IKlQ4CYGJ2bBjnspo5bnPZCLStBCy7daaX0OhBSAdoxWMYznfT/TuszsLsymmwtaSk3XL5F8XQMgL2OXWKY9KI25uRlXCmxXVltCVpkHP85V2qcqVHK1uNrorGTdUk5Y5xSoRFclHnpNFRdM9BcmpnR7RHjOferrKS5Knb2jGSBHSdw4PLFZVQ9KOyTthC359lIClrd4XYKSBrhxPUzojwYRTJ1sB1J3pUO6PWaezSa25IO0SB2x6qgojejGTikZhwkcQlCvXUmApJmyJTiBjJM8fww7KXApydiSOVCk3GiclEcAPSDSxTWwikMEvWBKRJUqBw9WVNkWVIQlX6SD1Sbih3po1am5QodR81Nzo/BQCzCjOzA4HdvE99UpE0K2QZzOKld04eSlXm7wIrkMqnwzwITHkANLIxApDG7TsYLBB3xge0ZcDXNoYS5CwoApM3gdm0T+cqdEUmtoTJAnfGNOwFrEomL2/PKROBjZNHW8qB2c4jiPPRxvKujp+5liHmjWoe/LX+sPfeqqEtip1rN/fbX+svfeqqBzXRE5MHuKnCrB1Z0UhNjLwEuONqlRxgYi6Nwwx391VyVzVo6omdHt/RWP31CiT2N6I/qfq228hFoU5fAPwcRChsWZxAwOyRHCp+MaqXVDT3sVwXvglwHBu3KHWPKJ6qticJGIIwrOV2OjkppN0YV2W8K0RSGVbp1NpNqBWkhwqHNx4MJIulJ3AxM5baP6T0ILLZQQb7nPNqW4c1G/lJyEn07azXHS4DzLCMwtCnCN14Qn0ngKL68/3NzqukcQtNNvgAHrbo02Z72Q2PcnDDgA8FR+NA2HzyNopAOTjmDUyszrdqs4mFocTCu6FcCDPaKgBsq7K8WHMQcW1eMn15yOo9VNMwxcO90EAa4crgSDWlY07OZF8ckX/wCUz9N779ysrfJH/wDls/Sd+/XWVS4OyPATtvhUkkUQesZUZx7q5Fg491ck8KTdnQpKhnFaKafeweNb9hcanRmPOhhFdBNPfYPHurfsQ/kUaMx54jO7WRTs2RX5BrXsdfig9/qpaUvAZ0Nrtbu0sUOD/D7jXMr+TVS05eB5kJhNZFKhDnyfea7DC/FHf+FCwpeBZkNHW5H524VhTT4WZW4eWsNjP5FVpSFnQxZ8IcR56Ot5UPFgxBk4Hduog2MK3wYuPJnNp8HmvWg+/bV+sO/eqqAqMSKsDTliXaNJ2lpLga91fVN2/N14iIkRnM0F0xqctjm/dgsOOpbm5dgrMA+EZ4VqjnwlRFwasPVrTbLFgRzjgSemAnNR6ajgkCTmMcqi+sWr6bIE3ngtaskBF3Daom8cOzGgJND3NjaUmBU/1B1gvJFmWekn4InanMp4jZ1cKr8Gu2XSlQUklKgZBGwjEGm1YF4XzQ7TOlBZ2lOK2ZDxlHIDtofYNaGlWcOrJTGCwElV1W3IHA5jqNQ7W7TYtLgCCeaR4OBF5RzJB7hPXvrJK2VVAV21KU4XFGVFV4nrme7dVo6342R/6E9xn0VUyxgatfWQzY3jvbJ7xVSXBJB9VdYTZV3VE80o9IZ3T4w9PVwqaaxaMFqZgEX09JtXXxGw4eQ7KqsmpJoS3rs4YdW84WlFSS3ioJCAQIBJ2xkBSmqdoaVndjtJUClYuuIwUDhSwcNNtY9INLcS+wpV+IWkpIkDI4iOrsHXSadJNmMSDwOfGKa33OaeHT2PRXJGqdFsGI6Tv3y6yueR8/8AKmPpO/fuVlWuDWPCJnWUy0je6N0kZzHZQa2W9xCovHIHPeSMhwqqCyTVlRM6WWFBJcEkSBexIG2N1dN6VWZhYMGD0tu7jRQWSqsqMHSLuwz2mto0k5dWSTKEzE54E+iigsk1ZUY9sXc/4j6q7RpBz8q/CigsklZUd9nub/3vwpO0aUdQkmCYHjfhRQWSasoMX1+Me+tB5Z+Me+igsNVlBVvOD4x76T9kueMe+igsPVlBWXXD8Y576NUhnnd83dMOnxnbUnucvVmvb9xlped19Co33ZMeSk9MEjTEYj31asd8z6qBa9aY550WdHgNq6R8ZeR+rJHGdwrNExWyIzpK3KfcU4syonLYBsSOoZfjSDDBWYETR+1IAaUAMkHuihmiI5zsPoqlwCnabRr2sX83vrj2vcHxfKKPxWUWZazBLVnUhDl7AFBwwPSER6aHtKhQJyBB7jNHrcfc1cDQaxNBawDkZ8xpo1hO1bD+tWsDVoaKEXpvBQCkgRgQYIJ31LtMmbE4d7BP7lQO1WFCUqITjB2qMd5qdNC/YUzjes6Z/wDHjUMuMlLgqeaNP/3WzfTc89M7LYL6Aq9EzhE7Y31u2oUhCBflKT0RAEE4k9dNq2hxmlaOhW05jiKaJtBpeyOXlgZY+bH0VYnwenOSAf8AKmPpO/fuVlb5IT/ypj6Tv366ykuCY8Il60TUe01ZipwgG70U4iMOkrKQRUkoNpZYSpSyFEJQPBSpZzOSUgk1VgyitIaYXZlqS8A4t9x0OKVmhCXLiAnbhMACMDStq082WlpC+nkE9G8cRgFDFSjMZyZGGypBpWyc7a2ymyWiC82td9hcLQ0HFJCyAUeG4mLxEBvHGnes2hHrQ2hCbK6llBQG03mAEJGKyQHCZwCRhhmcyKkQM1V1m50oClqQTKUpSpIbkEghUjojIjHeMOjNjsNG49JCjczGR6Jqv7ByfuWZTFoYu882iFJUshN/4yxEze2iesHYLJsJlDxOd2DxuU0wEF9FA6wAOJyrVlYKhKsRsnMjrGVKpRIBGYCY3XjHbuPDtri0IWp0NhcY3yYxupGPV4d0bcCcM6dgcPNtXg2U9JWIhMZfOGR7ZrhYvWZSjuVB3pBISeuUgGeunXtPgorWVqvhV4AJMJMhIgZRgd8mtWxu7ZFCLsNxB2QMqACRZrQaxp8UVnNU7AaLZmuPY9P7lZcpWFDezs4HjTyuUiuqRR5x5T0qs9q55s4i0vETmFLJOzMQFdeWdV4w7dVexJ3nrzJ3mrp141Letb7huvxzq1JKWypMFRygYyDnOygCeSpcSE2metGHX8WaxjNJbmjiRIokEHaCD24GkmLEhBlIM5ZzVjf8PTh7g/1wDj3isXyfGMGH+5XqozmGjLyQMVup+dRlH/pnhwSr1Vz/AGCV8g+P2VUtReGT8PLyiubYOgr6J81CNFiXU9v2TVp2jk6dJwQ/d2jmzMRsO+erbTGy8lryFhUPmDlzRxSUkd8nhVqaNI4TSaItaE9BX0T5qmOg0+82P9FPmil3eT96DCHjgcOaO7qp5oLQFrTZmkLYdSpKbpHNKORIzyO+plK0PDg48lWaK+CT2+c0jpkdEfS9BqfaK5OnktgONP3gVDBtWQUbpxTmRFZpDk6tBKS2h8XTJlkq2RhllOVPOrEsJ5rKrApayvXFBUTn5oqyHNRbf8VDh42ZQ8oNIOah6RII5tUGR8A4PQaNT37Ru4R8+/uW/wAjDl7RFnVlKnT/AL7lbp3yW6KXZdGssOAhaC5IKSk9J1ahgcRgRWq0RjVbEsphabMnnL9+6boESIgSRgeJp/Q61p6Z4D00wEy0n5XyprXscT8NhGXRqL2rSbnNJdbVtvGUoV0ecIgCB8UYmcI66I+2kArKpSBJTdE7Mrl47ThwosQZ9jJP+IP3a3ZbChIcAXN/wiSDGEcBh5qbWK2tugxEgwRhIOziCCCDtBpVoQHgPF/hJ9NAHVnswSI50GMpCZA3TSqWxPwie5NCtJW9LaUpSklxbalIAuT0QMemQMCtNMrVaw2oy+fBSQmG73SXdOF0zAOwbKAJJzY+UHkptpSwJdbUgvXARiRdyGOPVQe8Uh9RWtRQ4Ugk7AwlwAJRCSZ+bt20U0wkGzu4Cbitg3UAGC4BmQOJrXPJ8Yd4pq6iXTh8QfaNIsrCiCEmDlkJwnf54oGEedT4w7xWueT4w7xTVRSDiLvEemu+bG4d1ADlLgJIBBIgkTiAcvMe6tPOBKSo5ASeymdibh1Z3oR51n00vpH4Jz6J81ADQ6bb3K7h665On2vndw9dRxVebdbB7+tf6w794qpTbEetVafaHjeT11tOnWjleMcPXXjOrh5GGwux2lBwCnCDHzmwKYF1K1gZG0/u+uk/7TMeN5U/zVUauSqyJzfdH/iH8FdI5M7Hl7Id72v5KblhrmQfN2RbCtabMM1gftI/mrg63WX5RP10fzVVX/DKx/5h76zP9OtHkzsf+Yf+s1/TpZ8L96Cp+C1f7YWX5RP10fzVh1wsnyqfrt/zVVQ5NLH/AJh767X9Ou08l1kOT1oP7TX9OmpYb4kDzLsWmNbrL8qj67f81Ks6z2dZhCws5wlSVGN8BWVVWnkqsvy1p72v6VE9XNSmLE6XW1uqUUFELKCIUUqPgoSZlA202lXIrZPXNbbKmQXEgjMFaARxlWFYzrdZVm6hxKlHJKVoUTGJgBUnCvOemk++H/8AWc+8VT/UUe/2OK/ul1G4lM9KWS0BxIUmYM554GPRWU10D8Ant+0ayqRYQofaj7oeA9NEKF250BzExIHkn10ARFrR8O+xkrKQkFQVdBBSVXrqhOJKlzPzDvpfTS1tIIKwbyCIi5KiUgAqgwOAy4Uc5lvnOcwvREzs4dldP2NpwdIjjhPfSERlC1NrC+bKFhF9V09BQAJ6RBkiTEqAzVUvQnB76P8ACaRLaBGIwwzgxuw81bsqhdeAyCQBugI2dXqoAF6b0a682nmnVNnmHGzdgH3VCQFTmClSQZGIzpr/AGZZC3EoTzTakpCQmQE3V84q4PBTJUfB2kmpAw+LqZIBujA55eSlVOJ3jyUwIk3o5KLQ4kFcLcaBlRIJLcZEwOikDtqRaXPuDv0FealAWyQSEEggiQMCMiOsTTPWC1BNlfVnDasvomkAYeMOH6A85ofotxV2YkbBMYHI8AZEdXVi5t6hzoBnpNkfvD899dNqAIjAARHVs81MDtwkgFSU5jbezw2gb66s68IjfG6Jw8lY+byYBAMjyEGuwBMyI3fk0AdMjpq4J/irNIfBL+ifNW2FSpWByGOw55cKy3fBr+ifNSGRFYrzbrciLda/1h37xVelV15t1xHv+1/rDn2zSiICxVvciJ9wtI3OJ8qfwqowatrkOPudqHz2/KlXqqmMsLSB6I4+g0xIp/pIdEcfQaH7K8Dr/wBb6Hf03oMmtGtgVo1xnQczRPRvg9pobFEtGjo9td3Qfq/Q5up9BEuUzW5+wex+YDZ5znL19JV4FyIgiPDNDeT/AF5tNutKmng0EhtShcSQZCkjMqOEKNM+XT/o/wDvf+qgfI4ff6v9Ff2kGvcrY4DWmh75tH+u794qn+pI9/McVfdLobppUWm0f67v3iqfakr9/wBn+kr7pdHYyXJ6N0H8Cnt+0aytaC+AT2/aNboXBsP6FW21ALIuAxGOG0TuorUZ04+UG0FMXkplMiRIbkTEYSN9MTHRtYmLiZ4j1Uou3pQJUlKRvJA84qldAaXW3aHDbVFXuraHATAHOJeUpSBPgghCoGY7Kk+uLFlDtli8XF87cuuG6UizOyopmDiU4jHHOMCWBY6rV+jHf+FKWO0hZULoTAE5GZnq6vLUa1S0+LS1jN5MCVQC4g+AuAczBBGEKSsbKNaPX7q7HzPMaAFn7YEuXA2D0Qqcsyobvm+Ws9lH5MfWHqps+v3wofok+Ra/XTddvAXdwkfjjl1GgAgLSfkx9YeqssttC3nGS2BcbQuZBvc4pxMRGzmu291YsmbfeXcgXrgXnIgmN1d6OT77eO9lkdy3j/FQAaXEEwDApnZLZfSlXNgXgDmMJE7qeHI8KFaPeCWGjBMpSABn4I/GgAih2ZhIw6/wpK2Wzm21ruA3UlUTndExMdVJWe0GSbpO6AB51Y0jpchTTpBx5tUiZjondQAWYXeSFREgHvE1zbR7mv6J81c6OMtN/QT9kVu3mGln5p81AyMKY4V5u17RGkbWP06/PUxb5UbcQDds2In4Ne3/ALlP9TdUbPpb2TarXf51T5nmlXEYoQowCCc1HbVaUoq2TaKhq2eQpMi2cWT3hz1VKRyRaOGx48XfUBRHRGhbDom9cUW+eib6yqebmIwwjnPLUSaSLScnSQQ0mz0Rjt9dDeboza3kraC0G8lWIIyIoca8D8Qf5v0R6HTL5N/IglsxnXNylprK4bOmhAt0Q0ajoZ7fVTQ0R0aOieJ8wru/D3+b9Dm6pfIVhy7IgWPi75m6jnJAf+YRvaX/AAn0VKeXlHudkPznfKEeqopyQmNJI623Psz6K9/seaE9M6AtSrQ+pNnfUkvOEENLgguKIIMYgjGadap6BtLdsYWth1CApUqUhQAlChiSN5ArNM6/W5q0vtoWi6h1aEgtpJCUrKU47TA20Oe5R9IQTziMvkkeqqyOiKR6Q0F8Ant+0a3WaCPuCO3zmsqVwaD1RqI60u3RaVSBDRMkwBDeZ4VKbSuIqPaUBLhIAIIG3qquxLK8sGgvZFocUtLiApMzdQoJKHFtJR7ohXSCBj17ajidALFptCgpXNsLcabG1CTZ1KBBSAAOkOiBdGIq1U2RcyAAM4neZPnpYMK8VPeN0UqAhmptl5gsNQhC0GFQ6oqWCyFq6BAwK1TxGWFWDolfur37H2KZtWOFXubTe8bCd2cbqcaNZUlbilR0ymMZ8EXfVToDq0P++iP0AP8AuKHoNR7Tzrjbt4JKklImCnDBzHpETs76MPri1k/oE+RxXroTpezqdWpKdoETlnSaAfaHWVuJXzakAMhBvFGOShF1R2TnFGNHq98OdbSPIpfroGlhaTCQoi81BkQEoKL04+KDsotYXPd1R8mPIo0UAevYVHbA77k1elI5tIk4DwUkmd5y/wDtGw5QexJJaSkn/CCct6QMd+VMBZ+2FJMJUYAyjDFQHhKG7ZXNrtN5tYxHua8Dsw7t9cqsyUyEJAkpJgRMKnzV3aTKT9E+agAtodUsMn9Gj7IrvSXwLn0FeY011ccmysH9E39gU60n8C59BX2TSKPI7A6KeA81W/yMf3Z//X/9SKqJkdFPAearX5KHiiw2tYglLi1Ccuiyg49VdvUL5DGHJZBqF8olmWoMXUqVBXN1JMSERMcDUb/4n2r5Kz/Vc/qVyOU60/JWfuc/qV5ko5lR0YOOsOamuxPNAWcqsbKTKSE7RiIJ2U7Gi/n/ALv41XB5TbT8lZ+5z+pWjynWr5Kz/Vc/qVlPpsOe8lb9/wAlfFO206t2WG/YkIAK3Uo+lCe4k1y1Zm1zceSuM7pSqJymDh+FV/y1u85YbIsgSVgmMpU0SY6qacgUTbBv5n/21PwOBV5f7/0r4jE8lne1XzvJ+NK2azFAiZxnKKrIcptqj4Oz/Vc/qVNNStOrtjCnHUoSpLhQLgIEBKFY3lEz0j5KuHTYeG7jGmZvHlNU2Rblt0e66zZubbW4UuLkISVEApGd0YZVDuS/Rdoa0kypbDqE3XAVKbUkCW1RJIgSYHbVq686xOWJDSmkoUVqUDfCiIABEXVDrp/qzpJVpsjb7gSFLvSEghPRWpAgEk5JG3fXRexF70U3rVoa0G22kps76gXlkFLLikkFRMghMEY50Gd0FaiDFltJw+Qc/lorrrrTbWrfam27U+hCXVBKUuKAABwAAOArNRtZLW7pCzIctVoWhTkKSp1ZSoQcCCYIrXUdcCynpnQPwCO3zmsrvQ49yT2+c1lZoo50pe6N1JOeQndQp2zOKM3VD9mpJWVViojIsTm5X1a6Fjc8VXdUkrKLCiPJsrninuNdCzL8U9xo/WUWFEVtGjHVOXwPiXYIO8nZ2ViNGOgzAJ4K2f8A2pVWUWFEZTYnfFH73qrVl0e8HVLIF0pugAHfMnCpPWUWFAjm1+Ke40PstjtCQAQiAIwCpw69vdUnrKLCgCGHfFHcfVXD1kdUIgDsNSGsosKA2iLMtllpsgm4hCCYgG6kJnyUR0gi804BtQod4NOKykM8xo1C0iAB7EXl47X89WHqFq/aGLBa2nmi244VlCSpBm8ylAxSogYgjE1bF0bqy6N1azxpSVMlQSPOw1E0gR/dj/5Wf6lb/sBpD/L/AO6z/PXoi6N1ZdG6saJ00edhyf6Q/wAv/us/1K5XqBpD/L/7zP8AUr0XdG6sujdRQ9NFOco+q9qtdiszLDV9xtSSsX0JgBspOK1AHE7CaS5IdU7XYVWg2poN85zdyHELm5fveAoxF4Z76ue6Nwrd0bhRW1FnnZfJ7b5MMiJw91a/nqecnuhHrLZ3EPouKLpUBeSrolCEzKSRmk1Zt0bhWro3ChqyVGireULQL9rbaDCL5SslQvJTAIiZURPZRHUzRztnsbTLqbq037ybyVRecUoYpJGRBzqwro3CtXBuFLKOt7KK1h5OnH7U86GEqC1lQPOhMz1XhFNtH8nL7DiHWmkocQZQrnQqCMjBJB7RV/XBuFZcG4VDw/5f3OldRSrLH7DPQs8yi9njPGTNbp4BW61Rz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5843" name="AutoShape 6" descr="data:image/jpeg;base64,/9j/4AAQSkZJRgABAQAAAQABAAD/2wCEAAkGBxQSEhUUExQVFBUXGB4aFxcYFxsXGBcYFxoeFxgcFRgYHyggGBolHBcYITEiJSkrLi4uGB8zODMsNygtLisBCgoKDg0OGxAQGywkHCQsLCwsLCwsLCwsLCwsLCwsLCwsLCwsLCwsLCwsLCwsLCwsLCwsLCwsLCwsLCwsLCwsLP/AABEIAMwA9wMBIgACEQEDEQH/xAAcAAABBAMBAAAAAAAAAAAAAAAFAwQGBwABAgj/xABQEAABAwEEBQYGDgcGBwEAAAABAgMRAAQSITEFBkFRcQcTImGBkTJSobHB0RQVIyQzQlNicpKys+HwY3SCosLS0xY0Q1RzoxclRIOTw/E1/8QAGQEAAwEBAQAAAAAAAAAAAAAAAAECAwQF/8QALREAAgIABQMCBAcBAAAAAAAAAAECEQMSEyExBEFRMvAUIoGRBSMzUmGx0UL/2gAMAwEAAhEDEQA/ALmXbQM8O+ufbAfmaHaR8IcPSabg1zyxWnRooJhj2xH5B9VZ7Yp/IPqqP2u3oQkkrSI68uIFaNtwm6ojqSv0ppash5ESH2yT+QfVWxpBP5B9VR1ek0JiUuCcugZwpNjTTa13ASM5Jwyo1ZeAyok/s8fkH1Vo6QG49xoQq0oAkrSB1qApH22Y+Wb7FpPmNLWkGRBpWkvmKPZ+NJq0mvY0e0ihqNItkwFinKHQciD20njyHkQ49snPkx9alE6TO1tQ4QabXq5NLXkGRD9OkU9Y7DXQtyd/kNDbtclNVrMWRBUW5OUilyuAScgJPZQEJ6Q4jz0cc8A8DWuHNy5JlGhsnSrZxBPcaw6VawF7E5YHZUF1h1lbszYUAXFLwQlPxjAzMYeEneccAYMCtD2u0O3n1upSUz7ndC0ISraAkBZSBON8zBMYRWpBaQ0ijee6t+2CN57qqxjWF5yWy4G1pOJDJSAL0JkKLhF5MGCEnGnz2nHEJUC+xeSJ+CcUogZyAtIJjcAJ2QDABYntijee6te2be891VrorWZa8VlC2wbqlpSptSCU3wXG15oIxvJOGBiJIMjTtnQ4Wy6L8TdAJw4xGw7aAJj7ZImMe6nDzwT4Rj89VR2zPJURBmDkc8488ijOk8hQAp7ORv8AIfVWjpBsYXhO6qy141vQ0TZ2lHngRfISvoAALA8BQUVApyBEKPAitCaZtDhBLnRL6Gj0w3cLja1IBQbNAkgG9GeyDgAXJ7NRv8hrS7e2ASVQAJJOAAGJJJyFQ5jR9oTOIPG0OJx4NspHbUX170fbi30XCpsqSOaQt1ZPS8JayAABgYw/a2AFrMaUaWJQtKwMCUm8Jicx1EHtpX2Wnf5DUF0dby1bX2VzdcUgoWVqWC5zSQUlThvSUoBAy6J7ZQFUAFWngrLZWU10bmqsoAY28Yjh6TTWKdW/whw9JpsDXDiepnRHgC6aehq0jJVyQeoJEeWaJlfQJ6qE6aRLikzAWyoHrIMjz05sbl6zIO9Cf3gPXR2A4t9qKiUoJzhShhjsCIzPXQp2zhDzSQY8KSDvGIEcCO+jjbYukgC8ASJO1QxJ9dAlzfbWSQCogQJMlJynsHbVREyQ2PR7QxCEcSnGeJrp0LMgFAAOBunDDjhQyzhW1xWePg4btn5inoMBfSJjZ0el0Ad2dSxijAcBIJBIgjCAQZGMDqzpVNqhwhUp6Kc8s1bRh3xTZu3IwVjlhwzGFIWrSYDqFJkpKFBXRJyIMxtGOylTAMMWm9IOY8o2EfnYaXoDbryQHmYITipIyKTmUjqz7DROwW0OJkZ7RtFKh2PKwVoGsCqLA7SJI40TtCZbUBmUnPEZHMbaGMnEcaLK8E8DXRgdzPEKM190aE2mzpACU3D4KYBVKio8SEjuz20L0rptxhwtsqu4IBxIwSCYmcMVbIO3Mkme6+2G+htaSoLQ43zYTF5SlLuwkbVCb2GwGq50zZpFptJIbWbQWUM3ZMCQbqgeiQExImelGw10mQQb0mkogzjjeSgBRnABWBIEXgIOQygU7WpsJJSfCGBBvEneR8YicJgZQnGaR0bqa+opQo82lTYWVKQHDKsOiErEAXk5wewYNtYtArsd0tv3nLq1KCUFBFwhSVGFEEwVdxAzoAYWHSqkPR8UqQFgYkm6oEknaOcM74zqVav26zjBxNnbglYW40hZcanILEXXUHA4GRBjbVfuJACAnExJukKmJJOGUQc9gp9YrUlbzbawoJKwFHC8kzdJIVIw3DEjCRMUAW/odoultwJZACplCFJkfFuFaEqAggzjOWGdTLSmQqPaBbWEpK3C5IGaEpxGRBABxzg441I9JZCkBT+u+iFF20vt/CJOIAkqSGWiY60+ENuB4gFZHG/a94LVdKnmyIJmbi43SZBJjrxFTPTVsuLtjiQVlDqW0NjErdUywQO8pHVBnAEGK6K0GVc8wLM85dKSkB1ltSQ0VtOAkrIR0nDgEnCAcpUwJ3qfrD7IaCHFS+hPSwi+mYDgB37evqIoTypaeUyyG0LuqWUERnCVKKhOyYT5ttBtK6LeYaXaUWZ6yloSlRtDKwE4BYISbygpPRwM4AwTiYmq0uWolxV5UFN5apUSbwF0AEBCYKp2mDlJpUBP9ZLWpVtes4UEB3mChyJKHhPNkQtN04Z45gRjUs1Y0mt5gF4JQ8lSkOpGAC0KgkCcimFDqUKrDTllcf0i4haky2kXlAEJPNtOPAJTeJCVBMRemJx2Gbizrs458PlwqCcFNDphxQA5woIxCllV4+Od5kAnmizirs9NbrWigJVG4emsoAZ2/wAIcPSaQApe3+EOHpNI1wYnqZ0R4I/rIspW2RuPcN/fXWiDNlaxxFxP1VBPopTWEQWlHYqOrGDj9Wh+grSkt3QpMhwwJxwcJy4Qar/kO4Usz0qKBKVXOOWEjfTK1iQiJABvJ33Ug49uJ7aVeaJAWmbyZKY2wpQInZIPeBTdh8uSoi913oEQQARkMSTO2hAP27GM42wnMdo6o74pRlkJU4YyIzx+KDtpJVvi6VIOABkSoCRGN0HfW2LchZN0pJJBIvbsBIIBGW7ZU7gOLFZwEJSoCQkA4bpFNLWgIdQYvApUOv4ue/KumLepbhAAAiMpgpUQZyzg4bBG+krS2oupvFKoT4sZqA2qO+hcgZik3myBvSSYO+UkT2+emqFFlQwN2cQDikHZO7ak5ZjCjTFy7inadg3mkVlOSU3dxz7kDPjlTTChwHZwS4SIknAwOO/A0/bTAj8+So6yxdWcMxlJBmcJu+adooxo1coEqJOZBIJE5YjMYHOk0CHzJxHGi/xTwNB2vCHEUYLYUkpMwQQYMHHDAjKt+n7kYhBNadL2dpCgp1sPIF9tJV0ucR00A3cQCUgGcweuoTrWOcS2hABCLTzgUUyEt2klKSrq54LkfOTVhtam6MQSOhtBlwTlBlXhE55naaap1B0TevGCet8752KE8c66TIavawWRtsc680lSAAE3wsmBAKCPCBwg9dQp7Stn5lTinb9pcWAkQYQFXmymVeFCFrnfids1b1msFib+DLKOtJbBwwzGJwpS0sWVwXVuIWncpaCO44UgKg1Z0aE2lotlsqQ0ULTN4OLupXAGNy82s5/GSsYAEU40lqsbO8XWW1uNklQSkDnGyUwRChKxuuqBxI2SbTYsVkQkJS4hKRkErQAOAGVK8zZ/lU/XTTsRDdSnXykpeCkhKhdCxdcAJkSMRdzgzsPBNgW/IcaYCz2b5VO/w07KePWtlWbqPrp9dIZV1usBU8spCihq12dInAqfLzSXHJjEhm6JGZfVuorq1oZ1u2Wl5YhK1PBM7lOpUkwNhCSR1RvqWO2Ozq/xwAFBcJWlIvBQXOGOJGPE0qGmPlhs/wAQbO2gCN6/2S/o60i6Fw0SlITPSQQtMdcpqDauaAQrRvOKYRz153pFtIdEPFI6RTeBEHCrfW2wRBeSQRBBWmCDmCNtJmzWYgjnUQZkXkQZznjQBWtv0MHbfbVm+glDfNLQsoIUpt1KhgclJA7+9Wwttc3Zr7loWSlsvJcffKUJuc4orQVXUJCkpBkQIAqw1WSzEk86mTgekjGJid+Zoc1qto1KrwTZgo5kJavEzOJiZmgA3og4q7Kyl7AwlIlCrwO2QRh1isoAG27wuwec0hTi3HpdnrpuK8/E9TOmPBpQmhASA66IHhA5b2xiPN2GjBoVaB7uT+jjjBkHyqHfSiNjBlfOFDE4YqX1iTCQevGeoddGF2BGwXeER2DIdlRzQZ90v73rvZBHpFS2KqezEhi1YAhQKQCIhUjZsIjaPSaWds6VZpBjEceo7KXIrlQqLYwRY5S6j5ySTj8YYK7+ieM0jpZ5znkhInoEmMSADjhxu04soI5tRMicDuHSz4k+QU0K/dVrUMemkbeiggCOvM1ouSTVktAwW5f5tMwqDF4nE4ZADAZZnOnytJNpULvgkHJJg4jq2Z0+0e3CSDsJntxPnppbm0txdSRjMpMQYzAggd2MmlabAQbtaC7ekkYfFO7hvFObObjyR4947sD0hIzBBB+sa5sIcN43oww6PVhM7OEUrZ2rryQpV4qQoj6UpCuvKPLQwDDRxHEUaRlQRnMcR56Noyrbp+5GIeYtZ0+/LVh/1L33q6HJQN1FNax78tf6w996qounSp8Xy/hjWtHCouXAUUkDExSzdiUpF8NqKcwQkmREggRJHCgyrdeIvJlIMlN6L24ExlUjsmt0NhtLCiuIEKBEjsmBFVTLjhKtxilYw6C8dvNrjvu1ilAHwV9cNrI7wIorYtc0JQhHNLMJSkmQMgBgNvko57bO/wCTtHe3/PS3K0IkN9kIG8fsKHorXsprIGTuCST5BUz9uXdtjtHYUK8yq5c00vbY7T9VH89GYNCJEbpJbShuVOKISk9AmBJMKAw68qeWvRVoabU4phF1IKlQ4CYGJ2bBjnspo5bnPZCLStBCy7daaX0OhBSAdoxWMYznfT/TuszsLsymmwtaSk3XL5F8XQMgL2OXWKY9KI25uRlXCmxXVltCVpkHP85V2qcqVHK1uNrorGTdUk5Y5xSoRFclHnpNFRdM9BcmpnR7RHjOferrKS5Knb2jGSBHSdw4PLFZVQ9KOyTthC359lIClrd4XYKSBrhxPUzojwYRTJ1sB1J3pUO6PWaezSa25IO0SB2x6qgojejGTikZhwkcQlCvXUmApJmyJTiBjJM8fww7KXApydiSOVCk3GiclEcAPSDSxTWwikMEvWBKRJUqBw9WVNkWVIQlX6SD1Sbih3po1am5QodR81Nzo/BQCzCjOzA4HdvE99UpE0K2QZzOKld04eSlXm7wIrkMqnwzwITHkANLIxApDG7TsYLBB3xge0ZcDXNoYS5CwoApM3gdm0T+cqdEUmtoTJAnfGNOwFrEomL2/PKROBjZNHW8qB2c4jiPPRxvKujp+5liHmjWoe/LX+sPfeqqEtip1rN/fbX+svfeqqBzXRE5MHuKnCrB1Z0UhNjLwEuONqlRxgYi6Nwwx391VyVzVo6omdHt/RWP31CiT2N6I/qfq228hFoU5fAPwcRChsWZxAwOyRHCp+MaqXVDT3sVwXvglwHBu3KHWPKJ6qticJGIIwrOV2OjkppN0YV2W8K0RSGVbp1NpNqBWkhwqHNx4MJIulJ3AxM5baP6T0ILLZQQb7nPNqW4c1G/lJyEn07azXHS4DzLCMwtCnCN14Qn0ngKL68/3NzqukcQtNNvgAHrbo02Z72Q2PcnDDgA8FR+NA2HzyNopAOTjmDUyszrdqs4mFocTCu6FcCDPaKgBsq7K8WHMQcW1eMn15yOo9VNMwxcO90EAa4crgSDWlY07OZF8ckX/wCUz9N779ysrfJH/wDls/Sd+/XWVS4OyPATtvhUkkUQesZUZx7q5Fg491ck8KTdnQpKhnFaKafeweNb9hcanRmPOhhFdBNPfYPHurfsQ/kUaMx54jO7WRTs2RX5BrXsdfig9/qpaUvAZ0Nrtbu0sUOD/D7jXMr+TVS05eB5kJhNZFKhDnyfea7DC/FHf+FCwpeBZkNHW5H524VhTT4WZW4eWsNjP5FVpSFnQxZ8IcR56Ot5UPFgxBk4Hduog2MK3wYuPJnNp8HmvWg+/bV+sO/eqqAqMSKsDTliXaNJ2lpLga91fVN2/N14iIkRnM0F0xqctjm/dgsOOpbm5dgrMA+EZ4VqjnwlRFwasPVrTbLFgRzjgSemAnNR6ajgkCTmMcqi+sWr6bIE3ngtaskBF3Daom8cOzGgJND3NjaUmBU/1B1gvJFmWekn4InanMp4jZ1cKr8Gu2XSlQUklKgZBGwjEGm1YF4XzQ7TOlBZ2lOK2ZDxlHIDtofYNaGlWcOrJTGCwElV1W3IHA5jqNQ7W7TYtLgCCeaR4OBF5RzJB7hPXvrJK2VVAV21KU4XFGVFV4nrme7dVo6342R/6E9xn0VUyxgatfWQzY3jvbJ7xVSXBJB9VdYTZV3VE80o9IZ3T4w9PVwqaaxaMFqZgEX09JtXXxGw4eQ7KqsmpJoS3rs4YdW84WlFSS3ioJCAQIBJ2xkBSmqdoaVndjtJUClYuuIwUDhSwcNNtY9INLcS+wpV+IWkpIkDI4iOrsHXSadJNmMSDwOfGKa33OaeHT2PRXJGqdFsGI6Tv3y6yueR8/8AKmPpO/fuVlWuDWPCJnWUy0je6N0kZzHZQa2W9xCovHIHPeSMhwqqCyTVlRM6WWFBJcEkSBexIG2N1dN6VWZhYMGD0tu7jRQWSqsqMHSLuwz2mto0k5dWSTKEzE54E+iigsk1ZUY9sXc/4j6q7RpBz8q/CigsklZUd9nub/3vwpO0aUdQkmCYHjfhRQWSasoMX1+Me+tB5Z+Me+igsNVlBVvOD4x76T9kueMe+igsPVlBWXXD8Y576NUhnnd83dMOnxnbUnucvVmvb9xlped19Co33ZMeSk9MEjTEYj31asd8z6qBa9aY550WdHgNq6R8ZeR+rJHGdwrNExWyIzpK3KfcU4syonLYBsSOoZfjSDDBWYETR+1IAaUAMkHuihmiI5zsPoqlwCnabRr2sX83vrj2vcHxfKKPxWUWZazBLVnUhDl7AFBwwPSER6aHtKhQJyBB7jNHrcfc1cDQaxNBawDkZ8xpo1hO1bD+tWsDVoaKEXpvBQCkgRgQYIJ31LtMmbE4d7BP7lQO1WFCUqITjB2qMd5qdNC/YUzjes6Z/wDHjUMuMlLgqeaNP/3WzfTc89M7LYL6Aq9EzhE7Y31u2oUhCBflKT0RAEE4k9dNq2hxmlaOhW05jiKaJtBpeyOXlgZY+bH0VYnwenOSAf8AKmPpO/fuVlb5IT/ypj6Tv366ykuCY8Il60TUe01ZipwgG70U4iMOkrKQRUkoNpZYSpSyFEJQPBSpZzOSUgk1VgyitIaYXZlqS8A4t9x0OKVmhCXLiAnbhMACMDStq082WlpC+nkE9G8cRgFDFSjMZyZGGypBpWyc7a2ymyWiC82td9hcLQ0HFJCyAUeG4mLxEBvHGnes2hHrQ2hCbK6llBQG03mAEJGKyQHCZwCRhhmcyKkQM1V1m50oClqQTKUpSpIbkEghUjojIjHeMOjNjsNG49JCjczGR6Jqv7ByfuWZTFoYu882iFJUshN/4yxEze2iesHYLJsJlDxOd2DxuU0wEF9FA6wAOJyrVlYKhKsRsnMjrGVKpRIBGYCY3XjHbuPDtri0IWp0NhcY3yYxupGPV4d0bcCcM6dgcPNtXg2U9JWIhMZfOGR7ZrhYvWZSjuVB3pBISeuUgGeunXtPgorWVqvhV4AJMJMhIgZRgd8mtWxu7ZFCLsNxB2QMqACRZrQaxp8UVnNU7AaLZmuPY9P7lZcpWFDezs4HjTyuUiuqRR5x5T0qs9q55s4i0vETmFLJOzMQFdeWdV4w7dVexJ3nrzJ3mrp141Letb7huvxzq1JKWypMFRygYyDnOygCeSpcSE2metGHX8WaxjNJbmjiRIokEHaCD24GkmLEhBlIM5ZzVjf8PTh7g/1wDj3isXyfGMGH+5XqozmGjLyQMVup+dRlH/pnhwSr1Vz/AGCV8g+P2VUtReGT8PLyiubYOgr6J81CNFiXU9v2TVp2jk6dJwQ/d2jmzMRsO+erbTGy8lryFhUPmDlzRxSUkd8nhVqaNI4TSaItaE9BX0T5qmOg0+82P9FPmil3eT96DCHjgcOaO7qp5oLQFrTZmkLYdSpKbpHNKORIzyO+plK0PDg48lWaK+CT2+c0jpkdEfS9BqfaK5OnktgONP3gVDBtWQUbpxTmRFZpDk6tBKS2h8XTJlkq2RhllOVPOrEsJ5rKrApayvXFBUTn5oqyHNRbf8VDh42ZQ8oNIOah6RII5tUGR8A4PQaNT37Ru4R8+/uW/wAjDl7RFnVlKnT/AL7lbp3yW6KXZdGssOAhaC5IKSk9J1ahgcRgRWq0RjVbEsphabMnnL9+6boESIgSRgeJp/Q61p6Z4D00wEy0n5XyprXscT8NhGXRqL2rSbnNJdbVtvGUoV0ecIgCB8UYmcI66I+2kArKpSBJTdE7Mrl47ThwosQZ9jJP+IP3a3ZbChIcAXN/wiSDGEcBh5qbWK2tugxEgwRhIOziCCCDtBpVoQHgPF/hJ9NAHVnswSI50GMpCZA3TSqWxPwie5NCtJW9LaUpSklxbalIAuT0QMemQMCtNMrVaw2oy+fBSQmG73SXdOF0zAOwbKAJJzY+UHkptpSwJdbUgvXARiRdyGOPVQe8Uh9RWtRQ4Ugk7AwlwAJRCSZ+bt20U0wkGzu4Cbitg3UAGC4BmQOJrXPJ8Yd4pq6iXTh8QfaNIsrCiCEmDlkJwnf54oGEedT4w7xWueT4w7xTVRSDiLvEemu+bG4d1ADlLgJIBBIgkTiAcvMe6tPOBKSo5ASeymdibh1Z3oR51n00vpH4Jz6J81ADQ6bb3K7h665On2vndw9dRxVebdbB7+tf6w794qpTbEetVafaHjeT11tOnWjleMcPXXjOrh5GGwux2lBwCnCDHzmwKYF1K1gZG0/u+uk/7TMeN5U/zVUauSqyJzfdH/iH8FdI5M7Hl7Id72v5KblhrmQfN2RbCtabMM1gftI/mrg63WX5RP10fzVVX/DKx/5h76zP9OtHkzsf+Yf+s1/TpZ8L96Cp+C1f7YWX5RP10fzVh1wsnyqfrt/zVVQ5NLH/AJh767X9Ou08l1kOT1oP7TX9OmpYb4kDzLsWmNbrL8qj67f81Ks6z2dZhCws5wlSVGN8BWVVWnkqsvy1p72v6VE9XNSmLE6XW1uqUUFELKCIUUqPgoSZlA202lXIrZPXNbbKmQXEgjMFaARxlWFYzrdZVm6hxKlHJKVoUTGJgBUnCvOemk++H/8AWc+8VT/UUe/2OK/ul1G4lM9KWS0BxIUmYM554GPRWU10D8Ant+0ayqRYQofaj7oeA9NEKF250BzExIHkn10ARFrR8O+xkrKQkFQVdBBSVXrqhOJKlzPzDvpfTS1tIIKwbyCIi5KiUgAqgwOAy4Uc5lvnOcwvREzs4dldP2NpwdIjjhPfSERlC1NrC+bKFhF9V09BQAJ6RBkiTEqAzVUvQnB76P8ACaRLaBGIwwzgxuw81bsqhdeAyCQBugI2dXqoAF6b0a682nmnVNnmHGzdgH3VCQFTmClSQZGIzpr/AGZZC3EoTzTakpCQmQE3V84q4PBTJUfB2kmpAw+LqZIBujA55eSlVOJ3jyUwIk3o5KLQ4kFcLcaBlRIJLcZEwOikDtqRaXPuDv0FealAWyQSEEggiQMCMiOsTTPWC1BNlfVnDasvomkAYeMOH6A85ofotxV2YkbBMYHI8AZEdXVi5t6hzoBnpNkfvD899dNqAIjAARHVs81MDtwkgFSU5jbezw2gb66s68IjfG6Jw8lY+byYBAMjyEGuwBMyI3fk0AdMjpq4J/irNIfBL+ifNW2FSpWByGOw55cKy3fBr+ifNSGRFYrzbrciLda/1h37xVelV15t1xHv+1/rDn2zSiICxVvciJ9wtI3OJ8qfwqowatrkOPudqHz2/KlXqqmMsLSB6I4+g0xIp/pIdEcfQaH7K8Dr/wBb6Hf03oMmtGtgVo1xnQczRPRvg9pobFEtGjo9td3Qfq/Q5up9BEuUzW5+wex+YDZ5znL19JV4FyIgiPDNDeT/AF5tNutKmng0EhtShcSQZCkjMqOEKNM+XT/o/wDvf+qgfI4ff6v9Ff2kGvcrY4DWmh75tH+u794qn+pI9/McVfdLobppUWm0f67v3iqfakr9/wBn+kr7pdHYyXJ6N0H8Cnt+0aytaC+AT2/aNboXBsP6FW21ALIuAxGOG0TuorUZ04+UG0FMXkplMiRIbkTEYSN9MTHRtYmLiZ4j1Uou3pQJUlKRvJA84qldAaXW3aHDbVFXuraHATAHOJeUpSBPgghCoGY7Kk+uLFlDtli8XF87cuuG6UizOyopmDiU4jHHOMCWBY6rV+jHf+FKWO0hZULoTAE5GZnq6vLUa1S0+LS1jN5MCVQC4g+AuAczBBGEKSsbKNaPX7q7HzPMaAFn7YEuXA2D0Qqcsyobvm+Ws9lH5MfWHqps+v3wofok+Ra/XTddvAXdwkfjjl1GgAgLSfkx9YeqssttC3nGS2BcbQuZBvc4pxMRGzmu291YsmbfeXcgXrgXnIgmN1d6OT77eO9lkdy3j/FQAaXEEwDApnZLZfSlXNgXgDmMJE7qeHI8KFaPeCWGjBMpSABn4I/GgAih2ZhIw6/wpK2Wzm21ruA3UlUTndExMdVJWe0GSbpO6AB51Y0jpchTTpBx5tUiZjondQAWYXeSFREgHvE1zbR7mv6J81c6OMtN/QT9kVu3mGln5p81AyMKY4V5u17RGkbWP06/PUxb5UbcQDds2In4Ne3/ALlP9TdUbPpb2TarXf51T5nmlXEYoQowCCc1HbVaUoq2TaKhq2eQpMi2cWT3hz1VKRyRaOGx48XfUBRHRGhbDom9cUW+eib6yqebmIwwjnPLUSaSLScnSQQ0mz0Rjt9dDeboza3kraC0G8lWIIyIoca8D8Qf5v0R6HTL5N/IglsxnXNylprK4bOmhAt0Q0ajoZ7fVTQ0R0aOieJ8wru/D3+b9Dm6pfIVhy7IgWPi75m6jnJAf+YRvaX/AAn0VKeXlHudkPznfKEeqopyQmNJI623Psz6K9/seaE9M6AtSrQ+pNnfUkvOEENLgguKIIMYgjGadap6BtLdsYWth1CApUqUhQAlChiSN5ArNM6/W5q0vtoWi6h1aEgtpJCUrKU47TA20Oe5R9IQTziMvkkeqqyOiKR6Q0F8Ant+0a3WaCPuCO3zmsqVwaD1RqI60u3RaVSBDRMkwBDeZ4VKbSuIqPaUBLhIAIIG3qquxLK8sGgvZFocUtLiApMzdQoJKHFtJR7ohXSCBj17ajidALFptCgpXNsLcabG1CTZ1KBBSAAOkOiBdGIq1U2RcyAAM4neZPnpYMK8VPeN0UqAhmptl5gsNQhC0GFQ6oqWCyFq6BAwK1TxGWFWDolfur37H2KZtWOFXubTe8bCd2cbqcaNZUlbilR0ymMZ8EXfVToDq0P++iP0AP8AuKHoNR7Tzrjbt4JKklImCnDBzHpETs76MPri1k/oE+RxXroTpezqdWpKdoETlnSaAfaHWVuJXzakAMhBvFGOShF1R2TnFGNHq98OdbSPIpfroGlhaTCQoi81BkQEoKL04+KDsotYXPd1R8mPIo0UAevYVHbA77k1elI5tIk4DwUkmd5y/wDtGw5QexJJaSkn/CCct6QMd+VMBZ+2FJMJUYAyjDFQHhKG7ZXNrtN5tYxHua8Dsw7t9cqsyUyEJAkpJgRMKnzV3aTKT9E+agAtodUsMn9Gj7IrvSXwLn0FeY011ccmysH9E39gU60n8C59BX2TSKPI7A6KeA81W/yMf3Z//X/9SKqJkdFPAearX5KHiiw2tYglLi1Ccuiyg49VdvUL5DGHJZBqF8olmWoMXUqVBXN1JMSERMcDUb/4n2r5Kz/Vc/qVyOU60/JWfuc/qV5ko5lR0YOOsOamuxPNAWcqsbKTKSE7RiIJ2U7Gi/n/ALv41XB5TbT8lZ+5z+pWjynWr5Kz/Vc/qVlPpsOe8lb9/wAlfFO206t2WG/YkIAK3Uo+lCe4k1y1Zm1zceSuM7pSqJymDh+FV/y1u85YbIsgSVgmMpU0SY6qacgUTbBv5n/21PwOBV5f7/0r4jE8lne1XzvJ+NK2azFAiZxnKKrIcptqj4Oz/Vc/qVNNStOrtjCnHUoSpLhQLgIEBKFY3lEz0j5KuHTYeG7jGmZvHlNU2Rblt0e66zZubbW4UuLkISVEApGd0YZVDuS/Rdoa0kypbDqE3XAVKbUkCW1RJIgSYHbVq686xOWJDSmkoUVqUDfCiIABEXVDrp/qzpJVpsjb7gSFLvSEghPRWpAgEk5JG3fXRexF70U3rVoa0G22kps76gXlkFLLikkFRMghMEY50Gd0FaiDFltJw+Qc/lorrrrTbWrfam27U+hCXVBKUuKAABwAAOArNRtZLW7pCzIctVoWhTkKSp1ZSoQcCCYIrXUdcCynpnQPwCO3zmsrvQ49yT2+c1lZoo50pe6N1JOeQndQp2zOKM3VD9mpJWVViojIsTm5X1a6Fjc8VXdUkrKLCiPJsrninuNdCzL8U9xo/WUWFEVtGjHVOXwPiXYIO8nZ2ViNGOgzAJ4K2f8A2pVWUWFEZTYnfFH73qrVl0e8HVLIF0pugAHfMnCpPWUWFAjm1+Ke40PstjtCQAQiAIwCpw69vdUnrKLCgCGHfFHcfVXD1kdUIgDsNSGsosKA2iLMtllpsgm4hCCYgG6kJnyUR0gi804BtQod4NOKykM8xo1C0iAB7EXl47X89WHqFq/aGLBa2nmi244VlCSpBm8ylAxSogYgjE1bF0bqy6N1azxpSVMlQSPOw1E0gR/dj/5Wf6lb/sBpD/L/AO6z/PXoi6N1ZdG6saJ00edhyf6Q/wAv/us/1K5XqBpD/L/7zP8AUr0XdG6sujdRQ9NFOco+q9qtdiszLDV9xtSSsX0JgBspOK1AHE7CaS5IdU7XYVWg2poN85zdyHELm5fveAoxF4Z76ue6Nwrd0bhRW1FnnZfJ7b5MMiJw91a/nqecnuhHrLZ3EPouKLpUBeSrolCEzKSRmk1Zt0bhWro3ChqyVGireULQL9rbaDCL5SslQvJTAIiZURPZRHUzRztnsbTLqbq037ybyVRecUoYpJGRBzqwro3CtXBuFLKOt7KK1h5OnH7U86GEqC1lQPOhMz1XhFNtH8nL7DiHWmkocQZQrnQqCMjBJB7RV/XBuFZcG4VDw/5f3OldRSrLH7DPQs8yi9njPGTNbp4BW61Rz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35844" name="Picture 8" descr="http://www.utdallas.edu/~melacy/pages/2D_Design/_Fall2013/Abstraction/TheoVanDoesburg_cowstudy.png"/>
          <p:cNvPicPr>
            <a:picLocks noChangeAspect="1" noChangeArrowheads="1"/>
          </p:cNvPicPr>
          <p:nvPr/>
        </p:nvPicPr>
        <p:blipFill>
          <a:blip r:embed="rId2"/>
          <a:srcRect/>
          <a:stretch>
            <a:fillRect/>
          </a:stretch>
        </p:blipFill>
        <p:spPr bwMode="auto">
          <a:xfrm>
            <a:off x="533400" y="152400"/>
            <a:ext cx="7924800" cy="6565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Theo van Doesburg [1883-1931] ; László Moholy-Nagy [1895-1946] ; Albert Langen Verlag"/>
          <p:cNvPicPr>
            <a:picLocks noChangeAspect="1" noChangeArrowheads="1"/>
          </p:cNvPicPr>
          <p:nvPr/>
        </p:nvPicPr>
        <p:blipFill>
          <a:blip r:embed="rId2"/>
          <a:srcRect/>
          <a:stretch>
            <a:fillRect/>
          </a:stretch>
        </p:blipFill>
        <p:spPr bwMode="auto">
          <a:xfrm>
            <a:off x="457200" y="1066800"/>
            <a:ext cx="3714750" cy="4572000"/>
          </a:xfrm>
          <a:prstGeom prst="rect">
            <a:avLst/>
          </a:prstGeom>
          <a:noFill/>
        </p:spPr>
      </p:pic>
      <p:sp>
        <p:nvSpPr>
          <p:cNvPr id="3" name="Rectangle 2"/>
          <p:cNvSpPr/>
          <p:nvPr/>
        </p:nvSpPr>
        <p:spPr>
          <a:xfrm>
            <a:off x="4343400" y="4648200"/>
            <a:ext cx="4572000" cy="1200329"/>
          </a:xfrm>
          <a:prstGeom prst="rect">
            <a:avLst/>
          </a:prstGeom>
        </p:spPr>
        <p:txBody>
          <a:bodyPr>
            <a:spAutoFit/>
          </a:bodyPr>
          <a:lstStyle/>
          <a:p>
            <a:r>
              <a:rPr lang="en-US" dirty="0" smtClean="0">
                <a:latin typeface="Calibri" pitchFamily="34" charset="0"/>
              </a:rPr>
              <a:t>Theo van </a:t>
            </a:r>
            <a:r>
              <a:rPr lang="en-US" dirty="0" err="1" smtClean="0">
                <a:latin typeface="Calibri" pitchFamily="34" charset="0"/>
              </a:rPr>
              <a:t>Doesburg</a:t>
            </a:r>
            <a:r>
              <a:rPr lang="en-US" dirty="0" smtClean="0">
                <a:latin typeface="Calibri" pitchFamily="34" charset="0"/>
              </a:rPr>
              <a:t> [1883-1931] ; </a:t>
            </a:r>
            <a:r>
              <a:rPr lang="en-US" dirty="0" err="1" smtClean="0">
                <a:latin typeface="Calibri" pitchFamily="34" charset="0"/>
              </a:rPr>
              <a:t>László</a:t>
            </a:r>
            <a:r>
              <a:rPr lang="en-US" dirty="0" smtClean="0">
                <a:latin typeface="Calibri" pitchFamily="34" charset="0"/>
              </a:rPr>
              <a:t> Moholy-Nagy [1895-1946] ; Albert </a:t>
            </a:r>
            <a:r>
              <a:rPr lang="en-US" dirty="0" err="1" smtClean="0">
                <a:latin typeface="Calibri" pitchFamily="34" charset="0"/>
              </a:rPr>
              <a:t>Langen</a:t>
            </a:r>
            <a:r>
              <a:rPr lang="en-US" dirty="0" smtClean="0">
                <a:latin typeface="Calibri" pitchFamily="34" charset="0"/>
              </a:rPr>
              <a:t> </a:t>
            </a:r>
            <a:r>
              <a:rPr lang="en-US" dirty="0" err="1" smtClean="0">
                <a:latin typeface="Calibri" pitchFamily="34" charset="0"/>
              </a:rPr>
              <a:t>Verlag</a:t>
            </a:r>
            <a:r>
              <a:rPr lang="sr-Latn-RS" dirty="0" smtClean="0">
                <a:latin typeface="Calibri" pitchFamily="34" charset="0"/>
              </a:rPr>
              <a:t>, </a:t>
            </a:r>
            <a:r>
              <a:rPr lang="en-US" i="1" dirty="0" err="1" smtClean="0">
                <a:latin typeface="Calibri" pitchFamily="34" charset="0"/>
              </a:rPr>
              <a:t>Grundbegriffe</a:t>
            </a:r>
            <a:r>
              <a:rPr lang="en-US" i="1" dirty="0" smtClean="0">
                <a:latin typeface="Calibri" pitchFamily="34" charset="0"/>
              </a:rPr>
              <a:t> </a:t>
            </a:r>
            <a:r>
              <a:rPr lang="en-US" i="1" dirty="0" err="1" smtClean="0">
                <a:latin typeface="Calibri" pitchFamily="34" charset="0"/>
              </a:rPr>
              <a:t>der</a:t>
            </a:r>
            <a:r>
              <a:rPr lang="en-US" i="1" dirty="0" smtClean="0">
                <a:latin typeface="Calibri" pitchFamily="34" charset="0"/>
              </a:rPr>
              <a:t> </a:t>
            </a:r>
            <a:r>
              <a:rPr lang="en-US" i="1" dirty="0" err="1" smtClean="0">
                <a:latin typeface="Calibri" pitchFamily="34" charset="0"/>
              </a:rPr>
              <a:t>neuen</a:t>
            </a:r>
            <a:r>
              <a:rPr lang="en-US" i="1" dirty="0" smtClean="0">
                <a:latin typeface="Calibri" pitchFamily="34" charset="0"/>
              </a:rPr>
              <a:t> </a:t>
            </a:r>
            <a:r>
              <a:rPr lang="en-US" i="1" dirty="0" err="1" smtClean="0">
                <a:latin typeface="Calibri" pitchFamily="34" charset="0"/>
              </a:rPr>
              <a:t>gestaltenden</a:t>
            </a:r>
            <a:r>
              <a:rPr lang="en-US" i="1" dirty="0" smtClean="0">
                <a:latin typeface="Calibri" pitchFamily="34" charset="0"/>
              </a:rPr>
              <a:t> </a:t>
            </a:r>
            <a:r>
              <a:rPr lang="en-US" i="1" dirty="0" err="1" smtClean="0">
                <a:latin typeface="Calibri" pitchFamily="34" charset="0"/>
              </a:rPr>
              <a:t>Kunst</a:t>
            </a:r>
            <a:r>
              <a:rPr lang="sr-Latn-RS" i="1" dirty="0" smtClean="0">
                <a:latin typeface="Calibri" pitchFamily="34" charset="0"/>
              </a:rPr>
              <a:t> </a:t>
            </a:r>
            <a:r>
              <a:rPr lang="sr-Latn-RS" dirty="0" smtClean="0">
                <a:latin typeface="Calibri" pitchFamily="34" charset="0"/>
              </a:rPr>
              <a:t>(</a:t>
            </a:r>
            <a:r>
              <a:rPr lang="sr-Latn-CS" i="1" dirty="0" smtClean="0">
                <a:latin typeface="Calibri" pitchFamily="34" charset="0"/>
              </a:rPr>
              <a:t>Principi neoplastičke umetnosti</a:t>
            </a:r>
            <a:r>
              <a:rPr lang="sr-Latn-CS" dirty="0" smtClean="0">
                <a:latin typeface="Calibri" pitchFamily="34" charset="0"/>
              </a:rPr>
              <a:t> ), </a:t>
            </a:r>
            <a:r>
              <a:rPr lang="sr-Latn-RS" dirty="0" smtClean="0">
                <a:latin typeface="Calibri" pitchFamily="34" charset="0"/>
              </a:rPr>
              <a:t>1925</a:t>
            </a:r>
            <a:endParaRPr lang="en-US"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eo van Doesburg Rhythm of a Russian Dance 1918"/>
          <p:cNvPicPr>
            <a:picLocks noChangeAspect="1" noChangeArrowheads="1"/>
          </p:cNvPicPr>
          <p:nvPr/>
        </p:nvPicPr>
        <p:blipFill>
          <a:blip r:embed="rId2"/>
          <a:srcRect/>
          <a:stretch>
            <a:fillRect/>
          </a:stretch>
        </p:blipFill>
        <p:spPr bwMode="auto">
          <a:xfrm>
            <a:off x="5638800" y="152400"/>
            <a:ext cx="2990850" cy="6402388"/>
          </a:xfrm>
          <a:prstGeom prst="rect">
            <a:avLst/>
          </a:prstGeom>
          <a:noFill/>
          <a:ln w="9525">
            <a:noFill/>
            <a:miter lim="800000"/>
            <a:headEnd/>
            <a:tailEnd/>
          </a:ln>
        </p:spPr>
      </p:pic>
      <p:sp>
        <p:nvSpPr>
          <p:cNvPr id="36867" name="Rectangle 2"/>
          <p:cNvSpPr>
            <a:spLocks noChangeArrowheads="1"/>
          </p:cNvSpPr>
          <p:nvPr/>
        </p:nvSpPr>
        <p:spPr bwMode="auto">
          <a:xfrm>
            <a:off x="762000" y="152400"/>
            <a:ext cx="4572000" cy="584775"/>
          </a:xfrm>
          <a:prstGeom prst="rect">
            <a:avLst/>
          </a:prstGeom>
          <a:noFill/>
          <a:ln w="9525">
            <a:noFill/>
            <a:miter lim="800000"/>
            <a:headEnd/>
            <a:tailEnd/>
          </a:ln>
        </p:spPr>
        <p:txBody>
          <a:bodyPr>
            <a:spAutoFit/>
          </a:bodyPr>
          <a:lstStyle/>
          <a:p>
            <a:pPr algn="r"/>
            <a:r>
              <a:rPr lang="en-US" sz="1600" dirty="0" err="1" smtClean="0">
                <a:latin typeface="Calibri" pitchFamily="34" charset="0"/>
              </a:rPr>
              <a:t>Teo</a:t>
            </a:r>
            <a:r>
              <a:rPr lang="en-US" sz="1600" dirty="0" smtClean="0">
                <a:latin typeface="Calibri" pitchFamily="34" charset="0"/>
              </a:rPr>
              <a:t> </a:t>
            </a:r>
            <a:r>
              <a:rPr lang="en-US" sz="1600" dirty="0">
                <a:latin typeface="Calibri" pitchFamily="34" charset="0"/>
              </a:rPr>
              <a:t>van </a:t>
            </a:r>
            <a:r>
              <a:rPr lang="en-US" sz="1600" dirty="0" smtClean="0">
                <a:latin typeface="Calibri" pitchFamily="34" charset="0"/>
              </a:rPr>
              <a:t>D</a:t>
            </a:r>
            <a:r>
              <a:rPr lang="sr-Latn-RS" sz="1600" dirty="0" smtClean="0">
                <a:latin typeface="Calibri" pitchFamily="34" charset="0"/>
              </a:rPr>
              <a:t>u</a:t>
            </a:r>
            <a:r>
              <a:rPr lang="en-US" sz="1600" dirty="0" err="1" smtClean="0">
                <a:latin typeface="Calibri" pitchFamily="34" charset="0"/>
              </a:rPr>
              <a:t>sburg</a:t>
            </a:r>
            <a:r>
              <a:rPr lang="en-US" sz="1600" dirty="0">
                <a:latin typeface="Calibri" pitchFamily="34" charset="0"/>
              </a:rPr>
              <a:t/>
            </a:r>
            <a:br>
              <a:rPr lang="en-US" sz="1600" dirty="0">
                <a:latin typeface="Calibri" pitchFamily="34" charset="0"/>
              </a:rPr>
            </a:br>
            <a:r>
              <a:rPr lang="sr-Latn-RS" sz="1600" i="1" dirty="0" smtClean="0">
                <a:latin typeface="Calibri" pitchFamily="34" charset="0"/>
              </a:rPr>
              <a:t>Ritam ruskog plesa</a:t>
            </a:r>
            <a:r>
              <a:rPr lang="en-US" sz="1600" dirty="0">
                <a:latin typeface="Calibri" pitchFamily="34" charset="0"/>
              </a:rPr>
              <a:t> </a:t>
            </a:r>
            <a:r>
              <a:rPr lang="en-US" sz="1600" dirty="0" smtClean="0">
                <a:latin typeface="Calibri" pitchFamily="34" charset="0"/>
              </a:rPr>
              <a:t>1918</a:t>
            </a:r>
            <a:r>
              <a:rPr lang="sr-Latn-RS" sz="1600" dirty="0" smtClean="0">
                <a:latin typeface="Calibri" pitchFamily="34" charset="0"/>
              </a:rPr>
              <a:t>, </a:t>
            </a:r>
            <a:r>
              <a:rPr lang="en-US" sz="1600" dirty="0" smtClean="0">
                <a:latin typeface="Calibri" pitchFamily="34" charset="0"/>
              </a:rPr>
              <a:t>135.9 x 61.6 cm</a:t>
            </a:r>
            <a:r>
              <a:rPr lang="sr-Latn-RS" sz="1600" dirty="0" smtClean="0">
                <a:latin typeface="Calibri" pitchFamily="34" charset="0"/>
              </a:rPr>
              <a:t>, MoMA</a:t>
            </a:r>
            <a:endParaRPr lang="en-US" sz="1600" dirty="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On-screen Show (4:3)</PresentationFormat>
  <Paragraphs>83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 stijl i neoplasticizam_nastavak</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stijl i neoplasticizam_nastavak</dc:title>
  <dc:creator>User</dc:creator>
  <cp:lastModifiedBy>User</cp:lastModifiedBy>
  <cp:revision>1</cp:revision>
  <dcterms:created xsi:type="dcterms:W3CDTF">2020-05-19T13:18:08Z</dcterms:created>
  <dcterms:modified xsi:type="dcterms:W3CDTF">2020-05-19T13:19:01Z</dcterms:modified>
</cp:coreProperties>
</file>