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82" r:id="rId4"/>
    <p:sldId id="270" r:id="rId6"/>
    <p:sldId id="276" r:id="rId7"/>
    <p:sldId id="280" r:id="rId8"/>
    <p:sldId id="278" r:id="rId9"/>
    <p:sldId id="281" r:id="rId10"/>
    <p:sldId id="283" r:id="rId11"/>
    <p:sldId id="279" r:id="rId12"/>
    <p:sldId id="274" r:id="rId13"/>
    <p:sldId id="277" r:id="rId14"/>
    <p:sldId id="286" r:id="rId15"/>
    <p:sldId id="275" r:id="rId16"/>
    <p:sldId id="284" r:id="rId17"/>
    <p:sldId id="296" r:id="rId18"/>
    <p:sldId id="297" r:id="rId19"/>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6600"/>
    <a:srgbClr val="37A56E"/>
    <a:srgbClr val="3399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835"/>
    <p:restoredTop sz="94660"/>
  </p:normalViewPr>
  <p:slideViewPr>
    <p:cSldViewPr showGuides="1">
      <p:cViewPr varScale="1">
        <p:scale>
          <a:sx n="106" d="100"/>
          <a:sy n="106" d="100"/>
        </p:scale>
        <p:origin x="-16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1">
              <a:ln>
                <a:noFill/>
              </a:ln>
              <a:solidFill>
                <a:schemeClr val="tx1"/>
              </a:solidFill>
              <a:effectLst/>
              <a:uLnTx/>
              <a:uFillTx/>
              <a:latin typeface="Arial" panose="020B0604020202020204" pitchFamily="34" charset="0"/>
              <a:ea typeface="+mn-ea"/>
              <a:cs typeface="+mn-cs"/>
            </a:endParaRPr>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noProof="1">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1">
              <a:ln>
                <a:noFill/>
              </a:ln>
              <a:solidFill>
                <a:schemeClr val="tx1"/>
              </a:solidFill>
              <a:effectLst/>
              <a:uLnTx/>
              <a:uFillTx/>
              <a:latin typeface="Arial" panose="020B0604020202020204" pitchFamily="34" charset="0"/>
              <a:ea typeface="+mn-ea"/>
              <a:cs typeface="+mn-cs"/>
            </a:endParaRPr>
          </a:p>
        </p:txBody>
      </p:sp>
      <p:sp>
        <p:nvSpPr>
          <p:cNvPr id="32772"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rPr>
              <a:t>Click to edit Master text styles</a:t>
            </a:r>
            <a:endPar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rPr>
              <a:t>Second level</a:t>
            </a:r>
            <a:endPar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rPr>
              <a:t>Third level</a:t>
            </a:r>
            <a:endPar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rPr>
              <a:t>Fourth level</a:t>
            </a:r>
            <a:endPar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rPr>
              <a:t>Fifth level</a:t>
            </a:r>
            <a:endParaRPr kumimoji="0" lang="en-US" sz="1200" b="0" i="0" u="none" strike="noStrike" kern="1200" cap="none" spc="0" normalizeH="0" baseline="0" noProof="1" smtClean="0">
              <a:ln>
                <a:noFill/>
              </a:ln>
              <a:solidFill>
                <a:schemeClr val="tx1"/>
              </a:solidFill>
              <a:effectLst/>
              <a:uLnTx/>
              <a:uFillTx/>
              <a:latin typeface="Arial" panose="020B0604020202020204" pitchFamily="34" charset="0"/>
              <a:ea typeface="+mn-ea"/>
              <a:cs typeface="+mn-cs"/>
            </a:endParaRP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1">
              <a:ln>
                <a:noFill/>
              </a:ln>
              <a:solidFill>
                <a:schemeClr val="tx1"/>
              </a:solidFill>
              <a:effectLst/>
              <a:uLnTx/>
              <a:uFillTx/>
              <a:latin typeface="Arial" panose="020B0604020202020204" pitchFamily="34" charset="0"/>
              <a:ea typeface="+mn-ea"/>
              <a:cs typeface="+mn-cs"/>
            </a:endParaRPr>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buNone/>
            </a:pPr>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3795" name="Rectangle 2"/>
          <p:cNvSpPr>
            <a:spLocks noRot="1" noTextEdit="1"/>
          </p:cNvSpPr>
          <p:nvPr>
            <p:ph type="sldImg"/>
          </p:nvPr>
        </p:nvSpPr>
        <p:spPr/>
      </p:sp>
      <p:sp>
        <p:nvSpPr>
          <p:cNvPr id="33796"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3011" name="Rectangle 2"/>
          <p:cNvSpPr>
            <a:spLocks noRot="1" noTextEdit="1"/>
          </p:cNvSpPr>
          <p:nvPr>
            <p:ph type="sldImg"/>
          </p:nvPr>
        </p:nvSpPr>
        <p:spPr/>
      </p:sp>
      <p:sp>
        <p:nvSpPr>
          <p:cNvPr id="43012"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4035" name="Rectangle 2"/>
          <p:cNvSpPr>
            <a:spLocks noRot="1" noTextEdit="1"/>
          </p:cNvSpPr>
          <p:nvPr>
            <p:ph type="sldImg"/>
          </p:nvPr>
        </p:nvSpPr>
        <p:spPr/>
      </p:sp>
      <p:sp>
        <p:nvSpPr>
          <p:cNvPr id="44036"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5059" name="Rectangle 2"/>
          <p:cNvSpPr>
            <a:spLocks noRot="1" noTextEdit="1"/>
          </p:cNvSpPr>
          <p:nvPr>
            <p:ph type="sldImg"/>
          </p:nvPr>
        </p:nvSpPr>
        <p:spPr/>
      </p:sp>
      <p:sp>
        <p:nvSpPr>
          <p:cNvPr id="45060"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7107" name="Rectangle 2"/>
          <p:cNvSpPr>
            <a:spLocks noRot="1" noTextEdit="1"/>
          </p:cNvSpPr>
          <p:nvPr>
            <p:ph type="sldImg"/>
          </p:nvPr>
        </p:nvSpPr>
        <p:spPr/>
      </p:sp>
      <p:sp>
        <p:nvSpPr>
          <p:cNvPr id="47108"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9155" name="Rectangle 2"/>
          <p:cNvSpPr>
            <a:spLocks noRot="1" noTextEdit="1"/>
          </p:cNvSpPr>
          <p:nvPr>
            <p:ph type="sldImg"/>
          </p:nvPr>
        </p:nvSpPr>
        <p:spPr/>
      </p:sp>
      <p:sp>
        <p:nvSpPr>
          <p:cNvPr id="49156" name="Rectangle 3"/>
          <p:cNvSpPr>
            <a:spLocks noGrp="1"/>
          </p:cNvSpPr>
          <p:nvPr>
            <p:ph type="body" idx="1"/>
          </p:nvPr>
        </p:nvSpPr>
        <p:spPr/>
        <p:txBody>
          <a:bodyPr wrap="square" lIns="91440" tIns="45720" rIns="91440" bIns="45720" anchor="t"/>
          <a:p>
            <a:pPr lvl="0" eaLnBrk="1" hangingPunct="1"/>
            <a:endParaRPr lang="sr-Latn-CS" altLang="x-non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50179" name="Rectangle 2"/>
          <p:cNvSpPr>
            <a:spLocks noRot="1" noTextEdit="1"/>
          </p:cNvSpPr>
          <p:nvPr>
            <p:ph type="sldImg"/>
          </p:nvPr>
        </p:nvSpPr>
        <p:spPr/>
      </p:sp>
      <p:sp>
        <p:nvSpPr>
          <p:cNvPr id="50180" name="Rectangle 3"/>
          <p:cNvSpPr>
            <a:spLocks noGrp="1"/>
          </p:cNvSpPr>
          <p:nvPr>
            <p:ph type="body" idx="1"/>
          </p:nvPr>
        </p:nvSpPr>
        <p:spPr/>
        <p:txBody>
          <a:bodyPr wrap="square" lIns="91440" tIns="45720" rIns="91440" bIns="45720" anchor="t"/>
          <a:p>
            <a:pPr lvl="0" eaLnBrk="1" hangingPunct="1"/>
            <a:endParaRPr lang="sr-Latn-CS" altLang="x-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4819" name="Rectangle 2"/>
          <p:cNvSpPr>
            <a:spLocks noRot="1" noTextEdit="1"/>
          </p:cNvSpPr>
          <p:nvPr>
            <p:ph type="sldImg"/>
          </p:nvPr>
        </p:nvSpPr>
        <p:spPr/>
      </p:sp>
      <p:sp>
        <p:nvSpPr>
          <p:cNvPr id="34820"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5843" name="Rectangle 2"/>
          <p:cNvSpPr>
            <a:spLocks noRot="1" noTextEdit="1"/>
          </p:cNvSpPr>
          <p:nvPr>
            <p:ph type="sldImg"/>
          </p:nvPr>
        </p:nvSpPr>
        <p:spPr/>
      </p:sp>
      <p:sp>
        <p:nvSpPr>
          <p:cNvPr id="35844"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6867" name="Rectangle 2"/>
          <p:cNvSpPr>
            <a:spLocks noRot="1" noTextEdit="1"/>
          </p:cNvSpPr>
          <p:nvPr>
            <p:ph type="sldImg"/>
          </p:nvPr>
        </p:nvSpPr>
        <p:spPr/>
      </p:sp>
      <p:sp>
        <p:nvSpPr>
          <p:cNvPr id="36868"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7891" name="Rectangle 2"/>
          <p:cNvSpPr>
            <a:spLocks noRot="1" noTextEdit="1"/>
          </p:cNvSpPr>
          <p:nvPr>
            <p:ph type="sldImg"/>
          </p:nvPr>
        </p:nvSpPr>
        <p:spPr/>
      </p:sp>
      <p:sp>
        <p:nvSpPr>
          <p:cNvPr id="37892"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8915" name="Rectangle 2"/>
          <p:cNvSpPr>
            <a:spLocks noRot="1" noTextEdit="1"/>
          </p:cNvSpPr>
          <p:nvPr>
            <p:ph type="sldImg"/>
          </p:nvPr>
        </p:nvSpPr>
        <p:spPr/>
      </p:sp>
      <p:sp>
        <p:nvSpPr>
          <p:cNvPr id="38916"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39939" name="Rectangle 2"/>
          <p:cNvSpPr>
            <a:spLocks noRot="1" noTextEdit="1"/>
          </p:cNvSpPr>
          <p:nvPr>
            <p:ph type="sldImg"/>
          </p:nvPr>
        </p:nvSpPr>
        <p:spPr/>
      </p:sp>
      <p:sp>
        <p:nvSpPr>
          <p:cNvPr id="39940"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0963" name="Rectangle 2"/>
          <p:cNvSpPr>
            <a:spLocks noRot="1" noTextEdit="1"/>
          </p:cNvSpPr>
          <p:nvPr>
            <p:ph type="sldImg"/>
          </p:nvPr>
        </p:nvSpPr>
        <p:spPr/>
      </p:sp>
      <p:sp>
        <p:nvSpPr>
          <p:cNvPr id="40964"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altLang="x-none" sz="1200" dirty="0">
                <a:latin typeface="Arial" panose="020B0604020202020204" pitchFamily="34" charset="0"/>
              </a:rPr>
            </a:fld>
            <a:endParaRPr lang="en-US" altLang="x-none" sz="1200" dirty="0">
              <a:latin typeface="Arial" panose="020B0604020202020204" pitchFamily="34" charset="0"/>
            </a:endParaRPr>
          </a:p>
        </p:txBody>
      </p:sp>
      <p:sp>
        <p:nvSpPr>
          <p:cNvPr id="41987" name="Rectangle 2"/>
          <p:cNvSpPr>
            <a:spLocks noRot="1" noTextEdit="1"/>
          </p:cNvSpPr>
          <p:nvPr>
            <p:ph type="sldImg"/>
          </p:nvPr>
        </p:nvSpPr>
        <p:spPr/>
      </p:sp>
      <p:sp>
        <p:nvSpPr>
          <p:cNvPr id="41988" name="Rectangle 3"/>
          <p:cNvSpPr>
            <a:spLocks noGrp="1"/>
          </p:cNvSpPr>
          <p:nvPr>
            <p:ph type="body" idx="1"/>
          </p:nvPr>
        </p:nvSpPr>
        <p:spPr/>
        <p:txBody>
          <a:bodyPr wrap="square" lIns="91440" tIns="45720" rIns="91440" bIns="45720" anchor="t"/>
          <a:p>
            <a:pPr lvl="0" eaLnBrk="1" hangingPunct="1"/>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22" name="Rectangle 2"/>
          <p:cNvSpPr>
            <a:spLocks noGrp="1" noChangeArrowheads="1"/>
          </p:cNvSpPr>
          <p:nvPr>
            <p:ph type="ctrTitle" sz="quarter"/>
          </p:nvPr>
        </p:nvSpPr>
        <p:spPr>
          <a:xfrm>
            <a:off x="685800" y="1676400"/>
            <a:ext cx="7772400" cy="1828800"/>
          </a:xfrm>
        </p:spPr>
        <p:txBody>
          <a:bodyPr/>
          <a:lstStyle>
            <a:lvl1pPr>
              <a:defRPr noProof="1"/>
            </a:lvl1pPr>
          </a:lstStyle>
          <a:p>
            <a:r>
              <a:rPr lang="en-US" noProof="1"/>
              <a:t>Click to edit Master title style</a:t>
            </a:r>
            <a:endParaRPr lang="en-US" noProof="1"/>
          </a:p>
        </p:txBody>
      </p:sp>
      <p:sp>
        <p:nvSpPr>
          <p:cNvPr id="307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noProof="1"/>
            </a:lvl1pPr>
          </a:lstStyle>
          <a:p>
            <a:r>
              <a:rPr lang="en-US" noProof="1"/>
              <a:t>Click to edit Master subtitle style</a:t>
            </a:r>
            <a:endParaRPr lang="en-US" noProof="1"/>
          </a:p>
        </p:txBody>
      </p:sp>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altLang="x-none" dirty="0">
                <a:effectLst>
                  <a:outerShdw blurRad="38100" dist="38100" dir="2700000">
                    <a:srgbClr val="C0C0C0"/>
                  </a:outerShdw>
                </a:effectLst>
              </a:rPr>
            </a:fld>
            <a:endParaRPr lang="en-US" altLang="x-none" dirty="0">
              <a:effectLst>
                <a:outerShdw blurRad="38100" dist="38100" dir="2700000">
                  <a:srgbClr val="C0C0C0"/>
                </a:outerShdw>
              </a:effectLst>
              <a:latin typeface="Tahoma"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3"/>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tx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3"/>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4"/>
          <p:cNvSpPr>
            <a:spLocks noGrp="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5"/>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6"/>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3"/>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7" name="Date Placeholder 3"/>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4"/>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5"/>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4"/>
          <p:cNvSpPr>
            <a:spLocks noGrp="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5"/>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6"/>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7"/>
          <p:cNvSpPr>
            <a:spLocks noGrp="1"/>
          </p:cNvSpPr>
          <p:nvPr>
            <p:ph type="ftr" sz="quarter" idx="1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3"/>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4"/>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2"/>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3"/>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7" name="Date Placeholder 4"/>
          <p:cNvSpPr>
            <a:spLocks noGrp="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5"/>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6"/>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65000"/>
              <a:buFont typeface="Wingdings" panose="05000000000000000000" pitchFamily="2" charset="2"/>
              <a:buNone/>
              <a:defRPr/>
            </a:pPr>
            <a:endParaRPr kumimoji="0" lang="en-US"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7" name="Date Placeholder 4"/>
          <p:cNvSpPr>
            <a:spLocks noGrp="1"/>
          </p:cNvSpPr>
          <p:nvPr>
            <p:ph type="dt" sz="half" idx="12"/>
          </p:nvPr>
        </p:nvSpPr>
        <p:spPr bwMode="auto">
          <a:xfrm>
            <a:off x="457200" y="6245225"/>
            <a:ext cx="2133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8" name="Footer Placeholder 5"/>
          <p:cNvSpPr>
            <a:spLocks noGrp="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9" name="Slide Number Placeholder 6"/>
          <p:cNvSpPr>
            <a:spLocks noGrp="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en-US" altLang="x-none" dirty="0">
                <a:effectLst>
                  <a:outerShdw blurRad="38100" dist="38100" dir="2700000">
                    <a:srgbClr val="C0C0C0"/>
                  </a:outerShdw>
                </a:effectLst>
                <a:latin typeface="Arial" panose="020B0604020202020204" pitchFamily="34" charset="0"/>
              </a:rPr>
            </a:fld>
            <a:endParaRPr lang="en-US" altLang="x-none" dirty="0">
              <a:effectLst>
                <a:outerShdw blurRad="38100" dist="38100" dir="2700000">
                  <a:srgbClr val="C0C0C0"/>
                </a:outerShdw>
              </a:effectLst>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p:sp>
        <p:nvSpPr>
          <p:cNvPr id="29698" name="Rectangle 2"/>
          <p:cNvSpPr>
            <a:spLocks noGrp="1" noChangeArrowheads="1"/>
          </p:cNvSpPr>
          <p:nvPr>
            <p:ph type="title"/>
          </p:nvPr>
        </p:nvSpPr>
        <p:spPr bwMode="auto">
          <a:xfrm>
            <a:off x="457200" y="381000"/>
            <a:ext cx="8229600" cy="1371600"/>
          </a:xfrm>
          <a:prstGeom prst="rect">
            <a:avLst/>
          </a:prstGeom>
          <a:noFill/>
          <a:ln w="9525">
            <a:noFill/>
            <a:miter lim="800000"/>
          </a:ln>
          <a:effectLst/>
        </p:spPr>
        <p:txBody>
          <a:bodyPr vert="horz" wrap="square" lIns="91440" tIns="45720" rIns="91440" bIns="45720" numCol="1" anchor="ctr" anchorCtr="0" compatLnSpc="1"/>
          <a:lstStyle/>
          <a:p>
            <a:pPr lvl="0"/>
            <a:r>
              <a:rPr lang="en-US" noProof="1" smtClean="0"/>
              <a:t>Click to edit Master title style</a:t>
            </a:r>
            <a:endParaRPr lang="en-US" noProof="1" smtClean="0"/>
          </a:p>
        </p:txBody>
      </p:sp>
      <p:sp>
        <p:nvSpPr>
          <p:cNvPr id="29699" name="Rectangle 3"/>
          <p:cNvSpPr>
            <a:spLocks noGrp="1" noChangeArrowheads="1"/>
          </p:cNvSpPr>
          <p:nvPr>
            <p:ph type="body" idx="1"/>
          </p:nvPr>
        </p:nvSpPr>
        <p:spPr bwMode="auto">
          <a:xfrm>
            <a:off x="457200" y="1981200"/>
            <a:ext cx="8229600" cy="4114800"/>
          </a:xfrm>
          <a:prstGeom prst="rect">
            <a:avLst/>
          </a:prstGeom>
          <a:noFill/>
          <a:ln w="9525">
            <a:noFill/>
            <a:miter lim="800000"/>
          </a:ln>
          <a:effectLst/>
        </p:spPr>
        <p:txBody>
          <a:bodyPr vert="horz" wrap="square" lIns="91440" tIns="45720" rIns="91440" bIns="45720" numCol="1" anchor="t" anchorCtr="0" compatLnSpc="1"/>
          <a:lstStyle/>
          <a:p>
            <a:pPr lvl="0"/>
            <a:r>
              <a:rPr lang="en-US" noProof="1" smtClean="0"/>
              <a:t>Click to edit Master text styles</a:t>
            </a:r>
            <a:endParaRPr lang="en-US" noProof="1" smtClean="0"/>
          </a:p>
          <a:p>
            <a:pPr lvl="1"/>
            <a:r>
              <a:rPr lang="en-US" noProof="1" smtClean="0"/>
              <a:t>Second level</a:t>
            </a:r>
            <a:endParaRPr lang="en-US" noProof="1" smtClean="0"/>
          </a:p>
          <a:p>
            <a:pPr lvl="2"/>
            <a:r>
              <a:rPr lang="en-US" noProof="1" smtClean="0"/>
              <a:t>Third level</a:t>
            </a:r>
            <a:endParaRPr lang="en-US" noProof="1" smtClean="0"/>
          </a:p>
          <a:p>
            <a:pPr lvl="3"/>
            <a:r>
              <a:rPr lang="en-US" noProof="1" smtClean="0"/>
              <a:t>Fourth level</a:t>
            </a:r>
            <a:endParaRPr lang="en-US" noProof="1" smtClean="0"/>
          </a:p>
          <a:p>
            <a:pPr lvl="4"/>
            <a:r>
              <a:rPr lang="en-US" noProof="1" smtClean="0"/>
              <a:t>Fifth level</a:t>
            </a:r>
            <a:endParaRPr lang="en-US" noProof="1" smtClean="0"/>
          </a:p>
        </p:txBody>
      </p:sp>
      <p:sp>
        <p:nvSpPr>
          <p:cNvPr id="2970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b" anchorCtr="0" compatLnSpc="1"/>
          <a:lstStyle>
            <a:lvl1pPr>
              <a:defRPr sz="1400" noProof="1">
                <a:effectLst>
                  <a:outerShdw blurRad="38100" dist="38100" dir="2700000" algn="tl">
                    <a:srgbClr val="C0C0C0"/>
                  </a:outerShdw>
                </a:effectLst>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2970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b" anchorCtr="0" compatLnSpc="1"/>
          <a:lstStyle>
            <a:lvl1pPr algn="ctr">
              <a:defRPr sz="1400" noProof="1">
                <a:effectLst>
                  <a:outerShdw blurRad="38100" dist="38100" dir="2700000" algn="tl">
                    <a:srgbClr val="C0C0C0"/>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1">
              <a:ln>
                <a:noFill/>
              </a:ln>
              <a:solidFill>
                <a:schemeClr val="tx1"/>
              </a:solidFill>
              <a:effectLst>
                <a:outerShdw blurRad="38100" dist="38100" dir="2700000" algn="tl">
                  <a:srgbClr val="C0C0C0"/>
                </a:outerShdw>
              </a:effectLst>
              <a:uLnTx/>
              <a:uFillTx/>
              <a:latin typeface="Arial" panose="020B0604020202020204" pitchFamily="34" charset="0"/>
              <a:ea typeface="+mn-ea"/>
              <a:cs typeface="+mn-cs"/>
            </a:endParaRPr>
          </a:p>
        </p:txBody>
      </p:sp>
      <p:sp>
        <p:nvSpPr>
          <p:cNvPr id="2970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b" anchorCtr="0" compatLnSpc="1"/>
          <a:lstStyle>
            <a:lvl1pPr algn="r">
              <a:defRPr sz="1400">
                <a:latin typeface="Arial" panose="020B0604020202020204" pitchFamily="34" charset="0"/>
              </a:defRPr>
            </a:lvl1pPr>
          </a:lstStyle>
          <a:p>
            <a:pPr lvl="0" eaLnBrk="1" hangingPunct="1">
              <a:buNone/>
            </a:pPr>
            <a:fld id="{9A0DB2DC-4C9A-4742-B13C-FB6460FD3503}" type="slidenum">
              <a:rPr lang="en-US" altLang="x-none" dirty="0">
                <a:effectLst>
                  <a:outerShdw blurRad="38100" dist="38100" dir="2700000">
                    <a:srgbClr val="C0C0C0"/>
                  </a:outerShdw>
                </a:effectLst>
              </a:rPr>
            </a:fld>
            <a:endParaRPr lang="en-US" altLang="x-none" dirty="0">
              <a:effectLst>
                <a:outerShdw blurRad="38100" dist="38100" dir="2700000">
                  <a:srgbClr val="C0C0C0"/>
                </a:outerShdw>
              </a:effectLst>
              <a:latin typeface="Tahoma" panose="020B0604030504040204" pitchFamily="34"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anose="020B0604030504040204"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2.xml"/><Relationship Id="rId2" Type="http://schemas.openxmlformats.org/officeDocument/2006/relationships/image" Target="../media/image2.jpe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62" name="Rectangle 14"/>
          <p:cNvSpPr>
            <a:spLocks noGrp="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Č</a:t>
            </a:r>
            <a:r>
              <a:rPr kumimoji="0" lang="en-U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as</a:t>
            </a:r>
            <a:r>
              <a:rPr kumimoji="0" lang="sr-Latn-C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 3.</a:t>
            </a:r>
            <a:endParaRPr kumimoji="0" lang="sr-Latn-CS" sz="4400" b="0" i="0" u="none" strike="noStrike" kern="0" cap="none" spc="0" normalizeH="0" baseline="0" noProof="1"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063" name="Rectangle 15"/>
          <p:cNvSpPr>
            <a:spLocks noGrp="1" noChangeArrowheads="1"/>
          </p:cNvSpPr>
          <p:nvPr>
            <p:ph idx="1"/>
          </p:nvPr>
        </p:nvSpPr>
        <p:spPr>
          <a:xfrm>
            <a:off x="250825" y="1981200"/>
            <a:ext cx="8713788" cy="4114800"/>
          </a:xfrm>
        </p:spPr>
        <p:txBody>
          <a:bodyPr vert="horz" wrap="square" lIns="91440" tIns="45720" rIns="91440" bIns="45720" numCol="1" anchor="t" anchorCtr="0" compatLnSpc="1"/>
          <a:lstStyle/>
          <a:p>
            <a:pPr marL="342900" marR="0" lvl="0" indent="-342900" algn="ctr"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defRPr/>
            </a:pPr>
            <a:r>
              <a:rPr kumimoji="0" lang="sr-Latn-CS" sz="4000" b="1" i="0" u="none" strike="noStrike" kern="0" cap="none" spc="0" normalizeH="0" baseline="0" noProof="0" smtClean="0">
                <a:ln>
                  <a:noFill/>
                </a:ln>
                <a:solidFill>
                  <a:schemeClr val="folHlink"/>
                </a:solidFill>
                <a:effectLst>
                  <a:outerShdw blurRad="38100" dist="38100" dir="2700000" algn="tl">
                    <a:srgbClr val="C0C0C0"/>
                  </a:outerShdw>
                </a:effectLst>
                <a:uLnTx/>
                <a:uFillTx/>
                <a:latin typeface="+mn-lt"/>
                <a:ea typeface="+mn-ea"/>
                <a:cs typeface="+mn-cs"/>
              </a:rPr>
              <a:t>  </a:t>
            </a:r>
            <a:r>
              <a:rPr kumimoji="0" lang="sr-Latn-CS" sz="4000" b="1"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Aleksis de Tokvil</a:t>
            </a:r>
            <a:endParaRPr kumimoji="0" lang="sr-Latn-CS" sz="4000" b="1"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defRPr/>
            </a:pPr>
            <a:r>
              <a:rPr kumimoji="0" lang="sr-Latn-RS" altLang="sr-Latn-CS" sz="4000" b="1"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i</a:t>
            </a:r>
            <a:endParaRPr kumimoji="0" lang="sr-Latn-RS" altLang="sr-Latn-CS" sz="4000" b="1"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defRPr/>
            </a:pPr>
            <a:r>
              <a:rPr kumimoji="0" lang="sr-Latn-CS" sz="4000" b="1"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 </a:t>
            </a:r>
            <a:endParaRPr kumimoji="0" lang="sr-Latn-CS" sz="4000" b="1" i="0" u="none" strike="noStrike" kern="0" cap="none" spc="0" normalizeH="0" baseline="0" noProof="1" smtClean="0">
              <a:ln>
                <a:noFill/>
              </a:ln>
              <a:solidFill>
                <a:srgbClr val="FF6600"/>
              </a:solidFill>
              <a:effectLst>
                <a:outerShdw blurRad="38100" dist="38100" dir="2700000" algn="tl">
                  <a:srgbClr val="C0C0C0"/>
                </a:outerShdw>
              </a:effectLst>
              <a:uLnTx/>
              <a:uFillTx/>
              <a:latin typeface="+mn-lt"/>
              <a:ea typeface="+mn-ea"/>
              <a:cs typeface="+mn-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8242" name="Rectangle 2"/>
          <p:cNvSpPr>
            <a:spLocks noGrp="1" noChangeArrowheads="1"/>
          </p:cNvSpPr>
          <p:nvPr>
            <p:ph type="title"/>
          </p:nvPr>
        </p:nvSpPr>
        <p:spPr>
          <a:xfrm>
            <a:off x="684213" y="115888"/>
            <a:ext cx="7775575" cy="1008063"/>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36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Druga republika (1848-1851) </a:t>
            </a:r>
            <a:br>
              <a:rPr kumimoji="0" lang="sr-Latn-CS" sz="36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br>
            <a:r>
              <a:rPr kumimoji="0" lang="sr-Latn-CS" sz="36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i Drugo carstvo (1851-1870)</a:t>
            </a:r>
            <a:endParaRPr kumimoji="0" lang="en-US" sz="36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3555" name="Rectangle 3"/>
          <p:cNvSpPr>
            <a:spLocks noGrp="1"/>
          </p:cNvSpPr>
          <p:nvPr>
            <p:ph type="body" sz="half" idx="1"/>
          </p:nvPr>
        </p:nvSpPr>
        <p:spPr>
          <a:xfrm>
            <a:off x="179388" y="1341438"/>
            <a:ext cx="8785225" cy="5400675"/>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Pobuna u Parizu 24. februara 1848. dovela je do abdikacije Luja-Filipa i konačnog sloma monarhije u Francuskoj.</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23-26. juna 1848. vodio se omanji građanski rat u Parizu, koji je uveliko kompromitovao i socijaliste i republikance/liberale.</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12. novembra 1848. donesen je novi Ustav, koji je inaugurisao republikansko državno uređenje i predsednički politički sistem. </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Snage koje su branile Ustav bile su slabe, a slaba je bila i republika.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Katastrofalan ishod izbora 1848-1849: za predsednika je izabran Luj Napoleon Bonaparta (sinovac Napoleona Bonaparte), a od 750 poslanika Skupštine 500 činili su monarhisti i bonapartisti.</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Državnim udarom od 2. decembra 1851. Napoleon je okončao Drugu republiku i uspostavio Drugo carstvo.</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Novi režim karakterisali su:</a:t>
            </a:r>
            <a:endParaRPr lang="sr-Latn-CS" altLang="x-none" sz="2000" dirty="0">
              <a:solidFill>
                <a:srgbClr val="000000"/>
              </a:solidFill>
              <a:effectLst/>
            </a:endParaRPr>
          </a:p>
          <a:p>
            <a:pPr lvl="1" eaLnBrk="1" hangingPunct="1">
              <a:lnSpc>
                <a:spcPct val="80000"/>
              </a:lnSpc>
            </a:pPr>
            <a:r>
              <a:rPr lang="sr-Latn-CS" altLang="x-none" sz="1800" dirty="0">
                <a:solidFill>
                  <a:srgbClr val="000000"/>
                </a:solidFill>
                <a:effectLst/>
              </a:rPr>
              <a:t>spoj despotizma (Napoleona III) i demokratije (korumpiranih “predstavnika naroda” u Narodnoj skupštini) – demokratski despotizam – u </a:t>
            </a:r>
            <a:r>
              <a:rPr lang="sr-Latn-CS" altLang="x-none" sz="1800" dirty="0">
                <a:solidFill>
                  <a:srgbClr val="FF6600"/>
                </a:solidFill>
                <a:effectLst/>
              </a:rPr>
              <a:t>politici</a:t>
            </a:r>
            <a:r>
              <a:rPr lang="sr-Latn-CS" altLang="x-none" sz="1800" dirty="0">
                <a:solidFill>
                  <a:srgbClr val="000000"/>
                </a:solidFill>
                <a:effectLst/>
              </a:rPr>
              <a:t>,</a:t>
            </a:r>
            <a:endParaRPr lang="sr-Latn-CS" altLang="x-none" sz="1800" dirty="0">
              <a:solidFill>
                <a:srgbClr val="000000"/>
              </a:solidFill>
              <a:effectLst/>
            </a:endParaRPr>
          </a:p>
          <a:p>
            <a:pPr lvl="1" eaLnBrk="1" hangingPunct="1">
              <a:lnSpc>
                <a:spcPct val="80000"/>
              </a:lnSpc>
            </a:pPr>
            <a:r>
              <a:rPr lang="sr-Latn-CS" altLang="x-none" sz="1800" dirty="0">
                <a:solidFill>
                  <a:srgbClr val="000000"/>
                </a:solidFill>
                <a:effectLst/>
              </a:rPr>
              <a:t>ubrzana industrijalizacija i učvršćenje kapitalizma u </a:t>
            </a:r>
            <a:r>
              <a:rPr lang="sr-Latn-CS" altLang="x-none" sz="1800" dirty="0">
                <a:solidFill>
                  <a:srgbClr val="FF6600"/>
                </a:solidFill>
                <a:effectLst/>
              </a:rPr>
              <a:t>ekonomiji,</a:t>
            </a:r>
            <a:endParaRPr lang="sr-Latn-CS" altLang="x-none" sz="1800" dirty="0">
              <a:solidFill>
                <a:srgbClr val="FF6600"/>
              </a:solidFill>
              <a:effectLst/>
            </a:endParaRPr>
          </a:p>
          <a:p>
            <a:pPr lvl="1" eaLnBrk="1" hangingPunct="1">
              <a:lnSpc>
                <a:spcPct val="80000"/>
              </a:lnSpc>
            </a:pPr>
            <a:r>
              <a:rPr lang="sr-Latn-CS" altLang="x-none" sz="1800" dirty="0">
                <a:solidFill>
                  <a:srgbClr val="000000"/>
                </a:solidFill>
                <a:effectLst/>
              </a:rPr>
              <a:t>zaoštravanje klasnog konflikta u </a:t>
            </a:r>
            <a:r>
              <a:rPr lang="sr-Latn-CS" altLang="x-none" sz="1800" dirty="0">
                <a:solidFill>
                  <a:srgbClr val="FF6600"/>
                </a:solidFill>
                <a:effectLst/>
              </a:rPr>
              <a:t>društvu</a:t>
            </a:r>
            <a:r>
              <a:rPr lang="sr-Latn-CS" altLang="x-none" sz="1800" dirty="0">
                <a:solidFill>
                  <a:srgbClr val="000000"/>
                </a:solidFill>
                <a:effectLst/>
              </a:rPr>
              <a:t>.</a:t>
            </a:r>
            <a:endParaRPr lang="sr-Latn-CS" altLang="x-none" sz="18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Poraz Napoleona u ratu protiv Prusije (1870-1870) doveo je do njegovog svrgavanja i uspostavljanja Treće republike (1871-1940).</a:t>
            </a:r>
            <a:endParaRPr lang="sr-Latn-CS" altLang="x-none" sz="2000" dirty="0">
              <a:solidFill>
                <a:srgbClr val="000000"/>
              </a:solidFill>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5410" name="Rectangle 2"/>
          <p:cNvSpPr>
            <a:spLocks noGrp="1" noChangeArrowheads="1"/>
          </p:cNvSpPr>
          <p:nvPr>
            <p:ph type="title"/>
          </p:nvPr>
        </p:nvSpPr>
        <p:spPr>
          <a:xfrm>
            <a:off x="179388" y="115888"/>
            <a:ext cx="8713788" cy="792163"/>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Politički angažman u Drugoj republici</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4579" name="Rectangle 3"/>
          <p:cNvSpPr>
            <a:spLocks noGrp="1"/>
          </p:cNvSpPr>
          <p:nvPr>
            <p:ph type="body" sz="half" idx="1"/>
          </p:nvPr>
        </p:nvSpPr>
        <p:spPr>
          <a:xfrm>
            <a:off x="179388" y="981075"/>
            <a:ext cx="8856662" cy="5688013"/>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Nakon pada režima Luja-Filipa februara 1848, Tokvil je bio izabran za poslanika u Ustavotvornoj skupštini i tu se pridružuje tzv. “partiji reda”.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U Ustavotvornoj skupštini uzeo je aktivno učešće u izradi republikanskog Ustava, zalažući se, pod uticajem njegovih iskustava u Americi, za:</a:t>
            </a:r>
            <a:endParaRPr lang="sr-Latn-CS" altLang="x-none" sz="2000" dirty="0">
              <a:solidFill>
                <a:srgbClr val="000000"/>
              </a:solidFill>
              <a:effectLst/>
            </a:endParaRPr>
          </a:p>
          <a:p>
            <a:pPr lvl="1" eaLnBrk="1" hangingPunct="1">
              <a:lnSpc>
                <a:spcPct val="90000"/>
              </a:lnSpc>
            </a:pPr>
            <a:r>
              <a:rPr lang="sr-Latn-CS" altLang="x-none" sz="1800" dirty="0">
                <a:solidFill>
                  <a:srgbClr val="FF6600"/>
                </a:solidFill>
                <a:effectLst/>
              </a:rPr>
              <a:t>dvodomnu skupštinu</a:t>
            </a:r>
            <a:r>
              <a:rPr lang="sr-Latn-CS" altLang="x-none" sz="1800" dirty="0">
                <a:solidFill>
                  <a:srgbClr val="000000"/>
                </a:solidFill>
                <a:effectLst/>
              </a:rPr>
              <a:t> (bezuspešno) i </a:t>
            </a:r>
            <a:endParaRPr lang="sr-Latn-CS" altLang="x-none" sz="1800" dirty="0">
              <a:solidFill>
                <a:srgbClr val="000000"/>
              </a:solidFill>
              <a:effectLst/>
            </a:endParaRPr>
          </a:p>
          <a:p>
            <a:pPr lvl="1" eaLnBrk="1" hangingPunct="1">
              <a:lnSpc>
                <a:spcPct val="90000"/>
              </a:lnSpc>
            </a:pPr>
            <a:r>
              <a:rPr lang="sr-Latn-CS" altLang="x-none" sz="1800" dirty="0">
                <a:solidFill>
                  <a:srgbClr val="FF6600"/>
                </a:solidFill>
                <a:effectLst/>
              </a:rPr>
              <a:t>izbor predsednika Republike na neposrednim opštim izborima</a:t>
            </a:r>
            <a:r>
              <a:rPr lang="sr-Latn-CS" altLang="x-none" sz="1800" dirty="0">
                <a:solidFill>
                  <a:srgbClr val="000000"/>
                </a:solidFill>
                <a:effectLst/>
              </a:rPr>
              <a:t> (uspešno).</a:t>
            </a:r>
            <a:endParaRPr lang="sr-Latn-CS" altLang="x-none" sz="18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Suprotstavljao se zahtevima levice za “pravom na rad”, “pravom na javnu pomoć”, “pravom na obrazovanje” i drugim oblicima “organizacije rada”.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U sukobu sa pariskim proletarijatom koji je podigao ustanak juna 1848. bio je na strani generala Kavinjaka (koji je ugušio ustanak)</a:t>
            </a:r>
            <a:r>
              <a:rPr lang="en-US" altLang="x-none" sz="2000" dirty="0">
                <a:solidFill>
                  <a:srgbClr val="000000"/>
                </a:solidFill>
                <a:effectLst/>
              </a:rPr>
              <a:t>.</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Na Kavinjakovoj strani je bio i na predsedničkim izborima 10. decembra 1848, kada je pobedu odneo Luj Napoleon Bonaparta.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Od 3. juna do 31. oktobra 1849. bio je ministar spoljnih poslova.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Bio je zagovornik privremenog ograničavanja sloboda u ovom periodu, kako bi se Francuskoj obezbedila preko potrebna stabilnost.</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Suprotstavio se Napoleonovom državnom udaru i tražio da mu se sudi zbog “veleizdaje”, ali je sam bio uhapšen i kraće vreme zatvoren.</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Do smrti je živeo povučeno i pisao </a:t>
            </a:r>
            <a:r>
              <a:rPr lang="sr-Latn-CS" altLang="x-none" sz="2000" i="1" dirty="0">
                <a:solidFill>
                  <a:srgbClr val="000000"/>
                </a:solidFill>
                <a:effectLst/>
              </a:rPr>
              <a:t>Stari režim i revoluciju</a:t>
            </a:r>
            <a:r>
              <a:rPr lang="sr-Latn-CS" altLang="x-none" sz="2000" dirty="0">
                <a:solidFill>
                  <a:srgbClr val="000000"/>
                </a:solidFill>
                <a:effectLst/>
              </a:rPr>
              <a:t> (1856).</a:t>
            </a:r>
            <a:endParaRPr lang="sr-Latn-CS" altLang="x-none" sz="2000" dirty="0">
              <a:solidFill>
                <a:srgbClr val="000000"/>
              </a:solidFill>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5890" name="Rectangle 2"/>
          <p:cNvSpPr>
            <a:spLocks noGrp="1" noChangeArrowheads="1"/>
          </p:cNvSpPr>
          <p:nvPr>
            <p:ph type="title"/>
          </p:nvPr>
        </p:nvSpPr>
        <p:spPr>
          <a:xfrm>
            <a:off x="179388" y="115888"/>
            <a:ext cx="8713788" cy="792163"/>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Drugo carstvo</a:t>
            </a:r>
            <a:endParaRPr kumimoji="0" lang="en-U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5603" name="Rectangle 3"/>
          <p:cNvSpPr>
            <a:spLocks noGrp="1"/>
          </p:cNvSpPr>
          <p:nvPr>
            <p:ph type="body" sz="half" idx="1"/>
          </p:nvPr>
        </p:nvSpPr>
        <p:spPr>
          <a:xfrm>
            <a:off x="179388" y="981075"/>
            <a:ext cx="8569325" cy="5688013"/>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Plebiscitima od 21. decembra 1851. i 21. novembra 1852. legitimisan državni udar i ozvaničeno uspostavljanje Drugog carstva.</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Princip </a:t>
            </a:r>
            <a:r>
              <a:rPr lang="sr-Latn-CS" altLang="x-none" sz="2400" dirty="0">
                <a:solidFill>
                  <a:srgbClr val="FF6600"/>
                </a:solidFill>
                <a:effectLst/>
              </a:rPr>
              <a:t>demokratskog despotizma</a:t>
            </a:r>
            <a:r>
              <a:rPr lang="sr-Latn-CS" altLang="x-none" sz="2400" dirty="0">
                <a:solidFill>
                  <a:srgbClr val="000000"/>
                </a:solidFill>
                <a:effectLst/>
              </a:rPr>
              <a:t>: osnovni cilji demokratije je da se oliči u jednom čoveku.</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Ideološki sinkretizam u rasponu od socijalizma do konzervativizma.</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Receptura vladavine:</a:t>
            </a:r>
            <a:endParaRPr lang="sr-Latn-CS" altLang="x-none" sz="2400" dirty="0">
              <a:solidFill>
                <a:srgbClr val="000000"/>
              </a:solidFill>
              <a:effectLst/>
            </a:endParaRPr>
          </a:p>
          <a:p>
            <a:pPr lvl="1" eaLnBrk="1" hangingPunct="1">
              <a:lnSpc>
                <a:spcPct val="80000"/>
              </a:lnSpc>
            </a:pPr>
            <a:r>
              <a:rPr lang="sr-Latn-CS" altLang="x-none" sz="2000" dirty="0">
                <a:solidFill>
                  <a:srgbClr val="000000"/>
                </a:solidFill>
                <a:effectLst/>
              </a:rPr>
              <a:t>manipulacija plebiscitima,</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policijska represija prema opoziciji,</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demokratski izbori uz opsežne manipulacije,</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progon nezavisnih medija i državna kontrola, </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mešavina liberalizma i monopolizma u ekonomiji,</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militantna izvanevropska spoljna politika.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Napoleon je tokom šezdesetih godina prisiljavan na sve veće koncesije – daju se ekonomske i socijalne slobode, ali ne i političke.</a:t>
            </a:r>
            <a:endParaRPr lang="sr-Latn-CS" altLang="x-none" sz="2400" dirty="0">
              <a:solidFill>
                <a:srgbClr val="000000"/>
              </a:solidFill>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1314" name="Rectangle 2"/>
          <p:cNvSpPr>
            <a:spLocks noGrp="1" noChangeArrowheads="1"/>
          </p:cNvSpPr>
          <p:nvPr>
            <p:ph type="title"/>
          </p:nvPr>
        </p:nvSpPr>
        <p:spPr>
          <a:xfrm>
            <a:off x="250825" y="188913"/>
            <a:ext cx="8642350" cy="647700"/>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Kontinuitet starog režima i revolucije</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6627" name="Rectangle 3"/>
          <p:cNvSpPr>
            <a:spLocks noGrp="1"/>
          </p:cNvSpPr>
          <p:nvPr>
            <p:ph type="body" sz="half" idx="1"/>
          </p:nvPr>
        </p:nvSpPr>
        <p:spPr>
          <a:xfrm>
            <a:off x="179388" y="981075"/>
            <a:ext cx="8856662" cy="5876925"/>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U </a:t>
            </a:r>
            <a:r>
              <a:rPr lang="sr-Latn-CS" altLang="x-none" sz="2400" i="1" dirty="0">
                <a:solidFill>
                  <a:srgbClr val="000000"/>
                </a:solidFill>
                <a:effectLst/>
              </a:rPr>
              <a:t>Starom režimu i revoluciji </a:t>
            </a:r>
            <a:r>
              <a:rPr lang="sr-Latn-CS" altLang="x-none" sz="2400" dirty="0">
                <a:solidFill>
                  <a:srgbClr val="000000"/>
                </a:solidFill>
                <a:effectLst/>
              </a:rPr>
              <a:t>Tokvil je postulirao tri osnovna istorijska determinizma:</a:t>
            </a:r>
            <a:endParaRPr lang="sr-Latn-CS" altLang="x-none" sz="2400" dirty="0">
              <a:solidFill>
                <a:srgbClr val="000000"/>
              </a:solidFill>
              <a:effectLst/>
            </a:endParaRPr>
          </a:p>
          <a:p>
            <a:pPr lvl="1" eaLnBrk="1" hangingPunct="1">
              <a:lnSpc>
                <a:spcPct val="80000"/>
              </a:lnSpc>
            </a:pPr>
            <a:r>
              <a:rPr lang="sr-Latn-CS" altLang="x-none" sz="2000" dirty="0">
                <a:solidFill>
                  <a:srgbClr val="000000"/>
                </a:solidFill>
                <a:effectLst/>
              </a:rPr>
              <a:t>širenje principa </a:t>
            </a:r>
            <a:r>
              <a:rPr lang="sr-Latn-CS" altLang="x-none" sz="2000" dirty="0">
                <a:solidFill>
                  <a:srgbClr val="FF6600"/>
                </a:solidFill>
                <a:effectLst/>
              </a:rPr>
              <a:t>jednakosti </a:t>
            </a:r>
            <a:r>
              <a:rPr lang="sr-Latn-CS" altLang="x-none" sz="2000" dirty="0">
                <a:solidFill>
                  <a:srgbClr val="000000"/>
                </a:solidFill>
                <a:effectLst/>
              </a:rPr>
              <a:t>uništava aristokratiju,</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u društvu u kojem aristokratija nestane (tj. u demokratiji), despotija se lako uspostavlja,</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u društvu u kojem je aristokratija nestala (tj. u demokratiji) despotija se združuje egoizmom građana (sa tzv. idiotijom) i proizvodi najrazornije posledice, pre svega u pogledu njihove </a:t>
            </a:r>
            <a:r>
              <a:rPr lang="sr-Latn-CS" altLang="x-none" sz="2000" dirty="0">
                <a:solidFill>
                  <a:srgbClr val="FF6600"/>
                </a:solidFill>
                <a:effectLst/>
              </a:rPr>
              <a:t>slobode</a:t>
            </a:r>
            <a:r>
              <a:rPr lang="sr-Latn-CS" altLang="x-none" sz="2000" dirty="0">
                <a:solidFill>
                  <a:srgbClr val="000000"/>
                </a:solidFill>
                <a:effectLst/>
              </a:rPr>
              <a:t>.</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U Francuskoj su sva tri determinizma na delu još od pre 1789.</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Francusku revoluciju su pokrenule dve strasti:</a:t>
            </a:r>
            <a:endParaRPr lang="sr-Latn-CS" altLang="x-none" sz="2400" dirty="0">
              <a:solidFill>
                <a:srgbClr val="000000"/>
              </a:solidFill>
              <a:effectLst/>
            </a:endParaRPr>
          </a:p>
          <a:p>
            <a:pPr lvl="1" eaLnBrk="1" hangingPunct="1">
              <a:lnSpc>
                <a:spcPct val="80000"/>
              </a:lnSpc>
            </a:pPr>
            <a:r>
              <a:rPr lang="sr-Latn-CS" altLang="x-none" sz="2000" dirty="0">
                <a:solidFill>
                  <a:srgbClr val="000000"/>
                </a:solidFill>
                <a:effectLst/>
              </a:rPr>
              <a:t>jednakost i</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sloboda.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Dve faze Francuske revolucije:</a:t>
            </a:r>
            <a:endParaRPr lang="sr-Latn-CS" altLang="x-none" sz="2400" dirty="0">
              <a:solidFill>
                <a:srgbClr val="000000"/>
              </a:solidFill>
              <a:effectLst/>
            </a:endParaRPr>
          </a:p>
          <a:p>
            <a:pPr lvl="1" eaLnBrk="1" hangingPunct="1">
              <a:lnSpc>
                <a:spcPct val="80000"/>
              </a:lnSpc>
            </a:pPr>
            <a:r>
              <a:rPr lang="sr-Latn-CS" altLang="x-none" sz="2000" dirty="0">
                <a:solidFill>
                  <a:srgbClr val="000000"/>
                </a:solidFill>
                <a:effectLst/>
              </a:rPr>
              <a:t>prva kratkotrajna (1789-1799), rušilačka, u kojoj je narod mislio da može ostvariti “</a:t>
            </a:r>
            <a:r>
              <a:rPr lang="sr-Latn-CS" altLang="x-none" sz="2000" dirty="0">
                <a:solidFill>
                  <a:srgbClr val="FF6600"/>
                </a:solidFill>
                <a:effectLst/>
              </a:rPr>
              <a:t>jednakost u slobodi</a:t>
            </a:r>
            <a:r>
              <a:rPr lang="sr-Latn-CS" altLang="x-none" sz="2000" dirty="0">
                <a:solidFill>
                  <a:srgbClr val="000000"/>
                </a:solidFill>
                <a:effectLst/>
              </a:rPr>
              <a:t>”, ali je stvorio samo haos, i</a:t>
            </a:r>
            <a:endParaRPr lang="sr-Latn-CS" altLang="x-none" sz="2000" dirty="0">
              <a:solidFill>
                <a:srgbClr val="000000"/>
              </a:solidFill>
              <a:effectLst/>
            </a:endParaRPr>
          </a:p>
          <a:p>
            <a:pPr lvl="1" eaLnBrk="1" hangingPunct="1">
              <a:lnSpc>
                <a:spcPct val="80000"/>
              </a:lnSpc>
            </a:pPr>
            <a:r>
              <a:rPr lang="sr-Latn-CS" altLang="x-none" sz="2000" dirty="0">
                <a:solidFill>
                  <a:srgbClr val="000000"/>
                </a:solidFill>
                <a:effectLst/>
              </a:rPr>
              <a:t>druga dugotrajna (od 1799), restauratorska, u kojoj je narod zaboravio na slobodu i zadovoljio se jednakošću pod </a:t>
            </a:r>
            <a:r>
              <a:rPr lang="sr-Latn-CS" altLang="x-none" sz="2000" dirty="0">
                <a:solidFill>
                  <a:srgbClr val="FF6600"/>
                </a:solidFill>
                <a:effectLst/>
              </a:rPr>
              <a:t>novim gospodarom</a:t>
            </a:r>
            <a:r>
              <a:rPr lang="sr-Latn-CS" altLang="x-none" sz="2000" dirty="0">
                <a:solidFill>
                  <a:srgbClr val="000000"/>
                </a:solidFill>
                <a:effectLst/>
              </a:rPr>
              <a:t>.</a:t>
            </a:r>
            <a:endParaRPr lang="sr-Latn-CS" altLang="x-none" sz="2000" dirty="0">
              <a:solidFill>
                <a:srgbClr val="000000"/>
              </a:solidFill>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1794" name="Rectangle 2"/>
          <p:cNvSpPr>
            <a:spLocks noGrp="1" noChangeArrowheads="1"/>
          </p:cNvSpPr>
          <p:nvPr>
            <p:ph type="title"/>
          </p:nvPr>
        </p:nvSpPr>
        <p:spPr>
          <a:xfrm>
            <a:off x="250825" y="115888"/>
            <a:ext cx="8642350" cy="5048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28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Socijalna diferencijacija pred kraj starog režima</a:t>
            </a:r>
            <a:endParaRPr kumimoji="0" lang="en-US" sz="28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8675" name="Rectangle 3"/>
          <p:cNvSpPr>
            <a:spLocks noGrp="1"/>
          </p:cNvSpPr>
          <p:nvPr>
            <p:ph type="body" sz="half" idx="1"/>
          </p:nvPr>
        </p:nvSpPr>
        <p:spPr>
          <a:xfrm>
            <a:off x="395288" y="981075"/>
            <a:ext cx="8424862" cy="5688013"/>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Da bi što uspešnije sprovodila kontrolu nad životima svih Francuza monarhija je pred kraj starog režima stvorila: </a:t>
            </a:r>
            <a:endParaRPr lang="sr-Latn-CS" altLang="x-none" sz="2000" dirty="0">
              <a:solidFill>
                <a:srgbClr val="000000"/>
              </a:solidFill>
              <a:effectLst/>
            </a:endParaRPr>
          </a:p>
          <a:p>
            <a:pPr lvl="1" eaLnBrk="1" hangingPunct="1">
              <a:lnSpc>
                <a:spcPct val="80000"/>
              </a:lnSpc>
            </a:pPr>
            <a:r>
              <a:rPr lang="sr-Latn-CS" altLang="x-none" sz="1600" dirty="0">
                <a:solidFill>
                  <a:srgbClr val="FF6600"/>
                </a:solidFill>
                <a:effectLst/>
              </a:rPr>
              <a:t>korumpirano i poslušno plemstvo, </a:t>
            </a:r>
            <a:endParaRPr lang="sr-Latn-CS" altLang="x-none" sz="1600" dirty="0">
              <a:solidFill>
                <a:srgbClr val="FF6600"/>
              </a:solidFill>
              <a:effectLst/>
            </a:endParaRPr>
          </a:p>
          <a:p>
            <a:pPr lvl="1" eaLnBrk="1" hangingPunct="1">
              <a:lnSpc>
                <a:spcPct val="80000"/>
              </a:lnSpc>
            </a:pPr>
            <a:r>
              <a:rPr lang="sr-Latn-CS" altLang="x-none" sz="1600" dirty="0">
                <a:solidFill>
                  <a:srgbClr val="FF6600"/>
                </a:solidFill>
                <a:effectLst/>
              </a:rPr>
              <a:t>pretežno nestručno i samodovoljno državno činovništvo i </a:t>
            </a:r>
            <a:endParaRPr lang="sr-Latn-CS" altLang="x-none" sz="1600" dirty="0">
              <a:solidFill>
                <a:srgbClr val="FF6600"/>
              </a:solidFill>
              <a:effectLst/>
            </a:endParaRPr>
          </a:p>
          <a:p>
            <a:pPr lvl="1" eaLnBrk="1" hangingPunct="1">
              <a:lnSpc>
                <a:spcPct val="80000"/>
              </a:lnSpc>
            </a:pPr>
            <a:r>
              <a:rPr lang="sr-Latn-CS" altLang="x-none" sz="1600" dirty="0">
                <a:solidFill>
                  <a:srgbClr val="FF6600"/>
                </a:solidFill>
                <a:effectLst/>
              </a:rPr>
              <a:t>autonomne opštinske, gradske i pokrajinske oligarhije.</a:t>
            </a:r>
            <a:endParaRPr lang="sr-Latn-CS" altLang="x-none" sz="16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Rezultat svih tih procesa bilo je ujednačavanje Francuza.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Već pod starim režima počela je da hvata korena ideologija “jednakosti pod gospodarem”.</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Sloboda je takođe postojala, ali samo tamo gde je bilo otpora monarhijskoj vlasti – a to znači samo tamo gde je bilo privilegija.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Najslobodniji su bili oni koji su pokazivali duhovnu nadmoć: od njih su čak i kralj i državni činovnici zazirali i zato su oni mogli da u svojim spisima žigošu sve što su smatrali proizvodom gluposti i sujeverja.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Prosvetiteljstvo je bilo grobar monarhije, pošto joj je sporo ali sigurno uzdrmavalo legitimaciju.</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FF6600"/>
                </a:solidFill>
                <a:effectLst/>
              </a:rPr>
              <a:t>Polovičnost starog režima</a:t>
            </a:r>
            <a:r>
              <a:rPr lang="sr-Latn-CS" altLang="x-none" sz="2000" dirty="0">
                <a:solidFill>
                  <a:schemeClr val="folHlink"/>
                </a:solidFill>
                <a:effectLst/>
              </a:rPr>
              <a:t> </a:t>
            </a:r>
            <a:r>
              <a:rPr lang="sr-Latn-CS" altLang="x-none" sz="2000" dirty="0">
                <a:solidFill>
                  <a:srgbClr val="000000"/>
                </a:solidFill>
                <a:effectLst/>
              </a:rPr>
              <a:t>ležala je u tome što je monarhija: </a:t>
            </a:r>
            <a:endParaRPr lang="sr-Latn-CS" altLang="x-none" sz="2000" dirty="0">
              <a:solidFill>
                <a:srgbClr val="000000"/>
              </a:solidFill>
              <a:effectLst/>
            </a:endParaRPr>
          </a:p>
          <a:p>
            <a:pPr lvl="1" eaLnBrk="1" hangingPunct="1">
              <a:lnSpc>
                <a:spcPct val="80000"/>
              </a:lnSpc>
            </a:pPr>
            <a:r>
              <a:rPr lang="sr-Latn-CS" altLang="x-none" sz="1800" dirty="0">
                <a:solidFill>
                  <a:srgbClr val="000000"/>
                </a:solidFill>
                <a:effectLst/>
              </a:rPr>
              <a:t>nasrnula i na privilegije i na slobode, ali </a:t>
            </a:r>
            <a:r>
              <a:rPr lang="sr-Latn-CS" altLang="x-none" sz="1800" dirty="0">
                <a:solidFill>
                  <a:srgbClr val="FF6600"/>
                </a:solidFill>
                <a:effectLst/>
              </a:rPr>
              <a:t>nije bila dovoljno efikasna</a:t>
            </a:r>
            <a:r>
              <a:rPr lang="sr-Latn-CS" altLang="x-none" sz="1800" dirty="0">
                <a:solidFill>
                  <a:srgbClr val="000000"/>
                </a:solidFill>
                <a:effectLst/>
              </a:rPr>
              <a:t> da ih suzbije; </a:t>
            </a:r>
            <a:endParaRPr lang="sr-Latn-CS" altLang="x-none" sz="1800" dirty="0">
              <a:solidFill>
                <a:srgbClr val="000000"/>
              </a:solidFill>
              <a:effectLst/>
            </a:endParaRPr>
          </a:p>
          <a:p>
            <a:pPr lvl="1" eaLnBrk="1" hangingPunct="1">
              <a:lnSpc>
                <a:spcPct val="80000"/>
              </a:lnSpc>
            </a:pPr>
            <a:r>
              <a:rPr lang="sr-Latn-CS" altLang="x-none" sz="1800" dirty="0">
                <a:solidFill>
                  <a:srgbClr val="000000"/>
                </a:solidFill>
                <a:effectLst/>
              </a:rPr>
              <a:t>počela da se reformiše u pravcu uspostavljanja jednakosti podanika, ali </a:t>
            </a:r>
            <a:r>
              <a:rPr lang="sr-Latn-CS" altLang="x-none" sz="1800" dirty="0">
                <a:solidFill>
                  <a:srgbClr val="FF6600"/>
                </a:solidFill>
                <a:effectLst/>
              </a:rPr>
              <a:t>nije bila dovoljno efikasna</a:t>
            </a:r>
            <a:r>
              <a:rPr lang="sr-Latn-CS" altLang="x-none" sz="1800" dirty="0">
                <a:solidFill>
                  <a:srgbClr val="000000"/>
                </a:solidFill>
                <a:effectLst/>
              </a:rPr>
              <a:t> i to je izazvalo revolt naroda i dovelo do revolucije.</a:t>
            </a:r>
            <a:endParaRPr lang="sr-Latn-CS" altLang="x-none" sz="1800" dirty="0">
              <a:solidFill>
                <a:srgbClr val="000000"/>
              </a:solidFill>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1970" name="Rectangle 2"/>
          <p:cNvSpPr>
            <a:spLocks noGrp="1" noChangeArrowheads="1"/>
          </p:cNvSpPr>
          <p:nvPr>
            <p:ph type="title"/>
          </p:nvPr>
        </p:nvSpPr>
        <p:spPr>
          <a:xfrm>
            <a:off x="0" y="115888"/>
            <a:ext cx="9144000" cy="5048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Aristokratski rasizam: Artur de Gobino</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30723" name="Rectangle 3"/>
          <p:cNvSpPr>
            <a:spLocks noGrp="1"/>
          </p:cNvSpPr>
          <p:nvPr>
            <p:ph type="body" sz="half" idx="1"/>
          </p:nvPr>
        </p:nvSpPr>
        <p:spPr>
          <a:xfrm>
            <a:off x="107950" y="908050"/>
            <a:ext cx="8928100" cy="5834063"/>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Tokvilov sekretar u Ministarstvu spoljnih poslova Artur de Gobino 1853. objavop je 1. tom </a:t>
            </a:r>
            <a:r>
              <a:rPr lang="sr-Latn-CS" altLang="x-none" sz="2000" i="1" dirty="0">
                <a:solidFill>
                  <a:srgbClr val="000000"/>
                </a:solidFill>
                <a:effectLst/>
              </a:rPr>
              <a:t>Eseja o nejednakosti ljudskih rasa</a:t>
            </a:r>
            <a:r>
              <a:rPr lang="sr-Latn-CS" altLang="x-none" sz="2000" dirty="0">
                <a:solidFill>
                  <a:srgbClr val="000000"/>
                </a:solidFill>
                <a:effectLst/>
              </a:rPr>
              <a:t>.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Do 1856, pojavila su se još 3 toma (ukupno 4).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Najusavršenija verzija aristokratskog rasizma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Germani su po Gobinou bili pripadnici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najstarijih plemićkih loza u svim evropskim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državama, koje su propadale zbog mešanja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sa nižim rasama.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Značaj eugenike: rasna superiornost se</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može očuvati samo rasnom čistoćom.</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Gobino je osporavao da crna i žuta rasa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imaju isto poreklo kao i bela rasa.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Ova varijanta rasizma nestaje posle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1871, pod udarom kritike francuskih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nacionalista, koji su tvrdili da svako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buNone/>
            </a:pPr>
            <a:r>
              <a:rPr lang="sr-Latn-CS" altLang="x-none" sz="2000" dirty="0">
                <a:solidFill>
                  <a:srgbClr val="000000"/>
                </a:solidFill>
                <a:effectLst/>
              </a:rPr>
              <a:t>	dalje problematizovanje rasa vodi slabljenju ugrožene francuske nacije.</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U Trećoj republici je započeo munjeviti uspon antisemitizma, koji je vrhunac dostigao u vreme Drajfusove afere.</a:t>
            </a:r>
            <a:endParaRPr lang="sr-Latn-CS" altLang="x-none" sz="2000" dirty="0">
              <a:solidFill>
                <a:srgbClr val="000000"/>
              </a:solidFill>
              <a:effectLst/>
            </a:endParaRPr>
          </a:p>
        </p:txBody>
      </p:sp>
      <p:pic>
        <p:nvPicPr>
          <p:cNvPr id="30724" name="Picture 5" descr="400px-Arthur_de_Gobineau"/>
          <p:cNvPicPr>
            <a:picLocks noChangeAspect="1"/>
          </p:cNvPicPr>
          <p:nvPr/>
        </p:nvPicPr>
        <p:blipFill>
          <a:blip r:embed="rId1"/>
          <a:stretch>
            <a:fillRect/>
          </a:stretch>
        </p:blipFill>
        <p:spPr>
          <a:xfrm>
            <a:off x="5724525" y="1484313"/>
            <a:ext cx="3419475" cy="4351337"/>
          </a:xfrm>
          <a:prstGeom prst="rect">
            <a:avLst/>
          </a:prstGeom>
          <a:noFill/>
          <a:ln w="9525">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1970" name="Rectangle 2"/>
          <p:cNvSpPr>
            <a:spLocks noGrp="1" noChangeArrowheads="1"/>
          </p:cNvSpPr>
          <p:nvPr>
            <p:ph type="title"/>
          </p:nvPr>
        </p:nvSpPr>
        <p:spPr>
          <a:xfrm>
            <a:off x="0" y="115888"/>
            <a:ext cx="9144000" cy="5048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Tokvilova reakcija na Gobinoovu teoriju</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31747" name="Rectangle 3"/>
          <p:cNvSpPr>
            <a:spLocks noGrp="1"/>
          </p:cNvSpPr>
          <p:nvPr>
            <p:ph type="body" sz="half" idx="1"/>
          </p:nvPr>
        </p:nvSpPr>
        <p:spPr>
          <a:xfrm>
            <a:off x="107950" y="908050"/>
            <a:ext cx="8928100" cy="5834063"/>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l-SI" altLang="x-none" sz="2000" dirty="0">
                <a:solidFill>
                  <a:srgbClr val="000000"/>
                </a:solidFill>
                <a:effectLst/>
              </a:rPr>
              <a:t>Besan, Tokvil piše Gobinou 17. novembra 1853: „</a:t>
            </a:r>
            <a:r>
              <a:rPr lang="sr-Latn-RS" altLang="x-none" sz="2000" dirty="0">
                <a:solidFill>
                  <a:srgbClr val="000000"/>
                </a:solidFill>
                <a:effectLst/>
              </a:rPr>
              <a:t>Zar ne vidiš da tvoja doktrina prirodno zaziva sva zla koja stvara trajna nejednakost – oholost, nasilje i prezir prema bližnjem, tiraniju i podložništvo svih vrsta?” </a:t>
            </a:r>
            <a:endParaRPr lang="sr-Latn-R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RS" altLang="x-none" sz="2000" dirty="0">
                <a:solidFill>
                  <a:srgbClr val="000000"/>
                </a:solidFill>
                <a:effectLst/>
              </a:rPr>
              <a:t>U pismu Gobinou od 24. januara 1857. Tokvil apostrofira antihrišćansku prirodu rasizma: „zar nije bilo njegovo (hrišćansko) distinktivno obeležje da ukine sve nacionalne razlike, koje je jevrejska religija dozvoljavala da postoje, i da stvori jednu ljudsku vrstu čiji se svi članovi mogu usavršavati i postati slični jedni drugima? Kako bi se taj duh, sasvim u skladu sa široko raširenim idejama zdravog razuma, mogao pomiriti sa istorijskom doktrinom koja stvara različite rase, i to nejednake, predodređene da manje ili više razumeju, prosuđuju, delaju, i to kao posledicu određenih izvornih dispozicija koje su nepromenljive i neumoljivo ograničavaju usavršavanje nekih od njih? Hrišćanstvo je težilo da od ljudi stvori braću i sestre. Tvoja doktrina ih čini u najboljem slučaju rođacima, čiji je zajednički otac na nebu. Ovde na zemlji, postoje samo porobljivači i porobljeni, gospodari i robovi po zakonu rođenja. I onda, ko još odobrava, citira i komentariše tvoju doktrinu? Vlasnici crnaca, u cilju opravdanja njihovog večnog ropstva koje je zasnovano na radikalnoj razlici u rasi“. </a:t>
            </a:r>
            <a:endParaRPr lang="sr-Latn-R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RS" altLang="x-none" sz="2000" dirty="0">
                <a:solidFill>
                  <a:srgbClr val="000000"/>
                </a:solidFill>
                <a:effectLst/>
              </a:rPr>
              <a:t>Gobinoa, </a:t>
            </a:r>
            <a:r>
              <a:rPr sz="2000" dirty="0">
                <a:solidFill>
                  <a:srgbClr val="000000"/>
                </a:solidFill>
                <a:effectLst/>
              </a:rPr>
              <a:t>koji je Tokvilu na jednom mestu otpisao</a:t>
            </a:r>
            <a:r>
              <a:rPr lang="sr-Latn-RS" altLang="x-none" sz="2000" dirty="0">
                <a:solidFill>
                  <a:srgbClr val="000000"/>
                </a:solidFill>
                <a:effectLst/>
              </a:rPr>
              <a:t>: „</a:t>
            </a:r>
            <a:r>
              <a:rPr sz="2000" dirty="0">
                <a:solidFill>
                  <a:srgbClr val="000000"/>
                </a:solidFill>
                <a:effectLst/>
              </a:rPr>
              <a:t>U svom obo</a:t>
            </a:r>
            <a:r>
              <a:rPr lang="sr-Latn-RS" altLang="x-none" sz="2000" dirty="0">
                <a:solidFill>
                  <a:srgbClr val="000000"/>
                </a:solidFill>
                <a:effectLst/>
              </a:rPr>
              <a:t>ž</a:t>
            </a:r>
            <a:r>
              <a:rPr sz="2000" dirty="0">
                <a:solidFill>
                  <a:srgbClr val="000000"/>
                </a:solidFill>
                <a:effectLst/>
              </a:rPr>
              <a:t>avanju hri</a:t>
            </a:r>
            <a:r>
              <a:rPr lang="sr-Latn-RS" altLang="x-none" sz="2000" dirty="0">
                <a:solidFill>
                  <a:srgbClr val="000000"/>
                </a:solidFill>
                <a:effectLst/>
              </a:rPr>
              <a:t>šć</a:t>
            </a:r>
            <a:r>
              <a:rPr sz="2000" dirty="0">
                <a:solidFill>
                  <a:srgbClr val="000000"/>
                </a:solidFill>
                <a:effectLst/>
              </a:rPr>
              <a:t>anstva</a:t>
            </a:r>
            <a:r>
              <a:rPr lang="sr-Latn-RS" altLang="x-none" sz="2000" dirty="0">
                <a:solidFill>
                  <a:srgbClr val="000000"/>
                </a:solidFill>
                <a:effectLst/>
              </a:rPr>
              <a:t>, </a:t>
            </a:r>
            <a:r>
              <a:rPr sz="2000" dirty="0">
                <a:solidFill>
                  <a:srgbClr val="000000"/>
                </a:solidFill>
                <a:effectLst/>
              </a:rPr>
              <a:t>koje te inspiri</a:t>
            </a:r>
            <a:r>
              <a:rPr lang="sr-Latn-RS" altLang="x-none" sz="2000" dirty="0">
                <a:solidFill>
                  <a:srgbClr val="000000"/>
                </a:solidFill>
                <a:effectLst/>
              </a:rPr>
              <a:t>š</a:t>
            </a:r>
            <a:r>
              <a:rPr sz="2000" dirty="0">
                <a:solidFill>
                  <a:srgbClr val="000000"/>
                </a:solidFill>
                <a:effectLst/>
              </a:rPr>
              <a:t>e</a:t>
            </a:r>
            <a:r>
              <a:rPr lang="sr-Latn-RS" altLang="x-none" sz="2000" dirty="0">
                <a:solidFill>
                  <a:srgbClr val="000000"/>
                </a:solidFill>
                <a:effectLst/>
              </a:rPr>
              <a:t>, </a:t>
            </a:r>
            <a:r>
              <a:rPr sz="2000" dirty="0">
                <a:solidFill>
                  <a:srgbClr val="000000"/>
                </a:solidFill>
                <a:effectLst/>
              </a:rPr>
              <a:t>ti si mnogo manje preokupiran njegovom apsolutnom istinom nego njegovom politi</a:t>
            </a:r>
            <a:r>
              <a:rPr lang="sr-Latn-RS" altLang="x-none" sz="2000" dirty="0">
                <a:solidFill>
                  <a:srgbClr val="000000"/>
                </a:solidFill>
                <a:effectLst/>
              </a:rPr>
              <a:t>č</a:t>
            </a:r>
            <a:r>
              <a:rPr sz="2000" dirty="0">
                <a:solidFill>
                  <a:srgbClr val="000000"/>
                </a:solidFill>
                <a:effectLst/>
              </a:rPr>
              <a:t>kom korisno</a:t>
            </a:r>
            <a:r>
              <a:rPr lang="sr-Latn-RS" altLang="x-none" sz="2000" dirty="0">
                <a:solidFill>
                  <a:srgbClr val="000000"/>
                </a:solidFill>
                <a:effectLst/>
              </a:rPr>
              <a:t>šć</a:t>
            </a:r>
            <a:r>
              <a:rPr sz="2000" dirty="0">
                <a:solidFill>
                  <a:srgbClr val="000000"/>
                </a:solidFill>
                <a:effectLst/>
              </a:rPr>
              <a:t>u</a:t>
            </a:r>
            <a:r>
              <a:rPr lang="sr-Latn-RS" altLang="x-none" sz="2000" dirty="0">
                <a:solidFill>
                  <a:srgbClr val="000000"/>
                </a:solidFill>
                <a:effectLst/>
              </a:rPr>
              <a:t>“</a:t>
            </a:r>
            <a:endParaRPr lang="sr-Latn-CS" altLang="x-none" sz="2000" dirty="0">
              <a:solidFill>
                <a:srgbClr val="000000"/>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5650" name="Rectangle 2"/>
          <p:cNvSpPr>
            <a:spLocks noGrp="1" noChangeArrowheads="1"/>
          </p:cNvSpPr>
          <p:nvPr>
            <p:ph type="title"/>
          </p:nvPr>
        </p:nvSpPr>
        <p:spPr>
          <a:xfrm>
            <a:off x="468313" y="260350"/>
            <a:ext cx="8229600" cy="60007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Francuski politički liberalizam</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15363" name="Rectangle 3"/>
          <p:cNvSpPr>
            <a:spLocks noGrp="1"/>
          </p:cNvSpPr>
          <p:nvPr>
            <p:ph type="body" sz="half" idx="1"/>
          </p:nvPr>
        </p:nvSpPr>
        <p:spPr>
          <a:xfrm>
            <a:off x="250825" y="1125538"/>
            <a:ext cx="8713788" cy="5543550"/>
          </a:xfrm>
        </p:spPr>
        <p:txBody>
          <a:bodyPr vert="horz" wrap="square" lIns="91440" tIns="45720" rIns="91440" bIns="45720" anchor="t"/>
          <a:p>
            <a:pPr eaLnBrk="1" hangingPunct="1">
              <a:buClr>
                <a:schemeClr val="hlink"/>
              </a:buClr>
              <a:buSzPct val="65000"/>
              <a:buFont typeface="Wingdings" panose="05000000000000000000" pitchFamily="2" charset="2"/>
            </a:pPr>
            <a:r>
              <a:rPr lang="sr-Latn-CS" altLang="x-none" sz="2000" dirty="0">
                <a:solidFill>
                  <a:srgbClr val="000000"/>
                </a:solidFill>
                <a:effectLst/>
              </a:rPr>
              <a:t>Aristokratija je iznedrila potpuno </a:t>
            </a:r>
            <a:r>
              <a:rPr lang="sr-Latn-RS" altLang="sr-Latn-CS" sz="2000" dirty="0">
                <a:solidFill>
                  <a:srgbClr val="000000"/>
                </a:solidFill>
                <a:effectLst/>
              </a:rPr>
              <a:t>novi </a:t>
            </a:r>
            <a:r>
              <a:rPr lang="sr-Latn-CS" altLang="x-none" sz="2000" dirty="0">
                <a:solidFill>
                  <a:srgbClr val="000000"/>
                </a:solidFill>
                <a:effectLst/>
              </a:rPr>
              <a:t>politički liberalizam: Šarl Monteskje de Sekonda, Benžamen Konstan de Rebek, Aleksis de Tokvil.</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Uzor je prvo Engleski, a zatim i Američki ustav.</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Centralni problem: kako sprečiti preobraćanje monarhije u despotizam.</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Isticanje značaja civilnog društva: plemstvo, gradovi, opštine, udruženja.</a:t>
            </a:r>
            <a:endParaRPr lang="sr-Latn-CS" altLang="x-none" sz="2800" dirty="0">
              <a:solidFill>
                <a:srgbClr val="000000"/>
              </a:solidFill>
              <a:effectLst/>
            </a:endParaRPr>
          </a:p>
        </p:txBody>
      </p:sp>
      <p:pic>
        <p:nvPicPr>
          <p:cNvPr id="15364" name="Picture 4" descr="447px-Alexis_de_tocqueville"/>
          <p:cNvPicPr>
            <a:picLocks noChangeAspect="1"/>
          </p:cNvPicPr>
          <p:nvPr>
            <p:ph sz="half" idx="2"/>
          </p:nvPr>
        </p:nvPicPr>
        <p:blipFill>
          <a:blip r:embed="rId1"/>
          <a:srcRect/>
          <a:stretch>
            <a:fillRect/>
          </a:stretch>
        </p:blipFill>
        <p:spPr>
          <a:xfrm>
            <a:off x="6230938" y="2997200"/>
            <a:ext cx="2630487" cy="3527425"/>
          </a:xfrm>
        </p:spPr>
      </p:pic>
      <p:pic>
        <p:nvPicPr>
          <p:cNvPr id="15365" name="Picture 5" descr="blog-portrait-benjamin-constant"/>
          <p:cNvPicPr>
            <a:picLocks noChangeAspect="1"/>
          </p:cNvPicPr>
          <p:nvPr/>
        </p:nvPicPr>
        <p:blipFill>
          <a:blip r:embed="rId2"/>
          <a:stretch>
            <a:fillRect/>
          </a:stretch>
        </p:blipFill>
        <p:spPr>
          <a:xfrm>
            <a:off x="3276600" y="2997200"/>
            <a:ext cx="2827338" cy="3582988"/>
          </a:xfrm>
          <a:prstGeom prst="rect">
            <a:avLst/>
          </a:prstGeom>
          <a:noFill/>
          <a:ln w="9525">
            <a:noFill/>
          </a:ln>
        </p:spPr>
      </p:pic>
      <p:sp>
        <p:nvSpPr>
          <p:cNvPr id="15366" name="Picture 7" descr="ELT200804221242595778617"/>
          <p:cNvSpPr>
            <a:spLocks noChangeAspect="1"/>
          </p:cNvSpPr>
          <p:nvPr/>
        </p:nvSpPr>
        <p:spPr>
          <a:xfrm>
            <a:off x="182563" y="2997200"/>
            <a:ext cx="2940050" cy="3527425"/>
          </a:xfrm>
          <a:prstGeom prst="rect">
            <a:avLst/>
          </a:prstGeom>
          <a:noFill/>
          <a:ln w="9525">
            <a:noFill/>
          </a:ln>
        </p:spPr>
        <p:txBody>
          <a:bodyPr/>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22" name="Rectangle 2"/>
          <p:cNvSpPr>
            <a:spLocks noGrp="1" noChangeArrowheads="1"/>
          </p:cNvSpPr>
          <p:nvPr>
            <p:ph type="title"/>
          </p:nvPr>
        </p:nvSpPr>
        <p:spPr>
          <a:xfrm>
            <a:off x="468313" y="260350"/>
            <a:ext cx="8229600" cy="60007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Aleksis de Tokvil (1805-1859)</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16387" name="Rectangle 3"/>
          <p:cNvSpPr>
            <a:spLocks noGrp="1"/>
          </p:cNvSpPr>
          <p:nvPr>
            <p:ph type="body" sz="half" idx="1"/>
          </p:nvPr>
        </p:nvSpPr>
        <p:spPr>
          <a:xfrm>
            <a:off x="250825" y="1125538"/>
            <a:ext cx="8642350" cy="5543550"/>
          </a:xfrm>
        </p:spPr>
        <p:txBody>
          <a:bodyPr vert="horz" wrap="square" lIns="91440" tIns="45720" rIns="91440" bIns="45720" anchor="t"/>
          <a:p>
            <a:pPr eaLnBrk="1" hangingPunct="1">
              <a:buClr>
                <a:schemeClr val="hlink"/>
              </a:buClr>
              <a:buSzPct val="65000"/>
              <a:buFont typeface="Wingdings" panose="05000000000000000000" pitchFamily="2" charset="2"/>
            </a:pPr>
            <a:r>
              <a:rPr lang="sr-Latn-CS" altLang="x-none" sz="2000" dirty="0">
                <a:solidFill>
                  <a:srgbClr val="000000"/>
                </a:solidFill>
                <a:effectLst/>
              </a:rPr>
              <a:t>Potiče iz plemićke porodice koja je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tokom revolucije izbegla iz Francuske,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vratila se pod Napoleonom i povratila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svoju staru moć pod Burbonima.</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U periodu 1830-1851. poslanik je i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član/predsednik saveta u srezu Manš.</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1831-1833. za vladu proučava u SAD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tamošnji penitencijarni sistem.</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Na osnovu svega što je video piše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i="1" dirty="0">
                <a:solidFill>
                  <a:srgbClr val="000000"/>
                </a:solidFill>
                <a:effectLst/>
              </a:rPr>
              <a:t>	Demokratiju u Americi</a:t>
            </a:r>
            <a:r>
              <a:rPr lang="sr-Latn-CS" altLang="x-none" sz="2000" dirty="0">
                <a:solidFill>
                  <a:srgbClr val="000000"/>
                </a:solidFill>
                <a:effectLst/>
              </a:rPr>
              <a:t> (1835, 1840).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pPr>
            <a:r>
              <a:rPr lang="sr-Latn-CS" altLang="x-none" sz="2000" dirty="0">
                <a:solidFill>
                  <a:srgbClr val="000000"/>
                </a:solidFill>
                <a:effectLst/>
              </a:rPr>
              <a:t>U periodu 1835-1846. putovao je i u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Irsku, Englesku i Alžir i bavio se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socijalnim položajem siromašnih i </a:t>
            </a:r>
            <a:endParaRPr lang="sr-Latn-CS" altLang="x-none" sz="2000" dirty="0">
              <a:solidFill>
                <a:srgbClr val="000000"/>
              </a:solidFill>
              <a:effectLst/>
            </a:endParaRPr>
          </a:p>
          <a:p>
            <a:pPr eaLnBrk="1" hangingPunct="1">
              <a:buClr>
                <a:schemeClr val="hlink"/>
              </a:buClr>
              <a:buSzPct val="65000"/>
              <a:buFont typeface="Wingdings" panose="05000000000000000000" pitchFamily="2" charset="2"/>
              <a:buNone/>
            </a:pPr>
            <a:r>
              <a:rPr lang="sr-Latn-CS" altLang="x-none" sz="2000" dirty="0">
                <a:solidFill>
                  <a:srgbClr val="000000"/>
                </a:solidFill>
                <a:effectLst/>
              </a:rPr>
              <a:t>	kolonijalnim sistemima (branio je postojanje francuskog kolonijalizma, ali je pozivao Francuze i Alžirce na zaključivanje mešovitih brakova).</a:t>
            </a:r>
            <a:endParaRPr lang="sr-Latn-CS" altLang="x-none" sz="2000" dirty="0">
              <a:solidFill>
                <a:srgbClr val="000000"/>
              </a:solidFill>
              <a:effectLst/>
            </a:endParaRPr>
          </a:p>
        </p:txBody>
      </p:sp>
      <p:pic>
        <p:nvPicPr>
          <p:cNvPr id="16388" name="Picture 8" descr="tocqueville"/>
          <p:cNvPicPr>
            <a:picLocks noChangeAspect="1"/>
          </p:cNvPicPr>
          <p:nvPr>
            <p:ph sz="half" idx="2"/>
          </p:nvPr>
        </p:nvPicPr>
        <p:blipFill>
          <a:blip r:embed="rId1"/>
          <a:srcRect/>
          <a:stretch>
            <a:fillRect/>
          </a:stretch>
        </p:blipFill>
        <p:spPr>
          <a:xfrm>
            <a:off x="5076825" y="1484313"/>
            <a:ext cx="3794125" cy="4392612"/>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62" name="Rectangle 2"/>
          <p:cNvSpPr>
            <a:spLocks noGrp="1" noChangeArrowheads="1"/>
          </p:cNvSpPr>
          <p:nvPr>
            <p:ph type="title"/>
          </p:nvPr>
        </p:nvSpPr>
        <p:spPr>
          <a:xfrm>
            <a:off x="250825" y="115888"/>
            <a:ext cx="8642350" cy="1223963"/>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Princip jednakosti, narodni suverenitet i demokratija</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17411" name="Rectangle 3"/>
          <p:cNvSpPr>
            <a:spLocks noGrp="1"/>
          </p:cNvSpPr>
          <p:nvPr>
            <p:ph type="body" sz="half" idx="1"/>
          </p:nvPr>
        </p:nvSpPr>
        <p:spPr>
          <a:xfrm>
            <a:off x="179388" y="1700213"/>
            <a:ext cx="8856662" cy="4968875"/>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Istorijom dominira </a:t>
            </a:r>
            <a:r>
              <a:rPr lang="sr-Latn-CS" altLang="x-none" sz="2400" dirty="0">
                <a:solidFill>
                  <a:srgbClr val="FF6600"/>
                </a:solidFill>
                <a:effectLst/>
              </a:rPr>
              <a:t>zakon širenja principa jednakosti</a:t>
            </a:r>
            <a:r>
              <a:rPr lang="sr-Latn-CS" altLang="x-none" sz="2400" dirty="0">
                <a:solidFill>
                  <a:srgbClr val="000000"/>
                </a:solidFill>
                <a:effectLst/>
              </a:rPr>
              <a:t> – u Francuskoj su se od XI veka svakih pedeset godina plemići po malo spuštali, a građani po malo dizali na društvenoj lestvici tako da će se u XIX veku potpuno izjednačiti.</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Društvo koje je potpuno utemeljeno na principu jednakosti više ne trpi nikakve </a:t>
            </a:r>
            <a:r>
              <a:rPr lang="sr-Latn-CS" altLang="x-none" sz="2400" dirty="0">
                <a:solidFill>
                  <a:srgbClr val="FF6600"/>
                </a:solidFill>
                <a:effectLst/>
              </a:rPr>
              <a:t>staleške privilegije</a:t>
            </a:r>
            <a:r>
              <a:rPr lang="sr-Latn-CS" altLang="x-none" sz="2400" dirty="0">
                <a:solidFill>
                  <a:srgbClr val="000000"/>
                </a:solidFill>
                <a:effectLst/>
              </a:rPr>
              <a:t>.</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Društvo koje je potpuno utemeljeno na principu jednakosti više ne trpi </a:t>
            </a:r>
            <a:r>
              <a:rPr lang="sr-Latn-CS" altLang="x-none" sz="2400" dirty="0">
                <a:solidFill>
                  <a:srgbClr val="FF6600"/>
                </a:solidFill>
                <a:effectLst/>
              </a:rPr>
              <a:t>monarhijski </a:t>
            </a:r>
            <a:r>
              <a:rPr lang="sr-Latn-CS" altLang="x-none" sz="2400" dirty="0">
                <a:solidFill>
                  <a:srgbClr val="000000"/>
                </a:solidFill>
                <a:effectLst/>
              </a:rPr>
              <a:t>suverenitet, već samo </a:t>
            </a:r>
            <a:r>
              <a:rPr lang="sr-Latn-CS" altLang="x-none" sz="2400" dirty="0">
                <a:solidFill>
                  <a:srgbClr val="FF6600"/>
                </a:solidFill>
                <a:effectLst/>
              </a:rPr>
              <a:t>narodni</a:t>
            </a:r>
            <a:r>
              <a:rPr lang="sr-Latn-CS" altLang="x-none" sz="2400" dirty="0">
                <a:solidFill>
                  <a:srgbClr val="000000"/>
                </a:solidFill>
                <a:effectLst/>
              </a:rPr>
              <a:t>.</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Društvo koje je potpuno utemeljeno na principu jednakosti više ne trpi </a:t>
            </a:r>
            <a:r>
              <a:rPr lang="sr-Latn-CS" altLang="x-none" sz="2400" dirty="0">
                <a:solidFill>
                  <a:srgbClr val="FF6600"/>
                </a:solidFill>
                <a:effectLst/>
              </a:rPr>
              <a:t>drugo</a:t>
            </a:r>
            <a:r>
              <a:rPr lang="sr-Latn-CS" altLang="x-none" sz="2400" dirty="0">
                <a:solidFill>
                  <a:srgbClr val="000000"/>
                </a:solidFill>
                <a:effectLst/>
              </a:rPr>
              <a:t> državno uređenje osim </a:t>
            </a:r>
            <a:r>
              <a:rPr lang="sr-Latn-CS" altLang="x-none" sz="2400" dirty="0">
                <a:solidFill>
                  <a:srgbClr val="FF6600"/>
                </a:solidFill>
                <a:effectLst/>
              </a:rPr>
              <a:t>demokratskog</a:t>
            </a:r>
            <a:r>
              <a:rPr lang="sr-Latn-CS" altLang="x-none" sz="2400" dirty="0">
                <a:solidFill>
                  <a:srgbClr val="000000"/>
                </a:solidFill>
                <a:effectLst/>
              </a:rPr>
              <a:t>.</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Demokratija po prirodi stvari oslobađa “neuko i neotesano mnoštvo”, “snažne strasti”, “duboku veru”, “sirove vrline” – da bi se sve to obuzdalo potreban je </a:t>
            </a:r>
            <a:r>
              <a:rPr lang="sr-Latn-CS" altLang="x-none" sz="2400" dirty="0">
                <a:solidFill>
                  <a:srgbClr val="FF6600"/>
                </a:solidFill>
                <a:effectLst/>
              </a:rPr>
              <a:t>demokratski moral</a:t>
            </a:r>
            <a:r>
              <a:rPr lang="sr-Latn-CS" altLang="x-none" sz="2400" dirty="0">
                <a:solidFill>
                  <a:srgbClr val="000000"/>
                </a:solidFill>
                <a:effectLst/>
              </a:rPr>
              <a:t>, na kojem će biti izgrađene sve društvene i političke institucije.</a:t>
            </a:r>
            <a:endParaRPr lang="sr-Latn-CS" altLang="x-none" sz="24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400" dirty="0">
                <a:solidFill>
                  <a:srgbClr val="000000"/>
                </a:solidFill>
                <a:effectLst/>
              </a:rPr>
              <a:t>U Tokvilovo vreme taj moral još nije postojao nigde u Evropi.</a:t>
            </a:r>
            <a:endParaRPr lang="sr-Latn-CS" altLang="x-none" sz="2400" dirty="0">
              <a:solidFill>
                <a:srgbClr val="000000"/>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1554" name="Rectangle 2"/>
          <p:cNvSpPr>
            <a:spLocks noGrp="1" noChangeArrowheads="1"/>
          </p:cNvSpPr>
          <p:nvPr>
            <p:ph type="title"/>
          </p:nvPr>
        </p:nvSpPr>
        <p:spPr>
          <a:xfrm>
            <a:off x="250825" y="115888"/>
            <a:ext cx="8642350" cy="865188"/>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Nastanak moderne demokratije</a:t>
            </a:r>
            <a:endParaRPr kumimoji="0" lang="en-US" sz="44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151555" name="Rectangle 3"/>
          <p:cNvSpPr>
            <a:spLocks noGrp="1"/>
          </p:cNvSpPr>
          <p:nvPr>
            <p:ph type="body" sz="half" idx="1"/>
          </p:nvPr>
        </p:nvSpPr>
        <p:spPr>
          <a:xfrm>
            <a:off x="323850" y="1628775"/>
            <a:ext cx="8569325" cy="5327650"/>
          </a:xfrm>
        </p:spPr>
        <p:txBody>
          <a:bodyPr vert="horz" wrap="square" lIns="91440" tIns="45720" rIns="91440" bIns="45720" anchor="t"/>
          <a:p>
            <a:pPr eaLnBrk="1" hangingPunct="1">
              <a:buClr>
                <a:schemeClr val="hlink"/>
              </a:buClr>
              <a:buSzPct val="65000"/>
              <a:buFont typeface="Wingdings" panose="05000000000000000000" pitchFamily="2" charset="2"/>
            </a:pPr>
            <a:r>
              <a:rPr lang="sr-Latn-CS" altLang="x-none" sz="2400" dirty="0">
                <a:solidFill>
                  <a:srgbClr val="000000"/>
                </a:solidFill>
                <a:effectLst/>
              </a:rPr>
              <a:t>“Mi dole potpisani u prisustvu Boga i u međusobnom prisustvu ugovaramo i ujedinjujemo se u građansko političko telo.”</a:t>
            </a:r>
            <a:endParaRPr lang="sr-Latn-CS" altLang="x-none" sz="2400" dirty="0">
              <a:solidFill>
                <a:srgbClr val="000000"/>
              </a:solidFill>
              <a:effectLst/>
            </a:endParaRPr>
          </a:p>
          <a:p>
            <a:pPr eaLnBrk="1" hangingPunct="1">
              <a:buClr>
                <a:schemeClr val="hlink"/>
              </a:buClr>
              <a:buSzPct val="65000"/>
              <a:buFont typeface="Wingdings" panose="05000000000000000000" pitchFamily="2" charset="2"/>
            </a:pPr>
            <a:r>
              <a:rPr lang="sr-Latn-CS" altLang="x-none" sz="2400" dirty="0">
                <a:solidFill>
                  <a:srgbClr val="000000"/>
                </a:solidFill>
                <a:effectLst/>
              </a:rPr>
              <a:t>Pripadnici sekte Separatista pod vođstvom Roberta Brauna sačinili su 11. novembra 1620, uoči iskrcavanja kod Plimuta u Virdžiniji, tzv. “Pakt posade </a:t>
            </a:r>
            <a:r>
              <a:rPr lang="sr-Latn-CS" altLang="x-none" sz="2400" i="1" dirty="0">
                <a:solidFill>
                  <a:srgbClr val="000000"/>
                </a:solidFill>
                <a:effectLst/>
              </a:rPr>
              <a:t>Majskog cveta</a:t>
            </a:r>
            <a:r>
              <a:rPr lang="sr-Latn-CS" altLang="x-none" sz="2400" dirty="0">
                <a:solidFill>
                  <a:srgbClr val="000000"/>
                </a:solidFill>
                <a:effectLst/>
              </a:rPr>
              <a:t>”.</a:t>
            </a:r>
            <a:endParaRPr lang="sr-Latn-CS" altLang="x-none" sz="2400" dirty="0">
              <a:solidFill>
                <a:srgbClr val="000000"/>
              </a:solidFill>
              <a:effectLst/>
            </a:endParaRPr>
          </a:p>
          <a:p>
            <a:pPr eaLnBrk="1" hangingPunct="1">
              <a:buClr>
                <a:schemeClr val="hlink"/>
              </a:buClr>
              <a:buSzPct val="65000"/>
              <a:buFont typeface="Wingdings" panose="05000000000000000000" pitchFamily="2" charset="2"/>
            </a:pPr>
            <a:r>
              <a:rPr lang="sr-Latn-CS" altLang="x-none" sz="2400" dirty="0">
                <a:solidFill>
                  <a:srgbClr val="000000"/>
                </a:solidFill>
                <a:effectLst/>
              </a:rPr>
              <a:t>Američka varijanta </a:t>
            </a:r>
            <a:r>
              <a:rPr lang="sr-Latn-CS" altLang="x-none" sz="2400" dirty="0">
                <a:solidFill>
                  <a:srgbClr val="FF6600"/>
                </a:solidFill>
                <a:effectLst/>
              </a:rPr>
              <a:t>ugovornopravne teorije</a:t>
            </a:r>
            <a:r>
              <a:rPr lang="sr-Latn-CS" altLang="x-none" sz="2400" dirty="0">
                <a:solidFill>
                  <a:srgbClr val="000000"/>
                </a:solidFill>
                <a:effectLst/>
              </a:rPr>
              <a:t>, koja je kasnije poslužila kao osnov </a:t>
            </a:r>
            <a:r>
              <a:rPr lang="sr-Latn-CS" altLang="x-none" sz="2400" dirty="0">
                <a:solidFill>
                  <a:srgbClr val="FF6600"/>
                </a:solidFill>
                <a:effectLst/>
              </a:rPr>
              <a:t>američkog konstitucionalizma</a:t>
            </a:r>
            <a:r>
              <a:rPr lang="sr-Latn-CS" altLang="x-none" sz="2400" dirty="0">
                <a:solidFill>
                  <a:srgbClr val="000000"/>
                </a:solidFill>
                <a:effectLst/>
              </a:rPr>
              <a:t>.</a:t>
            </a:r>
            <a:endParaRPr lang="sr-Latn-CS" altLang="x-none" sz="2400" dirty="0">
              <a:solidFill>
                <a:srgbClr val="000000"/>
              </a:solidFill>
              <a:effectLst/>
            </a:endParaRPr>
          </a:p>
          <a:p>
            <a:pPr eaLnBrk="1" hangingPunct="1">
              <a:buClr>
                <a:schemeClr val="hlink"/>
              </a:buClr>
              <a:buSzPct val="65000"/>
              <a:buFont typeface="Wingdings" panose="05000000000000000000" pitchFamily="2" charset="2"/>
            </a:pPr>
            <a:r>
              <a:rPr lang="sr-Latn-CS" altLang="x-none" sz="2400" dirty="0">
                <a:solidFill>
                  <a:srgbClr val="000000"/>
                </a:solidFill>
                <a:effectLst/>
              </a:rPr>
              <a:t>Model sporazumne izgradnje društva “iz prirodnog stanja” zasnovan je na </a:t>
            </a:r>
            <a:r>
              <a:rPr lang="sr-Latn-CS" altLang="x-none" sz="2400" dirty="0">
                <a:solidFill>
                  <a:srgbClr val="FF6600"/>
                </a:solidFill>
                <a:effectLst/>
              </a:rPr>
              <a:t>principu jednakosti</a:t>
            </a:r>
            <a:r>
              <a:rPr lang="sr-Latn-CS" altLang="x-none" sz="2400" dirty="0">
                <a:solidFill>
                  <a:srgbClr val="000000"/>
                </a:solidFill>
                <a:effectLst/>
              </a:rPr>
              <a:t> i zato je ujedno i najbolji model izgradnje </a:t>
            </a:r>
            <a:r>
              <a:rPr lang="sr-Latn-CS" altLang="x-none" sz="2400" dirty="0">
                <a:solidFill>
                  <a:srgbClr val="FF6600"/>
                </a:solidFill>
                <a:effectLst/>
              </a:rPr>
              <a:t>demokratije</a:t>
            </a:r>
            <a:r>
              <a:rPr lang="sr-Latn-CS" altLang="x-none" sz="2400" dirty="0">
                <a:solidFill>
                  <a:srgbClr val="000000"/>
                </a:solidFill>
                <a:effectLst/>
              </a:rPr>
              <a:t>.</a:t>
            </a:r>
            <a:endParaRPr lang="en-US" altLang="x-none" sz="2400" dirty="0">
              <a:solidFill>
                <a:srgbClr val="00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1555">
                                            <p:txEl>
                                              <p:charRg st="118" end="283"/>
                                            </p:txEl>
                                          </p:spTgt>
                                        </p:tgtEl>
                                        <p:attrNameLst>
                                          <p:attrName>style.visibility</p:attrName>
                                        </p:attrNameLst>
                                      </p:cBhvr>
                                      <p:to>
                                        <p:strVal val="visible"/>
                                      </p:to>
                                    </p:set>
                                    <p:animEffect transition="in" filter="blinds(horizontal)">
                                      <p:cBhvr>
                                        <p:cTn id="7" dur="500"/>
                                        <p:tgtEl>
                                          <p:spTgt spid="151555">
                                            <p:txEl>
                                              <p:charRg st="118" end="28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1555">
                                            <p:txEl>
                                              <p:charRg st="283" end="392"/>
                                            </p:txEl>
                                          </p:spTgt>
                                        </p:tgtEl>
                                        <p:attrNameLst>
                                          <p:attrName>style.visibility</p:attrName>
                                        </p:attrNameLst>
                                      </p:cBhvr>
                                      <p:to>
                                        <p:strVal val="visible"/>
                                      </p:to>
                                    </p:set>
                                    <p:animEffect transition="in" filter="blinds(horizontal)">
                                      <p:cBhvr>
                                        <p:cTn id="12" dur="500"/>
                                        <p:tgtEl>
                                          <p:spTgt spid="151555">
                                            <p:txEl>
                                              <p:charRg st="283" end="39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51555">
                                            <p:txEl>
                                              <p:charRg st="392" end="541"/>
                                            </p:txEl>
                                          </p:spTgt>
                                        </p:tgtEl>
                                        <p:attrNameLst>
                                          <p:attrName>style.visibility</p:attrName>
                                        </p:attrNameLst>
                                      </p:cBhvr>
                                      <p:to>
                                        <p:strVal val="visible"/>
                                      </p:to>
                                    </p:set>
                                    <p:animEffect transition="in" filter="blinds(horizontal)">
                                      <p:cBhvr>
                                        <p:cTn id="17" dur="500"/>
                                        <p:tgtEl>
                                          <p:spTgt spid="151555">
                                            <p:txEl>
                                              <p:charRg st="392" end="54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7458" name="Rectangle 2"/>
          <p:cNvSpPr>
            <a:spLocks noGrp="1" noChangeArrowheads="1"/>
          </p:cNvSpPr>
          <p:nvPr>
            <p:ph type="title"/>
          </p:nvPr>
        </p:nvSpPr>
        <p:spPr>
          <a:xfrm>
            <a:off x="250825" y="115888"/>
            <a:ext cx="8713788" cy="7207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Komparativne prednosti Amerike</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19459" name="Rectangle 3"/>
          <p:cNvSpPr>
            <a:spLocks noGrp="1"/>
          </p:cNvSpPr>
          <p:nvPr>
            <p:ph type="body" sz="half" idx="1"/>
          </p:nvPr>
        </p:nvSpPr>
        <p:spPr>
          <a:xfrm>
            <a:off x="179388" y="908050"/>
            <a:ext cx="8640762" cy="5761038"/>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Tokvil svoj</a:t>
            </a:r>
            <a:r>
              <a:rPr sz="2000" dirty="0">
                <a:solidFill>
                  <a:srgbClr val="000000"/>
                </a:solidFill>
                <a:effectLst/>
              </a:rPr>
              <a:t>a</a:t>
            </a:r>
            <a:r>
              <a:rPr lang="sr-Latn-CS" altLang="x-none" sz="2000" dirty="0">
                <a:solidFill>
                  <a:srgbClr val="000000"/>
                </a:solidFill>
                <a:effectLst/>
              </a:rPr>
              <a:t> izlaganja uglavnom ograničava na severne države SAD – na jugu postoji ropstvo koje je pogubno za svaki, pa i demokratski moral.</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Pošto su u Americi usklađeni država i društvo (politika i moral), ona najbrže i najstabilnije napreduje u modernoj epohi.</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Amerika je u modernu epohu ušla sa pet komparativnih prednosti u odnosu na evropske države:</a:t>
            </a:r>
            <a:endParaRPr lang="sr-Latn-CS" altLang="x-none" sz="2000" dirty="0">
              <a:solidFill>
                <a:srgbClr val="000000"/>
              </a:solidFill>
              <a:effectLst/>
            </a:endParaRPr>
          </a:p>
          <a:p>
            <a:pPr lvl="1" eaLnBrk="1" hangingPunct="1">
              <a:lnSpc>
                <a:spcPct val="90000"/>
              </a:lnSpc>
            </a:pPr>
            <a:r>
              <a:rPr lang="sr-Latn-CS" altLang="x-none" sz="1800" dirty="0">
                <a:solidFill>
                  <a:srgbClr val="000000"/>
                </a:solidFill>
                <a:effectLst/>
              </a:rPr>
              <a:t>naseljavali su je ljudi sa čvrstim verskim ubeđenjima, tako da prosvetiteljstvo u 18. veku nije dovelo do takvih duhovnih lomova kao u Evropi (</a:t>
            </a:r>
            <a:r>
              <a:rPr lang="sr-Latn-CS" altLang="x-none" sz="1800" dirty="0">
                <a:solidFill>
                  <a:srgbClr val="FF6600"/>
                </a:solidFill>
                <a:effectLst/>
              </a:rPr>
              <a:t>religiozni i slobodarsku duh nisu se sukobili</a:t>
            </a:r>
            <a:r>
              <a:rPr lang="sr-Latn-CS" altLang="x-none" sz="1800" dirty="0">
                <a:solidFill>
                  <a:srgbClr val="000000"/>
                </a:solidFill>
                <a:effectLst/>
              </a:rPr>
              <a:t>) i </a:t>
            </a:r>
            <a:r>
              <a:rPr lang="sr-Latn-CS" altLang="x-none" sz="1800" dirty="0">
                <a:solidFill>
                  <a:srgbClr val="FF6600"/>
                </a:solidFill>
                <a:effectLst/>
              </a:rPr>
              <a:t>vera je mogla da potpomogne izgradnji demokratskog morala;</a:t>
            </a:r>
            <a:endParaRPr lang="sr-Latn-CS" altLang="x-none" sz="1800" dirty="0">
              <a:solidFill>
                <a:srgbClr val="FF6600"/>
              </a:solidFill>
              <a:effectLst/>
            </a:endParaRPr>
          </a:p>
          <a:p>
            <a:pPr lvl="1" eaLnBrk="1" hangingPunct="1">
              <a:lnSpc>
                <a:spcPct val="90000"/>
              </a:lnSpc>
            </a:pPr>
            <a:r>
              <a:rPr lang="sr-Latn-CS" altLang="x-none" sz="1800" dirty="0">
                <a:solidFill>
                  <a:srgbClr val="000000"/>
                </a:solidFill>
                <a:effectLst/>
              </a:rPr>
              <a:t>američke institucije su oblikovali progonjenici koji su dobro poznavali </a:t>
            </a:r>
            <a:r>
              <a:rPr lang="sr-Latn-CS" altLang="x-none" sz="1800" dirty="0">
                <a:solidFill>
                  <a:srgbClr val="FF6600"/>
                </a:solidFill>
                <a:effectLst/>
              </a:rPr>
              <a:t>vrednost zakona</a:t>
            </a:r>
            <a:r>
              <a:rPr lang="sr-Latn-CS" altLang="x-none" sz="1800" dirty="0">
                <a:solidFill>
                  <a:srgbClr val="000000"/>
                </a:solidFill>
                <a:effectLst/>
              </a:rPr>
              <a:t> i koji su znali da se </a:t>
            </a:r>
            <a:r>
              <a:rPr lang="sr-Latn-CS" altLang="x-none" sz="1800" dirty="0">
                <a:solidFill>
                  <a:srgbClr val="FF6600"/>
                </a:solidFill>
                <a:effectLst/>
              </a:rPr>
              <a:t>sloboda najbolje štiti zakonom;</a:t>
            </a:r>
            <a:endParaRPr lang="sr-Latn-CS" altLang="x-none" sz="1800" dirty="0">
              <a:solidFill>
                <a:srgbClr val="FF6600"/>
              </a:solidFill>
              <a:effectLst/>
            </a:endParaRPr>
          </a:p>
          <a:p>
            <a:pPr lvl="1" eaLnBrk="1" hangingPunct="1">
              <a:lnSpc>
                <a:spcPct val="90000"/>
              </a:lnSpc>
            </a:pPr>
            <a:r>
              <a:rPr lang="sr-Latn-CS" altLang="x-none" sz="1800" dirty="0">
                <a:solidFill>
                  <a:srgbClr val="FF6600"/>
                </a:solidFill>
                <a:effectLst/>
              </a:rPr>
              <a:t>zemlje je bilo dosta</a:t>
            </a:r>
            <a:r>
              <a:rPr lang="sr-Latn-CS" altLang="x-none" sz="1800" dirty="0">
                <a:solidFill>
                  <a:srgbClr val="000000"/>
                </a:solidFill>
                <a:effectLst/>
              </a:rPr>
              <a:t> tako da ju je svako mogao dobiti i </a:t>
            </a:r>
            <a:r>
              <a:rPr lang="sr-Latn-CS" altLang="x-none" sz="1800" dirty="0">
                <a:solidFill>
                  <a:srgbClr val="FF6600"/>
                </a:solidFill>
                <a:effectLst/>
              </a:rPr>
              <a:t>nije mogla da se formira veleposednička aristokratija</a:t>
            </a:r>
            <a:r>
              <a:rPr lang="sr-Latn-CS" altLang="x-none" sz="1800" dirty="0">
                <a:solidFill>
                  <a:srgbClr val="000000"/>
                </a:solidFill>
                <a:effectLst/>
              </a:rPr>
              <a:t>, pogubna za svaku demokratiju;</a:t>
            </a:r>
            <a:endParaRPr lang="sr-Latn-CS" altLang="x-none" sz="1800" dirty="0">
              <a:solidFill>
                <a:srgbClr val="000000"/>
              </a:solidFill>
              <a:effectLst/>
            </a:endParaRPr>
          </a:p>
          <a:p>
            <a:pPr lvl="1" eaLnBrk="1" hangingPunct="1">
              <a:lnSpc>
                <a:spcPct val="90000"/>
              </a:lnSpc>
            </a:pPr>
            <a:r>
              <a:rPr lang="sr-Latn-CS" altLang="x-none" sz="1800" dirty="0">
                <a:solidFill>
                  <a:srgbClr val="FF6600"/>
                </a:solidFill>
                <a:effectLst/>
              </a:rPr>
              <a:t>društvo je prethodilo državi</a:t>
            </a:r>
            <a:r>
              <a:rPr lang="sr-Latn-CS" altLang="x-none" sz="1800" dirty="0">
                <a:solidFill>
                  <a:schemeClr val="folHlink"/>
                </a:solidFill>
                <a:effectLst/>
              </a:rPr>
              <a:t> </a:t>
            </a:r>
            <a:r>
              <a:rPr lang="sr-Latn-CS" altLang="x-none" sz="1800" dirty="0">
                <a:solidFill>
                  <a:srgbClr val="000000"/>
                </a:solidFill>
                <a:effectLst/>
              </a:rPr>
              <a:t>(negde se čak dešavalo da je </a:t>
            </a:r>
            <a:r>
              <a:rPr lang="sr-Latn-CS" altLang="x-none" sz="1800" dirty="0">
                <a:solidFill>
                  <a:srgbClr val="FF6600"/>
                </a:solidFill>
                <a:effectLst/>
              </a:rPr>
              <a:t>suživot nepovezanih i atomizovanih ljudi na jednoj teritoriji prethodio društvu</a:t>
            </a:r>
            <a:r>
              <a:rPr lang="sr-Latn-CS" altLang="x-none" sz="1800" dirty="0">
                <a:solidFill>
                  <a:srgbClr val="000000"/>
                </a:solidFill>
                <a:effectLst/>
              </a:rPr>
              <a:t>);</a:t>
            </a:r>
            <a:endParaRPr lang="sr-Latn-CS" altLang="x-none" sz="1800" dirty="0">
              <a:solidFill>
                <a:srgbClr val="000000"/>
              </a:solidFill>
              <a:effectLst/>
            </a:endParaRPr>
          </a:p>
          <a:p>
            <a:pPr lvl="1" eaLnBrk="1" hangingPunct="1">
              <a:lnSpc>
                <a:spcPct val="90000"/>
              </a:lnSpc>
            </a:pPr>
            <a:r>
              <a:rPr lang="sr-Latn-CS" altLang="x-none" sz="1800" dirty="0">
                <a:solidFill>
                  <a:srgbClr val="000000"/>
                </a:solidFill>
                <a:effectLst/>
              </a:rPr>
              <a:t>izgradnja političkog jedinstva tekla je postupno, od </a:t>
            </a:r>
            <a:r>
              <a:rPr lang="sr-Latn-CS" altLang="x-none" sz="1800" dirty="0">
                <a:solidFill>
                  <a:srgbClr val="FF6600"/>
                </a:solidFill>
                <a:effectLst/>
              </a:rPr>
              <a:t>opštine</a:t>
            </a:r>
            <a:r>
              <a:rPr lang="sr-Latn-CS" altLang="x-none" sz="1800" dirty="0">
                <a:solidFill>
                  <a:srgbClr val="000000"/>
                </a:solidFill>
                <a:effectLst/>
              </a:rPr>
              <a:t>, preko </a:t>
            </a:r>
            <a:r>
              <a:rPr lang="sr-Latn-CS" altLang="x-none" sz="1800" dirty="0">
                <a:solidFill>
                  <a:srgbClr val="FF6600"/>
                </a:solidFill>
                <a:effectLst/>
              </a:rPr>
              <a:t>sreza </a:t>
            </a:r>
            <a:r>
              <a:rPr lang="sr-Latn-CS" altLang="x-none" sz="1800" dirty="0">
                <a:solidFill>
                  <a:srgbClr val="000000"/>
                </a:solidFill>
                <a:effectLst/>
              </a:rPr>
              <a:t>i </a:t>
            </a:r>
            <a:r>
              <a:rPr lang="sr-Latn-CS" altLang="x-none" sz="1800" dirty="0">
                <a:solidFill>
                  <a:srgbClr val="FF6600"/>
                </a:solidFill>
                <a:effectLst/>
              </a:rPr>
              <a:t>države </a:t>
            </a:r>
            <a:r>
              <a:rPr lang="sr-Latn-CS" altLang="x-none" sz="1800" dirty="0">
                <a:solidFill>
                  <a:srgbClr val="000000"/>
                </a:solidFill>
                <a:effectLst/>
              </a:rPr>
              <a:t>(federalne jedinice), do </a:t>
            </a:r>
            <a:r>
              <a:rPr lang="sr-Latn-CS" altLang="x-none" sz="1800" dirty="0">
                <a:solidFill>
                  <a:srgbClr val="FF6600"/>
                </a:solidFill>
                <a:effectLst/>
              </a:rPr>
              <a:t>federacije.</a:t>
            </a:r>
            <a:endParaRPr lang="sr-Latn-CS" altLang="x-none" sz="1800" dirty="0">
              <a:solidFill>
                <a:srgbClr val="FF66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Amerika je kao organizovano pluralističko društvo izbegla obe opasnosti – od </a:t>
            </a:r>
            <a:r>
              <a:rPr lang="sr-Latn-CS" altLang="x-none" sz="2000" dirty="0">
                <a:solidFill>
                  <a:srgbClr val="FF6600"/>
                </a:solidFill>
                <a:effectLst/>
              </a:rPr>
              <a:t>centralizovane homogenosti</a:t>
            </a:r>
            <a:r>
              <a:rPr lang="sr-Latn-CS" altLang="x-none" sz="2000" dirty="0">
                <a:solidFill>
                  <a:srgbClr val="000000"/>
                </a:solidFill>
                <a:effectLst/>
              </a:rPr>
              <a:t> i od </a:t>
            </a:r>
            <a:r>
              <a:rPr lang="sr-Latn-CS" altLang="x-none" sz="2000" dirty="0">
                <a:solidFill>
                  <a:srgbClr val="FF6600"/>
                </a:solidFill>
                <a:effectLst/>
              </a:rPr>
              <a:t>konfederalne anarhije</a:t>
            </a:r>
            <a:r>
              <a:rPr lang="sr-Latn-CS" altLang="x-none" sz="2000" dirty="0">
                <a:solidFill>
                  <a:srgbClr val="000000"/>
                </a:solidFill>
                <a:effectLst/>
              </a:rPr>
              <a:t>.</a:t>
            </a:r>
            <a:endParaRPr lang="sr-Latn-CS" altLang="x-none" sz="2000" dirty="0">
              <a:solidFill>
                <a:srgbClr val="000000"/>
              </a:solidFill>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02" name="Rectangle 2"/>
          <p:cNvSpPr>
            <a:spLocks noGrp="1" noChangeArrowheads="1"/>
          </p:cNvSpPr>
          <p:nvPr>
            <p:ph type="title"/>
          </p:nvPr>
        </p:nvSpPr>
        <p:spPr>
          <a:xfrm>
            <a:off x="250825" y="115888"/>
            <a:ext cx="8713788" cy="720725"/>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Demokratska postignuća Amerike</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0483" name="Rectangle 3"/>
          <p:cNvSpPr>
            <a:spLocks noGrp="1"/>
          </p:cNvSpPr>
          <p:nvPr>
            <p:ph type="body" sz="half" idx="1"/>
          </p:nvPr>
        </p:nvSpPr>
        <p:spPr>
          <a:xfrm>
            <a:off x="107950" y="981075"/>
            <a:ext cx="8856663" cy="5688013"/>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Pošto su u Americi sređeni odnosi između opštine, sreza, države i federacije, to pogoduje javljanju mnoštva građanskih udruženja, koje građani osnivaju dobrovoljno, koja traju onoliko dugo koliko i potreba za njima i koja služe za ostvaranje zajedničkih interesa građana.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Pošto udruživanje u Americi često ima političke ciljeve, ono je snažna garantija demokratije kako protiv osamostaljivanja interesa nosilaca vlasti, tako i protiv tiranije većine.</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Iako u Americi postoji potpuna </a:t>
            </a:r>
            <a:r>
              <a:rPr lang="sr-Latn-CS" altLang="x-none" sz="2000" dirty="0">
                <a:solidFill>
                  <a:srgbClr val="FF6600"/>
                </a:solidFill>
                <a:effectLst/>
              </a:rPr>
              <a:t>jednakost jedino pred zakonom, Amerikanci su prilično izjednačeni i u imovini i u prosvećenosti</a:t>
            </a:r>
            <a:r>
              <a:rPr lang="sr-Latn-CS" altLang="x-none" sz="2000" dirty="0">
                <a:solidFill>
                  <a:srgbClr val="000000"/>
                </a:solidFill>
                <a:effectLst/>
              </a:rPr>
              <a:t>: malo je neznalica, ali nema mnogo ni naučnika </a:t>
            </a:r>
            <a:r>
              <a:rPr lang="sr-Latn-RS" altLang="sr-Latn-CS" sz="2000" dirty="0">
                <a:solidFill>
                  <a:srgbClr val="000000"/>
                </a:solidFill>
                <a:effectLst/>
              </a:rPr>
              <a:t>- “mikrotiranija većine”. </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Osnovno obrazovanje je dostupno skoro svima, visoko skoro nikom: pošto sa 15 godina već počinju da rade, nemaju vremena za ništa više od osnovnog obrazovanja.</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Pošto su svi međusobno prilično </a:t>
            </a:r>
            <a:r>
              <a:rPr lang="sr-Latn-CS" altLang="x-none" sz="2000" dirty="0">
                <a:solidFill>
                  <a:srgbClr val="FF6600"/>
                </a:solidFill>
                <a:effectLst/>
              </a:rPr>
              <a:t>jednaki, a to znači i nemoćni,</a:t>
            </a:r>
            <a:r>
              <a:rPr lang="sr-Latn-CS" altLang="x-none" sz="2000" dirty="0">
                <a:solidFill>
                  <a:srgbClr val="000000"/>
                </a:solidFill>
                <a:effectLst/>
              </a:rPr>
              <a:t> prinuđeni su da se udružuju kako bi se branili od vlasti.</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Princip </a:t>
            </a:r>
            <a:r>
              <a:rPr lang="sr-Latn-CS" altLang="x-none" sz="2000" dirty="0">
                <a:solidFill>
                  <a:srgbClr val="FF6600"/>
                </a:solidFill>
                <a:effectLst/>
              </a:rPr>
              <a:t>subsidijarnosti </a:t>
            </a:r>
            <a:r>
              <a:rPr lang="sr-Latn-CS" altLang="x-none" sz="2000" dirty="0">
                <a:solidFill>
                  <a:srgbClr val="000000"/>
                </a:solidFill>
                <a:effectLst/>
              </a:rPr>
              <a:t>– viša vlast ne rešava ništa što bi bolje mogla da reši niža vlast, koja je bliža svakodnevnom životu.</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FF6600"/>
                </a:solidFill>
                <a:effectLst/>
              </a:rPr>
              <a:t>Bikameralizam</a:t>
            </a:r>
            <a:r>
              <a:rPr lang="sr-Latn-CS" altLang="x-none" sz="2000" dirty="0">
                <a:solidFill>
                  <a:srgbClr val="000000"/>
                </a:solidFill>
                <a:effectLst/>
              </a:rPr>
              <a:t> – Predstavnički dom je demokratski organ u kojem nema sposobnih političara i Senat u kojem se stvara </a:t>
            </a:r>
            <a:r>
              <a:rPr lang="sr-Latn-CS" altLang="x-none" sz="2000" dirty="0">
                <a:solidFill>
                  <a:srgbClr val="FF6600"/>
                </a:solidFill>
                <a:effectLst/>
              </a:rPr>
              <a:t>prosvećena aristokratija</a:t>
            </a:r>
            <a:r>
              <a:rPr lang="sr-Latn-CS" altLang="x-none" sz="2000" dirty="0">
                <a:solidFill>
                  <a:srgbClr val="000000"/>
                </a:solidFill>
                <a:effectLst/>
              </a:rPr>
              <a:t>.</a:t>
            </a:r>
            <a:endParaRPr lang="sr-Latn-CS" altLang="x-none" sz="2000" dirty="0">
              <a:solidFill>
                <a:srgbClr val="000000"/>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9746" name="Rectangle 2"/>
          <p:cNvSpPr>
            <a:spLocks noGrp="1" noChangeArrowheads="1"/>
          </p:cNvSpPr>
          <p:nvPr>
            <p:ph type="title"/>
          </p:nvPr>
        </p:nvSpPr>
        <p:spPr>
          <a:xfrm>
            <a:off x="250825" y="115888"/>
            <a:ext cx="8713788" cy="649288"/>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Javno mnjenje u demokratiji</a:t>
            </a:r>
            <a:r>
              <a:rPr kumimoji="0" lang="sr-Latn-CS" sz="4000" b="0" i="0" u="none" strike="noStrike" kern="0" cap="none" spc="0" normalizeH="0" baseline="0" noProof="0" smtClean="0">
                <a:ln>
                  <a:noFill/>
                </a:ln>
                <a:solidFill>
                  <a:schemeClr val="folHlink"/>
                </a:solidFill>
                <a:effectLst>
                  <a:outerShdw blurRad="38100" dist="38100" dir="2700000" algn="tl">
                    <a:srgbClr val="C0C0C0"/>
                  </a:outerShdw>
                </a:effectLst>
                <a:uLnTx/>
                <a:uFillTx/>
                <a:latin typeface="+mj-lt"/>
                <a:ea typeface="+mj-ea"/>
                <a:cs typeface="+mj-cs"/>
              </a:rPr>
              <a:t> </a:t>
            </a:r>
            <a:endParaRPr kumimoji="0" lang="en-US" sz="4000" b="0" i="0" u="none" strike="noStrike" kern="0" cap="none" spc="0" normalizeH="0" baseline="0" noProof="0" smtClean="0">
              <a:ln>
                <a:noFill/>
              </a:ln>
              <a:solidFill>
                <a:schemeClr val="folHlink"/>
              </a:solidFill>
              <a:effectLst>
                <a:outerShdw blurRad="38100" dist="38100" dir="2700000" algn="tl">
                  <a:srgbClr val="C0C0C0"/>
                </a:outerShdw>
              </a:effectLst>
              <a:uLnTx/>
              <a:uFillTx/>
              <a:latin typeface="+mj-lt"/>
              <a:ea typeface="+mj-ea"/>
              <a:cs typeface="+mj-cs"/>
            </a:endParaRPr>
          </a:p>
        </p:txBody>
      </p:sp>
      <p:sp>
        <p:nvSpPr>
          <p:cNvPr id="21507" name="Rectangle 3"/>
          <p:cNvSpPr>
            <a:spLocks noGrp="1"/>
          </p:cNvSpPr>
          <p:nvPr>
            <p:ph type="body" sz="half" idx="1"/>
          </p:nvPr>
        </p:nvSpPr>
        <p:spPr>
          <a:xfrm>
            <a:off x="250825" y="1052513"/>
            <a:ext cx="8785225" cy="5545137"/>
          </a:xfrm>
        </p:spPr>
        <p:txBody>
          <a:bodyPr vert="horz" wrap="square" lIns="91440" tIns="45720" rIns="91440" bIns="45720" anchor="t"/>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Ni u jednoj modernoj državi više nije moguće da se neka vlast uzdigne iznad </a:t>
            </a:r>
            <a:r>
              <a:rPr lang="sr-Latn-CS" altLang="x-none" sz="2000" dirty="0">
                <a:solidFill>
                  <a:srgbClr val="FF6600"/>
                </a:solidFill>
                <a:effectLst/>
              </a:rPr>
              <a:t>vlasti javnog mnjenja</a:t>
            </a:r>
            <a:r>
              <a:rPr lang="sr-Latn-CS" altLang="x-none" sz="2000" dirty="0">
                <a:solidFill>
                  <a:srgbClr val="000000"/>
                </a:solidFill>
                <a:effectLst/>
              </a:rPr>
              <a:t>. Pitanje je samo kako će se ova, najviša vlast ispoljiti: u Americi ona se ispoljava kroz </a:t>
            </a:r>
            <a:r>
              <a:rPr lang="sr-Latn-CS" altLang="x-none" sz="2000" dirty="0">
                <a:solidFill>
                  <a:srgbClr val="FF6600"/>
                </a:solidFill>
                <a:effectLst/>
              </a:rPr>
              <a:t>izbore i referendume</a:t>
            </a:r>
            <a:r>
              <a:rPr lang="sr-Latn-CS" altLang="x-none" sz="2000" dirty="0">
                <a:solidFill>
                  <a:srgbClr val="000000"/>
                </a:solidFill>
                <a:effectLst/>
              </a:rPr>
              <a:t>, a u Francuskoj kroz </a:t>
            </a:r>
            <a:r>
              <a:rPr lang="sr-Latn-CS" altLang="x-none" sz="2000" dirty="0">
                <a:solidFill>
                  <a:srgbClr val="FF6600"/>
                </a:solidFill>
                <a:effectLst/>
              </a:rPr>
              <a:t>revolucije</a:t>
            </a:r>
            <a:r>
              <a:rPr lang="sr-Latn-CS" altLang="x-none" sz="2000" dirty="0">
                <a:solidFill>
                  <a:srgbClr val="000000"/>
                </a:solidFill>
                <a:effectLst/>
              </a:rPr>
              <a:t>.</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Međutim, javno mnjenje je loše ako nije podvrgnuto jednoj, još višoj vlasti – a to je pravda. Nepravedno javno mnjenje opasno je kao i bilo koji voluntarizam: ono vodi u </a:t>
            </a:r>
            <a:r>
              <a:rPr lang="sr-Latn-CS" altLang="x-none" sz="2000" dirty="0">
                <a:solidFill>
                  <a:srgbClr val="FF6600"/>
                </a:solidFill>
                <a:effectLst/>
              </a:rPr>
              <a:t>tiraniju većine</a:t>
            </a:r>
            <a:r>
              <a:rPr lang="sr-Latn-CS" altLang="x-none" sz="2000" dirty="0">
                <a:solidFill>
                  <a:srgbClr val="000000"/>
                </a:solidFill>
                <a:effectLst/>
              </a:rPr>
              <a:t>.</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Zato vladavina javnog mnjenja nije bezopasna ni u Americi, tim pre što tamo </a:t>
            </a:r>
            <a:r>
              <a:rPr lang="sr-Latn-CS" altLang="x-none" sz="2000" dirty="0">
                <a:solidFill>
                  <a:srgbClr val="FF6600"/>
                </a:solidFill>
                <a:effectLst/>
              </a:rPr>
              <a:t>ne postoji “duhovna sloboda”</a:t>
            </a:r>
            <a:r>
              <a:rPr lang="sr-Latn-CS" altLang="x-none" sz="2000" dirty="0">
                <a:solidFill>
                  <a:srgbClr val="000000"/>
                </a:solidFill>
                <a:effectLst/>
              </a:rPr>
              <a:t> – najkritičnija opaska Tokvila.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Iako je Amerika daleko od svake revolucije, žestina strasti u štampi nije ništa manja nego u Evropi i utiče na objektivnost informisanja.</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FF6600"/>
                </a:solidFill>
                <a:effectLst/>
              </a:rPr>
              <a:t>Sloboda štampe</a:t>
            </a:r>
            <a:r>
              <a:rPr lang="sr-Latn-CS" altLang="x-none" sz="2000" dirty="0">
                <a:solidFill>
                  <a:srgbClr val="000000"/>
                </a:solidFill>
                <a:effectLst/>
              </a:rPr>
              <a:t> mnogo je značajnija sa stanovišta zala koje sprečava nego dobara koje donosi.</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Štampa je ili potčinjena ili slobodna: ako je slobodna onda se moraju prihvatiti njene (velike) mane i neutralizovati njihove posledice.</a:t>
            </a:r>
            <a:endParaRPr lang="sr-Latn-CS" altLang="x-none" sz="2000" dirty="0">
              <a:solidFill>
                <a:srgbClr val="000000"/>
              </a:solidFill>
              <a:effectLst/>
            </a:endParaRPr>
          </a:p>
          <a:p>
            <a:pPr eaLnBrk="1" hangingPunct="1">
              <a:lnSpc>
                <a:spcPct val="80000"/>
              </a:lnSpc>
              <a:buClr>
                <a:schemeClr val="hlink"/>
              </a:buClr>
              <a:buSzPct val="65000"/>
              <a:buFont typeface="Wingdings" panose="05000000000000000000" pitchFamily="2" charset="2"/>
            </a:pPr>
            <a:r>
              <a:rPr lang="sr-Latn-CS" altLang="x-none" sz="2000" dirty="0">
                <a:solidFill>
                  <a:srgbClr val="000000"/>
                </a:solidFill>
                <a:effectLst/>
              </a:rPr>
              <a:t>Tiraniji većine najefikasnije može da se suprotstavi prosvećena aristokratija koja shvata pravdu i koja je organizovana na principima: </a:t>
            </a:r>
            <a:endParaRPr lang="sr-Latn-CS" altLang="x-none" sz="2000" dirty="0">
              <a:solidFill>
                <a:srgbClr val="000000"/>
              </a:solidFill>
              <a:effectLst/>
            </a:endParaRPr>
          </a:p>
          <a:p>
            <a:pPr lvl="1" eaLnBrk="1" hangingPunct="1">
              <a:lnSpc>
                <a:spcPct val="80000"/>
              </a:lnSpc>
            </a:pPr>
            <a:r>
              <a:rPr lang="sr-Latn-CS" altLang="x-none" sz="1800" dirty="0">
                <a:solidFill>
                  <a:srgbClr val="FF6600"/>
                </a:solidFill>
                <a:effectLst/>
              </a:rPr>
              <a:t>bikameralizma</a:t>
            </a:r>
            <a:r>
              <a:rPr lang="sr-Latn-CS" altLang="x-none" sz="1800" dirty="0">
                <a:solidFill>
                  <a:srgbClr val="000000"/>
                </a:solidFill>
                <a:effectLst/>
              </a:rPr>
              <a:t> zakonodavne vlasti, </a:t>
            </a:r>
            <a:endParaRPr lang="sr-Latn-CS" altLang="x-none" sz="1800" dirty="0">
              <a:solidFill>
                <a:srgbClr val="000000"/>
              </a:solidFill>
              <a:effectLst/>
            </a:endParaRPr>
          </a:p>
          <a:p>
            <a:pPr lvl="1" eaLnBrk="1" hangingPunct="1">
              <a:lnSpc>
                <a:spcPct val="80000"/>
              </a:lnSpc>
            </a:pPr>
            <a:r>
              <a:rPr lang="sr-Latn-CS" altLang="x-none" sz="1800" dirty="0">
                <a:solidFill>
                  <a:srgbClr val="FF6600"/>
                </a:solidFill>
                <a:effectLst/>
              </a:rPr>
              <a:t>nezavisnosti </a:t>
            </a:r>
            <a:r>
              <a:rPr lang="sr-Latn-CS" altLang="x-none" sz="1800" dirty="0">
                <a:solidFill>
                  <a:srgbClr val="000000"/>
                </a:solidFill>
                <a:effectLst/>
              </a:rPr>
              <a:t>sudske vlasti i </a:t>
            </a:r>
            <a:endParaRPr lang="sr-Latn-CS" altLang="x-none" sz="1800" dirty="0">
              <a:solidFill>
                <a:srgbClr val="000000"/>
              </a:solidFill>
              <a:effectLst/>
            </a:endParaRPr>
          </a:p>
          <a:p>
            <a:pPr lvl="1" eaLnBrk="1" hangingPunct="1">
              <a:lnSpc>
                <a:spcPct val="80000"/>
              </a:lnSpc>
            </a:pPr>
            <a:r>
              <a:rPr lang="sr-Latn-CS" altLang="x-none" sz="1800" dirty="0">
                <a:solidFill>
                  <a:srgbClr val="FF6600"/>
                </a:solidFill>
                <a:effectLst/>
              </a:rPr>
              <a:t>izbornosti </a:t>
            </a:r>
            <a:r>
              <a:rPr lang="sr-Latn-CS" altLang="x-none" sz="1800" dirty="0">
                <a:solidFill>
                  <a:srgbClr val="000000"/>
                </a:solidFill>
                <a:effectLst/>
              </a:rPr>
              <a:t>izvršne vlasti.</a:t>
            </a:r>
            <a:endParaRPr lang="sr-Latn-CS" altLang="x-none" sz="1800" dirty="0">
              <a:solidFill>
                <a:srgbClr val="000000"/>
              </a:solidFill>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9506" name="Rectangle 2"/>
          <p:cNvSpPr>
            <a:spLocks noGrp="1" noChangeArrowheads="1"/>
          </p:cNvSpPr>
          <p:nvPr>
            <p:ph type="title"/>
          </p:nvPr>
        </p:nvSpPr>
        <p:spPr>
          <a:xfrm>
            <a:off x="179388" y="260350"/>
            <a:ext cx="8856663" cy="647700"/>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sr-Latn-C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rPr>
              <a:t>Problemi sa kojima se suočava Evropa</a:t>
            </a:r>
            <a:endParaRPr kumimoji="0" lang="en-US" sz="4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j-lt"/>
              <a:ea typeface="+mj-ea"/>
              <a:cs typeface="+mj-cs"/>
            </a:endParaRPr>
          </a:p>
        </p:txBody>
      </p:sp>
      <p:sp>
        <p:nvSpPr>
          <p:cNvPr id="22531" name="Rectangle 3"/>
          <p:cNvSpPr>
            <a:spLocks noGrp="1"/>
          </p:cNvSpPr>
          <p:nvPr>
            <p:ph type="body" sz="half" idx="1"/>
          </p:nvPr>
        </p:nvSpPr>
        <p:spPr>
          <a:xfrm>
            <a:off x="107950" y="1052830"/>
            <a:ext cx="8928100" cy="5755640"/>
          </a:xfrm>
        </p:spPr>
        <p:txBody>
          <a:bodyPr vert="horz" wrap="square" lIns="91440" tIns="45720" rIns="91440" bIns="45720" anchor="t"/>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Proučavanje “američkog iskustva” neophodno je svakoj državi koja hoće da se uspešno demokratizuje. Ona se mora ugledati na Ameriku, ali ne tako što će ropski kopirati njene institucije, nego tako što će na njenom </a:t>
            </a:r>
            <a:r>
              <a:rPr lang="sr-Latn-CS" altLang="x-none" sz="2000" dirty="0">
                <a:solidFill>
                  <a:srgbClr val="FF6600"/>
                </a:solidFill>
                <a:effectLst/>
              </a:rPr>
              <a:t>primeru</a:t>
            </a:r>
            <a:r>
              <a:rPr lang="sr-Latn-CS" altLang="x-none" sz="2000" dirty="0">
                <a:effectLst/>
              </a:rPr>
              <a:t> </a:t>
            </a:r>
            <a:r>
              <a:rPr lang="sr-Latn-CS" altLang="x-none" sz="2000" dirty="0">
                <a:solidFill>
                  <a:srgbClr val="000000"/>
                </a:solidFill>
                <a:effectLst/>
              </a:rPr>
              <a:t>naučiti </a:t>
            </a:r>
            <a:r>
              <a:rPr lang="sr-Latn-CS" altLang="x-none" sz="2000" dirty="0">
                <a:solidFill>
                  <a:srgbClr val="FF6600"/>
                </a:solidFill>
                <a:effectLst/>
              </a:rPr>
              <a:t>kako se izgrađuje društvo zasnovano na principu jednakosti i država sa demokratskim državnim uređenjem</a:t>
            </a:r>
            <a:r>
              <a:rPr lang="sr-Latn-CS" altLang="x-none" sz="2000" dirty="0">
                <a:solidFill>
                  <a:srgbClr val="000000"/>
                </a:solidFill>
                <a:effectLst/>
              </a:rPr>
              <a:t>.</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Evropske države – a pre svega Francuska – krenule su na put demokratizacije i suočavaju se sa ogromnim problemima koji proizlaze iz </a:t>
            </a:r>
            <a:r>
              <a:rPr lang="sr-Latn-CS" altLang="x-none" sz="2000" dirty="0">
                <a:solidFill>
                  <a:srgbClr val="FF6600"/>
                </a:solidFill>
                <a:effectLst/>
              </a:rPr>
              <a:t>začaranog kruga revolucija i restauracija</a:t>
            </a:r>
            <a:r>
              <a:rPr lang="sr-Latn-CS" altLang="x-none" sz="2000" dirty="0">
                <a:solidFill>
                  <a:srgbClr val="000000"/>
                </a:solidFill>
                <a:effectLst/>
              </a:rPr>
              <a:t>.</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Jednom kada narod dirne u izborni cenzus, samo je pitanje vremena kada će biti realizovano </a:t>
            </a:r>
            <a:r>
              <a:rPr lang="sr-Latn-CS" altLang="x-none" sz="2000" dirty="0">
                <a:solidFill>
                  <a:srgbClr val="FF6600"/>
                </a:solidFill>
                <a:effectLst/>
              </a:rPr>
              <a:t>opšte izborno pravo</a:t>
            </a:r>
            <a:r>
              <a:rPr lang="sr-Latn-CS" altLang="x-none" sz="2000" dirty="0">
                <a:solidFill>
                  <a:srgbClr val="000000"/>
                </a:solidFill>
                <a:effectLst/>
              </a:rPr>
              <a:t>. Boriti se protiv toga potpuno je uzaludno i samo je pitanje vremena kada će snage starog režima propasti.</a:t>
            </a:r>
            <a:endParaRPr lang="sr-Latn-CS" altLang="x-none" sz="2000" dirty="0">
              <a:solidFill>
                <a:srgbClr val="000000"/>
              </a:solidFill>
              <a:effectLst/>
            </a:endParaRPr>
          </a:p>
          <a:p>
            <a:pPr eaLnBrk="1" hangingPunct="1">
              <a:lnSpc>
                <a:spcPct val="90000"/>
              </a:lnSpc>
              <a:buClr>
                <a:schemeClr val="hlink"/>
              </a:buClr>
              <a:buSzPct val="65000"/>
              <a:buFont typeface="Wingdings" panose="05000000000000000000" pitchFamily="2" charset="2"/>
            </a:pPr>
            <a:r>
              <a:rPr lang="sr-Latn-CS" altLang="x-none" sz="2000" dirty="0">
                <a:solidFill>
                  <a:srgbClr val="000000"/>
                </a:solidFill>
                <a:effectLst/>
              </a:rPr>
              <a:t>Zato je ključno pitanje u evropskim državama koje hoće da budu utemeljene na principu jednakosti i koje su već ukinule staleške privilegije</a:t>
            </a:r>
            <a:r>
              <a:rPr lang="sr-Latn-CS" altLang="x-none" sz="2000" dirty="0">
                <a:solidFill>
                  <a:schemeClr val="tx2"/>
                </a:solidFill>
                <a:effectLst/>
              </a:rPr>
              <a:t> </a:t>
            </a:r>
            <a:r>
              <a:rPr lang="sr-Latn-CS" altLang="x-none" sz="2000" dirty="0">
                <a:solidFill>
                  <a:srgbClr val="FF6600"/>
                </a:solidFill>
                <a:effectLst/>
              </a:rPr>
              <a:t>u čemu se sastoji jednakost koju je moguće ostvariti u društvu</a:t>
            </a:r>
            <a:r>
              <a:rPr lang="sr-Latn-CS" altLang="x-none" sz="2000" dirty="0">
                <a:solidFill>
                  <a:srgbClr val="000000"/>
                </a:solidFill>
                <a:effectLst/>
              </a:rPr>
              <a:t>.</a:t>
            </a:r>
            <a:endParaRPr lang="sr-Latn-CS" altLang="x-none" sz="2000" dirty="0">
              <a:solidFill>
                <a:srgbClr val="000000"/>
              </a:solidFill>
              <a:effectLst/>
            </a:endParaRPr>
          </a:p>
          <a:p>
            <a:pPr algn="ctr" eaLnBrk="1" hangingPunct="1">
              <a:lnSpc>
                <a:spcPct val="90000"/>
              </a:lnSpc>
              <a:buClr>
                <a:schemeClr val="hlink"/>
              </a:buClr>
              <a:buSzPct val="65000"/>
              <a:buFont typeface="Wingdings" panose="05000000000000000000" pitchFamily="2" charset="2"/>
            </a:pPr>
            <a:endParaRPr lang="sr-Latn-CS" altLang="x-none" sz="2000" dirty="0">
              <a:solidFill>
                <a:srgbClr val="FF0000"/>
              </a:solidFill>
              <a:effectLst/>
            </a:endParaRPr>
          </a:p>
          <a:p>
            <a:pPr algn="ctr" eaLnBrk="1" hangingPunct="1">
              <a:lnSpc>
                <a:spcPct val="90000"/>
              </a:lnSpc>
              <a:buClr>
                <a:schemeClr val="hlink"/>
              </a:buClr>
              <a:buSzPct val="65000"/>
              <a:buFont typeface="Wingdings" panose="05000000000000000000" pitchFamily="2" charset="2"/>
            </a:pPr>
            <a:r>
              <a:rPr lang="sr-Latn-CS" altLang="x-none" sz="2000" dirty="0">
                <a:solidFill>
                  <a:srgbClr val="FF0000"/>
                </a:solidFill>
                <a:effectLst/>
              </a:rPr>
              <a:t>Liberalni odgovor je: građanska jednakost pred zakonom, u državi u kojoj postoji opšte pravo glasa i efektivna podela vlasti.</a:t>
            </a:r>
            <a:endParaRPr lang="sr-Latn-CS" altLang="x-none" sz="2000" dirty="0">
              <a:solidFill>
                <a:srgbClr val="FF0000"/>
              </a:solidFill>
              <a:effectLst/>
            </a:endParaRPr>
          </a:p>
        </p:txBody>
      </p:sp>
    </p:spTree>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14805</Words>
  <Application>WPS Presentation</Application>
  <PresentationFormat/>
  <Paragraphs>186</Paragraphs>
  <Slides>16</Slides>
  <Notes>17</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Tahoma</vt:lpstr>
      <vt:lpstr>Microsoft YaHei</vt:lpstr>
      <vt:lpstr/>
      <vt:lpstr>Arial Unicode MS</vt:lpstr>
      <vt:lpstr>Segoe Print</vt:lpstr>
      <vt:lpstr>Textured</vt:lpstr>
      <vt:lpstr>Čas 3.</vt:lpstr>
      <vt:lpstr>Francuski politički liberalizam</vt:lpstr>
      <vt:lpstr>Aleksis de Tokvil (1805-1859)</vt:lpstr>
      <vt:lpstr>Princip jednakosti, narodni suverenitet i demokratija</vt:lpstr>
      <vt:lpstr>Nastanak moderne demokratije</vt:lpstr>
      <vt:lpstr>Komparativne prednosti Amerike</vt:lpstr>
      <vt:lpstr>Demokratska postignuća Amerike</vt:lpstr>
      <vt:lpstr>Javno mnjenje u demokratiji </vt:lpstr>
      <vt:lpstr>Problemi sa kojima se suočava Evropa</vt:lpstr>
      <vt:lpstr>Druga republika (1848-1851)  i Drugo carstvo (1851-1870)</vt:lpstr>
      <vt:lpstr>Politički angažman u Drugoj republici</vt:lpstr>
      <vt:lpstr>Drugo carstvo</vt:lpstr>
      <vt:lpstr>Kontinuitet starog režima i revolucije</vt:lpstr>
      <vt:lpstr>Socijalna diferencijacija pred kraj starog režima</vt:lpstr>
      <vt:lpstr>Aristokratski rasizam: Artur de Gobino</vt:lpstr>
      <vt:lpstr>Tokvilova reakcija na Gobinoovu teoriju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Nataša</cp:lastModifiedBy>
  <cp:revision>14</cp:revision>
  <dcterms:created xsi:type="dcterms:W3CDTF">2009-10-23T15:25:00Z</dcterms:created>
  <dcterms:modified xsi:type="dcterms:W3CDTF">2020-03-22T13:55:10Z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1033-11.2.0.9232</vt:lpwstr>
  </property>
</Properties>
</file>