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6" r:id="rId5"/>
    <p:sldId id="277" r:id="rId6"/>
    <p:sldId id="278" r:id="rId7"/>
    <p:sldId id="279" r:id="rId8"/>
    <p:sldId id="267" r:id="rId9"/>
    <p:sldId id="281" r:id="rId10"/>
    <p:sldId id="262" r:id="rId11"/>
    <p:sldId id="263" r:id="rId12"/>
    <p:sldId id="258" r:id="rId13"/>
    <p:sldId id="259" r:id="rId14"/>
    <p:sldId id="270" r:id="rId15"/>
    <p:sldId id="271" r:id="rId16"/>
    <p:sldId id="272" r:id="rId17"/>
    <p:sldId id="273" r:id="rId18"/>
    <p:sldId id="274" r:id="rId19"/>
    <p:sldId id="275" r:id="rId20"/>
    <p:sldId id="282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D177-7E0D-4A43-99F8-1ED3CD2E489B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D2D8-56F1-4A6F-8192-B3B47ADEE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D177-7E0D-4A43-99F8-1ED3CD2E489B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D2D8-56F1-4A6F-8192-B3B47ADEE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D177-7E0D-4A43-99F8-1ED3CD2E489B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D2D8-56F1-4A6F-8192-B3B47ADEE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D177-7E0D-4A43-99F8-1ED3CD2E489B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D2D8-56F1-4A6F-8192-B3B47ADEE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D177-7E0D-4A43-99F8-1ED3CD2E489B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D2D8-56F1-4A6F-8192-B3B47ADEE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D177-7E0D-4A43-99F8-1ED3CD2E489B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D2D8-56F1-4A6F-8192-B3B47ADEE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D177-7E0D-4A43-99F8-1ED3CD2E489B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D2D8-56F1-4A6F-8192-B3B47ADEE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D177-7E0D-4A43-99F8-1ED3CD2E489B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D2D8-56F1-4A6F-8192-B3B47ADEE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D177-7E0D-4A43-99F8-1ED3CD2E489B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D2D8-56F1-4A6F-8192-B3B47ADEE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D177-7E0D-4A43-99F8-1ED3CD2E489B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D2D8-56F1-4A6F-8192-B3B47ADEE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D177-7E0D-4A43-99F8-1ED3CD2E489B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D2D8-56F1-4A6F-8192-B3B47ADEE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9D177-7E0D-4A43-99F8-1ED3CD2E489B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5D2D8-56F1-4A6F-8192-B3B47ADEE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cb.org/en/exhibitions/file/installation-political-prisoners-in-contemporary-spain-by-santiago-sierra/22907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NrTmtB0EEv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ruceephillips.com/curating/santiago-sierra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ystaleye.fi/eija-liisa_ahtila/projects/horizontal-led-screen-sculpture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vladimirmiladinovic.blogspot.com/2012/06/blog-post.html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upervizuelna.com/vladimir-miladinovic-rendered-history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svilova.org/tanja-ostojic-sans-papiers-german-subtitle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theatlasgroup1989.org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ccs.bard.edu/museum/exhibitions/30-the-greenroom-reconsidering-the-documentary-and-contemporary-art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sr-Latn-RS" dirty="0" smtClean="0"/>
              <a:t>okumentarizam/’dokumentarni stil’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anish artist Santiago Sierra poses for press as he presents a reproduction of his work 'Political prisoners of contemporary Spain' at Anselmo Lorenzo Libertarian Studies Foundation after it was removed from ARCO art fair in February 2018 in Madrid, Spain. Photo / GettyÂ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6037"/>
            <a:ext cx="8465096" cy="475456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4953000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Santiago Sierra </a:t>
            </a:r>
            <a:r>
              <a:rPr lang="sr-Latn-RS" dirty="0" smtClean="0"/>
              <a:t>ispred fotografija iz projekta “Politički zatvornici savremene Španije”</a:t>
            </a:r>
            <a:r>
              <a:rPr lang="en-US" dirty="0" smtClean="0"/>
              <a:t> </a:t>
            </a:r>
            <a:r>
              <a:rPr lang="sr-Latn-RS" dirty="0" smtClean="0"/>
              <a:t>u</a:t>
            </a:r>
            <a:r>
              <a:rPr lang="en-US" dirty="0" smtClean="0"/>
              <a:t> </a:t>
            </a:r>
            <a:r>
              <a:rPr lang="en-US" dirty="0" err="1"/>
              <a:t>Anselmo</a:t>
            </a:r>
            <a:r>
              <a:rPr lang="en-US" dirty="0"/>
              <a:t> Lorenzo Libertarian Studies Foundation </a:t>
            </a:r>
            <a:r>
              <a:rPr lang="sr-Latn-RS" dirty="0" smtClean="0"/>
              <a:t>pošto su fotografije skinute na </a:t>
            </a:r>
            <a:r>
              <a:rPr lang="en-US" dirty="0" smtClean="0"/>
              <a:t>ARCO </a:t>
            </a:r>
            <a:r>
              <a:rPr lang="en-US" dirty="0"/>
              <a:t>art </a:t>
            </a:r>
            <a:r>
              <a:rPr lang="sr-Latn-RS" dirty="0" smtClean="0"/>
              <a:t>sajmu u</a:t>
            </a:r>
            <a:r>
              <a:rPr lang="en-US" dirty="0" smtClean="0"/>
              <a:t> </a:t>
            </a:r>
            <a:r>
              <a:rPr lang="sr-Latn-RS" dirty="0" smtClean="0"/>
              <a:t>f</a:t>
            </a:r>
            <a:r>
              <a:rPr lang="en-US" dirty="0" err="1" smtClean="0"/>
              <a:t>ebruar</a:t>
            </a:r>
            <a:r>
              <a:rPr lang="sr-Latn-RS" dirty="0" smtClean="0"/>
              <a:t>u</a:t>
            </a:r>
            <a:r>
              <a:rPr lang="en-US" dirty="0" smtClean="0"/>
              <a:t> </a:t>
            </a:r>
            <a:r>
              <a:rPr lang="en-US" dirty="0"/>
              <a:t>2018 </a:t>
            </a:r>
            <a:r>
              <a:rPr lang="sr-Latn-RS" dirty="0" smtClean="0"/>
              <a:t>u</a:t>
            </a:r>
            <a:r>
              <a:rPr lang="en-US" dirty="0" smtClean="0"/>
              <a:t> Madrid</a:t>
            </a:r>
            <a:r>
              <a:rPr lang="sr-Latn-RS" dirty="0" smtClean="0"/>
              <a:t>u</a:t>
            </a:r>
            <a:endParaRPr lang="sr-Latn-RS" dirty="0"/>
          </a:p>
          <a:p>
            <a:r>
              <a:rPr lang="en-US" dirty="0" smtClean="0">
                <a:hlinkClick r:id="rId3"/>
              </a:rPr>
              <a:t>https://www.cccb.org/en/exhibitions/file/installation-political-prisoners-in-contemporary-spain-by-santiago-sierra/229071</a:t>
            </a:r>
            <a:endParaRPr lang="sr-Latn-RS" dirty="0" smtClean="0"/>
          </a:p>
          <a:p>
            <a:r>
              <a:rPr lang="en-US" dirty="0" smtClean="0">
                <a:hlinkClick r:id="rId4"/>
              </a:rPr>
              <a:t>https://www.youtube.com/watch?v=NrTmtB0EEvg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santiago sier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8060267" cy="453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_MG_6744-Edi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534399" cy="3334106"/>
          </a:xfrm>
          <a:prstGeom prst="rect">
            <a:avLst/>
          </a:prstGeom>
          <a:noFill/>
        </p:spPr>
      </p:pic>
      <p:pic>
        <p:nvPicPr>
          <p:cNvPr id="3" name="Picture 2" descr="https://www.santiago-sierra.com/txt1024/201206_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836164"/>
            <a:ext cx="3962400" cy="402183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267200" y="3733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cap="all" dirty="0"/>
              <a:t>SANTIAGO SIERRA: </a:t>
            </a:r>
            <a:r>
              <a:rPr lang="sr-Latn-RS" cap="all" dirty="0" smtClean="0"/>
              <a:t>Uništena reč, 2012</a:t>
            </a:r>
            <a:endParaRPr lang="en-US" cap="all" dirty="0"/>
          </a:p>
          <a:p>
            <a:endParaRPr lang="sr-Latn-RS" dirty="0" smtClean="0"/>
          </a:p>
          <a:p>
            <a:r>
              <a:rPr lang="en-US" dirty="0" smtClean="0">
                <a:hlinkClick r:id="rId4"/>
              </a:rPr>
              <a:t>https://bruceephillips.com/curating/santiago-sierra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www.santiago-sierra.com/imagenes/201206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599" y="1"/>
            <a:ext cx="780998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gif;base64,R0lGODlhAQABAIAAAAAAAP///yH5BAEAAAAALAAAAAABAAEAAAIBRAA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gif;base64,R0lGODlhAQABAIAAAAAAAP///yH5BAEAAAAALAAAAAABAAEAAAIBRAA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User\Documents\JASMINA SVE\FILOZOFSKI FAKULTET_predavanja\SAVREMENA 2020\06_santiago-sierra-destroyed-word_kow.1024x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8382000" cy="4559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 result for ‘Women Who Wear Wigs’, Kutlug Ataman, 19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7413010" cy="5486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19200" y="5657671"/>
            <a:ext cx="655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KUTLUG ATAMAN</a:t>
            </a:r>
            <a:r>
              <a:rPr lang="en-US" dirty="0" smtClean="0"/>
              <a:t>. </a:t>
            </a:r>
            <a:r>
              <a:rPr lang="en-US" b="1" dirty="0" smtClean="0"/>
              <a:t>Women Who Wear Wigs</a:t>
            </a:r>
            <a:r>
              <a:rPr lang="en-US" dirty="0" smtClean="0"/>
              <a:t>, </a:t>
            </a:r>
            <a:r>
              <a:rPr lang="en-US" b="1" dirty="0" smtClean="0"/>
              <a:t>1999</a:t>
            </a:r>
            <a:r>
              <a:rPr lang="en-US" dirty="0" smtClean="0"/>
              <a:t> 4 DVDs, each approximately one hour four-screen video installation with variable dimensions.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crystaleye.fi/files/88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434077" cy="5486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" y="58674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cap="all" dirty="0" smtClean="0"/>
              <a:t>EIJA-LIISA AHTILA</a:t>
            </a:r>
            <a:r>
              <a:rPr lang="sr-Latn-RS" cap="all" dirty="0" smtClean="0"/>
              <a:t>, </a:t>
            </a:r>
            <a:r>
              <a:rPr lang="en-US" cap="all" dirty="0" smtClean="0"/>
              <a:t>HORIZONTAL</a:t>
            </a:r>
            <a:r>
              <a:rPr lang="sr-Latn-RS" cap="all" dirty="0" smtClean="0"/>
              <a:t>, 2014, </a:t>
            </a:r>
            <a:r>
              <a:rPr lang="en-US" dirty="0" smtClean="0"/>
              <a:t> Led monitor sculpture</a:t>
            </a:r>
            <a:endParaRPr lang="sr-Latn-RS" dirty="0" smtClean="0"/>
          </a:p>
          <a:p>
            <a:r>
              <a:rPr lang="en-US" dirty="0" smtClean="0">
                <a:hlinkClick r:id="rId3"/>
              </a:rPr>
              <a:t>https://crystaleye.fi/eija-liisa_ahtila/projects/horizontal-led-screen-sculpture</a:t>
            </a:r>
            <a:endParaRPr lang="en-US" cap="al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crystaleye.fi/files/88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7417113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crystaleye.fi/files/88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213625" cy="5470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crystaleye.fi/files/104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60093" cy="3657600"/>
          </a:xfrm>
          <a:prstGeom prst="rect">
            <a:avLst/>
          </a:prstGeom>
          <a:noFill/>
        </p:spPr>
      </p:pic>
      <p:pic>
        <p:nvPicPr>
          <p:cNvPr id="31748" name="Picture 4" descr="https://crystaleye.fi/files/104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148432"/>
            <a:ext cx="5562600" cy="3709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sr-Latn-CS" sz="2000" dirty="0" smtClean="0">
                <a:latin typeface="Calibri" pitchFamily="34" charset="0"/>
              </a:rPr>
              <a:t>Boris Grojs</a:t>
            </a:r>
            <a:r>
              <a:rPr lang="hr-HR" sz="2000" dirty="0" smtClean="0">
                <a:latin typeface="Calibri" pitchFamily="34" charset="0"/>
              </a:rPr>
              <a:t> “Art in the Age of Biopolitics: From Artwork To Art Documentation” 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hr-HR" sz="2000" dirty="0" smtClean="0">
                <a:latin typeface="Calibri" pitchFamily="34" charset="0"/>
              </a:rPr>
              <a:t>ukazuje </a:t>
            </a:r>
            <a:r>
              <a:rPr lang="hr-HR" sz="2000" dirty="0">
                <a:latin typeface="Calibri" pitchFamily="34" charset="0"/>
              </a:rPr>
              <a:t>na činjenicu da u savremeno biopolitičko doba, kada sudbina/sreća/priroda ne upravljaju više našim životima, već kada naš život postaje vreme koje je veštački proizvedeno i kojim se veštački upravlja, dokumentacija predstavlja osnovni izvor na koji se oslanja proizvodnja tog vremena. </a:t>
            </a:r>
            <a:endParaRPr lang="hr-HR" sz="20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hr-HR" sz="2000" dirty="0" smtClean="0">
                <a:latin typeface="Calibri" pitchFamily="34" charset="0"/>
              </a:rPr>
              <a:t>drugim </a:t>
            </a:r>
            <a:r>
              <a:rPr lang="hr-HR" sz="2000" dirty="0">
                <a:latin typeface="Calibri" pitchFamily="34" charset="0"/>
              </a:rPr>
              <a:t>rečima, dokumentacija kao zbirka birokratskih i statističkih podataka proizvodi život, te ako se savremeni život može </a:t>
            </a:r>
            <a:r>
              <a:rPr lang="hr-HR" sz="2000" u="sng" dirty="0">
                <a:latin typeface="Calibri" pitchFamily="34" charset="0"/>
              </a:rPr>
              <a:t>samo dokumentovati</a:t>
            </a:r>
            <a:r>
              <a:rPr lang="hr-HR" sz="2000" dirty="0">
                <a:latin typeface="Calibri" pitchFamily="34" charset="0"/>
              </a:rPr>
              <a:t> ali ne i pokazati, onda možemo očekivati da će i savremena umetnost, zaključuje Groys, kada poželi da referiše na život, koristiti medijum dokumentovanja, odnosno da je moguće razmišljati o dokumentaciji kao o umetničkoj formi.</a:t>
            </a:r>
          </a:p>
          <a:p>
            <a:pPr>
              <a:lnSpc>
                <a:spcPct val="150000"/>
              </a:lnSpc>
              <a:buFontTx/>
              <a:buNone/>
            </a:pPr>
            <a:endParaRPr lang="sr-Latn-CS" sz="20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sr-Latn-CS" sz="2000" dirty="0" smtClean="0">
                <a:latin typeface="Calibri" pitchFamily="34" charset="0"/>
              </a:rPr>
              <a:t>dokumentacija </a:t>
            </a:r>
            <a:r>
              <a:rPr lang="sr-Latn-CS" sz="2000" dirty="0">
                <a:latin typeface="Calibri" pitchFamily="34" charset="0"/>
              </a:rPr>
              <a:t>u nekom smislu poput replikanta kome stepen sličnosti sa događajem koji zastupa obezbeđuje trajanje. </a:t>
            </a:r>
          </a:p>
          <a:p>
            <a:pPr>
              <a:lnSpc>
                <a:spcPct val="150000"/>
              </a:lnSpc>
            </a:pPr>
            <a:r>
              <a:rPr lang="sr-Latn-CS" sz="2000" dirty="0" smtClean="0">
                <a:latin typeface="Calibri" pitchFamily="34" charset="0"/>
              </a:rPr>
              <a:t>ona </a:t>
            </a:r>
            <a:r>
              <a:rPr lang="sr-Latn-CS" sz="2000" dirty="0">
                <a:latin typeface="Calibri" pitchFamily="34" charset="0"/>
              </a:rPr>
              <a:t>jeste esencijalno realistički medij koji se suštinski temelji na podražavalačkom karakteru, ali ne zbog toga što se u njoj ogleda stvarnost, već zato što prenosi i konstituiše dominantan smisao realnosti. 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3.bp.blogspot.com/-1b4mIIz9j0A/VmMAix8emNI/AAAAAAAAAbw/xbBZ8NzUz88/s640/010_Vecernje%2BNovosti_Front%2BPage_8%2BAugust%2B1992_Inkwash%2Bon%2Bpaper_51x66c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362450" cy="6096001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029200" y="609600"/>
          <a:ext cx="3810000" cy="2838450"/>
        </p:xfrm>
        <a:graphic>
          <a:graphicData uri="http://schemas.openxmlformats.org/drawingml/2006/table">
            <a:tbl>
              <a:tblPr/>
              <a:tblGrid>
                <a:gridCol w="3810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Vladimir Miladinović, </a:t>
                      </a:r>
                      <a:r>
                        <a:rPr lang="en-US" dirty="0" err="1" smtClean="0"/>
                        <a:t>Večernje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/>
                        <a:t>Novosti|Front</a:t>
                      </a:r>
                      <a:r>
                        <a:rPr lang="en-US" dirty="0"/>
                        <a:t> Page 8 August 1992|Inkwash on </a:t>
                      </a:r>
                      <a:r>
                        <a:rPr lang="en-US" dirty="0" smtClean="0"/>
                        <a:t>paper|51x66cm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Videti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na</a:t>
                      </a:r>
                      <a:r>
                        <a:rPr lang="sr-Latn-RS" dirty="0" smtClean="0"/>
                        <a:t>: </a:t>
                      </a:r>
                      <a:r>
                        <a:rPr lang="en-US" dirty="0" smtClean="0">
                          <a:hlinkClick r:id="rId3"/>
                        </a:rPr>
                        <a:t>http://vladimirmiladinovic.blogspot.com/2012/06/blog-post.html</a:t>
                      </a:r>
                      <a:endParaRPr lang="sr-Latn-RS" dirty="0" smtClean="0"/>
                    </a:p>
                    <a:p>
                      <a:pPr algn="ctr"/>
                      <a:r>
                        <a:rPr lang="sr-Latn-RS" dirty="0" smtClean="0"/>
                        <a:t>i/</a:t>
                      </a:r>
                      <a:r>
                        <a:rPr lang="en-US" dirty="0" smtClean="0"/>
                        <a:t>I</a:t>
                      </a:r>
                      <a:r>
                        <a:rPr lang="sr-Latn-RS" dirty="0" smtClean="0"/>
                        <a:t>li:</a:t>
                      </a:r>
                    </a:p>
                    <a:p>
                      <a:pPr algn="ctr"/>
                      <a:r>
                        <a:rPr lang="en-US" dirty="0" smtClean="0">
                          <a:hlinkClick r:id="rId4"/>
                        </a:rPr>
                        <a:t>http://www.supervizuelna.com/vladimir-miladinovic-rendered-history/</a:t>
                      </a:r>
                      <a:endParaRPr lang="en-US" dirty="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Image result for vladimir miladinoviÄ ument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7620000" cy="50673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62200" y="5867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Izgled</a:t>
            </a:r>
            <a:r>
              <a:rPr lang="en-US" dirty="0" smtClean="0"/>
              <a:t> </a:t>
            </a:r>
            <a:r>
              <a:rPr lang="en-US" dirty="0" err="1" smtClean="0"/>
              <a:t>postavke</a:t>
            </a:r>
            <a:r>
              <a:rPr lang="en-US" dirty="0" smtClean="0"/>
              <a:t> </a:t>
            </a:r>
            <a:r>
              <a:rPr lang="en-US" dirty="0" err="1" smtClean="0"/>
              <a:t>izložbe</a:t>
            </a:r>
            <a:r>
              <a:rPr lang="en-US" dirty="0" smtClean="0"/>
              <a:t> </a:t>
            </a:r>
            <a:r>
              <a:rPr lang="en-US" i="1" dirty="0" smtClean="0"/>
              <a:t>Rendered History</a:t>
            </a:r>
            <a:r>
              <a:rPr lang="en-US" dirty="0" smtClean="0"/>
              <a:t> u </a:t>
            </a:r>
            <a:r>
              <a:rPr lang="en-US" dirty="0" err="1" smtClean="0"/>
              <a:t>Modernoj</a:t>
            </a:r>
            <a:r>
              <a:rPr lang="en-US" dirty="0" smtClean="0"/>
              <a:t> </a:t>
            </a:r>
            <a:r>
              <a:rPr lang="en-US" dirty="0" err="1" smtClean="0"/>
              <a:t>galeriji</a:t>
            </a:r>
            <a:r>
              <a:rPr lang="en-US" dirty="0" smtClean="0"/>
              <a:t> “</a:t>
            </a:r>
            <a:r>
              <a:rPr lang="en-US" dirty="0" err="1" smtClean="0"/>
              <a:t>Likovi</a:t>
            </a:r>
            <a:r>
              <a:rPr lang="en-US" dirty="0" smtClean="0"/>
              <a:t> </a:t>
            </a:r>
            <a:r>
              <a:rPr lang="en-US" dirty="0" err="1" smtClean="0"/>
              <a:t>susret</a:t>
            </a:r>
            <a:r>
              <a:rPr lang="en-US" dirty="0" smtClean="0"/>
              <a:t>” u </a:t>
            </a:r>
            <a:r>
              <a:rPr lang="en-US" dirty="0" err="1" smtClean="0"/>
              <a:t>Subotici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Резултат слика за tanja ostojić depor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716338"/>
          </a:xfrm>
          <a:prstGeom prst="rect">
            <a:avLst/>
          </a:prstGeom>
          <a:noFill/>
        </p:spPr>
      </p:pic>
      <p:pic>
        <p:nvPicPr>
          <p:cNvPr id="55299" name="Picture 3" descr="Резултат слика за tanja ostojić sans papi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057525"/>
            <a:ext cx="4724400" cy="3800475"/>
          </a:xfrm>
          <a:prstGeom prst="rect">
            <a:avLst/>
          </a:prstGeom>
          <a:noFill/>
        </p:spPr>
      </p:pic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228600" y="5410200"/>
            <a:ext cx="3810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 smtClean="0"/>
              <a:t>TANJA OSTOJIĆ </a:t>
            </a:r>
            <a:r>
              <a:rPr lang="sr-Latn-RS" dirty="0" smtClean="0"/>
              <a:t> i</a:t>
            </a:r>
            <a:r>
              <a:rPr lang="en-US" dirty="0" smtClean="0"/>
              <a:t>n collaboration with David </a:t>
            </a:r>
            <a:r>
              <a:rPr lang="en-US" dirty="0" err="1" smtClean="0"/>
              <a:t>Rych</a:t>
            </a:r>
            <a:r>
              <a:rPr lang="sr-Latn-RS" dirty="0" smtClean="0"/>
              <a:t>,</a:t>
            </a:r>
            <a:r>
              <a:rPr lang="en-US" dirty="0" smtClean="0"/>
              <a:t> </a:t>
            </a:r>
            <a:r>
              <a:rPr lang="en-US" i="1" dirty="0" smtClean="0"/>
              <a:t>Sans </a:t>
            </a:r>
            <a:r>
              <a:rPr lang="en-US" i="1" dirty="0" err="1" smtClean="0"/>
              <a:t>Papiers</a:t>
            </a:r>
            <a:r>
              <a:rPr lang="sr-Latn-RS" dirty="0" smtClean="0"/>
              <a:t>, video, 2004;</a:t>
            </a:r>
          </a:p>
          <a:p>
            <a:r>
              <a:rPr lang="en-US" dirty="0" smtClean="0">
                <a:hlinkClick r:id="rId4"/>
              </a:rPr>
              <a:t>http://svilova.org/tanja-ostojic-sans-papiers-german-subtitles/</a:t>
            </a:r>
            <a:endParaRPr lang="en-US" dirty="0"/>
          </a:p>
        </p:txBody>
      </p:sp>
      <p:pic>
        <p:nvPicPr>
          <p:cNvPr id="55301" name="Picture 5" descr="Резултат слика за tanja ostojić sans papier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228600"/>
            <a:ext cx="3810000" cy="257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304800"/>
            <a:ext cx="601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The Atlas Group (1989-2004) A Project by </a:t>
            </a:r>
            <a:r>
              <a:rPr lang="en-US" i="1" dirty="0" err="1" smtClean="0"/>
              <a:t>Walid</a:t>
            </a:r>
            <a:r>
              <a:rPr lang="en-US" i="1" dirty="0" smtClean="0"/>
              <a:t> </a:t>
            </a:r>
            <a:r>
              <a:rPr lang="en-US" i="1" dirty="0" err="1" smtClean="0"/>
              <a:t>Raad</a:t>
            </a:r>
            <a:r>
              <a:rPr lang="en-US" dirty="0" smtClean="0"/>
              <a:t>, 2009</a:t>
            </a:r>
            <a:endParaRPr lang="sr-Latn-RS" dirty="0" smtClean="0"/>
          </a:p>
          <a:p>
            <a:endParaRPr lang="sr-Latn-RS" dirty="0" smtClean="0"/>
          </a:p>
          <a:p>
            <a:r>
              <a:rPr lang="en-US" dirty="0" smtClean="0"/>
              <a:t>V</a:t>
            </a:r>
            <a:r>
              <a:rPr lang="sr-Latn-RS" dirty="0" smtClean="0"/>
              <a:t>ideti na: </a:t>
            </a:r>
            <a:r>
              <a:rPr lang="en-US" dirty="0" smtClean="0">
                <a:hlinkClick r:id="rId2"/>
              </a:rPr>
              <a:t>https://www.theatlasgroup1989.org/</a:t>
            </a:r>
            <a:endParaRPr lang="en-US" dirty="0"/>
          </a:p>
        </p:txBody>
      </p:sp>
      <p:pic>
        <p:nvPicPr>
          <p:cNvPr id="32772" name="Picture 4" descr="https://upload.wikimedia.org/wikipedia/commons/thumb/a/a2/Online_archive_of_The_Atlas_Group.png/800px-Online_archive_of_The_Atlas_Grou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524000"/>
            <a:ext cx="6019800" cy="48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xhibition view. The Atlas Group (1989-2004) A Project by Walid Raad, 2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7605262" cy="427672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0" y="5562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Exhibition view. </a:t>
            </a:r>
            <a:r>
              <a:rPr lang="en-US" i="1" dirty="0" smtClean="0"/>
              <a:t>The Atlas Group (1989-2004) A Project by </a:t>
            </a:r>
            <a:r>
              <a:rPr lang="en-US" i="1" dirty="0" err="1" smtClean="0"/>
              <a:t>Walid</a:t>
            </a:r>
            <a:r>
              <a:rPr lang="en-US" i="1" dirty="0" smtClean="0"/>
              <a:t> </a:t>
            </a:r>
            <a:r>
              <a:rPr lang="en-US" i="1" dirty="0" err="1" smtClean="0"/>
              <a:t>Raad</a:t>
            </a:r>
            <a:r>
              <a:rPr lang="en-US" dirty="0" smtClean="0"/>
              <a:t>, 2009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xhibition view. The Atlas Group (1989-2004) A Project by Walid Raad, 2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14400"/>
            <a:ext cx="7334250" cy="412432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0" y="5562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Exhibition view. </a:t>
            </a:r>
            <a:r>
              <a:rPr lang="en-US" i="1" dirty="0" smtClean="0"/>
              <a:t>The Atlas Group (1989-2004) A Project by </a:t>
            </a:r>
            <a:r>
              <a:rPr lang="en-US" i="1" dirty="0" err="1" smtClean="0"/>
              <a:t>Walid</a:t>
            </a:r>
            <a:r>
              <a:rPr lang="en-US" i="1" dirty="0" smtClean="0"/>
              <a:t> </a:t>
            </a:r>
            <a:r>
              <a:rPr lang="en-US" i="1" dirty="0" err="1" smtClean="0"/>
              <a:t>Raad</a:t>
            </a:r>
            <a:r>
              <a:rPr lang="en-US" dirty="0" smtClean="0"/>
              <a:t>, 2009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static1.museoreinasofia.es/sites/default/files/styles/foto_vertical_wide/public/obras/DE01978_0.jpg?itok=3Ev8XKP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3810000" cy="512445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267200" y="1143000"/>
            <a:ext cx="4547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Walid</a:t>
            </a:r>
            <a:r>
              <a:rPr lang="en-US" dirty="0" smtClean="0"/>
              <a:t> </a:t>
            </a:r>
            <a:r>
              <a:rPr lang="en-US" dirty="0" err="1" smtClean="0"/>
              <a:t>Raad</a:t>
            </a:r>
            <a:r>
              <a:rPr lang="en-US" dirty="0" smtClean="0"/>
              <a:t> (The Atlas Group)</a:t>
            </a:r>
            <a:r>
              <a:rPr lang="sr-Latn-RS" dirty="0" smtClean="0"/>
              <a:t>,</a:t>
            </a:r>
          </a:p>
          <a:p>
            <a:r>
              <a:rPr lang="en-US" dirty="0" smtClean="0"/>
              <a:t>Missing Lebanese Wars (Notebook Volume 72)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https://ccs.bard.edu/museum/exhibitions/30-the-greenroom-reconsidering-the-documentary-and-contemporary-art</a:t>
            </a:r>
            <a:endParaRPr lang="en-US" dirty="0"/>
          </a:p>
        </p:txBody>
      </p:sp>
      <p:pic>
        <p:nvPicPr>
          <p:cNvPr id="1026" name="Picture 2" descr="https://cdn.filepicker.io/api/file/bCyjqMCkSvqvE30NO0Se/convert?w=1500&amp;compress=tr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47800"/>
            <a:ext cx="7589646" cy="5039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H</a:t>
            </a:r>
            <a:r>
              <a:rPr lang="sr-Latn-RS" sz="2700" dirty="0" smtClean="0"/>
              <a:t>ito Štajerl, “</a:t>
            </a:r>
            <a:r>
              <a:rPr lang="en-US" sz="2700" dirty="0" smtClean="0"/>
              <a:t>Documentary Uncertainty</a:t>
            </a:r>
            <a:r>
              <a:rPr lang="sr-Latn-RS" sz="2700" dirty="0" smtClean="0"/>
              <a:t>”; i “</a:t>
            </a:r>
            <a:r>
              <a:rPr lang="en-US" sz="2700" dirty="0" smtClean="0"/>
              <a:t>Politics of Truth</a:t>
            </a:r>
            <a:br>
              <a:rPr lang="en-US" sz="2700" dirty="0" smtClean="0"/>
            </a:br>
            <a:r>
              <a:rPr lang="en-US" sz="2700" dirty="0" err="1" smtClean="0"/>
              <a:t>Documentarism</a:t>
            </a:r>
            <a:r>
              <a:rPr lang="en-US" sz="2700" dirty="0" smtClean="0"/>
              <a:t> in the Art </a:t>
            </a:r>
            <a:r>
              <a:rPr lang="en-US" sz="2700" dirty="0" smtClean="0"/>
              <a:t>Field</a:t>
            </a:r>
            <a:r>
              <a:rPr lang="sr-Latn-RS" sz="2700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486400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Calibri" pitchFamily="34" charset="0"/>
              </a:rPr>
              <a:t>D</a:t>
            </a:r>
            <a:r>
              <a:rPr lang="sr-Latn-RS" sz="1600" dirty="0" smtClean="0">
                <a:latin typeface="Calibri" pitchFamily="34" charset="0"/>
              </a:rPr>
              <a:t>o</a:t>
            </a:r>
            <a:r>
              <a:rPr lang="sr-Latn-RS" sz="1600" dirty="0" smtClean="0">
                <a:latin typeface="Calibri" pitchFamily="34" charset="0"/>
              </a:rPr>
              <a:t>kumentarne strategije – glavno obeležje umetnosti od početka devedesetih godina 20. veka</a:t>
            </a:r>
          </a:p>
          <a:p>
            <a:r>
              <a:rPr lang="vi-VN" sz="1600" dirty="0" smtClean="0">
                <a:latin typeface="Calibri" pitchFamily="34" charset="0"/>
              </a:rPr>
              <a:t>praksa </a:t>
            </a:r>
            <a:r>
              <a:rPr lang="vi-VN" sz="1600" dirty="0" smtClean="0">
                <a:latin typeface="Calibri" pitchFamily="34" charset="0"/>
              </a:rPr>
              <a:t>takozvane 'kontekstualne </a:t>
            </a:r>
            <a:r>
              <a:rPr lang="vi-VN" sz="1600" dirty="0" smtClean="0">
                <a:latin typeface="Calibri" pitchFamily="34" charset="0"/>
              </a:rPr>
              <a:t>umetnosti’ </a:t>
            </a:r>
            <a:r>
              <a:rPr lang="sr-Latn-RS" sz="1600" dirty="0" smtClean="0">
                <a:latin typeface="Calibri" pitchFamily="34" charset="0"/>
              </a:rPr>
              <a:t>– umetnici problematizuju </a:t>
            </a:r>
            <a:r>
              <a:rPr lang="vi-VN" sz="1600" dirty="0" smtClean="0">
                <a:latin typeface="Calibri" pitchFamily="34" charset="0"/>
              </a:rPr>
              <a:t>ekonomske </a:t>
            </a:r>
            <a:r>
              <a:rPr lang="vi-VN" sz="1600" dirty="0" smtClean="0">
                <a:latin typeface="Calibri" pitchFamily="34" charset="0"/>
              </a:rPr>
              <a:t>i političke uslove sopstvenih </a:t>
            </a:r>
            <a:r>
              <a:rPr lang="vi-VN" sz="1600" dirty="0" smtClean="0">
                <a:latin typeface="Calibri" pitchFamily="34" charset="0"/>
              </a:rPr>
              <a:t>aktivnosti</a:t>
            </a:r>
            <a:r>
              <a:rPr lang="sr-Latn-RS" sz="1600" dirty="0" smtClean="0">
                <a:latin typeface="Calibri" pitchFamily="34" charset="0"/>
              </a:rPr>
              <a:t>, dokumentima (fotografija, video ili filmski zapis, tekst, preplitanje različitih formi dokumentovanja) iznose ili dokazuju svoja arhivska istraživanja nekog društvenog, političkog i/ili ekonomskog fenomena čime dokumenti postaju sredstva za alternativnu proizvodnju znanja, odnosno umetničko delo postaje mesto alternativne proizvodnje znanja</a:t>
            </a:r>
          </a:p>
          <a:p>
            <a:r>
              <a:rPr lang="en-US" sz="1600" dirty="0" smtClean="0">
                <a:latin typeface="Calibri" pitchFamily="34" charset="0"/>
              </a:rPr>
              <a:t>D</a:t>
            </a:r>
            <a:r>
              <a:rPr lang="sr-Latn-RS" sz="1600" dirty="0" smtClean="0">
                <a:latin typeface="Calibri" pitchFamily="34" charset="0"/>
              </a:rPr>
              <a:t>okumentarne forme u umetnosti počivaju na pretpostavci o autentičnosti (“predstavljaju strategiju autentičnosti”) čime se, po mišljenju Štajerl, dokazuje veza umetničkog dela sa poljem društvenog ili političkog; a dokumentarno postaje dokaz društvene relevantnosti i angažmana i dokaz ‘organske’ povezanosti sa poljem političkog; svojom funkcijom strukturisanja i intervenisanja u društvenom polju, ove dokumentarne forme preuzimaju na sebe biopolitičke zadatke</a:t>
            </a:r>
            <a:endParaRPr lang="en-US" sz="1600" dirty="0" smtClean="0">
              <a:latin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</a:rPr>
              <a:t>P</a:t>
            </a:r>
            <a:r>
              <a:rPr lang="sr-Latn-RS" sz="1600" dirty="0" smtClean="0">
                <a:latin typeface="Calibri" pitchFamily="34" charset="0"/>
              </a:rPr>
              <a:t>ostavlja klujučno pitanje odnosa dokumentarnog i politike istine odnosno čija se politika istine zastupa ili artikuliše ovim dokumetarnim predstavama? Čija retorika istine, iskrenosti, objektivnosti se politički artikuliše?</a:t>
            </a:r>
          </a:p>
          <a:p>
            <a:r>
              <a:rPr lang="en-US" sz="1600" dirty="0" smtClean="0">
                <a:latin typeface="Calibri" pitchFamily="34" charset="0"/>
              </a:rPr>
              <a:t>U</a:t>
            </a:r>
            <a:r>
              <a:rPr lang="sr-Latn-RS" sz="1600" dirty="0" smtClean="0">
                <a:latin typeface="Calibri" pitchFamily="34" charset="0"/>
              </a:rPr>
              <a:t>vodi koncept dokumentarnosti koji definiše kao ukrštanje dokumentarne istine sa praktikovanjem moći putem proizvodnje istine</a:t>
            </a:r>
          </a:p>
          <a:p>
            <a:r>
              <a:rPr lang="sr-Latn-RS" sz="1600" dirty="0" smtClean="0">
                <a:latin typeface="Calibri" pitchFamily="34" charset="0"/>
              </a:rPr>
              <a:t> zaključuje da u novom dokumentarnom konceptualizmu </a:t>
            </a:r>
            <a:r>
              <a:rPr lang="en-US" sz="1600" dirty="0" err="1" smtClean="0">
                <a:latin typeface="Calibri" pitchFamily="34" charset="0"/>
              </a:rPr>
              <a:t>dokumentarna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slika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sr-Latn-RS" sz="1600" dirty="0" smtClean="0">
                <a:latin typeface="Calibri" pitchFamily="34" charset="0"/>
              </a:rPr>
              <a:t>f</a:t>
            </a:r>
            <a:r>
              <a:rPr lang="en-US" sz="1600" dirty="0" err="1" smtClean="0">
                <a:latin typeface="Calibri" pitchFamily="34" charset="0"/>
              </a:rPr>
              <a:t>unkcioniše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kao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tehnologija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istine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kao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dokaz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za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predloženu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hipotezu</a:t>
            </a:r>
            <a:r>
              <a:rPr lang="en-US" sz="1600" dirty="0" smtClean="0">
                <a:latin typeface="Calibri" pitchFamily="34" charset="0"/>
              </a:rPr>
              <a:t>.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556</Words>
  <Application>Microsoft Office PowerPoint</Application>
  <PresentationFormat>On-screen Show (4:3)</PresentationFormat>
  <Paragraphs>40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Dokumentarizam/’dokumentarni stil’</vt:lpstr>
      <vt:lpstr>Boris Grojs “Art in the Age of Biopolitics: From Artwork To Art Documentation” </vt:lpstr>
      <vt:lpstr>Slide 3</vt:lpstr>
      <vt:lpstr>Slide 4</vt:lpstr>
      <vt:lpstr>Slide 5</vt:lpstr>
      <vt:lpstr>Slide 6</vt:lpstr>
      <vt:lpstr>Slide 7</vt:lpstr>
      <vt:lpstr>Slide 8</vt:lpstr>
      <vt:lpstr>Hito Štajerl, “Documentary Uncertainty”; i “Politics of Truth Documentarism in the Art Field”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71</cp:revision>
  <dcterms:created xsi:type="dcterms:W3CDTF">2020-03-16T09:05:17Z</dcterms:created>
  <dcterms:modified xsi:type="dcterms:W3CDTF">2020-03-23T10:42:11Z</dcterms:modified>
</cp:coreProperties>
</file>