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7" r:id="rId2"/>
    <p:sldId id="258" r:id="rId3"/>
    <p:sldId id="259" r:id="rId4"/>
    <p:sldId id="260" r:id="rId5"/>
    <p:sldId id="261" r:id="rId6"/>
    <p:sldId id="263" r:id="rId7"/>
    <p:sldId id="264" r:id="rId8"/>
    <p:sldId id="265" r:id="rId9"/>
    <p:sldId id="266" r:id="rId10"/>
    <p:sldId id="267" r:id="rId11"/>
    <p:sldId id="387" r:id="rId12"/>
    <p:sldId id="268" r:id="rId13"/>
    <p:sldId id="388" r:id="rId14"/>
    <p:sldId id="389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7" r:id="rId23"/>
    <p:sldId id="393" r:id="rId24"/>
    <p:sldId id="279" r:id="rId25"/>
    <p:sldId id="280" r:id="rId26"/>
    <p:sldId id="281" r:id="rId27"/>
    <p:sldId id="282" r:id="rId28"/>
    <p:sldId id="390" r:id="rId29"/>
    <p:sldId id="391" r:id="rId30"/>
    <p:sldId id="283" r:id="rId31"/>
    <p:sldId id="284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08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52E56B-C71E-4E86-99B8-9B4E33C51E4B}" type="datetimeFigureOut">
              <a:rPr lang="en-US" smtClean="0"/>
              <a:pPr/>
              <a:t>5/12/2020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8C7775-7AE2-437D-BD16-744DBFFC556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DD70F9-E645-4D0B-94F2-62103E39C217}" type="slidenum">
              <a:rPr lang="en-US"/>
              <a:pPr/>
              <a:t>28</a:t>
            </a:fld>
            <a:endParaRPr lang="en-US"/>
          </a:p>
        </p:txBody>
      </p:sp>
      <p:sp>
        <p:nvSpPr>
          <p:cNvPr id="3277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E5E7A34-0C96-4EA2-B2BC-222FCFEB19C7}" type="slidenum">
              <a:rPr lang="en-US" sz="1200">
                <a:latin typeface="Calibri" pitchFamily="34" charset="0"/>
              </a:rPr>
              <a:pPr algn="r"/>
              <a:t>28</a:t>
            </a:fld>
            <a:endParaRPr lang="en-US" sz="1200">
              <a:latin typeface="Calibri" pitchFamily="34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D6842-693C-432B-B87C-6B644EF38336}" type="datetimeFigureOut">
              <a:rPr lang="en-US" smtClean="0"/>
              <a:pPr/>
              <a:t>5/12/2020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1D140-5039-40E3-A8A1-7D8DB715E7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D6842-693C-432B-B87C-6B644EF38336}" type="datetimeFigureOut">
              <a:rPr lang="en-US" smtClean="0"/>
              <a:pPr/>
              <a:t>5/12/2020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1D140-5039-40E3-A8A1-7D8DB715E7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D6842-693C-432B-B87C-6B644EF38336}" type="datetimeFigureOut">
              <a:rPr lang="en-US" smtClean="0"/>
              <a:pPr/>
              <a:t>5/12/2020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1D140-5039-40E3-A8A1-7D8DB715E7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D6842-693C-432B-B87C-6B644EF38336}" type="datetimeFigureOut">
              <a:rPr lang="en-US" smtClean="0"/>
              <a:pPr/>
              <a:t>5/12/2020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1D140-5039-40E3-A8A1-7D8DB715E7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D6842-693C-432B-B87C-6B644EF38336}" type="datetimeFigureOut">
              <a:rPr lang="en-US" smtClean="0"/>
              <a:pPr/>
              <a:t>5/12/2020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1D140-5039-40E3-A8A1-7D8DB715E7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D6842-693C-432B-B87C-6B644EF38336}" type="datetimeFigureOut">
              <a:rPr lang="en-US" smtClean="0"/>
              <a:pPr/>
              <a:t>5/12/2020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1D140-5039-40E3-A8A1-7D8DB715E7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D6842-693C-432B-B87C-6B644EF38336}" type="datetimeFigureOut">
              <a:rPr lang="en-US" smtClean="0"/>
              <a:pPr/>
              <a:t>5/12/2020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1D140-5039-40E3-A8A1-7D8DB715E7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D6842-693C-432B-B87C-6B644EF38336}" type="datetimeFigureOut">
              <a:rPr lang="en-US" smtClean="0"/>
              <a:pPr/>
              <a:t>5/12/2020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1D140-5039-40E3-A8A1-7D8DB715E7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D6842-693C-432B-B87C-6B644EF38336}" type="datetimeFigureOut">
              <a:rPr lang="en-US" smtClean="0"/>
              <a:pPr/>
              <a:t>5/12/2020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1D140-5039-40E3-A8A1-7D8DB715E7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D6842-693C-432B-B87C-6B644EF38336}" type="datetimeFigureOut">
              <a:rPr lang="en-US" smtClean="0"/>
              <a:pPr/>
              <a:t>5/12/2020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1D140-5039-40E3-A8A1-7D8DB715E7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D6842-693C-432B-B87C-6B644EF38336}" type="datetimeFigureOut">
              <a:rPr lang="en-US" smtClean="0"/>
              <a:pPr/>
              <a:t>5/12/2020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1D140-5039-40E3-A8A1-7D8DB715E7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BD6842-693C-432B-B87C-6B644EF38336}" type="datetimeFigureOut">
              <a:rPr lang="en-US" smtClean="0"/>
              <a:pPr/>
              <a:t>5/12/2020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41D140-5039-40E3-A8A1-7D8DB715E7D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albersfoundation.org/teaching/anni-albers/introduction/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tate.org.uk/tate-etc/issue-44-autumn-2018/anni-albers-weaving-magic-briony-fer" TargetMode="Externa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auhaus-imaginista.org/articles/1771/bauhaus-manifesto-re-cap" TargetMode="External"/><Relationship Id="rId2" Type="http://schemas.openxmlformats.org/officeDocument/2006/relationships/hyperlink" Target="https://www.artifexbalear.org/etextes/bauhaus.pdf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r-Latn-CS" dirty="0"/>
              <a:t>bauhaus</a:t>
            </a:r>
            <a:endParaRPr lang="en-US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371600" y="3886200"/>
            <a:ext cx="6400800" cy="175260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lnSpc>
                <a:spcPct val="80000"/>
              </a:lnSpc>
              <a:buFontTx/>
              <a:buNone/>
            </a:pPr>
            <a:r>
              <a:rPr lang="sr-Latn-CS" sz="3000" dirty="0">
                <a:solidFill>
                  <a:srgbClr val="898989"/>
                </a:solidFill>
              </a:rPr>
              <a:t>1919-1933</a:t>
            </a:r>
          </a:p>
          <a:p>
            <a:pPr marL="0" indent="0" algn="ctr">
              <a:lnSpc>
                <a:spcPct val="80000"/>
              </a:lnSpc>
              <a:buFontTx/>
              <a:buNone/>
            </a:pPr>
            <a:r>
              <a:rPr lang="sr-Latn-RS" sz="3000" b="1" dirty="0" smtClean="0">
                <a:solidFill>
                  <a:srgbClr val="898989"/>
                </a:solidFill>
              </a:rPr>
              <a:t>“</a:t>
            </a:r>
            <a:r>
              <a:rPr lang="sr-Latn-CS" sz="3000" b="1" dirty="0" smtClean="0">
                <a:solidFill>
                  <a:srgbClr val="898989"/>
                </a:solidFill>
              </a:rPr>
              <a:t>PREDMET </a:t>
            </a:r>
            <a:r>
              <a:rPr lang="sr-Latn-CS" sz="3000" b="1" dirty="0">
                <a:solidFill>
                  <a:srgbClr val="898989"/>
                </a:solidFill>
              </a:rPr>
              <a:t>NIJE NI DUH NITI MATERIJALNA STVAR, VEĆ JE U BITI OD POSTANKA DRUŠTVENI </a:t>
            </a:r>
            <a:r>
              <a:rPr lang="sr-Latn-CS" sz="3000" b="1" dirty="0" smtClean="0">
                <a:solidFill>
                  <a:srgbClr val="898989"/>
                </a:solidFill>
              </a:rPr>
              <a:t>ODNOS” V. Gropijus</a:t>
            </a:r>
            <a:endParaRPr lang="en-US" sz="3000" dirty="0">
              <a:solidFill>
                <a:srgbClr val="898989"/>
              </a:solidFill>
            </a:endParaRPr>
          </a:p>
          <a:p>
            <a:pPr marL="0" indent="0" algn="ctr">
              <a:lnSpc>
                <a:spcPct val="80000"/>
              </a:lnSpc>
              <a:buFontTx/>
              <a:buNone/>
            </a:pPr>
            <a:endParaRPr lang="en-US" sz="3000" dirty="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www.200rooms.com/wp-content/uploads/2013/02/Bauhaus-Dessau-Germany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838200"/>
            <a:ext cx="66675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1219200" y="5943600"/>
            <a:ext cx="72084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Z</a:t>
            </a:r>
            <a:r>
              <a:rPr lang="sr-Latn-RS" dirty="0" smtClean="0">
                <a:latin typeface="Calibri" pitchFamily="34" charset="0"/>
              </a:rPr>
              <a:t>grada </a:t>
            </a:r>
            <a:r>
              <a:rPr lang="en-US" dirty="0" smtClean="0">
                <a:latin typeface="Calibri" pitchFamily="34" charset="0"/>
              </a:rPr>
              <a:t>Bauhaus</a:t>
            </a:r>
            <a:r>
              <a:rPr lang="sr-Latn-RS" dirty="0" smtClean="0">
                <a:latin typeface="Calibri" pitchFamily="34" charset="0"/>
              </a:rPr>
              <a:t>a u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>
                <a:latin typeface="Calibri" pitchFamily="34" charset="0"/>
              </a:rPr>
              <a:t>Dessau</a:t>
            </a:r>
            <a:r>
              <a:rPr lang="sr-Latn-CS" dirty="0">
                <a:latin typeface="Calibri" pitchFamily="34" charset="0"/>
              </a:rPr>
              <a:t>, </a:t>
            </a:r>
            <a:r>
              <a:rPr lang="sr-Latn-CS" dirty="0" smtClean="0">
                <a:latin typeface="Calibri" pitchFamily="34" charset="0"/>
              </a:rPr>
              <a:t>podignuta prema projektu V. Gropijusa 1925 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thumb/3/37/Dessau%2CBauhausgeb%C3%A4ude.jpg/1024px-Dessau%2CBauhausgeb%C3%A4ud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52400"/>
            <a:ext cx="8737600" cy="6553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ile:Bauhau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124200"/>
            <a:ext cx="5045676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60692" y="0"/>
            <a:ext cx="6283308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2" descr="https://upload.wikimedia.org/wikipedia/commons/thumb/5/53/6252_Dessau.JPG/1024px-6252_Dessau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381000"/>
            <a:ext cx="8327927" cy="5554663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828800" y="6172200"/>
            <a:ext cx="609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dirty="0" smtClean="0"/>
              <a:t>Krilo zgrade namenjeno za smeštaj studenata</a:t>
            </a:r>
            <a:r>
              <a:rPr lang="en-US" dirty="0" smtClean="0"/>
              <a:t>, </a:t>
            </a:r>
            <a:r>
              <a:rPr lang="sr-Latn-RS" dirty="0" smtClean="0"/>
              <a:t>B</a:t>
            </a:r>
            <a:r>
              <a:rPr lang="en-US" dirty="0" err="1" smtClean="0"/>
              <a:t>auhaus</a:t>
            </a:r>
            <a:r>
              <a:rPr lang="en-US" dirty="0" smtClean="0"/>
              <a:t> Dessau</a:t>
            </a:r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2" descr="https://upload.wikimedia.org/wikipedia/commons/thumb/4/4b/Meisterhaus_Kadinsky-Klee_2004.jpg/1024px-Meisterhaus_Kadinsky-Klee_20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304800"/>
            <a:ext cx="8253046" cy="54483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362200" y="6096000"/>
            <a:ext cx="4114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dirty="0" smtClean="0"/>
              <a:t>Profesorska dvojna kuća Kandinskog i Klea</a:t>
            </a:r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143000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10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0"/>
            <a:ext cx="8305800" cy="622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Rectangle 5"/>
          <p:cNvSpPr>
            <a:spLocks noChangeArrowheads="1"/>
          </p:cNvSpPr>
          <p:nvPr/>
        </p:nvSpPr>
        <p:spPr bwMode="auto">
          <a:xfrm>
            <a:off x="3048000" y="6324600"/>
            <a:ext cx="26970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T</a:t>
            </a:r>
            <a:r>
              <a:rPr lang="sr-Latn-RS" dirty="0" smtClean="0">
                <a:latin typeface="Calibri" pitchFamily="34" charset="0"/>
              </a:rPr>
              <a:t>rpezarija, Bauhaus, Desau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5" descr="C:\WINDOWS\Desktop\Bauhaus\bauhaus group phot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1676400"/>
            <a:ext cx="7772400" cy="257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533400" y="4800600"/>
            <a:ext cx="79248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r-Latn-RS" sz="2000" dirty="0" smtClean="0"/>
              <a:t>Profesori Bauhausa na krovu zgrade u Desau:</a:t>
            </a:r>
            <a:endParaRPr lang="sr-Latn-CS" sz="2000" dirty="0" smtClean="0"/>
          </a:p>
          <a:p>
            <a:endParaRPr lang="sr-Latn-CS" sz="2000" dirty="0">
              <a:cs typeface="Arial" charset="0"/>
            </a:endParaRPr>
          </a:p>
          <a:p>
            <a:r>
              <a:rPr lang="en-US" sz="2000" dirty="0">
                <a:solidFill>
                  <a:srgbClr val="000000"/>
                </a:solidFill>
                <a:cs typeface="Arial" charset="0"/>
              </a:rPr>
              <a:t>Josef Albers, </a:t>
            </a:r>
            <a:r>
              <a:rPr lang="en-US" sz="2000" dirty="0" err="1">
                <a:solidFill>
                  <a:srgbClr val="000000"/>
                </a:solidFill>
                <a:cs typeface="Arial" charset="0"/>
              </a:rPr>
              <a:t>Hinnerk</a:t>
            </a:r>
            <a:r>
              <a:rPr lang="en-US" sz="20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cs typeface="Arial" charset="0"/>
              </a:rPr>
              <a:t>Scheper</a:t>
            </a:r>
            <a:r>
              <a:rPr lang="en-US" sz="2000" dirty="0">
                <a:solidFill>
                  <a:srgbClr val="000000"/>
                </a:solidFill>
                <a:cs typeface="Arial" charset="0"/>
              </a:rPr>
              <a:t>, Georg </a:t>
            </a:r>
            <a:r>
              <a:rPr lang="en-US" sz="2000" dirty="0" err="1">
                <a:solidFill>
                  <a:srgbClr val="000000"/>
                </a:solidFill>
                <a:cs typeface="Arial" charset="0"/>
              </a:rPr>
              <a:t>Muche</a:t>
            </a:r>
            <a:r>
              <a:rPr lang="en-US" sz="2000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cs typeface="Arial" charset="0"/>
              </a:rPr>
              <a:t>Làszio</a:t>
            </a:r>
            <a:r>
              <a:rPr lang="en-US" sz="2000" dirty="0">
                <a:solidFill>
                  <a:srgbClr val="000000"/>
                </a:solidFill>
                <a:cs typeface="Arial" charset="0"/>
              </a:rPr>
              <a:t> Moholy-Nagy, Herbert Bayer, </a:t>
            </a:r>
            <a:r>
              <a:rPr lang="en-US" sz="2000" dirty="0" err="1">
                <a:solidFill>
                  <a:srgbClr val="000000"/>
                </a:solidFill>
                <a:cs typeface="Arial" charset="0"/>
              </a:rPr>
              <a:t>Joost</a:t>
            </a:r>
            <a:r>
              <a:rPr lang="en-US" sz="2000" dirty="0">
                <a:solidFill>
                  <a:srgbClr val="000000"/>
                </a:solidFill>
                <a:cs typeface="Arial" charset="0"/>
              </a:rPr>
              <a:t> Schmidt, Walter Gropius, Marcel Breuer, </a:t>
            </a:r>
            <a:r>
              <a:rPr lang="en-US" sz="2000" dirty="0" err="1">
                <a:solidFill>
                  <a:srgbClr val="000000"/>
                </a:solidFill>
                <a:cs typeface="Arial" charset="0"/>
              </a:rPr>
              <a:t>Vassily</a:t>
            </a:r>
            <a:r>
              <a:rPr lang="en-US" sz="2000" dirty="0">
                <a:solidFill>
                  <a:srgbClr val="000000"/>
                </a:solidFill>
                <a:cs typeface="Arial" charset="0"/>
              </a:rPr>
              <a:t> Kandinsky, Paul Klee, </a:t>
            </a:r>
            <a:r>
              <a:rPr lang="en-US" sz="2000" dirty="0" err="1">
                <a:solidFill>
                  <a:srgbClr val="000000"/>
                </a:solidFill>
                <a:cs typeface="Arial" charset="0"/>
              </a:rPr>
              <a:t>Lyonel</a:t>
            </a:r>
            <a:r>
              <a:rPr lang="en-US" sz="2000" dirty="0">
                <a:solidFill>
                  <a:srgbClr val="000000"/>
                </a:solidFill>
                <a:cs typeface="Arial" charset="0"/>
              </a:rPr>
              <a:t> Feininger, </a:t>
            </a:r>
            <a:r>
              <a:rPr lang="en-US" sz="2000" dirty="0" err="1">
                <a:solidFill>
                  <a:srgbClr val="000000"/>
                </a:solidFill>
                <a:cs typeface="Arial" charset="0"/>
              </a:rPr>
              <a:t>Gunta</a:t>
            </a:r>
            <a:r>
              <a:rPr lang="en-US" sz="20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cs typeface="Arial" charset="0"/>
              </a:rPr>
              <a:t>Stolzl</a:t>
            </a:r>
            <a:r>
              <a:rPr lang="en-US" sz="2000" dirty="0">
                <a:solidFill>
                  <a:srgbClr val="000000"/>
                </a:solidFill>
                <a:cs typeface="Arial" charset="0"/>
              </a:rPr>
              <a:t> and Oskar </a:t>
            </a:r>
            <a:r>
              <a:rPr lang="en-US" sz="2000" dirty="0" err="1">
                <a:solidFill>
                  <a:srgbClr val="000000"/>
                </a:solidFill>
                <a:cs typeface="Arial" charset="0"/>
              </a:rPr>
              <a:t>Schlemmer</a:t>
            </a:r>
            <a:r>
              <a:rPr lang="en-US" sz="2000" dirty="0">
                <a:solidFill>
                  <a:srgbClr val="000000"/>
                </a:solidFill>
                <a:cs typeface="Arial" charset="0"/>
              </a:rPr>
              <a:t>.</a:t>
            </a:r>
            <a:endParaRPr lang="en-US" sz="2000" dirty="0"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91013" y="0"/>
            <a:ext cx="48529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Rectangle 5"/>
          <p:cNvSpPr>
            <a:spLocks noChangeArrowheads="1"/>
          </p:cNvSpPr>
          <p:nvPr/>
        </p:nvSpPr>
        <p:spPr bwMode="auto">
          <a:xfrm>
            <a:off x="609600" y="152400"/>
            <a:ext cx="3505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sr-Latn-RS" dirty="0" smtClean="0">
                <a:latin typeface="Calibri" pitchFamily="34" charset="0"/>
              </a:rPr>
              <a:t>Valter Gropijus </a:t>
            </a:r>
            <a:r>
              <a:rPr lang="en-US" dirty="0" smtClean="0">
                <a:latin typeface="Calibri" pitchFamily="34" charset="0"/>
              </a:rPr>
              <a:t>1919</a:t>
            </a:r>
            <a:endParaRPr lang="sr-Latn-CS" dirty="0">
              <a:latin typeface="Calibri" pitchFamily="34" charset="0"/>
            </a:endParaRPr>
          </a:p>
          <a:p>
            <a:pPr algn="r"/>
            <a:r>
              <a:rPr lang="sr-Latn-CS" dirty="0">
                <a:latin typeface="Calibri" pitchFamily="34" charset="0"/>
              </a:rPr>
              <a:t>(1883-1969</a:t>
            </a:r>
            <a:r>
              <a:rPr lang="en-US" dirty="0">
                <a:latin typeface="Calibri" pitchFamily="34" charset="0"/>
              </a:rPr>
              <a:t> </a:t>
            </a:r>
            <a:r>
              <a:rPr lang="sr-Latn-CS" dirty="0">
                <a:latin typeface="Calibri" pitchFamily="34" charset="0"/>
              </a:rPr>
              <a:t>)</a:t>
            </a:r>
          </a:p>
        </p:txBody>
      </p:sp>
      <p:sp>
        <p:nvSpPr>
          <p:cNvPr id="4100" name="Rectangle 3"/>
          <p:cNvSpPr>
            <a:spLocks noChangeArrowheads="1"/>
          </p:cNvSpPr>
          <p:nvPr/>
        </p:nvSpPr>
        <p:spPr bwMode="auto">
          <a:xfrm>
            <a:off x="381000" y="1524000"/>
            <a:ext cx="3581400" cy="349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09600" indent="-609600">
              <a:lnSpc>
                <a:spcPct val="90000"/>
              </a:lnSpc>
            </a:pPr>
            <a:r>
              <a:rPr lang="sr-Latn-CS" sz="2400" b="1" dirty="0">
                <a:latin typeface="Calibri" pitchFamily="34" charset="0"/>
              </a:rPr>
              <a:t>bauhaus (1919-1933)</a:t>
            </a:r>
          </a:p>
          <a:p>
            <a:pPr marL="609600" indent="-609600">
              <a:lnSpc>
                <a:spcPct val="90000"/>
              </a:lnSpc>
            </a:pPr>
            <a:endParaRPr lang="sr-Latn-CS" sz="2400" b="1" dirty="0">
              <a:latin typeface="Calibri" pitchFamily="34" charset="0"/>
            </a:endParaRPr>
          </a:p>
          <a:p>
            <a:pPr marL="609600" indent="-609600">
              <a:lnSpc>
                <a:spcPct val="90000"/>
              </a:lnSpc>
            </a:pPr>
            <a:r>
              <a:rPr lang="sr-Latn-CS" dirty="0">
                <a:latin typeface="Calibri" pitchFamily="34" charset="0"/>
              </a:rPr>
              <a:t>Osnovao ga Valter Gropijus 1919. godine iz dve škole umetnosti i veština u Vajmaru: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sr-Latn-CS" dirty="0">
                <a:latin typeface="Calibri" pitchFamily="34" charset="0"/>
              </a:rPr>
              <a:t>“</a:t>
            </a:r>
            <a:r>
              <a:rPr lang="sr-Latn-CS" u="sng" dirty="0" smtClean="0">
                <a:latin typeface="Calibri" pitchFamily="34" charset="0"/>
              </a:rPr>
              <a:t>Škole </a:t>
            </a:r>
            <a:r>
              <a:rPr lang="sr-Latn-CS" u="sng" dirty="0">
                <a:latin typeface="Calibri" pitchFamily="34" charset="0"/>
              </a:rPr>
              <a:t>umetnosti i zanata</a:t>
            </a:r>
            <a:r>
              <a:rPr lang="sr-Latn-CS" dirty="0">
                <a:latin typeface="Calibri" pitchFamily="34" charset="0"/>
              </a:rPr>
              <a:t>” na kojoj se Gropijus nadao da će dobiti mesto direktora a koja je 1915. bila zatvorena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sr-Latn-CS" dirty="0">
                <a:latin typeface="Calibri" pitchFamily="34" charset="0"/>
              </a:rPr>
              <a:t>“</a:t>
            </a:r>
            <a:r>
              <a:rPr lang="sr-Latn-CS" u="sng" dirty="0">
                <a:latin typeface="Calibri" pitchFamily="34" charset="0"/>
              </a:rPr>
              <a:t>Akademije lepih umetnosti</a:t>
            </a:r>
            <a:r>
              <a:rPr lang="sr-Latn-CS" dirty="0">
                <a:latin typeface="Calibri" pitchFamily="34" charset="0"/>
              </a:rPr>
              <a:t>” koja je još uvek postojala i na kojoj je bila osnovana katedra za arhitekturu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5" descr="File:Bauhaus-program.sv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33400"/>
            <a:ext cx="5676900" cy="570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Rectangle 6"/>
          <p:cNvSpPr>
            <a:spLocks noChangeArrowheads="1"/>
          </p:cNvSpPr>
          <p:nvPr/>
        </p:nvSpPr>
        <p:spPr bwMode="auto">
          <a:xfrm>
            <a:off x="5943600" y="338138"/>
            <a:ext cx="2895600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sr-Latn-CS" sz="2000" dirty="0">
                <a:latin typeface="Calibri" pitchFamily="34" charset="0"/>
              </a:rPr>
              <a:t>Gropijusova šema iz</a:t>
            </a:r>
            <a:r>
              <a:rPr lang="en-US" sz="2000" dirty="0">
                <a:latin typeface="Calibri" pitchFamily="34" charset="0"/>
              </a:rPr>
              <a:t> 1922.</a:t>
            </a:r>
            <a:endParaRPr lang="sr-Latn-CS" sz="2000" dirty="0">
              <a:latin typeface="Calibri" pitchFamily="34" charset="0"/>
            </a:endParaRPr>
          </a:p>
          <a:p>
            <a:pPr algn="ctr"/>
            <a:r>
              <a:rPr lang="sr-Latn-CS" sz="2000" dirty="0">
                <a:latin typeface="Calibri" pitchFamily="34" charset="0"/>
              </a:rPr>
              <a:t>Opisuje glavne principe programa na Bauhausu</a:t>
            </a:r>
            <a:r>
              <a:rPr lang="en-US" sz="2000" dirty="0">
                <a:latin typeface="Calibri" pitchFamily="34" charset="0"/>
              </a:rPr>
              <a:t>:</a:t>
            </a:r>
            <a:r>
              <a:rPr lang="sr-Latn-CS" sz="2000" dirty="0">
                <a:latin typeface="Calibri" pitchFamily="34" charset="0"/>
              </a:rPr>
              <a:t> krajnji cilj je konstrukcija</a:t>
            </a:r>
            <a:r>
              <a:rPr lang="en-US" sz="2000" dirty="0">
                <a:latin typeface="Calibri" pitchFamily="34" charset="0"/>
              </a:rPr>
              <a:t> </a:t>
            </a:r>
            <a:r>
              <a:rPr lang="sr-Latn-CS" sz="2000" dirty="0">
                <a:latin typeface="Calibri" pitchFamily="34" charset="0"/>
              </a:rPr>
              <a:t>odnosno građevina (</a:t>
            </a:r>
            <a:r>
              <a:rPr lang="en-US" sz="2000" i="1" dirty="0" err="1">
                <a:latin typeface="Calibri" pitchFamily="34" charset="0"/>
              </a:rPr>
              <a:t>der</a:t>
            </a:r>
            <a:r>
              <a:rPr lang="en-US" sz="2000" i="1" dirty="0">
                <a:latin typeface="Calibri" pitchFamily="34" charset="0"/>
              </a:rPr>
              <a:t> </a:t>
            </a:r>
            <a:r>
              <a:rPr lang="en-US" sz="2000" i="1" dirty="0" err="1">
                <a:latin typeface="Calibri" pitchFamily="34" charset="0"/>
              </a:rPr>
              <a:t>Bau</a:t>
            </a:r>
            <a:r>
              <a:rPr lang="en-US" sz="2000" dirty="0">
                <a:latin typeface="Calibri" pitchFamily="34" charset="0"/>
              </a:rPr>
              <a:t>) </a:t>
            </a:r>
          </a:p>
          <a:p>
            <a:pPr algn="ctr"/>
            <a:r>
              <a:rPr lang="sr-Latn-CS" sz="2000" dirty="0">
                <a:latin typeface="Calibri" pitchFamily="34" charset="0"/>
              </a:rPr>
              <a:t>Počinje Osnovnim kursom, nakon kojeg slede radionice podeljene prema </a:t>
            </a:r>
            <a:r>
              <a:rPr lang="sr-Latn-CS" sz="2000" dirty="0" smtClean="0">
                <a:latin typeface="Calibri" pitchFamily="34" charset="0"/>
              </a:rPr>
              <a:t>materijalima (kamen,</a:t>
            </a:r>
            <a:r>
              <a:rPr lang="en-US" sz="2000" dirty="0" smtClean="0">
                <a:latin typeface="Calibri" pitchFamily="34" charset="0"/>
              </a:rPr>
              <a:t> </a:t>
            </a:r>
            <a:r>
              <a:rPr lang="sr-Latn-RS" sz="2000" dirty="0" smtClean="0">
                <a:latin typeface="Calibri" pitchFamily="34" charset="0"/>
              </a:rPr>
              <a:t>glina, </a:t>
            </a:r>
            <a:r>
              <a:rPr lang="sr-Latn-CS" sz="2000" dirty="0" smtClean="0">
                <a:latin typeface="Calibri" pitchFamily="34" charset="0"/>
              </a:rPr>
              <a:t>staklo, boja, tkanina,metal, drvo)</a:t>
            </a:r>
            <a:endParaRPr lang="en-US" sz="2000" dirty="0" smtClean="0">
              <a:latin typeface="Calibri" pitchFamily="34" charset="0"/>
            </a:endParaRPr>
          </a:p>
          <a:p>
            <a:pPr algn="ctr" eaLnBrk="0" hangingPunct="0"/>
            <a:endParaRPr lang="en-US" sz="2000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5" descr="C:\WINDOWS\Desktop\Bauhaus\Bauhaus diagra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52400"/>
            <a:ext cx="4202113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Rectangle 2"/>
          <p:cNvSpPr>
            <a:spLocks noChangeArrowheads="1"/>
          </p:cNvSpPr>
          <p:nvPr/>
        </p:nvSpPr>
        <p:spPr bwMode="auto">
          <a:xfrm>
            <a:off x="152400" y="4724400"/>
            <a:ext cx="4572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r-Latn-CS">
                <a:latin typeface="Calibri" pitchFamily="34" charset="0"/>
                <a:cs typeface="Times New Roman" pitchFamily="18" charset="0"/>
              </a:rPr>
              <a:t>Glavni cilj škole da “izbavi sve umetnosti iz izolacije u kojeoj se svaka od njih tada nalazila”</a:t>
            </a:r>
            <a:endParaRPr lang="en-US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24580" name="Rectangle 3"/>
          <p:cNvSpPr>
            <a:spLocks noChangeArrowheads="1"/>
          </p:cNvSpPr>
          <p:nvPr/>
        </p:nvSpPr>
        <p:spPr bwMode="auto">
          <a:xfrm>
            <a:off x="5105400" y="228600"/>
            <a:ext cx="3886200" cy="582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sr-Latn-CS">
                <a:latin typeface="Calibri" pitchFamily="34" charset="0"/>
              </a:rPr>
              <a:t>Predavanje na Bauhausu bilo grubo podeljene na dve oblasti: veštine (zanati) i probleme forme</a:t>
            </a:r>
          </a:p>
          <a:p>
            <a:pPr>
              <a:lnSpc>
                <a:spcPct val="90000"/>
              </a:lnSpc>
            </a:pPr>
            <a:endParaRPr lang="sr-Latn-CS">
              <a:latin typeface="Calibri" pitchFamily="34" charset="0"/>
            </a:endParaRPr>
          </a:p>
          <a:p>
            <a:pPr>
              <a:lnSpc>
                <a:spcPct val="90000"/>
              </a:lnSpc>
            </a:pPr>
            <a:r>
              <a:rPr lang="sr-Latn-CS">
                <a:latin typeface="Calibri" pitchFamily="34" charset="0"/>
              </a:rPr>
              <a:t>Svaki kurs je imao po jednog predavača za svaku oblast – ova podela bila je neophodna jer škola nije mogla u prvo vreme da obezbedi predavače koji bi bili u stanju da integrišu teoriju i praksu slikanja, skulpture, arhitekture, dizajna i zanata</a:t>
            </a:r>
          </a:p>
          <a:p>
            <a:pPr>
              <a:lnSpc>
                <a:spcPct val="90000"/>
              </a:lnSpc>
            </a:pPr>
            <a:endParaRPr lang="sr-Latn-CS">
              <a:latin typeface="Calibri" pitchFamily="34" charset="0"/>
            </a:endParaRPr>
          </a:p>
          <a:p>
            <a:pPr>
              <a:lnSpc>
                <a:spcPct val="90000"/>
              </a:lnSpc>
            </a:pPr>
            <a:r>
              <a:rPr lang="sr-Latn-CS">
                <a:latin typeface="Calibri" pitchFamily="34" charset="0"/>
              </a:rPr>
              <a:t>Posle prelaska u Desau i sa primljenim novim nastavnim osobljem iz redova studenata koji su bili prva generacija na Bauhausu, različiti delovi programa mogli su da budu integrisani – ovu integraciju umetnosti i zanata posebno uspešno su sproveli Moholj Nađi i Albers</a:t>
            </a:r>
          </a:p>
          <a:p>
            <a:pPr>
              <a:lnSpc>
                <a:spcPct val="90000"/>
              </a:lnSpc>
            </a:pPr>
            <a:endParaRPr lang="sr-Latn-CS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53000" y="1219200"/>
            <a:ext cx="3884613" cy="39624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3379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524000"/>
            <a:ext cx="3886200" cy="29718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33796" name="Rectangle 5"/>
          <p:cNvSpPr>
            <a:spLocks noChangeArrowheads="1"/>
          </p:cNvSpPr>
          <p:nvPr/>
        </p:nvSpPr>
        <p:spPr bwMode="auto">
          <a:xfrm>
            <a:off x="4953000" y="533400"/>
            <a:ext cx="3962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sr-Latn-RS" b="1" dirty="0" smtClean="0">
                <a:latin typeface="Calibri" pitchFamily="34" charset="0"/>
              </a:rPr>
              <a:t>Radionica za metal u Desau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33797" name="Rectangle 6"/>
          <p:cNvSpPr>
            <a:spLocks noChangeArrowheads="1"/>
          </p:cNvSpPr>
          <p:nvPr/>
        </p:nvSpPr>
        <p:spPr bwMode="auto">
          <a:xfrm>
            <a:off x="381000" y="533400"/>
            <a:ext cx="35300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>
                <a:latin typeface="Calibri" pitchFamily="34" charset="0"/>
              </a:rPr>
              <a:t>R</a:t>
            </a:r>
            <a:r>
              <a:rPr lang="sr-Latn-RS" b="1" dirty="0" smtClean="0">
                <a:latin typeface="Calibri" pitchFamily="34" charset="0"/>
              </a:rPr>
              <a:t>adionica za metal u Vajmaru </a:t>
            </a:r>
            <a:r>
              <a:rPr lang="en-US" b="1" dirty="0" smtClean="0">
                <a:latin typeface="Calibri" pitchFamily="34" charset="0"/>
              </a:rPr>
              <a:t>1923</a:t>
            </a:r>
            <a:endParaRPr lang="en-US" sz="2800" dirty="0"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2" name="Picture 4" descr="https://albersfoundation.org/templates/assets/images/teaching-anni/introduction_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8200" y="3657600"/>
            <a:ext cx="4429125" cy="3114676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0" y="5257800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dirty="0" err="1" smtClean="0"/>
              <a:t>Anni</a:t>
            </a:r>
            <a:r>
              <a:rPr lang="en-US" dirty="0" smtClean="0"/>
              <a:t> Albers </a:t>
            </a:r>
            <a:r>
              <a:rPr lang="sr-Latn-RS" dirty="0" smtClean="0"/>
              <a:t>sa polaznicima i članovima tekstilne radionice, </a:t>
            </a:r>
            <a:r>
              <a:rPr lang="en-US" dirty="0" smtClean="0"/>
              <a:t>Bauhaus Dessau, ca. 1927</a:t>
            </a:r>
            <a:br>
              <a:rPr lang="en-US" dirty="0" smtClean="0"/>
            </a:br>
            <a:r>
              <a:rPr lang="sr-Latn-RS" dirty="0" smtClean="0"/>
              <a:t>Foto:</a:t>
            </a:r>
            <a:r>
              <a:rPr lang="en-US" dirty="0" err="1" smtClean="0"/>
              <a:t>Lotte</a:t>
            </a:r>
            <a:r>
              <a:rPr lang="en-US" dirty="0" smtClean="0"/>
              <a:t> </a:t>
            </a:r>
            <a:r>
              <a:rPr lang="en-US" dirty="0" err="1" smtClean="0"/>
              <a:t>Stam-Beese</a:t>
            </a:r>
            <a:endParaRPr lang="sr-Latn-RS" dirty="0" smtClean="0"/>
          </a:p>
          <a:p>
            <a:pPr algn="r"/>
            <a:r>
              <a:rPr lang="en-US" dirty="0" smtClean="0">
                <a:hlinkClick r:id="rId3"/>
              </a:rPr>
              <a:t>https://albersfoundation.org/teaching/anni-albers/introduction/#slide1</a:t>
            </a:r>
            <a:endParaRPr lang="en-US" dirty="0"/>
          </a:p>
        </p:txBody>
      </p:sp>
      <p:pic>
        <p:nvPicPr>
          <p:cNvPr id="155654" name="Picture 6" descr="Group portrait of the weavers in the Bauhaus workshop, 1928 (Anni Albers is in the bottom row, second from left) - Bauhaus-Archiv, Berli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"/>
            <a:ext cx="5127476" cy="3810000"/>
          </a:xfrm>
          <a:prstGeom prst="rect">
            <a:avLst/>
          </a:prstGeom>
          <a:noFill/>
        </p:spPr>
      </p:pic>
      <p:pic>
        <p:nvPicPr>
          <p:cNvPr id="155656" name="Picture 8" descr="uploads4.wikiart.org/temp/f770e5f0-1106-47eb-bf..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58000" y="152400"/>
            <a:ext cx="2095500" cy="2657476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6536363" y="2895600"/>
            <a:ext cx="26076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Anni</a:t>
            </a:r>
            <a:r>
              <a:rPr lang="en-US" dirty="0" smtClean="0"/>
              <a:t> Albers </a:t>
            </a:r>
            <a:r>
              <a:rPr lang="sr-Latn-RS" dirty="0" smtClean="0"/>
              <a:t>(</a:t>
            </a:r>
            <a:r>
              <a:rPr lang="en-US" dirty="0" smtClean="0"/>
              <a:t>1899 –1994</a:t>
            </a:r>
            <a:r>
              <a:rPr lang="sr-Latn-RS" dirty="0" smtClean="0"/>
              <a:t>) </a:t>
            </a:r>
            <a:endParaRPr lang="en-US" dirty="0"/>
          </a:p>
        </p:txBody>
      </p:sp>
      <p:pic>
        <p:nvPicPr>
          <p:cNvPr id="8" name="Picture 6" descr="Group portrait of the weavers in the Bauhaus workshop, 1928 (Anni Albers is in the bottom row, second from left) - Bauhaus-Archiv, Berli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5127476" cy="3810000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52400" y="3657600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G</a:t>
            </a:r>
            <a:r>
              <a:rPr lang="sr-Latn-RS" dirty="0" smtClean="0"/>
              <a:t>rupni portret polaznica tekstilne radionice, </a:t>
            </a:r>
            <a:r>
              <a:rPr lang="en-US" dirty="0" smtClean="0"/>
              <a:t>Bauhaus Dessau, ca. 192</a:t>
            </a:r>
            <a:r>
              <a:rPr lang="sr-Latn-RS" dirty="0" smtClean="0"/>
              <a:t>8</a:t>
            </a:r>
          </a:p>
          <a:p>
            <a:r>
              <a:rPr lang="en-US" dirty="0" smtClean="0">
                <a:hlinkClick r:id="rId6"/>
              </a:rPr>
              <a:t>https://www.tate.org.uk/tate-etc/issue-44-autumn-2018/anni-albers-weaving-magic-briony-fer</a:t>
            </a:r>
            <a:endParaRPr 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5" descr="File:Itten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19600" y="685800"/>
            <a:ext cx="4257675" cy="570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Rectangle 6"/>
          <p:cNvSpPr>
            <a:spLocks noChangeArrowheads="1"/>
          </p:cNvSpPr>
          <p:nvPr/>
        </p:nvSpPr>
        <p:spPr bwMode="auto">
          <a:xfrm>
            <a:off x="152400" y="533400"/>
            <a:ext cx="41870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sr-Latn-RS" b="1" dirty="0" smtClean="0">
                <a:latin typeface="Calibri" pitchFamily="34" charset="0"/>
              </a:rPr>
              <a:t>Johanes Iten (</a:t>
            </a:r>
            <a:r>
              <a:rPr lang="de-DE" b="1" dirty="0" smtClean="0">
                <a:latin typeface="Calibri" pitchFamily="34" charset="0"/>
              </a:rPr>
              <a:t>Johannes Itten</a:t>
            </a:r>
            <a:r>
              <a:rPr lang="sr-Latn-RS" b="1" dirty="0" smtClean="0">
                <a:latin typeface="Calibri" pitchFamily="34" charset="0"/>
              </a:rPr>
              <a:t> </a:t>
            </a:r>
            <a:r>
              <a:rPr lang="en-US" dirty="0" smtClean="0"/>
              <a:t>1888 – 1967</a:t>
            </a:r>
            <a:r>
              <a:rPr lang="sr-Latn-RS" dirty="0" smtClean="0"/>
              <a:t>)</a:t>
            </a:r>
            <a:endParaRPr lang="de-DE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5" descr="C:\WINDOWS\Desktop\Bauhaus\Itten Color Sta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38200"/>
            <a:ext cx="4191000" cy="435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5" descr="C:\WINDOWS\Desktop\Bauhaus\Itten Color Whee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990600"/>
            <a:ext cx="4151313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5" descr="C:\WINDOWS\Desktop\Bauhaus\Itten Die Begegnu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762000"/>
            <a:ext cx="3505200" cy="467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5" descr="C:\WINDOWS\Desktop\Bauhaus\Itten Space Comp II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1600" y="741363"/>
            <a:ext cx="3576638" cy="471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5" descr="File:Josef Alber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2650" y="0"/>
            <a:ext cx="57213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Rectangle 6"/>
          <p:cNvSpPr>
            <a:spLocks noChangeArrowheads="1"/>
          </p:cNvSpPr>
          <p:nvPr/>
        </p:nvSpPr>
        <p:spPr bwMode="auto">
          <a:xfrm>
            <a:off x="609600" y="381000"/>
            <a:ext cx="26472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dirty="0">
                <a:latin typeface="Calibri" pitchFamily="34" charset="0"/>
              </a:rPr>
              <a:t>Josef Albers </a:t>
            </a:r>
            <a:r>
              <a:rPr lang="sr-Latn-RS" dirty="0" smtClean="0">
                <a:latin typeface="Calibri" pitchFamily="34" charset="0"/>
              </a:rPr>
              <a:t>(</a:t>
            </a:r>
            <a:r>
              <a:rPr lang="en-US" dirty="0" smtClean="0"/>
              <a:t> 1888 –1976</a:t>
            </a:r>
            <a:r>
              <a:rPr lang="sr-Latn-RS" dirty="0" smtClean="0"/>
              <a:t>)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28676" name="Rectangle 3"/>
          <p:cNvSpPr>
            <a:spLocks noChangeArrowheads="1"/>
          </p:cNvSpPr>
          <p:nvPr/>
        </p:nvSpPr>
        <p:spPr bwMode="auto">
          <a:xfrm>
            <a:off x="304800" y="5105400"/>
            <a:ext cx="25146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sr-Latn-CS" sz="2000" dirty="0">
                <a:latin typeface="Calibri" pitchFamily="34" charset="0"/>
              </a:rPr>
              <a:t>Albers je od 1924-1933 držao tokom prvog semstra Pripremni kurs svoj kurs kao ’instrukcije iz zanata’. 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Albers_students_27_28"/>
          <p:cNvPicPr>
            <a:picLocks noChangeAspect="1" noChangeArrowheads="1"/>
          </p:cNvPicPr>
          <p:nvPr/>
        </p:nvPicPr>
        <p:blipFill>
          <a:blip r:embed="rId3">
            <a:lum bright="24000" contrast="36000"/>
          </a:blip>
          <a:srcRect t="4445"/>
          <a:stretch>
            <a:fillRect/>
          </a:stretch>
        </p:blipFill>
        <p:spPr bwMode="auto">
          <a:xfrm>
            <a:off x="0" y="0"/>
            <a:ext cx="57451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1981200" y="609600"/>
            <a:ext cx="3657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 smtClean="0">
                <a:latin typeface="Calibri" pitchFamily="34" charset="0"/>
              </a:rPr>
              <a:t>R</a:t>
            </a:r>
            <a:r>
              <a:rPr lang="sr-Latn-RS" sz="1400" b="1" dirty="0" smtClean="0">
                <a:latin typeface="Calibri" pitchFamily="34" charset="0"/>
              </a:rPr>
              <a:t>adovi Albersovih studenata na pripremnoj godini, generacija</a:t>
            </a:r>
            <a:r>
              <a:rPr lang="en-US" sz="1400" b="1" dirty="0" smtClean="0">
                <a:latin typeface="Calibri" pitchFamily="34" charset="0"/>
              </a:rPr>
              <a:t> </a:t>
            </a:r>
            <a:r>
              <a:rPr lang="en-US" sz="1400" b="1" dirty="0">
                <a:latin typeface="Calibri" pitchFamily="34" charset="0"/>
              </a:rPr>
              <a:t>1927-28.</a:t>
            </a:r>
          </a:p>
        </p:txBody>
      </p:sp>
      <p:pic>
        <p:nvPicPr>
          <p:cNvPr id="30724" name="Picture 7" descr="04"/>
          <p:cNvPicPr>
            <a:picLocks noChangeAspect="1" noChangeArrowheads="1"/>
          </p:cNvPicPr>
          <p:nvPr/>
        </p:nvPicPr>
        <p:blipFill>
          <a:blip r:embed="rId4"/>
          <a:srcRect l="7605" t="4907" r="9013" b="6749"/>
          <a:stretch>
            <a:fillRect/>
          </a:stretch>
        </p:blipFill>
        <p:spPr bwMode="auto">
          <a:xfrm>
            <a:off x="5791200" y="0"/>
            <a:ext cx="3352800" cy="326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5" name="Text Box 4"/>
          <p:cNvSpPr txBox="1">
            <a:spLocks noChangeArrowheads="1"/>
          </p:cNvSpPr>
          <p:nvPr/>
        </p:nvSpPr>
        <p:spPr bwMode="auto">
          <a:xfrm>
            <a:off x="5943600" y="3505200"/>
            <a:ext cx="3200400" cy="132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r-Latn-CS">
                <a:latin typeface="Calibri" pitchFamily="34" charset="0"/>
              </a:rPr>
              <a:t>Prva godina – pripremni kurs</a:t>
            </a:r>
            <a:endParaRPr lang="en-US">
              <a:latin typeface="Calibri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sr-Latn-CS">
                <a:latin typeface="Calibri" pitchFamily="34" charset="0"/>
              </a:rPr>
              <a:t>Svaka radionica je na svom čelu ima</a:t>
            </a:r>
            <a:r>
              <a:rPr lang="en-US">
                <a:latin typeface="Calibri" pitchFamily="34" charset="0"/>
              </a:rPr>
              <a:t>l</a:t>
            </a:r>
            <a:r>
              <a:rPr lang="sr-Latn-CS">
                <a:latin typeface="Calibri" pitchFamily="34" charset="0"/>
              </a:rPr>
              <a:t>a jednog umetnika i jednog zanatliju</a:t>
            </a:r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5" descr="C:\WINDOWS\Desktop\Bauhaus\Albers teachi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2600" y="1600200"/>
            <a:ext cx="5849938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Rectangle 2"/>
          <p:cNvSpPr>
            <a:spLocks noChangeArrowheads="1"/>
          </p:cNvSpPr>
          <p:nvPr/>
        </p:nvSpPr>
        <p:spPr bwMode="auto">
          <a:xfrm>
            <a:off x="1752600" y="762000"/>
            <a:ext cx="6019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sr-Latn-RS" dirty="0" smtClean="0">
                <a:latin typeface="Calibri" pitchFamily="34" charset="0"/>
              </a:rPr>
              <a:t>Jozef </a:t>
            </a:r>
            <a:r>
              <a:rPr lang="en-US" dirty="0" smtClean="0">
                <a:latin typeface="Calibri" pitchFamily="34" charset="0"/>
              </a:rPr>
              <a:t>Albers </a:t>
            </a:r>
            <a:r>
              <a:rPr lang="sr-Latn-RS" dirty="0" smtClean="0">
                <a:latin typeface="Calibri" pitchFamily="34" charset="0"/>
              </a:rPr>
              <a:t>sa studentima na Pripremnom kursu u Desau (fotografija iz vremena između 1925-1928)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6"/>
          <p:cNvSpPr>
            <a:spLocks noChangeArrowheads="1"/>
          </p:cNvSpPr>
          <p:nvPr/>
        </p:nvSpPr>
        <p:spPr bwMode="auto">
          <a:xfrm>
            <a:off x="3810000" y="4800600"/>
            <a:ext cx="5105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r"/>
            <a:r>
              <a:rPr lang="en-US" dirty="0" err="1" smtClean="0">
                <a:latin typeface="Calibri" pitchFamily="34" charset="0"/>
              </a:rPr>
              <a:t>Henr</a:t>
            </a:r>
            <a:r>
              <a:rPr lang="sr-Latn-RS" dirty="0" smtClean="0">
                <a:latin typeface="Calibri" pitchFamily="34" charset="0"/>
              </a:rPr>
              <a:t>i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>
                <a:latin typeface="Calibri" pitchFamily="34" charset="0"/>
              </a:rPr>
              <a:t>van de </a:t>
            </a:r>
            <a:r>
              <a:rPr lang="en-US" dirty="0" err="1">
                <a:latin typeface="Calibri" pitchFamily="34" charset="0"/>
              </a:rPr>
              <a:t>Velde</a:t>
            </a:r>
            <a:r>
              <a:rPr lang="en-US" dirty="0">
                <a:latin typeface="Calibri" pitchFamily="34" charset="0"/>
              </a:rPr>
              <a:t>, </a:t>
            </a:r>
            <a:r>
              <a:rPr lang="sr-Latn-RS" b="1" dirty="0" smtClean="0"/>
              <a:t>Akademija lepih umetnosti, </a:t>
            </a:r>
            <a:r>
              <a:rPr lang="sr-Latn-RS" dirty="0" smtClean="0">
                <a:latin typeface="Calibri" pitchFamily="34" charset="0"/>
              </a:rPr>
              <a:t>zgrada u Vaj</a:t>
            </a:r>
            <a:r>
              <a:rPr lang="en-US" dirty="0" smtClean="0">
                <a:latin typeface="Calibri" pitchFamily="34" charset="0"/>
              </a:rPr>
              <a:t>mar</a:t>
            </a:r>
            <a:r>
              <a:rPr lang="sr-Latn-RS" dirty="0" smtClean="0">
                <a:latin typeface="Calibri" pitchFamily="34" charset="0"/>
              </a:rPr>
              <a:t>u</a:t>
            </a:r>
            <a:r>
              <a:rPr lang="en-US" dirty="0" smtClean="0">
                <a:latin typeface="Calibri" pitchFamily="34" charset="0"/>
              </a:rPr>
              <a:t>, </a:t>
            </a:r>
            <a:r>
              <a:rPr lang="en-US" dirty="0">
                <a:latin typeface="Calibri" pitchFamily="34" charset="0"/>
              </a:rPr>
              <a:t>1904-11 </a:t>
            </a:r>
          </a:p>
        </p:txBody>
      </p:sp>
      <p:pic>
        <p:nvPicPr>
          <p:cNvPr id="5123" name="Picture 8" descr="http://bauhaus-online.de/files/imagecache/480h/bilder/weimar_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00425" y="0"/>
            <a:ext cx="574357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4" name="Rectangle 6"/>
          <p:cNvSpPr>
            <a:spLocks noChangeArrowheads="1"/>
          </p:cNvSpPr>
          <p:nvPr/>
        </p:nvSpPr>
        <p:spPr bwMode="auto">
          <a:xfrm>
            <a:off x="152400" y="3581400"/>
            <a:ext cx="3124200" cy="3083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609600" indent="-609600">
              <a:lnSpc>
                <a:spcPct val="90000"/>
              </a:lnSpc>
            </a:pPr>
            <a:r>
              <a:rPr lang="sr-Latn-CS" dirty="0">
                <a:latin typeface="Calibri" pitchFamily="34" charset="0"/>
              </a:rPr>
              <a:t>Gropijus je predložio da škole budu kombinovane i da operišu pod nazivom </a:t>
            </a:r>
            <a:r>
              <a:rPr lang="sr-Latn-CS" b="1" dirty="0" smtClean="0">
                <a:latin typeface="Calibri" pitchFamily="34" charset="0"/>
              </a:rPr>
              <a:t>Bauhaus; </a:t>
            </a:r>
            <a:r>
              <a:rPr lang="sr-Latn-CS" dirty="0">
                <a:latin typeface="Calibri" pitchFamily="34" charset="0"/>
              </a:rPr>
              <a:t>vlasti (kombinacija privremene levičarske vlade i stare birokratije) su se </a:t>
            </a:r>
            <a:r>
              <a:rPr lang="sr-Latn-CS" dirty="0" smtClean="0">
                <a:latin typeface="Calibri" pitchFamily="34" charset="0"/>
              </a:rPr>
              <a:t>u opštoj konfuziji nakon rata složile i </a:t>
            </a:r>
            <a:r>
              <a:rPr lang="sr-Latn-CS" dirty="0">
                <a:latin typeface="Calibri" pitchFamily="34" charset="0"/>
              </a:rPr>
              <a:t>to je bio prvi uspeh Gropijusove političke strategije umetničkog radikalizma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5" descr="Datei:Laszlo Moholy-Nagy - photography from NARA - 28184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990600"/>
            <a:ext cx="5562600" cy="547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Rectangle 6"/>
          <p:cNvSpPr>
            <a:spLocks noChangeArrowheads="1"/>
          </p:cNvSpPr>
          <p:nvPr/>
        </p:nvSpPr>
        <p:spPr bwMode="auto">
          <a:xfrm>
            <a:off x="2590800" y="381000"/>
            <a:ext cx="40458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dirty="0" err="1">
                <a:latin typeface="Calibri" pitchFamily="34" charset="0"/>
              </a:rPr>
              <a:t>László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</a:rPr>
              <a:t>Moholy-Nagy</a:t>
            </a:r>
            <a:r>
              <a:rPr lang="sr-Latn-RS" dirty="0" smtClean="0">
                <a:latin typeface="Calibri" pitchFamily="34" charset="0"/>
              </a:rPr>
              <a:t> (</a:t>
            </a:r>
            <a:r>
              <a:rPr lang="en-US" dirty="0" smtClean="0"/>
              <a:t>1895 –1946</a:t>
            </a:r>
            <a:r>
              <a:rPr lang="sr-Latn-RS" dirty="0" smtClean="0"/>
              <a:t>)</a:t>
            </a:r>
            <a:r>
              <a:rPr lang="en-US" dirty="0" smtClean="0">
                <a:latin typeface="Calibri" pitchFamily="34" charset="0"/>
              </a:rPr>
              <a:t>, </a:t>
            </a:r>
            <a:r>
              <a:rPr lang="en-US" dirty="0">
                <a:latin typeface="Calibri" pitchFamily="34" charset="0"/>
              </a:rPr>
              <a:t>1938 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533400"/>
          </a:xfrm>
        </p:spPr>
        <p:txBody>
          <a:bodyPr>
            <a:normAutofit fontScale="90000"/>
          </a:bodyPr>
          <a:lstStyle/>
          <a:p>
            <a:r>
              <a:rPr lang="sr-Latn-CS" sz="4000" b="1" dirty="0"/>
              <a:t/>
            </a:r>
            <a:br>
              <a:rPr lang="sr-Latn-CS" sz="4000" b="1" dirty="0"/>
            </a:br>
            <a:r>
              <a:rPr lang="sr-Latn-CS" sz="3100" b="1" dirty="0"/>
              <a:t>bauhaus i vkhutemas</a:t>
            </a:r>
            <a:r>
              <a:rPr lang="en-US" sz="4000" b="1" dirty="0"/>
              <a:t/>
            </a:r>
            <a:br>
              <a:rPr lang="en-US" sz="4000" b="1" dirty="0"/>
            </a:br>
            <a:endParaRPr lang="en-US" sz="4000" dirty="0"/>
          </a:p>
        </p:txBody>
      </p:sp>
      <p:sp>
        <p:nvSpPr>
          <p:cNvPr id="64515" name="Content Placeholder 2"/>
          <p:cNvSpPr>
            <a:spLocks noGrp="1"/>
          </p:cNvSpPr>
          <p:nvPr>
            <p:ph idx="4294967295"/>
          </p:nvPr>
        </p:nvSpPr>
        <p:spPr>
          <a:xfrm>
            <a:off x="228600" y="457200"/>
            <a:ext cx="8763000" cy="62484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sr-Latn-CS" sz="2000" dirty="0"/>
              <a:t>Vkhutemas: Viša umetničko-tehnička radionica</a:t>
            </a:r>
            <a:r>
              <a:rPr lang="en-GB" sz="2000" dirty="0"/>
              <a:t>/ </a:t>
            </a:r>
            <a:r>
              <a:rPr lang="en-GB" sz="2000" dirty="0" err="1"/>
              <a:t>Vysshie</a:t>
            </a:r>
            <a:r>
              <a:rPr lang="en-GB" sz="2000" dirty="0"/>
              <a:t> </a:t>
            </a:r>
            <a:r>
              <a:rPr lang="en-GB" sz="2000" dirty="0" err="1"/>
              <a:t>gosudarstvennye</a:t>
            </a:r>
            <a:r>
              <a:rPr lang="en-GB" sz="2000" dirty="0"/>
              <a:t> </a:t>
            </a:r>
            <a:r>
              <a:rPr lang="en-GB" sz="2000" dirty="0" err="1"/>
              <a:t>khudozhestvenno-tekhnicheskie</a:t>
            </a:r>
            <a:r>
              <a:rPr lang="en-GB" sz="2000" dirty="0"/>
              <a:t> </a:t>
            </a:r>
            <a:r>
              <a:rPr lang="en-GB" sz="2000" dirty="0" err="1"/>
              <a:t>masterskie</a:t>
            </a:r>
            <a:r>
              <a:rPr lang="sr-Latn-CS" sz="2000" dirty="0"/>
              <a:t>/</a:t>
            </a:r>
            <a:r>
              <a:rPr lang="en-GB" sz="2000" dirty="0"/>
              <a:t> </a:t>
            </a:r>
            <a:r>
              <a:rPr lang="sr-Latn-CS" sz="2000" dirty="0"/>
              <a:t>nastala </a:t>
            </a:r>
            <a:r>
              <a:rPr lang="sr-Latn-CS" sz="2000" dirty="0" smtClean="0"/>
              <a:t>u Moskvi od </a:t>
            </a:r>
            <a:r>
              <a:rPr lang="sr-Latn-CS" sz="2000" dirty="0"/>
              <a:t>zatvorene Škole slikarstva, vajarstva i arhitekture (1918. </a:t>
            </a:r>
            <a:r>
              <a:rPr lang="sr-Latn-CS" sz="2000" dirty="0" smtClean="0"/>
              <a:t>zatvorena i pretvorena </a:t>
            </a:r>
            <a:r>
              <a:rPr lang="sr-Latn-CS" sz="2000" dirty="0"/>
              <a:t>u SVOMAS/ Državne slobodne umetničke radionice) i pripojene joj bivše </a:t>
            </a:r>
            <a:r>
              <a:rPr lang="sr-Latn-CS" sz="2000" dirty="0" smtClean="0"/>
              <a:t>Stroganovske škole </a:t>
            </a:r>
            <a:r>
              <a:rPr lang="sr-Latn-CS" sz="2000" dirty="0"/>
              <a:t>primenjenih </a:t>
            </a:r>
            <a:r>
              <a:rPr lang="sr-Latn-CS" sz="2000" dirty="0" smtClean="0"/>
              <a:t>umetnosti 1920. godine dekretom Vladimira Lenjina sa idejom da pripremi ”umetnike najviših kvalifikacija za industriju i graditelje i menadžere za profesionalno-tehničku edukaciju”. </a:t>
            </a:r>
            <a:r>
              <a:rPr lang="sr-Latn-CS" sz="2000" dirty="0"/>
              <a:t>Zamenjena institutom</a:t>
            </a:r>
            <a:r>
              <a:rPr lang="en-GB" sz="2000" dirty="0"/>
              <a:t> </a:t>
            </a:r>
            <a:r>
              <a:rPr lang="en-GB" sz="2000" b="1" dirty="0" err="1"/>
              <a:t>VKhUTEIN</a:t>
            </a:r>
            <a:r>
              <a:rPr lang="en-GB" sz="2000" dirty="0"/>
              <a:t> </a:t>
            </a:r>
            <a:r>
              <a:rPr lang="en-GB" sz="2000" dirty="0" smtClean="0"/>
              <a:t>1926</a:t>
            </a:r>
            <a:endParaRPr lang="sr-Latn-CS" sz="2000" dirty="0"/>
          </a:p>
          <a:p>
            <a:pPr>
              <a:lnSpc>
                <a:spcPct val="90000"/>
              </a:lnSpc>
            </a:pPr>
            <a:r>
              <a:rPr lang="sr-Latn-CS" sz="2000" dirty="0"/>
              <a:t>Kombinacije teorije i prakse, naučnih i </a:t>
            </a:r>
            <a:r>
              <a:rPr lang="sr-Latn-CS" sz="2000" dirty="0" smtClean="0"/>
              <a:t>umetničkih </a:t>
            </a:r>
            <a:r>
              <a:rPr lang="sr-Latn-CS" sz="2000" dirty="0"/>
              <a:t>disciplina</a:t>
            </a:r>
          </a:p>
          <a:p>
            <a:pPr>
              <a:lnSpc>
                <a:spcPct val="90000"/>
              </a:lnSpc>
            </a:pPr>
            <a:r>
              <a:rPr lang="sr-Latn-CS" sz="2000" dirty="0"/>
              <a:t>Osnovni kurs, obavezan za sve – studenti su učili jezik plastičkih formi i o boji; boja, forma i prinsipi kompozicije</a:t>
            </a:r>
          </a:p>
          <a:p>
            <a:pPr>
              <a:lnSpc>
                <a:spcPct val="90000"/>
              </a:lnSpc>
            </a:pPr>
            <a:r>
              <a:rPr lang="sr-Latn-CS" sz="2000" dirty="0"/>
              <a:t>Radionice: tekstil, za metal, </a:t>
            </a:r>
            <a:r>
              <a:rPr lang="sr-Latn-CS" sz="2000" dirty="0" smtClean="0"/>
              <a:t>drvo</a:t>
            </a:r>
          </a:p>
          <a:p>
            <a:pPr>
              <a:lnSpc>
                <a:spcPct val="90000"/>
              </a:lnSpc>
            </a:pPr>
            <a:endParaRPr lang="sr-Latn-CS" sz="2000" dirty="0"/>
          </a:p>
          <a:p>
            <a:pPr>
              <a:lnSpc>
                <a:spcPct val="90000"/>
              </a:lnSpc>
            </a:pPr>
            <a:r>
              <a:rPr lang="sr-Latn-CS" sz="2000" dirty="0" smtClean="0"/>
              <a:t>I Bauhaus i Vkhutemas bile su državne škole </a:t>
            </a:r>
            <a:r>
              <a:rPr lang="sr-Latn-CS" sz="2000" dirty="0"/>
              <a:t>(inicijativa i finansiranje), usmerene da spoje zanat i modernu tehnologiju, sa Osnovnim kursom o estetskim principima, kursevima o teoriji boje, industrijskog dizajna, i arhitekture</a:t>
            </a:r>
          </a:p>
          <a:p>
            <a:pPr>
              <a:lnSpc>
                <a:spcPct val="90000"/>
              </a:lnSpc>
            </a:pPr>
            <a:r>
              <a:rPr lang="sr-Latn-CS" sz="2000" dirty="0"/>
              <a:t>Ruska škola je pažnju </a:t>
            </a:r>
            <a:r>
              <a:rPr lang="sr-Latn-CS" sz="2000" dirty="0" smtClean="0"/>
              <a:t>Zapada </a:t>
            </a:r>
            <a:r>
              <a:rPr lang="sr-Latn-CS" sz="2000" dirty="0"/>
              <a:t>dobila na pariskoj </a:t>
            </a:r>
            <a:r>
              <a:rPr lang="sr-Latn-CS" sz="2000" dirty="0" smtClean="0"/>
              <a:t>Svetskoj </a:t>
            </a:r>
            <a:r>
              <a:rPr lang="sr-Latn-CS" sz="2000" dirty="0"/>
              <a:t>izložbi 1925, a Alfred Bar je posetio na svom studijskom putovanju kroz Evropu i Rusiju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257800" cy="3507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 descr="File:Weimarbauhaus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82912" y="3352800"/>
            <a:ext cx="5261088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6"/>
          <p:cNvSpPr>
            <a:spLocks noChangeArrowheads="1"/>
          </p:cNvSpPr>
          <p:nvPr/>
        </p:nvSpPr>
        <p:spPr bwMode="auto">
          <a:xfrm>
            <a:off x="4953000" y="145292"/>
            <a:ext cx="4038600" cy="6407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sr-Latn-CS" dirty="0">
                <a:latin typeface="Calibri" pitchFamily="34" charset="0"/>
              </a:rPr>
              <a:t>1911 Gropijus i njegov partner Adolf Mejer </a:t>
            </a:r>
            <a:r>
              <a:rPr lang="sr-Latn-CS" dirty="0" smtClean="0">
                <a:latin typeface="Calibri" pitchFamily="34" charset="0"/>
              </a:rPr>
              <a:t>dobijaju porudžbinu </a:t>
            </a:r>
            <a:r>
              <a:rPr lang="sr-Latn-CS" dirty="0">
                <a:latin typeface="Calibri" pitchFamily="34" charset="0"/>
              </a:rPr>
              <a:t>za zgradu </a:t>
            </a:r>
            <a:r>
              <a:rPr lang="sr-Latn-CS" dirty="0" smtClean="0">
                <a:latin typeface="Calibri" pitchFamily="34" charset="0"/>
              </a:rPr>
              <a:t>fabrike </a:t>
            </a:r>
            <a:r>
              <a:rPr lang="sr-Latn-CS" dirty="0">
                <a:latin typeface="Calibri" pitchFamily="34" charset="0"/>
              </a:rPr>
              <a:t>Fagus </a:t>
            </a:r>
            <a:r>
              <a:rPr lang="sr-Latn-CS" dirty="0" smtClean="0">
                <a:latin typeface="Calibri" pitchFamily="34" charset="0"/>
              </a:rPr>
              <a:t>blizu </a:t>
            </a:r>
            <a:r>
              <a:rPr lang="sr-Latn-CS" dirty="0">
                <a:latin typeface="Calibri" pitchFamily="34" charset="0"/>
              </a:rPr>
              <a:t>Hanovera</a:t>
            </a:r>
            <a:r>
              <a:rPr lang="sr-Latn-CS" dirty="0" smtClean="0">
                <a:latin typeface="Calibri" pitchFamily="34" charset="0"/>
              </a:rPr>
              <a:t>.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endParaRPr lang="sr-Latn-CS" dirty="0" smtClean="0">
              <a:latin typeface="Calibri" pitchFamily="34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sr-Latn-CS" u="sng" dirty="0" smtClean="0">
                <a:latin typeface="Calibri" pitchFamily="34" charset="0"/>
              </a:rPr>
              <a:t>Sjedinjavanje umetnosti i tehnologije </a:t>
            </a:r>
            <a:r>
              <a:rPr lang="sr-Latn-CS" dirty="0" smtClean="0">
                <a:latin typeface="Calibri" pitchFamily="34" charset="0"/>
              </a:rPr>
              <a:t>koje će postati zaštitni znak Bauhausa, ima svoje poreklo ovde na projektu za fabriku Fagus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sr-Latn-CS" dirty="0" smtClean="0">
                <a:latin typeface="Calibri" pitchFamily="34" charset="0"/>
              </a:rPr>
              <a:t>Gropijus je smatrao je da bi pomirenje umetnosti i tehnologije kao dve najveće dihotomije svog vremena trebalo da bude zadatak arhitekte i verovao je da arhitektura treba da reflektuje </a:t>
            </a:r>
            <a:r>
              <a:rPr lang="sr-Latn-CS" i="1" dirty="0" smtClean="0">
                <a:latin typeface="Calibri" pitchFamily="34" charset="0"/>
              </a:rPr>
              <a:t>Zeitgeist</a:t>
            </a:r>
            <a:r>
              <a:rPr lang="sr-Latn-CS" dirty="0" smtClean="0">
                <a:latin typeface="Calibri" pitchFamily="34" charset="0"/>
              </a:rPr>
              <a:t>.</a:t>
            </a:r>
          </a:p>
          <a:p>
            <a:r>
              <a:rPr lang="sr-Latn-CS" dirty="0" smtClean="0">
                <a:latin typeface="Calibri" pitchFamily="34" charset="0"/>
              </a:rPr>
              <a:t>Gropijus je povezao koncept </a:t>
            </a:r>
            <a:r>
              <a:rPr lang="sr-Latn-CS" i="1" dirty="0" smtClean="0">
                <a:latin typeface="Calibri" pitchFamily="34" charset="0"/>
              </a:rPr>
              <a:t>Zeitgeist</a:t>
            </a:r>
            <a:r>
              <a:rPr lang="sr-Latn-CS" dirty="0" smtClean="0">
                <a:latin typeface="Calibri" pitchFamily="34" charset="0"/>
              </a:rPr>
              <a:t>, sveprisutan u to vreme sa </a:t>
            </a:r>
            <a:r>
              <a:rPr lang="sr-Latn-CS" i="1" dirty="0" smtClean="0">
                <a:latin typeface="Calibri" pitchFamily="34" charset="0"/>
              </a:rPr>
              <a:t>Kunstwollen</a:t>
            </a:r>
            <a:r>
              <a:rPr lang="sr-Latn-CS" dirty="0" smtClean="0">
                <a:latin typeface="Calibri" pitchFamily="34" charset="0"/>
              </a:rPr>
              <a:t> (umetnikova želja da oblikuje), izrazom pozajmljenim od istoričara umetnosti Alojza Rigla, koji ga je koristio da označi nesvesne principe u stvaranju umetničkog dela</a:t>
            </a:r>
          </a:p>
          <a:p>
            <a:endParaRPr lang="sr-Latn-CS" dirty="0" smtClean="0">
              <a:latin typeface="Calibri" pitchFamily="34" charset="0"/>
            </a:endParaRPr>
          </a:p>
          <a:p>
            <a:r>
              <a:rPr lang="sr-Latn-CS" dirty="0" smtClean="0">
                <a:latin typeface="Calibri" pitchFamily="34" charset="0"/>
              </a:rPr>
              <a:t>funkcionalna forma građevine trebalo je da bude podignuta na nivo umetničke forme, omogućavajući samoj zgradi da da reflektuje duh svog vremena</a:t>
            </a:r>
          </a:p>
        </p:txBody>
      </p:sp>
      <p:pic>
        <p:nvPicPr>
          <p:cNvPr id="4" name="Picture 5" descr="File:Fagus-Werke-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162300"/>
            <a:ext cx="4927600" cy="36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File:Fagus-Werke-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267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52400"/>
            <a:ext cx="8229600" cy="381000"/>
          </a:xfrm>
        </p:spPr>
        <p:txBody>
          <a:bodyPr>
            <a:noAutofit/>
          </a:bodyPr>
          <a:lstStyle/>
          <a:p>
            <a:r>
              <a:rPr lang="en-US" sz="2800" dirty="0" smtClean="0"/>
              <a:t>B</a:t>
            </a:r>
            <a:r>
              <a:rPr lang="sr-Latn-RS" sz="2800" dirty="0" smtClean="0"/>
              <a:t>auhaus hronologija</a:t>
            </a:r>
            <a:endParaRPr lang="en-US" sz="2800" dirty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838200"/>
            <a:ext cx="8229600" cy="5287963"/>
          </a:xfrm>
        </p:spPr>
        <p:txBody>
          <a:bodyPr>
            <a:normAutofit fontScale="70000" lnSpcReduction="20000"/>
          </a:bodyPr>
          <a:lstStyle/>
          <a:p>
            <a:pPr marL="609600" indent="-609600">
              <a:buFontTx/>
              <a:buAutoNum type="arabicPeriod"/>
            </a:pPr>
            <a:r>
              <a:rPr lang="sr-Latn-CS" dirty="0"/>
              <a:t>Bauhaus pod Gropijusom:</a:t>
            </a:r>
          </a:p>
          <a:p>
            <a:pPr marL="609600" indent="-609600">
              <a:buFontTx/>
              <a:buAutoNum type="alphaLcParenR"/>
            </a:pPr>
            <a:r>
              <a:rPr lang="sr-Latn-CS" dirty="0"/>
              <a:t>u Vajmaru 1919-1925</a:t>
            </a:r>
          </a:p>
          <a:p>
            <a:pPr marL="609600" indent="-609600">
              <a:buFontTx/>
              <a:buAutoNum type="alphaLcParenR"/>
            </a:pPr>
            <a:r>
              <a:rPr lang="sr-Latn-CS" dirty="0"/>
              <a:t>u Desau </a:t>
            </a:r>
            <a:r>
              <a:rPr lang="sr-Latn-CS" dirty="0" smtClean="0"/>
              <a:t>1925-1928</a:t>
            </a:r>
          </a:p>
          <a:p>
            <a:pPr marL="609600" indent="-609600">
              <a:buFontTx/>
              <a:buAutoNum type="alphaLcParenR"/>
            </a:pPr>
            <a:endParaRPr lang="sr-Latn-CS" dirty="0"/>
          </a:p>
          <a:p>
            <a:pPr marL="609600" indent="-609600">
              <a:buFontTx/>
              <a:buNone/>
            </a:pPr>
            <a:r>
              <a:rPr lang="sr-Latn-CS" dirty="0"/>
              <a:t>2. Bauhaus pod Hanesom </a:t>
            </a:r>
            <a:r>
              <a:rPr lang="sr-Latn-CS" dirty="0" smtClean="0"/>
              <a:t>Mejerom 1928-1930</a:t>
            </a:r>
          </a:p>
          <a:p>
            <a:pPr marL="609600" indent="-609600">
              <a:buFontTx/>
              <a:buNone/>
            </a:pPr>
            <a:endParaRPr lang="sr-Latn-CS" dirty="0"/>
          </a:p>
          <a:p>
            <a:pPr marL="609600" indent="-609600">
              <a:buFontTx/>
              <a:buNone/>
            </a:pPr>
            <a:r>
              <a:rPr lang="sr-Latn-CS" dirty="0"/>
              <a:t>3. Bauhaus pod Ludvigom Misom van der Roeom:</a:t>
            </a:r>
          </a:p>
          <a:p>
            <a:pPr marL="609600" indent="-609600">
              <a:buFontTx/>
              <a:buNone/>
            </a:pPr>
            <a:r>
              <a:rPr lang="sr-Latn-CS" dirty="0"/>
              <a:t>a) u Desau 1930-1932</a:t>
            </a:r>
          </a:p>
          <a:p>
            <a:pPr marL="609600" indent="-609600">
              <a:buFontTx/>
              <a:buNone/>
            </a:pPr>
            <a:r>
              <a:rPr lang="sr-Latn-CS" dirty="0"/>
              <a:t>b) u Berlinu </a:t>
            </a:r>
            <a:r>
              <a:rPr lang="sr-Latn-CS" dirty="0" smtClean="0"/>
              <a:t>1932-1933</a:t>
            </a:r>
          </a:p>
          <a:p>
            <a:pPr marL="609600" indent="-609600">
              <a:buFontTx/>
              <a:buNone/>
            </a:pPr>
            <a:endParaRPr lang="sr-Latn-CS" dirty="0" smtClean="0"/>
          </a:p>
          <a:p>
            <a:r>
              <a:rPr lang="sr-Latn-CS" dirty="0" smtClean="0"/>
              <a:t>Moholji Nađ u Čikagu 1937 osniva Bauhaus danas Institute of design of the Illionis Institute of technology</a:t>
            </a:r>
          </a:p>
          <a:p>
            <a:r>
              <a:rPr lang="sr-Latn-CS" dirty="0" smtClean="0"/>
              <a:t>Jozef Albers predavao na američkim univerzitetima</a:t>
            </a:r>
          </a:p>
          <a:p>
            <a:r>
              <a:rPr lang="sr-Latn-CS" dirty="0" smtClean="0"/>
              <a:t>Marsel Brojer uglavnom na Bauhausu aktivan kao dizajner nameštaja pridružuje se prvo Gropijusu na Harvardu 1937, a onda ga napušta i samostalno gradi respektabilnu karijeru</a:t>
            </a:r>
            <a:endParaRPr lang="en-US" dirty="0" smtClean="0"/>
          </a:p>
          <a:p>
            <a:pPr marL="609600" indent="-609600">
              <a:buFontTx/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651" name="Content Placeholder 2"/>
          <p:cNvSpPr>
            <a:spLocks noGrp="1"/>
          </p:cNvSpPr>
          <p:nvPr>
            <p:ph idx="4294967295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sr-Latn-CS" sz="2000" b="1" dirty="0" smtClean="0"/>
              <a:t>Bauhausov</a:t>
            </a:r>
            <a:r>
              <a:rPr lang="sr-Latn-CS" sz="2000" dirty="0" smtClean="0"/>
              <a:t> projekat sastojao se u tome da se na kvalitativnom planu, putem formalne i estetske revolucije svakodnevice dovrši ono što je ranije na kvantitativnom nivou obavila industrijska revolucija.</a:t>
            </a:r>
          </a:p>
          <a:p>
            <a:pPr>
              <a:lnSpc>
                <a:spcPct val="90000"/>
              </a:lnSpc>
            </a:pPr>
            <a:r>
              <a:rPr lang="sr-Latn-CS" sz="2000" b="1" dirty="0" smtClean="0"/>
              <a:t>Bauhaus</a:t>
            </a:r>
            <a:r>
              <a:rPr lang="sr-Latn-CS" sz="2000" dirty="0" smtClean="0"/>
              <a:t> je zastupao pristup koji je lepo usmeravao ka praktičnom, praktično ka racionalnom: dakle, lepota ne postoji izvan racionalnog</a:t>
            </a:r>
          </a:p>
          <a:p>
            <a:pPr>
              <a:lnSpc>
                <a:spcPct val="90000"/>
              </a:lnSpc>
            </a:pPr>
            <a:endParaRPr lang="en-US" sz="2000" dirty="0" smtClean="0"/>
          </a:p>
          <a:p>
            <a:pPr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sr-Latn-CS" sz="2000" b="1" dirty="0"/>
              <a:t>De Stijl i Bauhaus</a:t>
            </a:r>
            <a:r>
              <a:rPr lang="sr-Latn-CS" sz="2000" dirty="0"/>
              <a:t> su upoznali Evropu sa novinama sovjetske avangarde – u Rusiji se revolucija podudara sa procesom industrijalizacije koja je na Zapadu već bila znatno uznapredovala i stoga nije više mogla da ima revolucionarno obeležje već su progresivne struje u srednjoj Evropi (Bauhaus) dobile više reformističko nego revolucionarno obeležje, više socijaldemokratsko nego marksističko.</a:t>
            </a:r>
          </a:p>
          <a:p>
            <a:pPr>
              <a:lnSpc>
                <a:spcPct val="90000"/>
              </a:lnSpc>
            </a:pPr>
            <a:r>
              <a:rPr lang="sr-Latn-CS" sz="2000" b="1" dirty="0"/>
              <a:t>Bauhaus</a:t>
            </a:r>
            <a:r>
              <a:rPr lang="sr-Latn-CS" sz="2000" dirty="0"/>
              <a:t> je u svom projektu </a:t>
            </a:r>
            <a:r>
              <a:rPr lang="sr-Latn-CS" sz="2000" dirty="0" smtClean="0"/>
              <a:t>označio </a:t>
            </a:r>
            <a:r>
              <a:rPr lang="sr-Latn-CS" sz="2000" dirty="0"/>
              <a:t>kraj umetnosti kao aristokratskog individualnog stvaralačkog oblika i kraj </a:t>
            </a:r>
            <a:r>
              <a:rPr lang="sr-Latn-CS" sz="2000" dirty="0" smtClean="0"/>
              <a:t>humanističkih vrednosti </a:t>
            </a:r>
            <a:r>
              <a:rPr lang="sr-Latn-CS" sz="2000" dirty="0"/>
              <a:t>koje </a:t>
            </a:r>
            <a:r>
              <a:rPr lang="sr-Latn-CS" sz="2000" dirty="0" smtClean="0"/>
              <a:t>samo </a:t>
            </a:r>
            <a:r>
              <a:rPr lang="sr-Latn-CS" sz="2000" dirty="0"/>
              <a:t>maskiraju moć tehno-kapitalističkog sistema</a:t>
            </a:r>
          </a:p>
          <a:p>
            <a:pPr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endParaRPr lang="en-US" sz="2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6"/>
          <p:cNvSpPr>
            <a:spLocks noChangeArrowheads="1"/>
          </p:cNvSpPr>
          <p:nvPr/>
        </p:nvSpPr>
        <p:spPr bwMode="auto">
          <a:xfrm>
            <a:off x="5943600" y="5791200"/>
            <a:ext cx="297497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r"/>
            <a:r>
              <a:rPr lang="sr-Latn-RS" dirty="0" smtClean="0">
                <a:latin typeface="Calibri" pitchFamily="34" charset="0"/>
              </a:rPr>
              <a:t>Lajonel Fajninger</a:t>
            </a:r>
            <a:r>
              <a:rPr lang="en-US" dirty="0" smtClean="0">
                <a:latin typeface="Calibri" pitchFamily="34" charset="0"/>
              </a:rPr>
              <a:t>, </a:t>
            </a:r>
            <a:r>
              <a:rPr lang="sr-Latn-RS" i="1" dirty="0" smtClean="0">
                <a:latin typeface="Calibri" pitchFamily="34" charset="0"/>
              </a:rPr>
              <a:t>Katedrala</a:t>
            </a:r>
            <a:r>
              <a:rPr lang="en-US" dirty="0" smtClean="0">
                <a:latin typeface="Calibri" pitchFamily="34" charset="0"/>
              </a:rPr>
              <a:t>, </a:t>
            </a:r>
            <a:r>
              <a:rPr lang="sr-Latn-RS" dirty="0" smtClean="0">
                <a:latin typeface="Calibri" pitchFamily="34" charset="0"/>
              </a:rPr>
              <a:t>drvorez, naslovna strana  manifesta Bauhausa</a:t>
            </a:r>
            <a:r>
              <a:rPr lang="en-US" dirty="0" smtClean="0">
                <a:latin typeface="Calibri" pitchFamily="34" charset="0"/>
              </a:rPr>
              <a:t>, </a:t>
            </a:r>
            <a:r>
              <a:rPr lang="en-US" dirty="0">
                <a:latin typeface="Calibri" pitchFamily="34" charset="0"/>
              </a:rPr>
              <a:t>1919 </a:t>
            </a:r>
          </a:p>
        </p:txBody>
      </p:sp>
      <p:sp>
        <p:nvSpPr>
          <p:cNvPr id="13315" name="Rectangle 7"/>
          <p:cNvSpPr>
            <a:spLocks noChangeArrowheads="1"/>
          </p:cNvSpPr>
          <p:nvPr/>
        </p:nvSpPr>
        <p:spPr bwMode="auto">
          <a:xfrm>
            <a:off x="76200" y="117693"/>
            <a:ext cx="5486400" cy="6463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sr-Latn-CS" dirty="0" smtClean="0">
                <a:latin typeface="Calibri" pitchFamily="34" charset="0"/>
              </a:rPr>
              <a:t>BAUHAUS MANIFEST 1919.</a:t>
            </a:r>
          </a:p>
          <a:p>
            <a:r>
              <a:rPr lang="sr-Latn-CS" dirty="0" smtClean="0">
                <a:latin typeface="Calibri" pitchFamily="34" charset="0"/>
              </a:rPr>
              <a:t>“</a:t>
            </a:r>
            <a:r>
              <a:rPr lang="sr-Latn-CS" dirty="0">
                <a:latin typeface="Calibri" pitchFamily="34" charset="0"/>
              </a:rPr>
              <a:t>arhitekte, slikari, skulptori moraju da prepoznaju i shvate kompozitni karakter zgrade i kao celine i u smislu njenih pojedinačnih delova”</a:t>
            </a:r>
          </a:p>
          <a:p>
            <a:r>
              <a:rPr lang="sr-Latn-CS" dirty="0">
                <a:latin typeface="Calibri" pitchFamily="34" charset="0"/>
              </a:rPr>
              <a:t>“Stare umetničke škole su nesposobne da proizvedu ovo jedinstvo; i kako one to stvarno mogu da urade kada se umetnost ne može predavati?”</a:t>
            </a:r>
          </a:p>
          <a:p>
            <a:r>
              <a:rPr lang="sr-Latn-CS" dirty="0">
                <a:latin typeface="Calibri" pitchFamily="34" charset="0"/>
              </a:rPr>
              <a:t>“Škole moraju da se vrate radionicama.”</a:t>
            </a:r>
          </a:p>
          <a:p>
            <a:r>
              <a:rPr lang="sr-Latn-CS" dirty="0">
                <a:latin typeface="Calibri" pitchFamily="34" charset="0"/>
              </a:rPr>
              <a:t>“Arhitekte, slikari, skulptori, svi mi moramo da se vratimo zanatima! Jer “profesionalna umetnost’ ne postoji. Nema suštinske razlike između umetnika i zanatlije.</a:t>
            </a:r>
          </a:p>
          <a:p>
            <a:r>
              <a:rPr lang="sr-Latn-CS" dirty="0">
                <a:latin typeface="Calibri" pitchFamily="34" charset="0"/>
              </a:rPr>
              <a:t>Umetnik je uzvišeni zanatlija.</a:t>
            </a:r>
            <a:r>
              <a:rPr lang="en-US" dirty="0">
                <a:latin typeface="Calibri" pitchFamily="34" charset="0"/>
              </a:rPr>
              <a:t> </a:t>
            </a:r>
            <a:endParaRPr lang="sr-Latn-CS" dirty="0">
              <a:latin typeface="Calibri" pitchFamily="34" charset="0"/>
            </a:endParaRPr>
          </a:p>
          <a:p>
            <a:r>
              <a:rPr lang="sr-Latn-CS" dirty="0">
                <a:latin typeface="Calibri" pitchFamily="34" charset="0"/>
              </a:rPr>
              <a:t>Hajde da zato stvorimo novu gildu zanatlija bez klasnih distinkcija koje podižu arogantne barijere između zanatlija i umetnika! Hajde da želimo, zamislimo i stvorimo novu građevinu budućnosti zajedno.</a:t>
            </a:r>
            <a:r>
              <a:rPr lang="en-US" dirty="0">
                <a:latin typeface="Calibri" pitchFamily="34" charset="0"/>
              </a:rPr>
              <a:t> </a:t>
            </a:r>
            <a:r>
              <a:rPr lang="sr-Latn-CS" dirty="0">
                <a:latin typeface="Calibri" pitchFamily="34" charset="0"/>
              </a:rPr>
              <a:t>Ona će kombinovati arhitekturu, skulpturu i slikarstvo u jedinstvenoj formi i jednog dana će se uzdignuti prema nebesima iz ruku miliona radnika kao kristalni simbol nove i dolazeće vere.</a:t>
            </a:r>
            <a:r>
              <a:rPr lang="en-US" dirty="0">
                <a:latin typeface="Calibri" pitchFamily="34" charset="0"/>
              </a:rPr>
              <a:t> </a:t>
            </a:r>
            <a:r>
              <a:rPr lang="sr-Latn-CS" dirty="0" smtClean="0">
                <a:latin typeface="Calibri" pitchFamily="34" charset="0"/>
              </a:rPr>
              <a:t>“</a:t>
            </a:r>
          </a:p>
          <a:p>
            <a:r>
              <a:rPr lang="en-US" dirty="0" smtClean="0">
                <a:hlinkClick r:id="rId2"/>
              </a:rPr>
              <a:t>https://www.artifexbalear.org/etextes/bauhaus.pdf</a:t>
            </a:r>
            <a:r>
              <a:rPr lang="sr-Latn-RS" dirty="0" smtClean="0"/>
              <a:t> i</a:t>
            </a:r>
          </a:p>
          <a:p>
            <a:r>
              <a:rPr lang="en-US" dirty="0" smtClean="0">
                <a:hlinkClick r:id="rId3"/>
              </a:rPr>
              <a:t>http://www.bauhaus-imaginista.org/articles/1771/bauhaus-manifesto-re-cap</a:t>
            </a:r>
            <a:endParaRPr lang="sr-Latn-CS" dirty="0" smtClean="0">
              <a:latin typeface="Calibri" pitchFamily="34" charset="0"/>
            </a:endParaRPr>
          </a:p>
        </p:txBody>
      </p:sp>
      <p:pic>
        <p:nvPicPr>
          <p:cNvPr id="126978" name="Picture 2" descr="Bauhaus Weima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62601" y="-55594"/>
            <a:ext cx="3581400" cy="57705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8" descr="C:\WINDOWS\Desktop\Bauhaus\Schlemmer Bauhaus log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95875" y="2590800"/>
            <a:ext cx="4048125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5" descr="File:Bauhaus-Signet.sv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800600" cy="453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5181600" y="152400"/>
            <a:ext cx="208005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Bauhaus-Logo, 1922</a:t>
            </a:r>
            <a:endParaRPr lang="sr-Latn-CS" dirty="0">
              <a:latin typeface="Calibri" pitchFamily="34" charset="0"/>
            </a:endParaRPr>
          </a:p>
          <a:p>
            <a:r>
              <a:rPr lang="en-US" dirty="0" smtClean="0">
                <a:latin typeface="Calibri" pitchFamily="34" charset="0"/>
              </a:rPr>
              <a:t>A</a:t>
            </a:r>
            <a:r>
              <a:rPr lang="sr-Latn-RS" dirty="0" smtClean="0">
                <a:latin typeface="Calibri" pitchFamily="34" charset="0"/>
              </a:rPr>
              <a:t>utor: Oskar Šlemer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1255</Words>
  <Application>Microsoft Office PowerPoint</Application>
  <PresentationFormat>On-screen Show (4:3)</PresentationFormat>
  <Paragraphs>92</Paragraphs>
  <Slides>31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bauhaus</vt:lpstr>
      <vt:lpstr>Slide 2</vt:lpstr>
      <vt:lpstr>Slide 3</vt:lpstr>
      <vt:lpstr>Slide 4</vt:lpstr>
      <vt:lpstr>Slide 5</vt:lpstr>
      <vt:lpstr>Bauhaus hronologija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 bauhaus i vkhutemas 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bauhaus</dc:title>
  <dc:creator>User</dc:creator>
  <cp:lastModifiedBy>User</cp:lastModifiedBy>
  <cp:revision>23</cp:revision>
  <dcterms:created xsi:type="dcterms:W3CDTF">2020-05-11T21:48:39Z</dcterms:created>
  <dcterms:modified xsi:type="dcterms:W3CDTF">2020-05-12T12:01:31Z</dcterms:modified>
</cp:coreProperties>
</file>