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85" r:id="rId3"/>
    <p:sldId id="296" r:id="rId4"/>
    <p:sldId id="287" r:id="rId5"/>
    <p:sldId id="297" r:id="rId6"/>
    <p:sldId id="298" r:id="rId7"/>
    <p:sldId id="288" r:id="rId8"/>
    <p:sldId id="289" r:id="rId9"/>
    <p:sldId id="290" r:id="rId10"/>
    <p:sldId id="291" r:id="rId11"/>
    <p:sldId id="292" r:id="rId12"/>
    <p:sldId id="293" r:id="rId13"/>
    <p:sldId id="295" r:id="rId14"/>
    <p:sldId id="294" r:id="rId15"/>
    <p:sldId id="299" r:id="rId16"/>
    <p:sldId id="300" r:id="rId17"/>
    <p:sldId id="302" r:id="rId18"/>
    <p:sldId id="303" r:id="rId19"/>
    <p:sldId id="30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455A1D-01C7-4E0B-B904-D069D566F659}">
          <p14:sldIdLst>
            <p14:sldId id="256"/>
            <p14:sldId id="285"/>
            <p14:sldId id="296"/>
            <p14:sldId id="287"/>
            <p14:sldId id="297"/>
            <p14:sldId id="298"/>
            <p14:sldId id="288"/>
            <p14:sldId id="289"/>
            <p14:sldId id="290"/>
            <p14:sldId id="291"/>
            <p14:sldId id="292"/>
            <p14:sldId id="293"/>
            <p14:sldId id="295"/>
            <p14:sldId id="294"/>
            <p14:sldId id="299"/>
            <p14:sldId id="300"/>
            <p14:sldId id="302"/>
            <p14:sldId id="303"/>
            <p14:sldId id="3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3" d="100"/>
          <a:sy n="63" d="100"/>
        </p:scale>
        <p:origin x="-40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0469BB-A9E7-4664-969E-2DEBFF5FF1F0}" type="datetimeFigureOut">
              <a:rPr lang="sr-Latn-RS" smtClean="0"/>
              <a:t>9.4.2020</a:t>
            </a:fld>
            <a:endParaRPr lang="sr-Latn-R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R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912947-253A-4673-B80B-279F6CA3248D}" type="slidenum">
              <a:rPr lang="sr-Latn-RS" smtClean="0"/>
              <a:t>‹#›</a:t>
            </a:fld>
            <a:endParaRPr lang="sr-Latn-RS"/>
          </a:p>
        </p:txBody>
      </p:sp>
    </p:spTree>
    <p:extLst>
      <p:ext uri="{BB962C8B-B14F-4D97-AF65-F5344CB8AC3E}">
        <p14:creationId xmlns:p14="http://schemas.microsoft.com/office/powerpoint/2010/main" val="1289992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72AFBA1-7508-41D7-804C-BAEC0ED53AB1}" type="datetimeFigureOut">
              <a:rPr lang="en-US" smtClean="0"/>
              <a:pPr/>
              <a:t>4/9/2020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70083D1-45AF-464E-8338-41F41079B83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2AFBA1-7508-41D7-804C-BAEC0ED53AB1}"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083D1-45AF-464E-8338-41F41079B8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72AFBA1-7508-41D7-804C-BAEC0ED53AB1}" type="datetimeFigureOut">
              <a:rPr lang="en-US" smtClean="0"/>
              <a:pPr/>
              <a:t>4/9/2020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70083D1-45AF-464E-8338-41F41079B8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72AFBA1-7508-41D7-804C-BAEC0ED53AB1}"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70083D1-45AF-464E-8338-41F41079B83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72AFBA1-7508-41D7-804C-BAEC0ED53AB1}" type="datetimeFigureOut">
              <a:rPr lang="en-US" smtClean="0"/>
              <a:pPr/>
              <a:t>4/9/2020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70083D1-45AF-464E-8338-41F41079B83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72AFBA1-7508-41D7-804C-BAEC0ED53AB1}" type="datetimeFigureOut">
              <a:rPr lang="en-US" smtClean="0"/>
              <a:pPr/>
              <a:t>4/9/2020</a:t>
            </a:fld>
            <a:endParaRPr lang="en-US"/>
          </a:p>
        </p:txBody>
      </p:sp>
      <p:sp>
        <p:nvSpPr>
          <p:cNvPr id="10" name="Slide Number Placeholder 9"/>
          <p:cNvSpPr>
            <a:spLocks noGrp="1"/>
          </p:cNvSpPr>
          <p:nvPr>
            <p:ph type="sldNum" sz="quarter" idx="16"/>
          </p:nvPr>
        </p:nvSpPr>
        <p:spPr/>
        <p:txBody>
          <a:bodyPr rtlCol="0"/>
          <a:lstStyle/>
          <a:p>
            <a:fld id="{170083D1-45AF-464E-8338-41F41079B83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72AFBA1-7508-41D7-804C-BAEC0ED53AB1}" type="datetimeFigureOut">
              <a:rPr lang="en-US" smtClean="0"/>
              <a:pPr/>
              <a:t>4/9/2020</a:t>
            </a:fld>
            <a:endParaRPr lang="en-US"/>
          </a:p>
        </p:txBody>
      </p:sp>
      <p:sp>
        <p:nvSpPr>
          <p:cNvPr id="12" name="Slide Number Placeholder 11"/>
          <p:cNvSpPr>
            <a:spLocks noGrp="1"/>
          </p:cNvSpPr>
          <p:nvPr>
            <p:ph type="sldNum" sz="quarter" idx="16"/>
          </p:nvPr>
        </p:nvSpPr>
        <p:spPr/>
        <p:txBody>
          <a:bodyPr rtlCol="0"/>
          <a:lstStyle/>
          <a:p>
            <a:fld id="{170083D1-45AF-464E-8338-41F41079B83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2AFBA1-7508-41D7-804C-BAEC0ED53AB1}" type="datetimeFigureOut">
              <a:rPr lang="en-US" smtClean="0"/>
              <a:pPr/>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70083D1-45AF-464E-8338-41F41079B8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AFBA1-7508-41D7-804C-BAEC0ED53AB1}" type="datetimeFigureOut">
              <a:rPr lang="en-US" smtClean="0"/>
              <a:pPr/>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70083D1-45AF-464E-8338-41F41079B8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72AFBA1-7508-41D7-804C-BAEC0ED53AB1}"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70083D1-45AF-464E-8338-41F41079B83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72AFBA1-7508-41D7-804C-BAEC0ED53AB1}" type="datetimeFigureOut">
              <a:rPr lang="en-US" smtClean="0"/>
              <a:pPr/>
              <a:t>4/9/2020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70083D1-45AF-464E-8338-41F41079B83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72AFBA1-7508-41D7-804C-BAEC0ED53AB1}" type="datetimeFigureOut">
              <a:rPr lang="en-US" smtClean="0"/>
              <a:pPr/>
              <a:t>4/9/2020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70083D1-45AF-464E-8338-41F41079B8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xSTd6HlQ494"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khanacademy.org/humanities/renaissance-reformation/northern-renaissance1/limbourg-brothers/a/limbourg-brothers-trs-riches-heure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CS" sz="2000" dirty="0" smtClean="0"/>
              <a:t>Opšta istorija umetnosti srednjeg veka</a:t>
            </a:r>
            <a:br>
              <a:rPr lang="sr-Latn-CS" sz="2000" dirty="0" smtClean="0"/>
            </a:br>
            <a:r>
              <a:rPr lang="sr-Latn-CS" sz="2000" dirty="0" smtClean="0"/>
              <a:t/>
            </a:r>
            <a:br>
              <a:rPr lang="sr-Latn-CS" sz="2000" dirty="0" smtClean="0"/>
            </a:br>
            <a:r>
              <a:rPr lang="sr-Latn-CS" sz="2800" dirty="0"/>
              <a:t/>
            </a:r>
            <a:br>
              <a:rPr lang="sr-Latn-CS" sz="2800" dirty="0"/>
            </a:br>
            <a:r>
              <a:rPr lang="sr-Latn-CS" sz="2800" dirty="0"/>
              <a:t>INTERNACIONALNA GOTIKA</a:t>
            </a:r>
            <a:endParaRPr lang="en-US" sz="2000" dirty="0"/>
          </a:p>
        </p:txBody>
      </p:sp>
      <p:sp>
        <p:nvSpPr>
          <p:cNvPr id="3" name="Subtitle 2"/>
          <p:cNvSpPr>
            <a:spLocks noGrp="1"/>
          </p:cNvSpPr>
          <p:nvPr>
            <p:ph type="subTitle" idx="1"/>
          </p:nvPr>
        </p:nvSpPr>
        <p:spPr/>
        <p:txBody>
          <a:bodyPr/>
          <a:lstStyle/>
          <a:p>
            <a:r>
              <a:rPr lang="sr-Latn-CS" smtClean="0"/>
              <a:t>Braća iz Limburga (vizuelni </a:t>
            </a:r>
            <a:r>
              <a:rPr lang="sr-Latn-CS" dirty="0" smtClean="0"/>
              <a:t>materijal)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12030" cy="6858000"/>
          </a:xfrm>
          <a:prstGeom prst="rect">
            <a:avLst/>
          </a:prstGeom>
        </p:spPr>
      </p:pic>
      <p:sp>
        <p:nvSpPr>
          <p:cNvPr id="3" name="TextBox 2"/>
          <p:cNvSpPr txBox="1"/>
          <p:nvPr/>
        </p:nvSpPr>
        <p:spPr>
          <a:xfrm>
            <a:off x="5181600" y="533399"/>
            <a:ext cx="3657600" cy="646331"/>
          </a:xfrm>
          <a:prstGeom prst="rect">
            <a:avLst/>
          </a:prstGeom>
          <a:noFill/>
        </p:spPr>
        <p:txBody>
          <a:bodyPr wrap="square" rtlCol="0">
            <a:spAutoFit/>
          </a:bodyPr>
          <a:lstStyle/>
          <a:p>
            <a:pPr algn="just"/>
            <a:r>
              <a:rPr lang="sr-Latn-RS" dirty="0" smtClean="0"/>
              <a:t>Susret tri kralja na raskršću nadomak Golgote</a:t>
            </a:r>
            <a:endParaRPr lang="sr-Latn-RS" dirty="0"/>
          </a:p>
        </p:txBody>
      </p:sp>
    </p:spTree>
    <p:extLst>
      <p:ext uri="{BB962C8B-B14F-4D97-AF65-F5344CB8AC3E}">
        <p14:creationId xmlns:p14="http://schemas.microsoft.com/office/powerpoint/2010/main" val="1463415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0" y="387489"/>
            <a:ext cx="3886200" cy="5632311"/>
          </a:xfrm>
          <a:prstGeom prst="rect">
            <a:avLst/>
          </a:prstGeom>
          <a:noFill/>
        </p:spPr>
        <p:txBody>
          <a:bodyPr wrap="square" rtlCol="0">
            <a:spAutoFit/>
          </a:bodyPr>
          <a:lstStyle/>
          <a:p>
            <a:pPr algn="just"/>
            <a:r>
              <a:rPr lang="sr-Latn-RS" dirty="0" smtClean="0"/>
              <a:t>U periodu internacionalne gotike neretko srećemo sasvim ista ikonografska i kompoziciona rešenja širom zapadne Evrope. Novi modeli su često prenošeni trgovinom prestižnim predmeta kao što su slike na dasci i iluminirani rukopisi. Kako Žan od Berija u njima nije oskudevao, može se pretpostaviti da je nova predstava Susreta Hrista sa vojnicima prvosveštenika, nastala na tlu današnje Italije, do braće iz Limburga stigla posredstvom minijature iz nekog italijanskog ilustrovanog manuskripta koji se nalazio u bogatoj biblioteci vojvode. Međutim, čini se da je dočaravanje noći samostalna novina trojice braće, koji su se u tome okušali i prilikom slikanja Hristovog raspeća u Lepim časovima nekoliko godina ranije.</a:t>
            </a:r>
            <a:endParaRPr lang="sr-Latn-R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0"/>
            <a:ext cx="5093734" cy="6858000"/>
          </a:xfrm>
          <a:prstGeom prst="rect">
            <a:avLst/>
          </a:prstGeom>
        </p:spPr>
      </p:pic>
      <p:sp>
        <p:nvSpPr>
          <p:cNvPr id="7" name="TextBox 6"/>
          <p:cNvSpPr txBox="1"/>
          <p:nvPr/>
        </p:nvSpPr>
        <p:spPr>
          <a:xfrm>
            <a:off x="5181600" y="6096000"/>
            <a:ext cx="3886200" cy="646331"/>
          </a:xfrm>
          <a:prstGeom prst="rect">
            <a:avLst/>
          </a:prstGeom>
          <a:noFill/>
        </p:spPr>
        <p:txBody>
          <a:bodyPr wrap="square" rtlCol="0">
            <a:spAutoFit/>
          </a:bodyPr>
          <a:lstStyle/>
          <a:p>
            <a:pPr algn="just"/>
            <a:r>
              <a:rPr lang="sr-Latn-RS" dirty="0" smtClean="0"/>
              <a:t>Za naslikani događaj videti Jevanđelje po Jovanu 18, 3-6.</a:t>
            </a:r>
            <a:endParaRPr lang="sr-Latn-RS" dirty="0"/>
          </a:p>
        </p:txBody>
      </p:sp>
    </p:spTree>
    <p:extLst>
      <p:ext uri="{BB962C8B-B14F-4D97-AF65-F5344CB8AC3E}">
        <p14:creationId xmlns:p14="http://schemas.microsoft.com/office/powerpoint/2010/main" val="411809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8534400" cy="3693319"/>
          </a:xfrm>
          <a:prstGeom prst="rect">
            <a:avLst/>
          </a:prstGeom>
          <a:noFill/>
        </p:spPr>
        <p:txBody>
          <a:bodyPr wrap="square" rtlCol="0">
            <a:spAutoFit/>
          </a:bodyPr>
          <a:lstStyle/>
          <a:p>
            <a:pPr algn="just"/>
            <a:r>
              <a:rPr lang="sr-Latn-RS" dirty="0" smtClean="0"/>
              <a:t>Najpoznatije iluminacije Prebogatih časova zasigurno predstavljaju minijature ciklusa Kalendara. Gotovo svi laički molitvenici počinjali su listama svetitelja proslavljanih u odgovarajućim mesecima. Navedene stranice mogle su da prate minijature manjih dimenzija, međutim, u Prebogatim časovima zatičemo celostranične iluminacije. </a:t>
            </a:r>
            <a:endParaRPr lang="sr-Latn-RS" dirty="0" smtClean="0"/>
          </a:p>
          <a:p>
            <a:pPr algn="just"/>
            <a:r>
              <a:rPr lang="sr-Latn-RS" dirty="0" smtClean="0"/>
              <a:t>Uobičajeno </a:t>
            </a:r>
            <a:r>
              <a:rPr lang="sr-Latn-RS" dirty="0" smtClean="0"/>
              <a:t>prikazivanje poslova obavljanih u toku određenih meseci zajedno sa personifikacijama sazvežđa, kao i na srednjovekovnim katedralama, trebalo je da ispolje zemaljsko i kosmičko harmonično ustrojstvo. U slučaju Prebogatih časova ono je krajnje personalizovano. Dok svaka od dvanaest celostraničnih predstava u gornjem delu sadrži prikaze odgovarajućih sazvežđa za dati mesec i sunčeve kočije, u donjem delu naslikane su određene aktivnosti dvora Žana od Berija ili poslovi obavljani na njegovim posedima. </a:t>
            </a:r>
          </a:p>
          <a:p>
            <a:pPr algn="just"/>
            <a:r>
              <a:rPr lang="sr-Latn-RS" dirty="0" smtClean="0"/>
              <a:t>Vojvoda je nakon 1412. godine retko napuštao Pariz zbog nestabilnih prilika u kraljevstvu i, stoga, ovaj iluminirani rukopis mu je omugućavao uživanje u posedima rezidencija koje je u to vreme retko posećivao.</a:t>
            </a:r>
          </a:p>
        </p:txBody>
      </p:sp>
    </p:spTree>
    <p:extLst>
      <p:ext uri="{BB962C8B-B14F-4D97-AF65-F5344CB8AC3E}">
        <p14:creationId xmlns:p14="http://schemas.microsoft.com/office/powerpoint/2010/main" val="729083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120578" cy="6858000"/>
          </a:xfrm>
          <a:prstGeom prst="rect">
            <a:avLst/>
          </a:prstGeom>
        </p:spPr>
      </p:pic>
      <p:sp>
        <p:nvSpPr>
          <p:cNvPr id="3" name="TextBox 2"/>
          <p:cNvSpPr txBox="1"/>
          <p:nvPr/>
        </p:nvSpPr>
        <p:spPr>
          <a:xfrm>
            <a:off x="4953000" y="838200"/>
            <a:ext cx="3276600" cy="369332"/>
          </a:xfrm>
          <a:prstGeom prst="rect">
            <a:avLst/>
          </a:prstGeom>
          <a:noFill/>
        </p:spPr>
        <p:txBody>
          <a:bodyPr wrap="square" rtlCol="0">
            <a:spAutoFit/>
          </a:bodyPr>
          <a:lstStyle/>
          <a:p>
            <a:r>
              <a:rPr lang="sr-Latn-RS" dirty="0" smtClean="0"/>
              <a:t>Februar</a:t>
            </a:r>
            <a:endParaRPr lang="sr-Latn-RS" dirty="0"/>
          </a:p>
        </p:txBody>
      </p:sp>
    </p:spTree>
    <p:extLst>
      <p:ext uri="{BB962C8B-B14F-4D97-AF65-F5344CB8AC3E}">
        <p14:creationId xmlns:p14="http://schemas.microsoft.com/office/powerpoint/2010/main" val="1415474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248029" cy="6858000"/>
          </a:xfrm>
          <a:prstGeom prst="rect">
            <a:avLst/>
          </a:prstGeom>
        </p:spPr>
      </p:pic>
      <p:sp>
        <p:nvSpPr>
          <p:cNvPr id="3" name="TextBox 2"/>
          <p:cNvSpPr txBox="1"/>
          <p:nvPr/>
        </p:nvSpPr>
        <p:spPr>
          <a:xfrm>
            <a:off x="5181600" y="762000"/>
            <a:ext cx="3200400" cy="369332"/>
          </a:xfrm>
          <a:prstGeom prst="rect">
            <a:avLst/>
          </a:prstGeom>
          <a:noFill/>
        </p:spPr>
        <p:txBody>
          <a:bodyPr wrap="square" rtlCol="0">
            <a:spAutoFit/>
          </a:bodyPr>
          <a:lstStyle/>
          <a:p>
            <a:r>
              <a:rPr lang="sr-Latn-RS" dirty="0" smtClean="0"/>
              <a:t>Jun</a:t>
            </a:r>
            <a:endParaRPr lang="sr-Latn-RS" dirty="0"/>
          </a:p>
        </p:txBody>
      </p:sp>
    </p:spTree>
    <p:extLst>
      <p:ext uri="{BB962C8B-B14F-4D97-AF65-F5344CB8AC3E}">
        <p14:creationId xmlns:p14="http://schemas.microsoft.com/office/powerpoint/2010/main" val="543275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221770" cy="6858000"/>
          </a:xfrm>
          <a:prstGeom prst="rect">
            <a:avLst/>
          </a:prstGeom>
        </p:spPr>
      </p:pic>
      <p:sp>
        <p:nvSpPr>
          <p:cNvPr id="3" name="TextBox 2"/>
          <p:cNvSpPr txBox="1"/>
          <p:nvPr/>
        </p:nvSpPr>
        <p:spPr>
          <a:xfrm>
            <a:off x="5181600" y="819388"/>
            <a:ext cx="1790700" cy="369332"/>
          </a:xfrm>
          <a:prstGeom prst="rect">
            <a:avLst/>
          </a:prstGeom>
          <a:noFill/>
        </p:spPr>
        <p:txBody>
          <a:bodyPr wrap="square" rtlCol="0">
            <a:spAutoFit/>
          </a:bodyPr>
          <a:lstStyle/>
          <a:p>
            <a:r>
              <a:rPr lang="sr-Latn-RS" dirty="0" smtClean="0"/>
              <a:t>Avgust</a:t>
            </a:r>
            <a:endParaRPr lang="sr-Latn-RS" dirty="0"/>
          </a:p>
        </p:txBody>
      </p:sp>
    </p:spTree>
    <p:extLst>
      <p:ext uri="{BB962C8B-B14F-4D97-AF65-F5344CB8AC3E}">
        <p14:creationId xmlns:p14="http://schemas.microsoft.com/office/powerpoint/2010/main" val="3402651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278048" cy="6858000"/>
          </a:xfrm>
          <a:prstGeom prst="rect">
            <a:avLst/>
          </a:prstGeom>
        </p:spPr>
      </p:pic>
      <p:sp>
        <p:nvSpPr>
          <p:cNvPr id="3" name="TextBox 2"/>
          <p:cNvSpPr txBox="1"/>
          <p:nvPr/>
        </p:nvSpPr>
        <p:spPr>
          <a:xfrm>
            <a:off x="5278048" y="685800"/>
            <a:ext cx="3865952" cy="5355312"/>
          </a:xfrm>
          <a:prstGeom prst="rect">
            <a:avLst/>
          </a:prstGeom>
          <a:noFill/>
        </p:spPr>
        <p:txBody>
          <a:bodyPr wrap="square" rtlCol="0">
            <a:spAutoFit/>
          </a:bodyPr>
          <a:lstStyle/>
          <a:p>
            <a:pPr algn="just"/>
            <a:r>
              <a:rPr lang="sr-Latn-RS" dirty="0" smtClean="0"/>
              <a:t>Nakon ciklusa Kalendara, braća iz Limburga za Žana od Berija izvela su minijaturu sa predstavom čoveka kao mikrokosmosa. Na njoj je prikazano kojim delovima ljudskog tela vladaju određena sazvežđa.</a:t>
            </a:r>
          </a:p>
          <a:p>
            <a:pPr algn="just"/>
            <a:r>
              <a:rPr lang="sr-Latn-RS" dirty="0" smtClean="0"/>
              <a:t>Jedna vrsta srednjovekovne medicine počivala je na hermeneutičkim znanjima. Vojvoda od Berija nije predano prikupljao dragulje i drago kamenje isključivo zbog njihove lepote već i zbog magijskih svojstava koje su posedovali. Navedena iluminacija bila je </a:t>
            </a:r>
            <a:r>
              <a:rPr lang="sr-Latn-RS" dirty="0" smtClean="0"/>
              <a:t>vizuelno </a:t>
            </a:r>
            <a:r>
              <a:rPr lang="sr-Latn-RS" dirty="0" smtClean="0"/>
              <a:t>uputstvo lečenja ovim dragocenostima. Putem dovođenja u vezu nebeskih tela </a:t>
            </a:r>
            <a:r>
              <a:rPr lang="sr-Latn-RS" dirty="0" smtClean="0"/>
              <a:t>(preko </a:t>
            </a:r>
            <a:r>
              <a:rPr lang="sr-Latn-RS" dirty="0" smtClean="0"/>
              <a:t>izbaždarenih </a:t>
            </a:r>
            <a:r>
              <a:rPr lang="sr-Latn-RS" dirty="0" smtClean="0"/>
              <a:t>segmenata) </a:t>
            </a:r>
            <a:r>
              <a:rPr lang="sr-Latn-RS" dirty="0" smtClean="0"/>
              <a:t>i dela tela gde počiva </a:t>
            </a:r>
            <a:r>
              <a:rPr lang="sr-Latn-RS" dirty="0" smtClean="0"/>
              <a:t>tegoba, </a:t>
            </a:r>
            <a:r>
              <a:rPr lang="sr-Latn-RS" dirty="0" smtClean="0"/>
              <a:t>utvrđivana je adekvatna primena lečenja. </a:t>
            </a:r>
          </a:p>
          <a:p>
            <a:pPr algn="just"/>
            <a:endParaRPr lang="sr-Latn-RS" dirty="0"/>
          </a:p>
        </p:txBody>
      </p:sp>
    </p:spTree>
    <p:extLst>
      <p:ext uri="{BB962C8B-B14F-4D97-AF65-F5344CB8AC3E}">
        <p14:creationId xmlns:p14="http://schemas.microsoft.com/office/powerpoint/2010/main" val="3973533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433421" cy="6858000"/>
          </a:xfrm>
          <a:prstGeom prst="rect">
            <a:avLst/>
          </a:prstGeom>
        </p:spPr>
      </p:pic>
      <p:sp>
        <p:nvSpPr>
          <p:cNvPr id="3" name="TextBox 2"/>
          <p:cNvSpPr txBox="1"/>
          <p:nvPr/>
        </p:nvSpPr>
        <p:spPr>
          <a:xfrm>
            <a:off x="4433421" y="463689"/>
            <a:ext cx="4710579" cy="5632311"/>
          </a:xfrm>
          <a:prstGeom prst="rect">
            <a:avLst/>
          </a:prstGeom>
          <a:noFill/>
        </p:spPr>
        <p:txBody>
          <a:bodyPr wrap="square" rtlCol="0">
            <a:spAutoFit/>
          </a:bodyPr>
          <a:lstStyle/>
          <a:p>
            <a:pPr algn="just"/>
            <a:r>
              <a:rPr lang="sr-Latn-RS" dirty="0"/>
              <a:t>Najpoznatija minijatura iz ciklusa Kalendara jeste iluminacija za mesec januar. Predstavljena je gozba povodom proslave početka Nove godine na dvoru Žana od Berija. </a:t>
            </a:r>
            <a:r>
              <a:rPr lang="sr-Latn-RS" dirty="0" smtClean="0"/>
              <a:t>Ovo nije samo slika svetkovine već i prezentacije moći, ugleda i bogatstva vojvode. Vojvoda od Berija prikazan je ispred ognjišta pod baldahinom na kome su izvezene životinje koje je uzeo za svoj amblem (labud i medved), kao i zlatni ljiljan na plavoj pozadini – heraldičko </a:t>
            </a:r>
            <a:r>
              <a:rPr lang="sr-Latn-RS" dirty="0" smtClean="0"/>
              <a:t>znamenje </a:t>
            </a:r>
            <a:r>
              <a:rPr lang="sr-Latn-RS" dirty="0" smtClean="0"/>
              <a:t>kraljevske porodice. Među mnogobrojnim zlatnim sudovima iz kojih se služe njegovi dvorjani, pa i ljubimci, izdvaja se slanik na stolu, takođe sa labudom i medvedom na sebi. Najzad, zidove dvorane pokriva skupocena tapiserija sa scenama iz Trojanskog rata. </a:t>
            </a:r>
          </a:p>
          <a:p>
            <a:pPr algn="just"/>
            <a:r>
              <a:rPr lang="sr-Latn-RS" dirty="0" smtClean="0"/>
              <a:t>Nije teško zamisliti kako bi prilikom </a:t>
            </a:r>
            <a:r>
              <a:rPr lang="sr-Latn-RS" dirty="0" smtClean="0"/>
              <a:t>odigravanja slične </a:t>
            </a:r>
            <a:r>
              <a:rPr lang="sr-Latn-RS" dirty="0" smtClean="0"/>
              <a:t>gozbe Žan od Berija nekom od viđenijih gostiju pokazao i Prebogate časove sa istim ciljem samoprezentacije moći i bogatstva.</a:t>
            </a:r>
            <a:endParaRPr lang="sr-Latn-RS" dirty="0"/>
          </a:p>
        </p:txBody>
      </p:sp>
    </p:spTree>
    <p:extLst>
      <p:ext uri="{BB962C8B-B14F-4D97-AF65-F5344CB8AC3E}">
        <p14:creationId xmlns:p14="http://schemas.microsoft.com/office/powerpoint/2010/main" val="3738263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126518"/>
            <a:ext cx="4800600" cy="4577541"/>
          </a:xfrm>
          <a:prstGeom prst="rect">
            <a:avLst/>
          </a:prstGeom>
        </p:spPr>
      </p:pic>
      <p:sp>
        <p:nvSpPr>
          <p:cNvPr id="5" name="TextBox 4"/>
          <p:cNvSpPr txBox="1"/>
          <p:nvPr/>
        </p:nvSpPr>
        <p:spPr>
          <a:xfrm>
            <a:off x="76200" y="133796"/>
            <a:ext cx="8915400" cy="1923604"/>
          </a:xfrm>
          <a:prstGeom prst="rect">
            <a:avLst/>
          </a:prstGeom>
          <a:noFill/>
        </p:spPr>
        <p:txBody>
          <a:bodyPr wrap="square" rtlCol="0">
            <a:spAutoFit/>
          </a:bodyPr>
          <a:lstStyle/>
          <a:p>
            <a:pPr algn="just"/>
            <a:r>
              <a:rPr lang="sr-Latn-RS" sz="1700" dirty="0" smtClean="0"/>
              <a:t>Zanimljivo je da su braća iz Limburga u okviru navedene iluminacije portret Žana od Berija izveli </a:t>
            </a:r>
            <a:r>
              <a:rPr lang="sr-Latn-RS" sz="1700" dirty="0" smtClean="0"/>
              <a:t>uvođenjem </a:t>
            </a:r>
            <a:r>
              <a:rPr lang="sr-Latn-RS" sz="1700" dirty="0" smtClean="0"/>
              <a:t>stvarnih crta njegovog lica. Veristički portret, premda se sve češće sreće u okviru dvorova od XIV veka, nije bio neophodan. Budući da već naredna generacija ljudi nakon nečije smrti u svom sećanju ne bi posedovali pamćenje na stvarni izgled dotične osobe kakva je bila za života, heraldička znamenja, odgovarajuće ruho i atributi dostojanstva bili su mnogo pouzdaniji čuvari memorije. Pojava verističkog portreta u okviru dvorova severno od Alpa </a:t>
            </a:r>
            <a:r>
              <a:rPr lang="sr-Latn-RS" sz="1700" dirty="0" smtClean="0"/>
              <a:t>otpočela </a:t>
            </a:r>
            <a:r>
              <a:rPr lang="sr-Latn-RS" sz="1700" dirty="0" smtClean="0"/>
              <a:t>je kao ostvarivanje ideala razvijenih u okvirima kurtoazne kultue.</a:t>
            </a:r>
            <a:endParaRPr lang="sr-Latn-RS" sz="1700" dirty="0"/>
          </a:p>
        </p:txBody>
      </p:sp>
      <p:sp>
        <p:nvSpPr>
          <p:cNvPr id="6" name="TextBox 5"/>
          <p:cNvSpPr txBox="1"/>
          <p:nvPr/>
        </p:nvSpPr>
        <p:spPr>
          <a:xfrm>
            <a:off x="5029200" y="2057400"/>
            <a:ext cx="3962400" cy="3754874"/>
          </a:xfrm>
          <a:prstGeom prst="rect">
            <a:avLst/>
          </a:prstGeom>
          <a:noFill/>
        </p:spPr>
        <p:txBody>
          <a:bodyPr wrap="square" rtlCol="0">
            <a:spAutoFit/>
          </a:bodyPr>
          <a:lstStyle/>
          <a:p>
            <a:pPr algn="just"/>
            <a:r>
              <a:rPr lang="sr-Latn-RS" sz="1700" dirty="0" smtClean="0"/>
              <a:t>U osnovi je ležala ideja o predanoj odanosti koju zatičemo i u viteškim romanima: zaljubljeni mladić je u stanju da iz svog sećanja naslika ili da da se naslika na osnovu preciznog opisa portret njegove voljene potpuno istovetan njenom izgledu. Slična ideja važila je i za odnos odanog dvorjanina prema sizarenu. Iako su zasigurno u određenim prilikama, poput javnih prijema, braća iz Limburga bila u prilici da crtežom skiciraju portret Žana od Berija, izvedba navedene minijature sa ovakvom predstavom vojvode iskazivala je njihovu posvećenu odanost meceni.</a:t>
            </a:r>
            <a:endParaRPr lang="sr-Latn-RS" sz="1700" dirty="0"/>
          </a:p>
        </p:txBody>
      </p:sp>
    </p:spTree>
    <p:extLst>
      <p:ext uri="{BB962C8B-B14F-4D97-AF65-F5344CB8AC3E}">
        <p14:creationId xmlns:p14="http://schemas.microsoft.com/office/powerpoint/2010/main" val="2805058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00"/>
            <a:ext cx="6511080" cy="304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57600"/>
            <a:ext cx="6497840" cy="2895600"/>
          </a:xfrm>
          <a:prstGeom prst="rect">
            <a:avLst/>
          </a:prstGeom>
        </p:spPr>
      </p:pic>
      <p:sp>
        <p:nvSpPr>
          <p:cNvPr id="5" name="TextBox 4"/>
          <p:cNvSpPr txBox="1"/>
          <p:nvPr/>
        </p:nvSpPr>
        <p:spPr>
          <a:xfrm>
            <a:off x="6705600" y="1644640"/>
            <a:ext cx="2175720" cy="3139321"/>
          </a:xfrm>
          <a:prstGeom prst="rect">
            <a:avLst/>
          </a:prstGeom>
          <a:noFill/>
        </p:spPr>
        <p:txBody>
          <a:bodyPr wrap="square" rtlCol="0">
            <a:spAutoFit/>
          </a:bodyPr>
          <a:lstStyle/>
          <a:p>
            <a:pPr algn="ctr"/>
            <a:r>
              <a:rPr lang="sr-Latn-RS" dirty="0" smtClean="0"/>
              <a:t>Zanimljivost:</a:t>
            </a:r>
          </a:p>
          <a:p>
            <a:pPr algn="just"/>
            <a:endParaRPr lang="sr-Latn-RS" dirty="0"/>
          </a:p>
          <a:p>
            <a:pPr algn="just"/>
            <a:r>
              <a:rPr lang="sr-Latn-RS" dirty="0" smtClean="0"/>
              <a:t>Jedna od glavnih inspiracija za način stilizacije primenjene u crtanom filmu „Uspavana lepotica“ Volta Diznija bile su upravo minijature </a:t>
            </a:r>
            <a:r>
              <a:rPr lang="sr-Latn-RS" dirty="0" smtClean="0"/>
              <a:t>iz </a:t>
            </a:r>
            <a:r>
              <a:rPr lang="sr-Latn-RS" dirty="0" smtClean="0"/>
              <a:t>Prebogatih časova vojvode od </a:t>
            </a:r>
            <a:r>
              <a:rPr lang="sr-Latn-RS" dirty="0" smtClean="0"/>
              <a:t>Berija.</a:t>
            </a:r>
            <a:endParaRPr lang="sr-Latn-RS" dirty="0"/>
          </a:p>
        </p:txBody>
      </p:sp>
    </p:spTree>
    <p:extLst>
      <p:ext uri="{BB962C8B-B14F-4D97-AF65-F5344CB8AC3E}">
        <p14:creationId xmlns:p14="http://schemas.microsoft.com/office/powerpoint/2010/main" val="3401248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5909310"/>
          </a:xfrm>
          <a:prstGeom prst="rect">
            <a:avLst/>
          </a:prstGeom>
          <a:noFill/>
        </p:spPr>
        <p:txBody>
          <a:bodyPr wrap="square" rtlCol="0">
            <a:spAutoFit/>
          </a:bodyPr>
          <a:lstStyle/>
          <a:p>
            <a:r>
              <a:rPr lang="sr-Latn-RS" b="1" dirty="0" smtClean="0"/>
              <a:t>Braća iz Limburga</a:t>
            </a:r>
          </a:p>
          <a:p>
            <a:r>
              <a:rPr lang="sr-Latn-RS" dirty="0" smtClean="0"/>
              <a:t>(Herman, Pol i Žan)</a:t>
            </a:r>
          </a:p>
          <a:p>
            <a:endParaRPr lang="sr-Latn-RS" dirty="0"/>
          </a:p>
          <a:p>
            <a:pPr algn="just"/>
            <a:r>
              <a:rPr lang="sr-Latn-RS" dirty="0"/>
              <a:t>S</a:t>
            </a:r>
            <a:r>
              <a:rPr lang="sr-Latn-RS" dirty="0" smtClean="0"/>
              <a:t>voju prvu obuku stekli su kao zlatarski šegrti u Parizu. Iako nije sačuvano puno </a:t>
            </a:r>
            <a:r>
              <a:rPr lang="sr-Latn-RS" dirty="0" smtClean="0"/>
              <a:t>informacija iz </a:t>
            </a:r>
            <a:r>
              <a:rPr lang="sr-Latn-RS" dirty="0" smtClean="0"/>
              <a:t>godina pre njihovog stupanja u službu dvojice moćnih vojvoda, ovaj podatak svedoči da njihovo umeće nije obuhvatalo samo iluminiranje rukopisa. </a:t>
            </a:r>
          </a:p>
          <a:p>
            <a:pPr algn="just"/>
            <a:r>
              <a:rPr lang="sr-Latn-RS" dirty="0" smtClean="0"/>
              <a:t>Njihov prvi veliki mecena bio je Filip Smeli, vojvoda Burgundije. Poznato je da je vojvoda 1402. godine od Pola i Žana poručio iluminiranu Bibliju, takozvanu </a:t>
            </a:r>
            <a:r>
              <a:rPr lang="sr-Latn-RS" i="1" dirty="0"/>
              <a:t>Bible </a:t>
            </a:r>
            <a:r>
              <a:rPr lang="sr-Latn-RS" i="1" dirty="0" smtClean="0"/>
              <a:t>moralisée</a:t>
            </a:r>
            <a:r>
              <a:rPr lang="sr-Latn-RS" dirty="0" smtClean="0"/>
              <a:t> – vrstu zbornika odabranih delova Biblije koje su pratila moralizatorska tumačenja i minijature. Međutim, manuskript nije završen usled smrti Filipa Smelog 1404. godine, kada trojica braće stupaju u službu Žana, vojvode od Berija.</a:t>
            </a:r>
          </a:p>
          <a:p>
            <a:pPr algn="just"/>
            <a:r>
              <a:rPr lang="sr-Latn-RS" dirty="0" smtClean="0"/>
              <a:t>Vojvoda Žan od Berija bio je rođeni brat kralja Šarla V Mudrog i vojvode Filipa Smelog. Pored važne političke pozicije koju je imao na kraljevskom dvoru, budući neposredno vezan za francusku krunu, Žan od Berija u istoriji je upamćen i kao veliki mecena, strastveni kolekcionar savremenih i drevnih „umetnina“ i uporni sakupljač relikvija i dragulja.</a:t>
            </a:r>
          </a:p>
          <a:p>
            <a:pPr algn="just"/>
            <a:r>
              <a:rPr lang="sr-Latn-RS" dirty="0" smtClean="0"/>
              <a:t>Posebno je zanimljiv podatak kako je prilikom darivanja jednog skupocenog predmeta, možda čak relikvijara, pariskom kartuzijanskom manastiru uključio klauzulu </a:t>
            </a:r>
            <a:r>
              <a:rPr lang="sr-Latn-RS" dirty="0" smtClean="0"/>
              <a:t>o obavezi monaha </a:t>
            </a:r>
            <a:r>
              <a:rPr lang="sr-Latn-RS" dirty="0" smtClean="0"/>
              <a:t>da </a:t>
            </a:r>
            <a:r>
              <a:rPr lang="sr-Latn-RS" dirty="0" smtClean="0"/>
              <a:t>prilikom </a:t>
            </a:r>
            <a:r>
              <a:rPr lang="sr-Latn-RS" dirty="0" smtClean="0"/>
              <a:t>svakog njegovog boravka u </a:t>
            </a:r>
            <a:r>
              <a:rPr lang="sr-Latn-RS" dirty="0" smtClean="0"/>
              <a:t>Parizu </a:t>
            </a:r>
            <a:r>
              <a:rPr lang="sr-Latn-RS" dirty="0" smtClean="0"/>
              <a:t>donesu </a:t>
            </a:r>
            <a:r>
              <a:rPr lang="sr-Latn-RS" dirty="0"/>
              <a:t>navedeni predmet </a:t>
            </a:r>
            <a:r>
              <a:rPr lang="sr-Latn-RS" dirty="0" smtClean="0"/>
              <a:t>vojvodi radi </a:t>
            </a:r>
            <a:r>
              <a:rPr lang="sr-Latn-RS" dirty="0" smtClean="0"/>
              <a:t>njegovih pobožnih potreba </a:t>
            </a:r>
            <a:r>
              <a:rPr lang="sr-Latn-RS" dirty="0" smtClean="0"/>
              <a:t>i uživanja. Veza pobožnosti i uživanja nije retkost u poznosrednjovekovnom periodu i dva molitvenika koja su braća iz Limburga iluminirala za Žana od Berija pružaju dobar uvid u ovaj, naizgled, nesvakidašnji spoj</a:t>
            </a:r>
            <a:r>
              <a:rPr lang="sr-Latn-RS" dirty="0" smtClean="0"/>
              <a:t>. </a:t>
            </a:r>
            <a:endParaRPr lang="sr-Latn-RS" dirty="0" smtClean="0"/>
          </a:p>
        </p:txBody>
      </p:sp>
    </p:spTree>
    <p:extLst>
      <p:ext uri="{BB962C8B-B14F-4D97-AF65-F5344CB8AC3E}">
        <p14:creationId xmlns:p14="http://schemas.microsoft.com/office/powerpoint/2010/main" val="2957424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1286"/>
            <a:ext cx="8686800" cy="5632311"/>
          </a:xfrm>
          <a:prstGeom prst="rect">
            <a:avLst/>
          </a:prstGeom>
          <a:noFill/>
        </p:spPr>
        <p:txBody>
          <a:bodyPr wrap="square" rtlCol="0">
            <a:spAutoFit/>
          </a:bodyPr>
          <a:lstStyle/>
          <a:p>
            <a:r>
              <a:rPr lang="sr-Latn-RS" b="1" dirty="0" smtClean="0"/>
              <a:t>Lepi časovi </a:t>
            </a:r>
            <a:r>
              <a:rPr lang="sr-Latn-RS" b="1" dirty="0" smtClean="0"/>
              <a:t>vojvode </a:t>
            </a:r>
            <a:r>
              <a:rPr lang="sr-Latn-RS" b="1" dirty="0" smtClean="0"/>
              <a:t>od Berija </a:t>
            </a:r>
            <a:r>
              <a:rPr lang="sr-Latn-RS" dirty="0" smtClean="0"/>
              <a:t>(</a:t>
            </a:r>
            <a:r>
              <a:rPr lang="sr-Latn-RS" i="1" dirty="0" smtClean="0"/>
              <a:t>Belles Heures du </a:t>
            </a:r>
            <a:r>
              <a:rPr lang="sr-Latn-RS" i="1" dirty="0"/>
              <a:t>duc de Berry</a:t>
            </a:r>
            <a:r>
              <a:rPr lang="sr-Latn-RS" dirty="0" smtClean="0"/>
              <a:t>)</a:t>
            </a:r>
          </a:p>
          <a:p>
            <a:r>
              <a:rPr lang="sr-Latn-RS" dirty="0" smtClean="0"/>
              <a:t>1405-1408/9. god.</a:t>
            </a:r>
          </a:p>
          <a:p>
            <a:endParaRPr lang="sr-Latn-RS" dirty="0" smtClean="0"/>
          </a:p>
          <a:p>
            <a:endParaRPr lang="sr-Latn-RS" dirty="0"/>
          </a:p>
          <a:p>
            <a:pPr algn="just"/>
            <a:r>
              <a:rPr lang="sr-Latn-RS" dirty="0" smtClean="0"/>
              <a:t>U pitanju je bogato iluminiran laički molitvenik koji uz uobičajene tekstove različitih službi (poput Službe Bogorodici i Službe za mrtve) sadrži i nekoliko svetiteljskih žitija – sv. Katarine Aleksandrijske, sv. Bruna, sv. Jeronima, sv. Pavla i Antonija i sv. Jovana Krstitelja. Svako žitije prati odgovarajući ciklus minijatura kao pridruženi likovni narativ. Iz ovog odabira može se zaključiti prema kojim svetiteljima je Žan od Berija negovao posebnu privrženost. </a:t>
            </a:r>
          </a:p>
          <a:p>
            <a:pPr algn="just"/>
            <a:r>
              <a:rPr lang="sr-Latn-RS" dirty="0" smtClean="0"/>
              <a:t>Sv. Jovan Krstitelj, budući vojvodin imenjak, verovatno je odabran kao lični zaštitnik. </a:t>
            </a:r>
          </a:p>
          <a:p>
            <a:pPr algn="just"/>
            <a:r>
              <a:rPr lang="sr-Latn-RS" dirty="0" smtClean="0"/>
              <a:t>Poznato je da je vojvoda posedovao nekoliko relikvija sv. Katarine, između ostalog i komadić njenog groba, te se ciklus završava minijaturom na kojoj anđeli prenose svetiteljkine mošti na Sinaj, dok u donjem delu iluminacije vidimo grupu hodočasnika koji su se zaputili na poklonjenje. </a:t>
            </a:r>
          </a:p>
          <a:p>
            <a:pPr algn="just"/>
            <a:r>
              <a:rPr lang="sr-Latn-RS" dirty="0" smtClean="0"/>
              <a:t>Izbor žitija sv. Bruna upućuje na vezu Žana od Berija sa kartuzijanskim monaškim redom koji je darivao tokom života. Sv. Bruno bio je osnivač kartuzijanskog reda i ciklus se završava idiličnom predstavom manastira kao Nebeskog Jerusalima, što nagoveštava i sam tekst.</a:t>
            </a:r>
          </a:p>
          <a:p>
            <a:pPr algn="just"/>
            <a:endParaRPr lang="sr-Latn-RS" dirty="0"/>
          </a:p>
          <a:p>
            <a:pPr algn="just"/>
            <a:r>
              <a:rPr lang="sr-Latn-RS" dirty="0">
                <a:hlinkClick r:id="rId2"/>
              </a:rPr>
              <a:t>https://</a:t>
            </a:r>
            <a:r>
              <a:rPr lang="sr-Latn-RS" dirty="0" smtClean="0">
                <a:hlinkClick r:id="rId2"/>
              </a:rPr>
              <a:t>www.youtube.com/watch?v=xSTd6HlQ494</a:t>
            </a:r>
            <a:endParaRPr lang="sr-Latn-RS" dirty="0" smtClean="0"/>
          </a:p>
          <a:p>
            <a:pPr algn="just"/>
            <a:endParaRPr lang="sr-Latn-RS" dirty="0" smtClean="0"/>
          </a:p>
        </p:txBody>
      </p:sp>
    </p:spTree>
    <p:extLst>
      <p:ext uri="{BB962C8B-B14F-4D97-AF65-F5344CB8AC3E}">
        <p14:creationId xmlns:p14="http://schemas.microsoft.com/office/powerpoint/2010/main" val="309062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30480"/>
            <a:ext cx="4930266" cy="6858000"/>
          </a:xfrm>
          <a:prstGeom prst="rect">
            <a:avLst/>
          </a:prstGeom>
        </p:spPr>
      </p:pic>
      <p:sp>
        <p:nvSpPr>
          <p:cNvPr id="3" name="TextBox 2"/>
          <p:cNvSpPr txBox="1"/>
          <p:nvPr/>
        </p:nvSpPr>
        <p:spPr>
          <a:xfrm>
            <a:off x="5257800" y="725269"/>
            <a:ext cx="3352800" cy="646331"/>
          </a:xfrm>
          <a:prstGeom prst="rect">
            <a:avLst/>
          </a:prstGeom>
          <a:noFill/>
        </p:spPr>
        <p:txBody>
          <a:bodyPr wrap="square" rtlCol="0">
            <a:spAutoFit/>
          </a:bodyPr>
          <a:lstStyle/>
          <a:p>
            <a:r>
              <a:rPr lang="sr-Latn-RS" dirty="0" smtClean="0"/>
              <a:t>Anđeli prenose telo sv. Katarine na Sinaj</a:t>
            </a:r>
            <a:endParaRPr lang="sr-Latn-RS" dirty="0"/>
          </a:p>
        </p:txBody>
      </p:sp>
    </p:spTree>
    <p:extLst>
      <p:ext uri="{BB962C8B-B14F-4D97-AF65-F5344CB8AC3E}">
        <p14:creationId xmlns:p14="http://schemas.microsoft.com/office/powerpoint/2010/main" val="4129540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109512" cy="6858000"/>
          </a:xfrm>
          <a:prstGeom prst="rect">
            <a:avLst/>
          </a:prstGeom>
        </p:spPr>
      </p:pic>
      <p:sp>
        <p:nvSpPr>
          <p:cNvPr id="3" name="TextBox 2"/>
          <p:cNvSpPr txBox="1"/>
          <p:nvPr/>
        </p:nvSpPr>
        <p:spPr>
          <a:xfrm>
            <a:off x="5486400" y="838200"/>
            <a:ext cx="3352800" cy="646331"/>
          </a:xfrm>
          <a:prstGeom prst="rect">
            <a:avLst/>
          </a:prstGeom>
          <a:noFill/>
        </p:spPr>
        <p:txBody>
          <a:bodyPr wrap="square" rtlCol="0">
            <a:spAutoFit/>
          </a:bodyPr>
          <a:lstStyle/>
          <a:p>
            <a:r>
              <a:rPr lang="sr-Latn-RS" dirty="0" smtClean="0"/>
              <a:t>Kartuzijanski manastir, poslednja minijatura u okviru žitija sv. Bruna</a:t>
            </a:r>
            <a:endParaRPr lang="sr-Latn-RS" dirty="0"/>
          </a:p>
        </p:txBody>
      </p:sp>
    </p:spTree>
    <p:extLst>
      <p:ext uri="{BB962C8B-B14F-4D97-AF65-F5344CB8AC3E}">
        <p14:creationId xmlns:p14="http://schemas.microsoft.com/office/powerpoint/2010/main" val="2572288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12883" cy="6858000"/>
          </a:xfrm>
          <a:prstGeom prst="rect">
            <a:avLst/>
          </a:prstGeom>
        </p:spPr>
      </p:pic>
      <p:sp>
        <p:nvSpPr>
          <p:cNvPr id="4" name="TextBox 3"/>
          <p:cNvSpPr txBox="1"/>
          <p:nvPr/>
        </p:nvSpPr>
        <p:spPr>
          <a:xfrm>
            <a:off x="5181600" y="457200"/>
            <a:ext cx="3810000" cy="5909310"/>
          </a:xfrm>
          <a:prstGeom prst="rect">
            <a:avLst/>
          </a:prstGeom>
          <a:noFill/>
        </p:spPr>
        <p:txBody>
          <a:bodyPr wrap="square" rtlCol="0">
            <a:spAutoFit/>
          </a:bodyPr>
          <a:lstStyle/>
          <a:p>
            <a:pPr algn="just"/>
            <a:r>
              <a:rPr lang="sr-Latn-RS" dirty="0"/>
              <a:t>P</a:t>
            </a:r>
            <a:r>
              <a:rPr lang="sr-Latn-RS" dirty="0" smtClean="0"/>
              <a:t>ored </a:t>
            </a:r>
            <a:r>
              <a:rPr lang="sr-Latn-RS" dirty="0"/>
              <a:t>svetiteljskih </a:t>
            </a:r>
            <a:r>
              <a:rPr lang="sr-Latn-RS" dirty="0" smtClean="0"/>
              <a:t>žitija</a:t>
            </a:r>
            <a:r>
              <a:rPr lang="sr-Latn-RS" dirty="0"/>
              <a:t> </a:t>
            </a:r>
            <a:r>
              <a:rPr lang="sr-Latn-RS" dirty="0" smtClean="0"/>
              <a:t>još jedna posebnost Lepih časova među laičkim molitvenicima jeste Molitva za putnike kojom se rukopis završava. Nju otvara minijatura na kojoj je predstavljena dvorska svita sa vojvodom na belom konju. Putnici prilaze </a:t>
            </a:r>
            <a:r>
              <a:rPr lang="sr-Latn-RS" dirty="0" smtClean="0"/>
              <a:t>zamku, </a:t>
            </a:r>
            <a:r>
              <a:rPr lang="sr-Latn-RS" dirty="0" smtClean="0"/>
              <a:t>dok se u pozadini vidi drugi dvorac (možda onaj iz koga je povorka krenula). Žan od </a:t>
            </a:r>
            <a:r>
              <a:rPr lang="sr-Latn-RS" dirty="0" smtClean="0"/>
              <a:t>Berija </a:t>
            </a:r>
            <a:r>
              <a:rPr lang="sr-Latn-RS" dirty="0" smtClean="0"/>
              <a:t>posedovao je dvanaest dvoraca koje je posećivao u različitim prilikama ili delovima godine. </a:t>
            </a:r>
            <a:r>
              <a:rPr lang="sr-Latn-RS" dirty="0"/>
              <a:t>Vojvodin omiljen dvorac bio je Men-sur-Jevr (Mehun-sur-Yèvre</a:t>
            </a:r>
            <a:r>
              <a:rPr lang="sr-Latn-RS" dirty="0" smtClean="0"/>
              <a:t>) gde je čuvao svoje tri egzotične životinje – majmuna, kamilu i noja – svaku u zasebnom vrtu. Kako je reč o vremenu nestabilnih političkih okolnosti i Stogodišnjeg rata, Molitvom za putnike vojvada bi sebi i svojoj dvorskoj sviti obezbedio (i) božansku zaštitu prilikom putovanja.</a:t>
            </a:r>
            <a:endParaRPr lang="sr-Latn-RS" dirty="0"/>
          </a:p>
        </p:txBody>
      </p:sp>
    </p:spTree>
    <p:extLst>
      <p:ext uri="{BB962C8B-B14F-4D97-AF65-F5344CB8AC3E}">
        <p14:creationId xmlns:p14="http://schemas.microsoft.com/office/powerpoint/2010/main" val="3720525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11496" y="304086"/>
            <a:ext cx="3941064" cy="4524315"/>
          </a:xfrm>
          <a:prstGeom prst="rect">
            <a:avLst/>
          </a:prstGeom>
          <a:noFill/>
        </p:spPr>
        <p:txBody>
          <a:bodyPr wrap="square" rtlCol="0">
            <a:spAutoFit/>
          </a:bodyPr>
          <a:lstStyle/>
          <a:p>
            <a:pPr algn="just"/>
            <a:r>
              <a:rPr lang="sr-Latn-RS" dirty="0" smtClean="0"/>
              <a:t>Poznato je da je Žan od Berija od jednog italijanskog trgovca kupio četiri zlatne medalje sa portretima rimskih careva: Avgusta (u vreme njegove vladavine rođen je Hristos), Tiberija (za vreme njegove vladavine Hristos je stradao na krstu), Konstantina (car koji je ozvaničio hrišćanstvo kao jednu od dozvoljenih religija carstva) i Iraklija </a:t>
            </a:r>
            <a:r>
              <a:rPr lang="sr-Latn-RS" dirty="0" smtClean="0"/>
              <a:t>(car koji je povratio relikviju </a:t>
            </a:r>
            <a:r>
              <a:rPr lang="sr-Latn-RS" dirty="0" smtClean="0"/>
              <a:t>Časnog krsta i u svečanoj ceremoniji preneo je nazad u Jerusalim). Kako je u Lepim časovima uvrštena i priča o caru Irakliju i Časnom krstu, za izvedbu lika cara braća iz Limburga kao model koristili su odgovarajuću zlatnu </a:t>
            </a:r>
            <a:r>
              <a:rPr lang="sr-Latn-RS" dirty="0" smtClean="0"/>
              <a:t>medalju.</a:t>
            </a:r>
            <a:endParaRPr lang="sr-Latn-R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 y="0"/>
            <a:ext cx="5020056" cy="6858000"/>
          </a:xfrm>
          <a:prstGeom prst="rect">
            <a:avLst/>
          </a:prstGeom>
        </p:spPr>
      </p:pic>
    </p:spTree>
    <p:extLst>
      <p:ext uri="{BB962C8B-B14F-4D97-AF65-F5344CB8AC3E}">
        <p14:creationId xmlns:p14="http://schemas.microsoft.com/office/powerpoint/2010/main" val="3666061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85185" cy="6858000"/>
          </a:xfrm>
          <a:prstGeom prst="rect">
            <a:avLst/>
          </a:prstGeom>
        </p:spPr>
      </p:pic>
      <p:sp>
        <p:nvSpPr>
          <p:cNvPr id="3" name="TextBox 2"/>
          <p:cNvSpPr txBox="1"/>
          <p:nvPr/>
        </p:nvSpPr>
        <p:spPr>
          <a:xfrm>
            <a:off x="4953000" y="457200"/>
            <a:ext cx="4038600" cy="1754326"/>
          </a:xfrm>
          <a:prstGeom prst="rect">
            <a:avLst/>
          </a:prstGeom>
          <a:noFill/>
        </p:spPr>
        <p:txBody>
          <a:bodyPr wrap="square" rtlCol="0">
            <a:spAutoFit/>
          </a:bodyPr>
          <a:lstStyle/>
          <a:p>
            <a:pPr algn="just"/>
            <a:r>
              <a:rPr lang="sr-Latn-RS" dirty="0" smtClean="0"/>
              <a:t>Pretpostavlja se da je braći iz Limburga kao model za figuru </a:t>
            </a:r>
            <a:r>
              <a:rPr lang="sr-Latn-RS" dirty="0" smtClean="0"/>
              <a:t>polunage </a:t>
            </a:r>
            <a:r>
              <a:rPr lang="sr-Latn-RS" dirty="0" smtClean="0"/>
              <a:t>sv. Katarine čije rane isceljuju anđeli mogla da posluži neka antička kameja sa predstavom Venere iz kolekcije vojvode od Berija.</a:t>
            </a:r>
            <a:endParaRPr lang="sr-Latn-RS" dirty="0"/>
          </a:p>
        </p:txBody>
      </p:sp>
    </p:spTree>
    <p:extLst>
      <p:ext uri="{BB962C8B-B14F-4D97-AF65-F5344CB8AC3E}">
        <p14:creationId xmlns:p14="http://schemas.microsoft.com/office/powerpoint/2010/main" val="3081997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 y="224909"/>
            <a:ext cx="8823960" cy="6463308"/>
          </a:xfrm>
          <a:prstGeom prst="rect">
            <a:avLst/>
          </a:prstGeom>
          <a:noFill/>
        </p:spPr>
        <p:txBody>
          <a:bodyPr wrap="square" rtlCol="0">
            <a:spAutoFit/>
          </a:bodyPr>
          <a:lstStyle/>
          <a:p>
            <a:endParaRPr lang="sr-Latn-RS" b="1" dirty="0" smtClean="0"/>
          </a:p>
          <a:p>
            <a:endParaRPr lang="sr-Latn-RS" b="1" dirty="0"/>
          </a:p>
          <a:p>
            <a:r>
              <a:rPr lang="sr-Latn-RS" b="1" dirty="0" smtClean="0"/>
              <a:t>Prebogati časovi vojvode od Berija</a:t>
            </a:r>
            <a:r>
              <a:rPr lang="fr-FR" b="1" dirty="0" smtClean="0"/>
              <a:t> </a:t>
            </a:r>
            <a:r>
              <a:rPr lang="sr-Latn-RS" dirty="0" smtClean="0"/>
              <a:t>(</a:t>
            </a:r>
            <a:r>
              <a:rPr lang="fr-FR" i="1" dirty="0" smtClean="0"/>
              <a:t>Très </a:t>
            </a:r>
            <a:r>
              <a:rPr lang="fr-FR" i="1" dirty="0"/>
              <a:t>Riches Heures du Duc de </a:t>
            </a:r>
            <a:r>
              <a:rPr lang="fr-FR" i="1" dirty="0" smtClean="0"/>
              <a:t>Berry</a:t>
            </a:r>
            <a:r>
              <a:rPr lang="sr-Latn-RS" dirty="0" smtClean="0"/>
              <a:t>)</a:t>
            </a:r>
          </a:p>
          <a:p>
            <a:r>
              <a:rPr lang="sr-Latn-RS" dirty="0" smtClean="0"/>
              <a:t>1411-1416. god.</a:t>
            </a:r>
          </a:p>
          <a:p>
            <a:endParaRPr lang="sr-Latn-RS" dirty="0"/>
          </a:p>
          <a:p>
            <a:pPr algn="just"/>
            <a:r>
              <a:rPr lang="sr-Latn-RS" dirty="0" smtClean="0"/>
              <a:t>Drugi </a:t>
            </a:r>
            <a:r>
              <a:rPr lang="sr-Latn-RS" dirty="0" smtClean="0"/>
              <a:t>molitvenik koji je Žan od Berija poručio od braće iz Limburga 1411. godine</a:t>
            </a:r>
            <a:r>
              <a:rPr lang="sr-Latn-RS" dirty="0" smtClean="0"/>
              <a:t>.</a:t>
            </a:r>
          </a:p>
          <a:p>
            <a:pPr algn="just"/>
            <a:r>
              <a:rPr lang="sr-Latn-RS" dirty="0" smtClean="0"/>
              <a:t>Premda </a:t>
            </a:r>
            <a:r>
              <a:rPr lang="sr-Latn-RS" dirty="0" smtClean="0"/>
              <a:t>je najveći broj iluminacija makar započet od strane trojice iluminatora, mnoge su završili drugi majstoji tokom XV </a:t>
            </a:r>
            <a:r>
              <a:rPr lang="sr-Latn-RS" dirty="0" smtClean="0"/>
              <a:t>veka, </a:t>
            </a:r>
            <a:r>
              <a:rPr lang="sr-Latn-RS" dirty="0" smtClean="0"/>
              <a:t>jer su u </a:t>
            </a:r>
            <a:r>
              <a:rPr lang="sr-Latn-RS" dirty="0" smtClean="0"/>
              <a:t>epidemiji kuge </a:t>
            </a:r>
            <a:r>
              <a:rPr lang="sr-Latn-RS" dirty="0" smtClean="0"/>
              <a:t>iz 1416. živote izgubili i vojvoda i braća iz Limburga.</a:t>
            </a:r>
          </a:p>
          <a:p>
            <a:pPr algn="just"/>
            <a:endParaRPr lang="sr-Latn-RS" dirty="0"/>
          </a:p>
          <a:p>
            <a:pPr algn="just"/>
            <a:r>
              <a:rPr lang="sr-Latn-RS" dirty="0" smtClean="0"/>
              <a:t>Poput Lepih časova i u Prebogatim časovima može se primetiti upodreba modela preuzetih iz kolekcije prikupljenih predmeta vizuelne kulture vojvode Žana od Berija. Na minijaturi Susreta tri kralja na raskršću nadomak Golgote (kraljeva koji su pratili zvezdu kako bi se poklonili bebi Hristu) ponovo je uočljivo korišćenje jedne od četiri medalje sa portretima rimskih careva (kralj u gornjem levom delu iluminacije). Zanimljivo, i ne slučajno, u pozadini je Jerusalim predstavljen kao Pariz i jasno razaznajemo i Sen Šapel i katedralu Notr Dam među građevinama.</a:t>
            </a:r>
          </a:p>
          <a:p>
            <a:pPr algn="just"/>
            <a:endParaRPr lang="sr-Latn-RS" dirty="0" smtClean="0"/>
          </a:p>
          <a:p>
            <a:pPr algn="just"/>
            <a:endParaRPr lang="sr-Latn-RS" dirty="0"/>
          </a:p>
          <a:p>
            <a:pPr algn="just"/>
            <a:endParaRPr lang="sr-Latn-RS" dirty="0" smtClean="0"/>
          </a:p>
          <a:p>
            <a:endParaRPr lang="sr-Latn-RS" dirty="0" smtClean="0">
              <a:hlinkClick r:id="rId2"/>
            </a:endParaRPr>
          </a:p>
          <a:p>
            <a:r>
              <a:rPr lang="sr-Latn-RS" dirty="0" smtClean="0">
                <a:hlinkClick r:id="rId2"/>
              </a:rPr>
              <a:t>https</a:t>
            </a:r>
            <a:r>
              <a:rPr lang="sr-Latn-RS" dirty="0">
                <a:hlinkClick r:id="rId2"/>
              </a:rPr>
              <a:t>://</a:t>
            </a:r>
            <a:r>
              <a:rPr lang="sr-Latn-RS" dirty="0" smtClean="0">
                <a:hlinkClick r:id="rId2"/>
              </a:rPr>
              <a:t>www.khanacademy.org/humanities/renaissance-reformation/northern-renaissance1/limbourg-brothers/a/limbourg-brothers-trs-riches-heures</a:t>
            </a:r>
            <a:endParaRPr lang="sr-Latn-RS" dirty="0" smtClean="0"/>
          </a:p>
        </p:txBody>
      </p:sp>
    </p:spTree>
    <p:extLst>
      <p:ext uri="{BB962C8B-B14F-4D97-AF65-F5344CB8AC3E}">
        <p14:creationId xmlns:p14="http://schemas.microsoft.com/office/powerpoint/2010/main" val="1353921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3114</TotalTime>
  <Words>1696</Words>
  <Application>Microsoft Office PowerPoint</Application>
  <PresentationFormat>On-screen Show (4:3)</PresentationFormat>
  <Paragraphs>56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Median</vt:lpstr>
      <vt:lpstr>Opšta istorija umetnosti srednjeg veka   INTERNACIONALNA GOTIKA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Opšta istorija umetnosti srednjeg veka  zapadna evropa u poznom srednjem veku. Nove teme i nova ikonografska rešenja</dc:title>
  <dc:creator>Jela</dc:creator>
  <cp:lastModifiedBy>Jakov</cp:lastModifiedBy>
  <cp:revision>167</cp:revision>
  <dcterms:created xsi:type="dcterms:W3CDTF">2020-03-29T14:44:11Z</dcterms:created>
  <dcterms:modified xsi:type="dcterms:W3CDTF">2020-04-09T02:32:51Z</dcterms:modified>
</cp:coreProperties>
</file>