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4" d="100"/>
          <a:sy n="114" d="100"/>
        </p:scale>
        <p:origin x="2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EDB8D0-98ED-4B86-9D5F-E61ADC70144D}"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EDB8D0-98ED-4B86-9D5F-E61ADC70144D}"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EDB8D0-98ED-4B86-9D5F-E61ADC70144D}"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EDB8D0-98ED-4B86-9D5F-E61ADC70144D}" type="datetimeFigureOut">
              <a:rPr lang="en-US" smtClean="0"/>
              <a:t>4/12/2024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EDB8D0-98ED-4B86-9D5F-E61ADC70144D}"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EDB8D0-98ED-4B86-9D5F-E61ADC70144D}"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EDB8D0-98ED-4B86-9D5F-E61ADC70144D}"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t>4/12/2024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p:cNvSpPr>
            <a:spLocks noGrp="1" noRot="1" noChangeAspect="1" noMove="1" noResize="1" noEditPoints="1" noAdjustHandles="1" noChangeArrowheads="1" noChangeShapeType="1" noTextEdit="1"/>
          </p:cNvSpPr>
          <p:nvPr/>
        </p:nvSpPr>
        <p:spPr>
          <a:xfrm flipH="1">
            <a:off x="84823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p:cNvSpPr>
            <a:spLocks noGrp="1" noRot="1" noChangeAspect="1" noMove="1" noResize="1" noEditPoints="1" noAdjustHandles="1" noChangeArrowheads="1" noChangeShapeType="1" noTextEdit="1"/>
          </p:cNvSpPr>
          <p:nvPr/>
        </p:nvSpPr>
        <p:spPr>
          <a:xfrm flipH="1">
            <a:off x="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Freeform: Shape 13"/>
          <p:cNvSpPr>
            <a:spLocks noGrp="1" noRot="1" noChangeAspect="1" noMove="1" noResize="1" noEditPoints="1" noAdjustHandles="1" noChangeArrowheads="1" noChangeShapeType="1" noTextEdit="1"/>
          </p:cNvSpPr>
          <p:nvPr/>
        </p:nvSpPr>
        <p:spPr>
          <a:xfrm flipH="1">
            <a:off x="4619910"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p:cNvSpPr>
            <a:spLocks noGrp="1" noRot="1" noChangeAspect="1" noMove="1" noResize="1" noEditPoints="1" noAdjustHandles="1" noChangeArrowheads="1" noChangeShapeType="1" noTextEdit="1"/>
          </p:cNvSpPr>
          <p:nvPr/>
        </p:nvSpPr>
        <p:spPr>
          <a:xfrm flipH="1">
            <a:off x="8229605"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8" name="Straight Connector 17"/>
          <p:cNvCxnSpPr>
            <a:cxnSpLocks noGrp="1" noRot="1" noChangeAspect="1" noMove="1" noResize="1" noEditPoints="1" noAdjustHandles="1" noChangeArrowheads="1" noChangeShapeType="1"/>
          </p:cNvCxnSpPr>
          <p:nvPr/>
        </p:nvCxnSpPr>
        <p:spPr>
          <a:xfrm flipH="1">
            <a:off x="11785759"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Arc 19"/>
          <p:cNvSpPr>
            <a:spLocks noGrp="1" noRot="1" noChangeAspect="1" noMove="1" noResize="1" noEditPoints="1" noAdjustHandles="1" noChangeArrowheads="1" noChangeShapeType="1" noTextEdit="1"/>
          </p:cNvSpPr>
          <p:nvPr/>
        </p:nvSpPr>
        <p:spPr>
          <a:xfrm rot="5400000" flipH="1">
            <a:off x="6568884"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Naslov 1"/>
          <p:cNvSpPr>
            <a:spLocks noGrp="1"/>
          </p:cNvSpPr>
          <p:nvPr>
            <p:ph type="ctrTitle"/>
          </p:nvPr>
        </p:nvSpPr>
        <p:spPr>
          <a:xfrm>
            <a:off x="644561" y="2744662"/>
            <a:ext cx="6589707" cy="2387600"/>
          </a:xfrm>
        </p:spPr>
        <p:txBody>
          <a:bodyPr>
            <a:normAutofit fontScale="90000"/>
          </a:bodyPr>
          <a:lstStyle/>
          <a:p>
            <a:pPr algn="l"/>
            <a:r>
              <a:rPr lang="sr-Latn-RS" sz="2800" b="1" dirty="0">
                <a:solidFill>
                  <a:srgbClr val="000000"/>
                </a:solidFill>
                <a:latin typeface="Times New Roman" panose="02020603050405020304"/>
                <a:cs typeface="Times New Roman" panose="02020603050405020304"/>
              </a:rPr>
              <a:t>ODRASTANJE U BEOGRADU- OBLIKOVANJE SOCIJALNIH BIOGRAFIJA MLADIH U PORODICAMA DVA DRUŠTVENA SLOJA </a:t>
            </a:r>
            <a:endParaRPr lang="sr-Latn-RS" sz="2800"/>
          </a:p>
          <a:p>
            <a:pPr algn="l"/>
            <a:br>
              <a:rPr lang="en-US" dirty="0"/>
            </a:br>
            <a:endParaRPr lang="en-US" dirty="0"/>
          </a:p>
        </p:txBody>
      </p:sp>
      <p:sp>
        <p:nvSpPr>
          <p:cNvPr id="3" name="Podnaslov 2"/>
          <p:cNvSpPr>
            <a:spLocks noGrp="1"/>
          </p:cNvSpPr>
          <p:nvPr>
            <p:ph type="subTitle" idx="1"/>
          </p:nvPr>
        </p:nvSpPr>
        <p:spPr>
          <a:xfrm>
            <a:off x="644561" y="5224337"/>
            <a:ext cx="6589707" cy="995327"/>
          </a:xfrm>
        </p:spPr>
        <p:txBody>
          <a:bodyPr vert="horz" lIns="91440" tIns="45720" rIns="91440" bIns="45720" rtlCol="0" anchor="t">
            <a:normAutofit/>
          </a:bodyPr>
          <a:lstStyle/>
          <a:p>
            <a:pPr algn="l"/>
            <a:r>
              <a:rPr lang="sr-Latn-RS" dirty="0">
                <a:solidFill>
                  <a:srgbClr val="FFFFFF"/>
                </a:solidFill>
              </a:rPr>
              <a:t>KOVAČEVIĆ LJUBICA SO20-38</a:t>
            </a:r>
          </a:p>
        </p:txBody>
      </p:sp>
      <p:sp>
        <p:nvSpPr>
          <p:cNvPr id="22" name="Freeform: Shape 21"/>
          <p:cNvSpPr>
            <a:spLocks noGrp="1" noRot="1" noChangeAspect="1" noMove="1" noResize="1" noEditPoints="1" noAdjustHandles="1" noChangeArrowheads="1" noChangeShapeType="1" noTextEdit="1"/>
          </p:cNvSpPr>
          <p:nvPr/>
        </p:nvSpPr>
        <p:spPr>
          <a:xfrm>
            <a:off x="11005549"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975675" cy="1325563"/>
          </a:xfrm>
        </p:spPr>
        <p:txBody>
          <a:bodyPr/>
          <a:lstStyle/>
          <a:p>
            <a:r>
              <a:rPr lang="sr-Latn-RS" dirty="0"/>
              <a:t>Iskaz br. 2</a:t>
            </a:r>
          </a:p>
        </p:txBody>
      </p:sp>
      <p:sp>
        <p:nvSpPr>
          <p:cNvPr id="3" name="Čuvar mesta za sadržaj 2"/>
          <p:cNvSpPr>
            <a:spLocks noGrp="1"/>
          </p:cNvSpPr>
          <p:nvPr>
            <p:ph idx="1"/>
          </p:nvPr>
        </p:nvSpPr>
        <p:spPr>
          <a:xfrm>
            <a:off x="507521" y="1825625"/>
            <a:ext cx="10846279" cy="3859742"/>
          </a:xfrm>
        </p:spPr>
        <p:txBody>
          <a:bodyPr vert="horz" lIns="91440" tIns="45720" rIns="91440" bIns="45720" rtlCol="0" anchor="t">
            <a:normAutofit fontScale="92500" lnSpcReduction="10000"/>
          </a:bodyPr>
          <a:lstStyle/>
          <a:p>
            <a:pPr marL="0" indent="0">
              <a:buNone/>
            </a:pPr>
            <a:r>
              <a:rPr lang="sr-Latn-RS" sz="1600" dirty="0">
                <a:latin typeface="Times New Roman" panose="02020603050405020304"/>
                <a:cs typeface="Times New Roman" panose="02020603050405020304"/>
              </a:rPr>
              <a:t>Sa druge strane neki ispitanici ne žele da ugrožavaju komfor koji uživaju poput Mirka on kaže: </a:t>
            </a:r>
            <a:endParaRPr lang="sr-Latn-RS" sz="1600"/>
          </a:p>
          <a:p>
            <a:pPr marL="0" indent="0">
              <a:buNone/>
            </a:pPr>
            <a:br>
              <a:rPr lang="en-US" dirty="0"/>
            </a:br>
            <a:r>
              <a:rPr lang="sr-Latn-RS" sz="1600" i="1" dirty="0">
                <a:latin typeface="Times New Roman" panose="02020603050405020304"/>
                <a:cs typeface="Times New Roman" panose="02020603050405020304"/>
              </a:rPr>
              <a:t>S: Ka­kvi su ti pla­no­vi po tom pi­ta­nju da li bi vo­leo da ži­viš sam ili ka­ko? </a:t>
            </a:r>
            <a:endParaRPr lang="sr-Latn-RS" sz="1600" dirty="0"/>
          </a:p>
          <a:p>
            <a:pPr marL="0" indent="0">
              <a:buNone/>
            </a:pPr>
            <a:r>
              <a:rPr lang="sr-Latn-RS" sz="1600" i="1" dirty="0">
                <a:latin typeface="Times New Roman" panose="02020603050405020304"/>
                <a:cs typeface="Times New Roman" panose="02020603050405020304"/>
              </a:rPr>
              <a:t>D: Pa raz­mi­šljao sam mo­žda ne baš sam ali sa bra­tom od strica. Ili bra­tom ko­ji je stu­di­rao ov­de ali je iz Čač­ka. Ne znam tre­nut­no mi je le­po ov­de kod ma­me i ta­te. </a:t>
            </a:r>
            <a:endParaRPr lang="sr-Latn-RS" sz="1600"/>
          </a:p>
          <a:p>
            <a:pPr marL="0" indent="0">
              <a:buNone/>
            </a:pPr>
            <a:r>
              <a:rPr lang="sr-Latn-RS" sz="1600" i="1" dirty="0">
                <a:latin typeface="Times New Roman" panose="02020603050405020304"/>
                <a:cs typeface="Times New Roman" panose="02020603050405020304"/>
              </a:rPr>
              <a:t>S: Zbog če­ga? </a:t>
            </a:r>
            <a:endParaRPr lang="sr-Latn-RS" sz="1600"/>
          </a:p>
          <a:p>
            <a:pPr marL="0" indent="0">
              <a:buNone/>
            </a:pPr>
            <a:r>
              <a:rPr lang="sr-Latn-RS" sz="1600" i="1" dirty="0">
                <a:latin typeface="Times New Roman" panose="02020603050405020304"/>
                <a:cs typeface="Times New Roman" panose="02020603050405020304"/>
              </a:rPr>
              <a:t>D: Pa mu­ška­rac kao mu­ška­rac – ima sve is­pe­gla­no, opra­no, sku­va­no i o to­me ne tre­ba da raz­mi­šlja.”   </a:t>
            </a:r>
            <a:endParaRPr lang="sr-Latn-RS" sz="1600"/>
          </a:p>
          <a:p>
            <a:pPr marL="0" indent="0">
              <a:buNone/>
            </a:pPr>
            <a:br>
              <a:rPr lang="en-US" dirty="0"/>
            </a:br>
            <a:endParaRPr lang="en-US" sz="2800"/>
          </a:p>
          <a:p>
            <a:pPr marL="0" indent="0">
              <a:buNone/>
            </a:pPr>
            <a:r>
              <a:rPr lang="sr-Latn-RS" sz="1600" dirty="0">
                <a:latin typeface="Times New Roman" panose="02020603050405020304"/>
                <a:cs typeface="Times New Roman" panose="02020603050405020304"/>
              </a:rPr>
              <a:t>On takođe ima pozitivan odnos prema životu u zajednici – ceo život je proveo u velikoj porodici sa više generacija u skučenom stanu (i sada deli sobu sa roditeljima) i ima pragmatičan odnos prema zajedničkom stanovanju u istom domaćinstvu</a:t>
            </a:r>
            <a:endParaRPr lang="sr-Latn-RS" sz="1600"/>
          </a:p>
          <a:p>
            <a:pPr marL="0" indent="0">
              <a:buNone/>
            </a:pPr>
            <a:br>
              <a:rPr lang="en-US" dirty="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dirty="0"/>
              <a:t>Iskaz br. 3 (Milena)</a:t>
            </a:r>
          </a:p>
        </p:txBody>
      </p:sp>
      <p:sp>
        <p:nvSpPr>
          <p:cNvPr id="3" name="Čuvar mesta za sadržaj 2"/>
          <p:cNvSpPr>
            <a:spLocks noGrp="1"/>
          </p:cNvSpPr>
          <p:nvPr>
            <p:ph idx="1"/>
          </p:nvPr>
        </p:nvSpPr>
        <p:spPr>
          <a:xfrm>
            <a:off x="737560" y="1710609"/>
            <a:ext cx="11593900" cy="4995550"/>
          </a:xfrm>
        </p:spPr>
        <p:txBody>
          <a:bodyPr vert="horz" lIns="91440" tIns="45720" rIns="91440" bIns="45720" rtlCol="0" anchor="t">
            <a:normAutofit/>
          </a:bodyPr>
          <a:lstStyle/>
          <a:p>
            <a:endParaRPr lang="sr-Latn-RS" sz="1800" i="1" dirty="0">
              <a:latin typeface="Times New Roman" panose="02020603050405020304"/>
              <a:cs typeface="Times New Roman" panose="02020603050405020304"/>
            </a:endParaRPr>
          </a:p>
          <a:p>
            <a:endParaRPr lang="sr-Latn-RS" sz="1800" i="1" dirty="0">
              <a:latin typeface="Times New Roman" panose="02020603050405020304"/>
              <a:cs typeface="Times New Roman" panose="02020603050405020304"/>
            </a:endParaRPr>
          </a:p>
          <a:p>
            <a:r>
              <a:rPr lang="sr-Latn-RS" sz="1800" i="1" dirty="0">
                <a:latin typeface="Times New Roman" panose="02020603050405020304"/>
                <a:cs typeface="Times New Roman" panose="02020603050405020304"/>
              </a:rPr>
              <a:t>D: Pa ka­ko sam iz ovog is­ku­stva sa mo­jim ro­di­te­lji­ma za­klju­či­la da ne tre­ba ni­ka­ko da se ži­vi ni sa nje­go­vim ni sa mo­jim ro­di­te­lji­ma ... De­fi­ni­tiv­no naš stan i to po mo­guć­stvu da bu­de moj stan. Mi­slim da imam mo­guć­no­sti da ta­ko ne­ka­ko ako je mo­gu­će kroz ži­vot da se po­de­si da ja imam mo­guć­no­sti pre bra­ka da ja se­bi obez­be­dim stan. Da se ne bi de­si­lo ono kao ma­mi da ja sad mo­ram kao da ovaj da od­la­zim iz ne­čeg gde sam bi­la kao svoj na svo­me 20 go­di­na. ... </a:t>
            </a:r>
            <a:endParaRPr lang="sr-Latn-RS" sz="1800">
              <a:latin typeface="Century Gothic"/>
              <a:cs typeface="Times New Roman" panose="02020603050405020304"/>
            </a:endParaRPr>
          </a:p>
          <a:p>
            <a:r>
              <a:rPr lang="sr-Latn-RS" sz="1800" i="1" dirty="0">
                <a:latin typeface="Times New Roman" panose="02020603050405020304"/>
                <a:cs typeface="Times New Roman" panose="02020603050405020304"/>
              </a:rPr>
              <a:t>S: I po­sle 35 go­di­na pret­po­sta­vljaš bi­la bi sa mu­žem u tom stanu ili u ne­kom dru­gom sta­nu? </a:t>
            </a:r>
            <a:endParaRPr lang="sr-Latn-RS" sz="1800"/>
          </a:p>
          <a:p>
            <a:r>
              <a:rPr lang="sr-Latn-RS" sz="1800" i="1" dirty="0">
                <a:latin typeface="Times New Roman" panose="02020603050405020304"/>
                <a:cs typeface="Times New Roman" panose="02020603050405020304"/>
              </a:rPr>
              <a:t>D: Za­po­sle­na si­gur­no sa 35 go­di­na, si­gur­no muž i dvo­je de­ce. Mu­ško i žen­sko de­te. Mu­ško po mo­guć­stvu 2-3 go­di­ne sta­ri­je.</a:t>
            </a:r>
            <a:endParaRPr lang="sr-Latn-RS" sz="1800" dirty="0"/>
          </a:p>
          <a:p>
            <a:pPr marL="0" indent="0">
              <a:buNone/>
            </a:pPr>
            <a:br>
              <a:rPr lang="en-US" dirty="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lika 3" descr="12 Tips for Raising an Only Child"/>
          <p:cNvPicPr>
            <a:picLocks noChangeAspect="1"/>
          </p:cNvPicPr>
          <p:nvPr/>
        </p:nvPicPr>
        <p:blipFill rotWithShape="1">
          <a:blip r:embed="rId2"/>
          <a:srcRect l="23685" r="29054" b="-1"/>
          <a:stretch>
            <a:fillRect/>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p:cNvSpPr>
            <a:spLocks noGrp="1" noRot="1" noChangeAspect="1" noMove="1" noResize="1" noEditPoints="1" noAdjustHandles="1" noChangeArrowheads="1" noChangeShapeType="1" noTextEdit="1"/>
          </p:cNvSpPr>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slov 1"/>
          <p:cNvSpPr>
            <a:spLocks noGrp="1"/>
          </p:cNvSpPr>
          <p:nvPr>
            <p:ph type="title"/>
          </p:nvPr>
        </p:nvSpPr>
        <p:spPr>
          <a:xfrm>
            <a:off x="5827048" y="407987"/>
            <a:ext cx="5721484" cy="1325563"/>
          </a:xfrm>
        </p:spPr>
        <p:txBody>
          <a:bodyPr>
            <a:normAutofit fontScale="90000"/>
          </a:bodyPr>
          <a:lstStyle/>
          <a:p>
            <a:r>
              <a:rPr lang="sr-Latn-RS" dirty="0" err="1"/>
              <a:t>Stereotipizacija</a:t>
            </a:r>
            <a:r>
              <a:rPr lang="sr-Latn-RS" dirty="0"/>
              <a:t> vremena za ostvarivanje roditeljske uloge </a:t>
            </a:r>
          </a:p>
        </p:txBody>
      </p:sp>
      <p:sp>
        <p:nvSpPr>
          <p:cNvPr id="3" name="Čuvar mesta za sadržaj 2"/>
          <p:cNvSpPr>
            <a:spLocks noGrp="1"/>
          </p:cNvSpPr>
          <p:nvPr>
            <p:ph idx="1"/>
          </p:nvPr>
        </p:nvSpPr>
        <p:spPr>
          <a:xfrm>
            <a:off x="5218624" y="1429979"/>
            <a:ext cx="6438609" cy="5999286"/>
          </a:xfrm>
        </p:spPr>
        <p:txBody>
          <a:bodyPr vert="horz" lIns="91440" tIns="45720" rIns="91440" bIns="45720" rtlCol="0" anchor="t">
            <a:normAutofit/>
          </a:bodyPr>
          <a:lstStyle/>
          <a:p>
            <a:endParaRPr lang="sr-Latn-RS" sz="1100" dirty="0">
              <a:latin typeface="Times New Roman" panose="02020603050405020304"/>
              <a:cs typeface="Times New Roman" panose="02020603050405020304"/>
            </a:endParaRPr>
          </a:p>
          <a:p>
            <a:r>
              <a:rPr lang="sr-Latn-RS" sz="1100" dirty="0">
                <a:latin typeface="Times New Roman" panose="02020603050405020304"/>
                <a:cs typeface="Times New Roman" panose="02020603050405020304"/>
              </a:rPr>
              <a:t>Takođe, možemo uočiti normativnu </a:t>
            </a:r>
            <a:r>
              <a:rPr lang="sr-Latn-RS" sz="1100" dirty="0" err="1">
                <a:latin typeface="Times New Roman" panose="02020603050405020304"/>
                <a:cs typeface="Times New Roman" panose="02020603050405020304"/>
              </a:rPr>
              <a:t>stereotipizaciju</a:t>
            </a:r>
            <a:r>
              <a:rPr lang="sr-Latn-RS" sz="1100" dirty="0">
                <a:latin typeface="Times New Roman" panose="02020603050405020304"/>
                <a:cs typeface="Times New Roman" panose="02020603050405020304"/>
              </a:rPr>
              <a:t> kada govorimo o “idealnom vremenu” za ostvarivanje u ulozi roditeljstva kod mladih. Uglavnom se navode rane tridesete kao najkasniji period kada bi mladi ispitanici želeli da se ostvare kao roditelji.  Ponekad je ova norma racionalizovana iskustvom u vlastitoj porodice, ispitanici vođeni iskustvom svojih roditelja žele da se ostvare kao roditelji u približno istim godinama. Bitno je naglasiti da su ove studije slučaja  potvrdile nalaz prethodnih istraživanja da se partnerski odnosi kod mladih u Srbiji najčešće izjednačavaju sa brakom čija je svrha roditeljstvo. To je posebno vidljivo kod tri devojke iz radničkih porodica koje su u dužim partnerskim vezama i koje svoje partnere percipiraju kao buduće supružnike. Neki naši ispitanici (posebno su decidirane tradicionalno orijentisane devojke kao npr. Tamara) imaju negativan stav prema kohabitaciji, dok je većina ima načelno pozitivan stav, ali kohabitaciju vide kao „probu“ za brak. Tamarin iskaz: </a:t>
            </a:r>
            <a:endParaRPr lang="sr-Latn-RS" sz="1100"/>
          </a:p>
          <a:p>
            <a:pPr marL="0" indent="0">
              <a:buNone/>
            </a:pPr>
            <a:br>
              <a:rPr lang="en-US" sz="1100" dirty="0"/>
            </a:br>
            <a:r>
              <a:rPr lang="sr-Latn-RS" sz="1100" i="1" dirty="0">
                <a:latin typeface="Times New Roman" panose="02020603050405020304"/>
                <a:cs typeface="Times New Roman" panose="02020603050405020304"/>
              </a:rPr>
              <a:t>“ D: Pa dobro u svakom slučaju, ne bi volela, ni­sam pri­sta­li­ca ne­ka –ži­vot a da ni­je u bra­ku. Zna­či, vo­le­la bi da bu­dem u bra­ku i da imam dvo­je de­ce. </a:t>
            </a:r>
            <a:endParaRPr lang="sr-Latn-RS" sz="1100" dirty="0"/>
          </a:p>
          <a:p>
            <a:r>
              <a:rPr lang="sr-Latn-RS" sz="1100" i="1" dirty="0">
                <a:latin typeface="Times New Roman" panose="02020603050405020304"/>
                <a:cs typeface="Times New Roman" panose="02020603050405020304"/>
              </a:rPr>
              <a:t>S: Ni­si raz­mi­šlja­la da ži­viš sa mla­di­ćem, odvo­je­no? </a:t>
            </a:r>
            <a:endParaRPr lang="sr-Latn-RS" sz="1100" dirty="0"/>
          </a:p>
          <a:p>
            <a:r>
              <a:rPr lang="sr-Latn-RS" sz="1100" i="1" dirty="0">
                <a:latin typeface="Times New Roman" panose="02020603050405020304"/>
                <a:cs typeface="Times New Roman" panose="02020603050405020304"/>
              </a:rPr>
              <a:t>D: Je­sam raz­mi­šlja­la da mo­gu da ži­vim sa njim, ali u sva­kom slu­ča­ju da ne osta­nem ceo ži­vot ta­ko. </a:t>
            </a:r>
            <a:endParaRPr lang="sr-Latn-RS" sz="1100" dirty="0"/>
          </a:p>
          <a:p>
            <a:r>
              <a:rPr lang="sr-Latn-RS" sz="1100" i="1" dirty="0">
                <a:latin typeface="Times New Roman" panose="02020603050405020304"/>
                <a:cs typeface="Times New Roman" panose="02020603050405020304"/>
              </a:rPr>
              <a:t>S: Ne­što na ne­ko od­re­đe­no vre­me?</a:t>
            </a:r>
            <a:endParaRPr lang="sr-Latn-RS" sz="1100" dirty="0"/>
          </a:p>
          <a:p>
            <a:r>
              <a:rPr lang="sr-Latn-RS" sz="1100" i="1" dirty="0">
                <a:latin typeface="Times New Roman" panose="02020603050405020304"/>
                <a:cs typeface="Times New Roman" panose="02020603050405020304"/>
              </a:rPr>
              <a:t> D: To čak mi­slim i da je od­lič­no. Da bi se dvo­je upo­zna­li. Da, tre­ba da bu­de iz­ve­stan pe­riod.”   </a:t>
            </a:r>
            <a:endParaRPr lang="sr-Latn-RS" sz="1100" dirty="0"/>
          </a:p>
          <a:p>
            <a:pPr marL="0" indent="0">
              <a:buNone/>
            </a:pPr>
            <a:br>
              <a:rPr lang="en-US" sz="1100" dirty="0"/>
            </a:b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p:cNvSpPr>
            <a:spLocks noGrp="1" noRot="1" noChangeAspect="1" noMove="1" noResize="1" noEditPoints="1" noAdjustHandles="1" noChangeArrowheads="1" noChangeShapeType="1" noTextEdit="1"/>
          </p:cNvSpPr>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slov 1"/>
          <p:cNvSpPr>
            <a:spLocks noGrp="1"/>
          </p:cNvSpPr>
          <p:nvPr>
            <p:ph type="title"/>
          </p:nvPr>
        </p:nvSpPr>
        <p:spPr>
          <a:xfrm>
            <a:off x="5894962" y="479493"/>
            <a:ext cx="5458838" cy="1325563"/>
          </a:xfrm>
        </p:spPr>
        <p:txBody>
          <a:bodyPr>
            <a:normAutofit/>
          </a:bodyPr>
          <a:lstStyle/>
          <a:p>
            <a:r>
              <a:rPr lang="sr-Latn-RS" dirty="0"/>
              <a:t>Fenomen odlaganja  ulaska u brak</a:t>
            </a:r>
          </a:p>
        </p:txBody>
      </p:sp>
      <p:sp>
        <p:nvSpPr>
          <p:cNvPr id="13" name="Freeform: Shape 12"/>
          <p:cNvSpPr>
            <a:spLocks noGrp="1" noRot="1" noChangeAspect="1" noMove="1" noResize="1" noEditPoints="1" noAdjustHandles="1" noChangeArrowheads="1" noChangeShapeType="1" noTextEdit="1"/>
          </p:cNvSpPr>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lika 3" descr="Why women are more keen on getting married | The Citizen"/>
          <p:cNvPicPr>
            <a:picLocks noChangeAspect="1"/>
          </p:cNvPicPr>
          <p:nvPr/>
        </p:nvPicPr>
        <p:blipFill>
          <a:blip r:embed="rId2"/>
          <a:stretch>
            <a:fillRect/>
          </a:stretch>
        </p:blipFill>
        <p:spPr>
          <a:xfrm>
            <a:off x="703182" y="2000490"/>
            <a:ext cx="4777381" cy="26872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Čuvar mesta za sadržaj 2"/>
          <p:cNvSpPr>
            <a:spLocks noGrp="1"/>
          </p:cNvSpPr>
          <p:nvPr>
            <p:ph idx="1"/>
          </p:nvPr>
        </p:nvSpPr>
        <p:spPr>
          <a:xfrm>
            <a:off x="5894962" y="1984443"/>
            <a:ext cx="5458838" cy="4192520"/>
          </a:xfrm>
        </p:spPr>
        <p:txBody>
          <a:bodyPr vert="horz" lIns="91440" tIns="45720" rIns="91440" bIns="45720" rtlCol="0">
            <a:normAutofit/>
          </a:bodyPr>
          <a:lstStyle/>
          <a:p>
            <a:endParaRPr lang="sr-Latn-RS" sz="1000">
              <a:latin typeface="Times New Roman" panose="02020603050405020304"/>
              <a:cs typeface="Times New Roman" panose="02020603050405020304"/>
            </a:endParaRPr>
          </a:p>
          <a:p>
            <a:r>
              <a:rPr lang="sr-Latn-RS" sz="1000" b="1">
                <a:latin typeface="Times New Roman" panose="02020603050405020304"/>
                <a:cs typeface="Times New Roman" panose="02020603050405020304"/>
              </a:rPr>
              <a:t>Sve češće je prisutno odlaganje sklapanje braka i roditeljstva. Primer je ispitanik Bojan koji smatra da pre zasnivanja porodice treba profesionalno i  materijalno  da se ostvari, kao i da se nauživa. Planira da se oženi između 30. i 35. najvažniji su mu materijalni uslovi kako bi zasnovao porodicu. </a:t>
            </a:r>
            <a:endParaRPr lang="sr-Latn-RS" sz="1000" b="1"/>
          </a:p>
          <a:p>
            <a:br>
              <a:rPr lang="en-US" sz="1000"/>
            </a:br>
            <a:endParaRPr lang="en-US" sz="1000" b="1"/>
          </a:p>
          <a:p>
            <a:r>
              <a:rPr lang="sr-Latn-RS" sz="1000" b="1">
                <a:latin typeface="Times New Roman" panose="02020603050405020304"/>
                <a:cs typeface="Times New Roman" panose="02020603050405020304"/>
              </a:rPr>
              <a:t>Postoje mlade osobe koje relativizuju dominantu normu braka i porodice u vizijama vlastitog odrastanja. Tako na primer Slavica nije tako sigurna i određena kao njeni vršnjaci, ostavlja otvorene opcije kada je brak u pitanju, ali ne odbacuje roditeljstvo pre tridesetpete godine, njen iskaz: </a:t>
            </a:r>
            <a:endParaRPr lang="sr-Latn-RS" sz="1000" b="1"/>
          </a:p>
          <a:p>
            <a:pPr marL="0" indent="0">
              <a:buNone/>
            </a:pPr>
            <a:br>
              <a:rPr lang="en-US" sz="1000"/>
            </a:br>
            <a:endParaRPr lang="en-US" sz="1000" b="1"/>
          </a:p>
          <a:p>
            <a:r>
              <a:rPr lang="sr-Latn-RS" sz="1000" b="1" i="1">
                <a:latin typeface="Times New Roman" panose="02020603050405020304"/>
                <a:cs typeface="Times New Roman" panose="02020603050405020304"/>
              </a:rPr>
              <a:t>“ D: Sa 30 go­di­na ja pret­po­sta­vljam da je to ne­ko vre­me ka­da bi ja tre­ba­la da bu­dem uda­ta. E sad sve za­vi­si da li ću na­ći tu neku oso­bu ili ne. Bo­lje da bu­dem i sa­ma ne­go da no­sim ne­ko­ga na gr­ba­či.</a:t>
            </a:r>
            <a:endParaRPr lang="sr-Latn-RS" sz="1000" b="1"/>
          </a:p>
          <a:p>
            <a:r>
              <a:rPr lang="sr-Latn-RS" sz="1000" b="1" i="1">
                <a:latin typeface="Times New Roman" panose="02020603050405020304"/>
                <a:cs typeface="Times New Roman" panose="02020603050405020304"/>
              </a:rPr>
              <a:t> S: Dobro, šta se menja sa 35 godina? </a:t>
            </a:r>
            <a:endParaRPr lang="sr-Latn-RS" sz="1000" b="1"/>
          </a:p>
          <a:p>
            <a:r>
              <a:rPr lang="sr-Latn-RS" sz="1000" b="1" i="1">
                <a:latin typeface="Times New Roman" panose="02020603050405020304"/>
                <a:cs typeface="Times New Roman" panose="02020603050405020304"/>
              </a:rPr>
              <a:t>D: Pa 35 go­di­na... opet sve za­vi­si od to­ga da li ću bi­ti uda­ta ili ne. Sa 35 go­di­na mi­slim da bi već tre­ba­la da imam de­cu, po­ro­di­cu.</a:t>
            </a:r>
            <a:endParaRPr lang="sr-Latn-RS" sz="1000" b="1"/>
          </a:p>
          <a:p>
            <a:pPr marL="0" indent="0">
              <a:buNone/>
            </a:pPr>
            <a:br>
              <a:rPr lang="en-US" sz="1000"/>
            </a:br>
            <a:endParaRPr lang="en-US" sz="1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p:cNvSpPr>
            <a:spLocks noGrp="1"/>
          </p:cNvSpPr>
          <p:nvPr>
            <p:ph type="title"/>
          </p:nvPr>
        </p:nvSpPr>
        <p:spPr>
          <a:xfrm>
            <a:off x="6151294" y="486184"/>
            <a:ext cx="5397237" cy="1325563"/>
          </a:xfrm>
        </p:spPr>
        <p:txBody>
          <a:bodyPr>
            <a:normAutofit/>
          </a:bodyPr>
          <a:lstStyle/>
          <a:p>
            <a:r>
              <a:rPr lang="sr-Latn-RS" dirty="0"/>
              <a:t>Stilovi života mladih</a:t>
            </a:r>
          </a:p>
        </p:txBody>
      </p:sp>
      <p:pic>
        <p:nvPicPr>
          <p:cNvPr id="4" name="Slika 3" descr="Fantasy Basketball - Leagues, Rankings, News, Picks &amp; More"/>
          <p:cNvPicPr>
            <a:picLocks noChangeAspect="1"/>
          </p:cNvPicPr>
          <p:nvPr/>
        </p:nvPicPr>
        <p:blipFill>
          <a:blip r:embed="rId2"/>
          <a:stretch>
            <a:fillRect/>
          </a:stretch>
        </p:blipFill>
        <p:spPr>
          <a:xfrm>
            <a:off x="698353" y="684033"/>
            <a:ext cx="4555700" cy="2562581"/>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20" name="Freeform: Shape 19"/>
          <p:cNvSpPr>
            <a:spLocks noGrp="1" noRot="1" noChangeAspect="1" noMove="1" noResize="1" noEditPoints="1" noAdjustHandles="1" noChangeArrowheads="1" noChangeShapeType="1" noTextEdit="1"/>
          </p:cNvSpPr>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lika 4" descr="The World's Finest Clubs"/>
          <p:cNvPicPr>
            <a:picLocks noChangeAspect="1"/>
          </p:cNvPicPr>
          <p:nvPr/>
        </p:nvPicPr>
        <p:blipFill>
          <a:blip r:embed="rId3"/>
          <a:stretch>
            <a:fillRect/>
          </a:stretch>
        </p:blipFill>
        <p:spPr>
          <a:xfrm>
            <a:off x="1159233" y="3526029"/>
            <a:ext cx="4094820" cy="2733293"/>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3" name="Čuvar mesta za sadržaj 2"/>
          <p:cNvSpPr>
            <a:spLocks noGrp="1"/>
          </p:cNvSpPr>
          <p:nvPr>
            <p:ph idx="1"/>
          </p:nvPr>
        </p:nvSpPr>
        <p:spPr>
          <a:xfrm>
            <a:off x="6151294" y="1946684"/>
            <a:ext cx="5397237" cy="4351338"/>
          </a:xfrm>
        </p:spPr>
        <p:txBody>
          <a:bodyPr vert="horz" lIns="91440" tIns="45720" rIns="91440" bIns="45720" rtlCol="0">
            <a:normAutofit/>
          </a:bodyPr>
          <a:lstStyle/>
          <a:p>
            <a:r>
              <a:rPr lang="sr-Latn-RS" sz="1500">
                <a:latin typeface="Times New Roman" panose="02020603050405020304"/>
                <a:cs typeface="Times New Roman" panose="02020603050405020304"/>
              </a:rPr>
              <a:t>Stil života foku­si­ran oko obrazovanja i profesije, koji odlikuje orijentacija prema budućnosti i samorazvoju izraženiji je u studijama slučaja nekih mladića, ali je najčešći u manje „čistom“ – „mešanom“ obliku. Biografije Jakova i Save pokazuju izrazitu usmerenost ka profesiji i razvijanju umetničke karijere sviranja čela, što je prvobitno bila njihova dodatna vanškolska aktivnost, pre nego dominantna preokupacija. Tako Jakov ima veoma jasnu viziju profesionalne budućnosti i strukturisanu putanju: sa 25 godina završena akademija i poslediplomske studije, do 30 godina bavljenje solo karijerom par godina i sviranje u kamernom orkestru, a do 35 bi voleo da postane profesor violončela na fakultetu kod nas ili u inostranstvu.  </a:t>
            </a:r>
          </a:p>
          <a:p>
            <a:r>
              <a:rPr lang="sr-Latn-RS" sz="1500">
                <a:latin typeface="Times New Roman" panose="02020603050405020304"/>
                <a:cs typeface="Times New Roman" panose="02020603050405020304"/>
              </a:rPr>
              <a:t>Stil života fokusiran oko slobodnog vremena odlikuje nizak značaj koji se pridaje formalnom obrazovanju dok se visoko vrednuju aktivnosti koje se odvijaju u slobodnom vremenu – sport, izlasci, potkulturne aktivnosti i slično, a potencira se i značaj druženja u vršnjačkoj grupi. One mlade osobe koje nisu opredeljene ni prema porodici ni prema obrazovanju i profesiji, svoje ispunjenje nalaze u potrošnji, izlascima, provodu, druženjima.   </a:t>
            </a:r>
          </a:p>
        </p:txBody>
      </p:sp>
      <p:sp>
        <p:nvSpPr>
          <p:cNvPr id="22" name="Arc 21"/>
          <p:cNvSpPr>
            <a:spLocks noGrp="1" noRot="1" noChangeAspect="1" noMove="1" noResize="1" noEditPoints="1" noAdjustHandles="1" noChangeArrowheads="1" noChangeShapeType="1" noTextEdit="1"/>
          </p:cNvSpPr>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dirty="0"/>
              <a:t>Podela biografija mladih </a:t>
            </a:r>
          </a:p>
        </p:txBody>
      </p:sp>
      <p:sp>
        <p:nvSpPr>
          <p:cNvPr id="3" name="Čuvar mesta za sadržaj 2"/>
          <p:cNvSpPr>
            <a:spLocks noGrp="1"/>
          </p:cNvSpPr>
          <p:nvPr>
            <p:ph idx="1"/>
          </p:nvPr>
        </p:nvSpPr>
        <p:spPr/>
        <p:txBody>
          <a:bodyPr vert="horz" lIns="91440" tIns="45720" rIns="91440" bIns="45720" rtlCol="0" anchor="t">
            <a:normAutofit/>
          </a:bodyPr>
          <a:lstStyle/>
          <a:p>
            <a:r>
              <a:rPr lang="sr-Latn-RS" sz="1600" dirty="0">
                <a:latin typeface="Times New Roman" panose="02020603050405020304"/>
                <a:cs typeface="Times New Roman" panose="02020603050405020304"/>
              </a:rPr>
              <a:t>Na osnovu sinteze rezultata istraživanja ustanovljeno je da postoji nekoliko obrazaca odrastanja: </a:t>
            </a:r>
            <a:r>
              <a:rPr lang="sr-Latn-RS" sz="1600" i="1" dirty="0">
                <a:latin typeface="Times New Roman" panose="02020603050405020304"/>
                <a:cs typeface="Times New Roman" panose="02020603050405020304"/>
              </a:rPr>
              <a:t>standardna biografija, relaciona standardna biografija (individualizovana), </a:t>
            </a:r>
            <a:r>
              <a:rPr lang="sr-Latn-RS" sz="1600" i="1" err="1">
                <a:latin typeface="Times New Roman" panose="02020603050405020304"/>
                <a:cs typeface="Times New Roman" panose="02020603050405020304"/>
              </a:rPr>
              <a:t>postadolescentna</a:t>
            </a:r>
            <a:r>
              <a:rPr lang="sr-Latn-RS" sz="1600" i="1" dirty="0">
                <a:latin typeface="Times New Roman" panose="02020603050405020304"/>
                <a:cs typeface="Times New Roman" panose="02020603050405020304"/>
              </a:rPr>
              <a:t>, nestandardna individualizovana. </a:t>
            </a:r>
            <a:r>
              <a:rPr lang="sr-Latn-RS" sz="1600" dirty="0">
                <a:latin typeface="Times New Roman" panose="02020603050405020304"/>
                <a:cs typeface="Times New Roman" panose="02020603050405020304"/>
              </a:rPr>
              <a:t>Zbog specifičnog društvenog konteksta koji mladima u Srbiji postavlja strukturalna ograničenja za individualizaciju individualizacija je u ovom slučaju shvaćena kao orjentacija ka sticanju autonomije i zrelosti. Obrazac odrastanja nazvan standardna biografija karakteriše </a:t>
            </a:r>
            <a:r>
              <a:rPr lang="sr-Latn-RS" sz="1600" err="1">
                <a:latin typeface="Times New Roman" panose="02020603050405020304"/>
                <a:cs typeface="Times New Roman" panose="02020603050405020304"/>
              </a:rPr>
              <a:t>odraslocentrični</a:t>
            </a:r>
            <a:r>
              <a:rPr lang="sr-Latn-RS" sz="1600" dirty="0">
                <a:latin typeface="Times New Roman" panose="02020603050405020304"/>
                <a:cs typeface="Times New Roman" panose="02020603050405020304"/>
              </a:rPr>
              <a:t> pojam mladosti  koja se vidi kao tranzicioni period na putu u </a:t>
            </a:r>
            <a:r>
              <a:rPr lang="sr-Latn-RS" sz="1600" err="1">
                <a:latin typeface="Times New Roman" panose="02020603050405020304"/>
                <a:cs typeface="Times New Roman" panose="02020603050405020304"/>
              </a:rPr>
              <a:t>odraslost</a:t>
            </a:r>
            <a:r>
              <a:rPr lang="sr-Latn-RS" sz="1600" dirty="0">
                <a:latin typeface="Times New Roman" panose="02020603050405020304"/>
                <a:cs typeface="Times New Roman" panose="02020603050405020304"/>
              </a:rPr>
              <a:t>, a njen cilj je preuzimanje prava i obaveza odraslih.  Kod relacionog standard­nog mo­de­la orijentacija prema materijalističkim vrednostima  ekonomskoj obezbeđenosti je izrazitija, dok je u indivi­du­a­li­zo­va­nom stan­dard­nom modelu ona izmešana sa post-materijalističkom orijentacijom ka </a:t>
            </a:r>
            <a:r>
              <a:rPr lang="sr-Latn-RS" sz="1600" err="1">
                <a:latin typeface="Times New Roman" panose="02020603050405020304"/>
                <a:cs typeface="Times New Roman" panose="02020603050405020304"/>
              </a:rPr>
              <a:t>samorealizaciji</a:t>
            </a:r>
            <a:r>
              <a:rPr lang="sr-Latn-RS" sz="1600" dirty="0">
                <a:latin typeface="Times New Roman" panose="02020603050405020304"/>
                <a:cs typeface="Times New Roman" panose="02020603050405020304"/>
              </a:rPr>
              <a:t> i kvalitetu života. Za mlade osobe čiji se obrazac odrastanja naziva </a:t>
            </a:r>
            <a:r>
              <a:rPr lang="sr-Latn-RS" sz="1600" err="1">
                <a:latin typeface="Times New Roman" panose="02020603050405020304"/>
                <a:cs typeface="Times New Roman" panose="02020603050405020304"/>
              </a:rPr>
              <a:t>po­sta­do­lescent­nim</a:t>
            </a:r>
            <a:r>
              <a:rPr lang="sr-Latn-RS" sz="1600" dirty="0">
                <a:latin typeface="Times New Roman" panose="02020603050405020304"/>
                <a:cs typeface="Times New Roman" panose="02020603050405020304"/>
              </a:rPr>
              <a:t> karakteristično je da inkliniraju </a:t>
            </a:r>
            <a:r>
              <a:rPr lang="sr-Latn-RS" sz="1600" err="1">
                <a:latin typeface="Times New Roman" panose="02020603050405020304"/>
                <a:cs typeface="Times New Roman" panose="02020603050405020304"/>
              </a:rPr>
              <a:t>mla­do­cen­trič­nom</a:t>
            </a:r>
            <a:r>
              <a:rPr lang="sr-Latn-RS" sz="1600" dirty="0">
                <a:latin typeface="Times New Roman" panose="02020603050405020304"/>
                <a:cs typeface="Times New Roman" panose="02020603050405020304"/>
              </a:rPr>
              <a:t> konceptu mladosti: orijentisani su da održe status mladih što je duže moguće i odlažu ili odbacuju preuzimanje uloga koje su povezane sa </a:t>
            </a:r>
            <a:r>
              <a:rPr lang="sr-Latn-RS" sz="1600" err="1">
                <a:latin typeface="Times New Roman" panose="02020603050405020304"/>
                <a:cs typeface="Times New Roman" panose="02020603050405020304"/>
              </a:rPr>
              <a:t>odraslošću</a:t>
            </a:r>
            <a:r>
              <a:rPr lang="sr-Latn-RS" sz="1600" dirty="0">
                <a:latin typeface="Times New Roman" panose="02020603050405020304"/>
                <a:cs typeface="Times New Roman" panose="02020603050405020304"/>
              </a:rPr>
              <a:t>. Karakteristike ne­stan­dard­nog individualizovanog obrasca su rad na sebi, zadovoljenje vlastitih potreba u materijalističkom – zarada, i post-materijalističkom smislu – putovanja, zabava, kao i ne tako jasno određene projekcije budućnosti, koje ostavljaju mogućnosti izbora između različitih opcija.</a:t>
            </a:r>
            <a:endParaRPr lang="sr-Latn-R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p:cNvSpPr>
            <a:spLocks noGrp="1" noRot="1" noChangeAspect="1" noMove="1" noResize="1" noEditPoints="1" noAdjustHandles="1" noChangeArrowheads="1" noChangeShapeType="1" noTextEdit="1"/>
          </p:cNvSpPr>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slov 1"/>
          <p:cNvSpPr>
            <a:spLocks noGrp="1"/>
          </p:cNvSpPr>
          <p:nvPr>
            <p:ph type="title"/>
          </p:nvPr>
        </p:nvSpPr>
        <p:spPr>
          <a:xfrm>
            <a:off x="5894962" y="479493"/>
            <a:ext cx="5458838" cy="1325563"/>
          </a:xfrm>
        </p:spPr>
        <p:txBody>
          <a:bodyPr>
            <a:normAutofit/>
          </a:bodyPr>
          <a:lstStyle/>
          <a:p>
            <a:r>
              <a:rPr lang="sr-Latn-RS" dirty="0"/>
              <a:t>Zaključak </a:t>
            </a:r>
          </a:p>
        </p:txBody>
      </p:sp>
      <p:sp>
        <p:nvSpPr>
          <p:cNvPr id="13" name="Freeform: Shape 12"/>
          <p:cNvSpPr>
            <a:spLocks noGrp="1" noRot="1" noChangeAspect="1" noMove="1" noResize="1" noEditPoints="1" noAdjustHandles="1" noChangeArrowheads="1" noChangeShapeType="1" noTextEdit="1"/>
          </p:cNvSpPr>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lika 3" descr="Question Mark Symbol Images - Free Download on Freepik"/>
          <p:cNvPicPr>
            <a:picLocks noChangeAspect="1"/>
          </p:cNvPicPr>
          <p:nvPr/>
        </p:nvPicPr>
        <p:blipFill>
          <a:blip r:embed="rId2"/>
          <a:stretch>
            <a:fillRect/>
          </a:stretch>
        </p:blipFill>
        <p:spPr>
          <a:xfrm>
            <a:off x="703182" y="1433176"/>
            <a:ext cx="4777381" cy="382190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Čuvar mesta za sadržaj 2"/>
          <p:cNvSpPr>
            <a:spLocks noGrp="1"/>
          </p:cNvSpPr>
          <p:nvPr>
            <p:ph idx="1"/>
          </p:nvPr>
        </p:nvSpPr>
        <p:spPr>
          <a:xfrm>
            <a:off x="5894962" y="1984443"/>
            <a:ext cx="5458838" cy="4192520"/>
          </a:xfrm>
        </p:spPr>
        <p:txBody>
          <a:bodyPr vert="horz" lIns="91440" tIns="45720" rIns="91440" bIns="45720" rtlCol="0">
            <a:normAutofit/>
          </a:bodyPr>
          <a:lstStyle/>
          <a:p>
            <a:r>
              <a:rPr lang="sr-Latn-RS" dirty="0">
                <a:latin typeface="Times New Roman" panose="02020603050405020304"/>
                <a:cs typeface="Times New Roman" panose="02020603050405020304"/>
              </a:rPr>
              <a:t>Centralno pitanje ove studije je na koji način strukturalni elementi  resursi, kapitali  ekonomski, socijalni i kulturni, a posebno oni koji potiču iz porodice oblikuju socijalne biografije mladih?</a:t>
            </a:r>
            <a:endParaRPr lang="sr-Latn-RS" dirty="0"/>
          </a:p>
          <a:p>
            <a:pPr marL="0" indent="0">
              <a:buNone/>
            </a:pP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1191335" cy="1325563"/>
          </a:xfrm>
        </p:spPr>
        <p:txBody>
          <a:bodyPr/>
          <a:lstStyle/>
          <a:p>
            <a:r>
              <a:rPr lang="sr-Latn-RS" dirty="0"/>
              <a:t>Uvod</a:t>
            </a:r>
          </a:p>
        </p:txBody>
      </p:sp>
      <p:sp>
        <p:nvSpPr>
          <p:cNvPr id="3" name="Čuvar mesta za sadržaj 2"/>
          <p:cNvSpPr>
            <a:spLocks noGrp="1"/>
          </p:cNvSpPr>
          <p:nvPr>
            <p:ph idx="1"/>
          </p:nvPr>
        </p:nvSpPr>
        <p:spPr/>
        <p:txBody>
          <a:bodyPr vert="horz" lIns="91440" tIns="45720" rIns="91440" bIns="45720" rtlCol="0" anchor="t">
            <a:normAutofit/>
          </a:bodyPr>
          <a:lstStyle/>
          <a:p>
            <a:r>
              <a:rPr lang="sr-Latn-RS" dirty="0">
                <a:latin typeface="Times New Roman" panose="02020603050405020304"/>
                <a:cs typeface="Times New Roman" panose="02020603050405020304"/>
              </a:rPr>
              <a:t>Na samom početku studije biće govora o tranzicijama mladih u </a:t>
            </a:r>
            <a:r>
              <a:rPr lang="sr-Latn-RS" dirty="0" err="1">
                <a:latin typeface="Times New Roman" panose="02020603050405020304"/>
                <a:cs typeface="Times New Roman" panose="02020603050405020304"/>
              </a:rPr>
              <a:t>odraslost</a:t>
            </a:r>
            <a:r>
              <a:rPr lang="sr-Latn-RS" dirty="0">
                <a:latin typeface="Times New Roman" panose="02020603050405020304"/>
                <a:cs typeface="Times New Roman" panose="02020603050405020304"/>
              </a:rPr>
              <a:t>, kao  i o normativnim modelima odrastanja mladih. Pre svega potrebno je pružiti definiciju tranzicije u </a:t>
            </a:r>
            <a:r>
              <a:rPr lang="sr-Latn-RS" dirty="0" err="1">
                <a:latin typeface="Times New Roman" panose="02020603050405020304"/>
                <a:cs typeface="Times New Roman" panose="02020603050405020304"/>
              </a:rPr>
              <a:t>odraslost</a:t>
            </a:r>
            <a:r>
              <a:rPr lang="sr-Latn-RS" dirty="0">
                <a:latin typeface="Times New Roman" panose="02020603050405020304"/>
                <a:cs typeface="Times New Roman" panose="02020603050405020304"/>
              </a:rPr>
              <a:t>. Tranzicija u </a:t>
            </a:r>
            <a:r>
              <a:rPr lang="sr-Latn-RS" dirty="0" err="1">
                <a:latin typeface="Times New Roman" panose="02020603050405020304"/>
                <a:cs typeface="Times New Roman" panose="02020603050405020304"/>
              </a:rPr>
              <a:t>odraslost</a:t>
            </a:r>
            <a:r>
              <a:rPr lang="sr-Latn-RS" dirty="0">
                <a:latin typeface="Times New Roman" panose="02020603050405020304"/>
                <a:cs typeface="Times New Roman" panose="02020603050405020304"/>
              </a:rPr>
              <a:t> predstavlja proces tokom kog mlada osoba preuzima odgovornost za različite domene njenog ili njegovog života. Pored ostvarivanja autonomije u odnosu na roditelje jedna od ključnih promena u ovoj fazi životnog toka pojedinca je promena u odnosu na odgovornost (od položaja objekta odgovornosti svojih roditelja mlada osoba postaje subjekat- odgovorna je za sebe i za druge).</a:t>
            </a:r>
            <a:endParaRPr lang="sr-Latn-R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p:cNvSpPr>
            <a:spLocks noGrp="1" noRot="1" noChangeAspect="1" noMove="1" noResize="1" noEditPoints="1" noAdjustHandles="1" noChangeArrowheads="1" noChangeShapeType="1" noTextEdit="1"/>
          </p:cNvSpPr>
          <p:nvPr/>
        </p:nvSpPr>
        <p:spPr>
          <a:xfrm rot="16200000">
            <a:off x="-388933" y="4841194"/>
            <a:ext cx="1737401" cy="959536"/>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p:cNvSpPr>
            <a:spLocks noGrp="1" noRot="1" noChangeAspect="1" noMove="1" noResize="1" noEditPoints="1" noAdjustHandles="1" noChangeArrowheads="1" noChangeShapeType="1" noTextEdit="1"/>
          </p:cNvSpPr>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Čuvar mesta za sadržaj 3" descr="The important reason why young people need to make more phone calls | CNN"/>
          <p:cNvPicPr>
            <a:picLocks noGrp="1" noChangeAspect="1"/>
          </p:cNvPicPr>
          <p:nvPr>
            <p:ph idx="1"/>
          </p:nvPr>
        </p:nvPicPr>
        <p:blipFill rotWithShape="1">
          <a:blip r:embed="rId2"/>
          <a:srcRect r="1" b="17936"/>
          <a:stretch>
            <a:fillRect/>
          </a:stretch>
        </p:blipFill>
        <p:spPr>
          <a:xfrm>
            <a:off x="261682" y="233061"/>
            <a:ext cx="11668636" cy="6391879"/>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15" name="Arc 14"/>
          <p:cNvSpPr>
            <a:spLocks noGrp="1" noRot="1" noChangeAspect="1" noMove="1" noResize="1" noEditPoints="1" noAdjustHandles="1" noChangeArrowheads="1" noChangeShapeType="1" noTextEdit="1"/>
          </p:cNvSpPr>
          <p:nvPr/>
        </p:nvSpPr>
        <p:spPr>
          <a:xfrm rot="21427715">
            <a:off x="8820704" y="368138"/>
            <a:ext cx="2987899" cy="298789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p:cNvSpPr>
            <a:spLocks noGrp="1" noRot="1" noChangeAspect="1" noMove="1" noResize="1" noEditPoints="1" noAdjustHandles="1" noChangeArrowheads="1" noChangeShapeType="1" noTextEdit="1"/>
          </p:cNvSpPr>
          <p:nvPr/>
        </p:nvSpPr>
        <p:spPr>
          <a:xfrm>
            <a:off x="715740" y="5694291"/>
            <a:ext cx="546100" cy="5461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dirty="0"/>
              <a:t>Životne putanje mladih </a:t>
            </a:r>
          </a:p>
        </p:txBody>
      </p:sp>
      <p:sp>
        <p:nvSpPr>
          <p:cNvPr id="3" name="Čuvar mesta za sadržaj 2"/>
          <p:cNvSpPr>
            <a:spLocks noGrp="1"/>
          </p:cNvSpPr>
          <p:nvPr>
            <p:ph idx="1"/>
          </p:nvPr>
        </p:nvSpPr>
        <p:spPr/>
        <p:txBody>
          <a:bodyPr vert="horz" lIns="91440" tIns="45720" rIns="91440" bIns="45720" rtlCol="0" anchor="t">
            <a:normAutofit/>
          </a:bodyPr>
          <a:lstStyle/>
          <a:p>
            <a:r>
              <a:rPr lang="sr-Latn-RS" sz="1800" dirty="0">
                <a:latin typeface="Times New Roman" panose="02020603050405020304"/>
                <a:cs typeface="Times New Roman" panose="02020603050405020304"/>
              </a:rPr>
              <a:t>Do pre nekoliko decenija životni tok pojedinca je bio određen linearnom putanjom po kojoj je period školovanja bio vezan za mladost, period rada za aktivnu </a:t>
            </a:r>
            <a:r>
              <a:rPr lang="sr-Latn-RS" sz="1800" err="1">
                <a:latin typeface="Times New Roman" panose="02020603050405020304"/>
                <a:cs typeface="Times New Roman" panose="02020603050405020304"/>
              </a:rPr>
              <a:t>odraslost</a:t>
            </a:r>
            <a:r>
              <a:rPr lang="sr-Latn-RS" sz="1800" dirty="0">
                <a:latin typeface="Times New Roman" panose="02020603050405020304"/>
                <a:cs typeface="Times New Roman" panose="02020603050405020304"/>
              </a:rPr>
              <a:t> i period povlačenja sa tržišta rada za starije doba i penzionisanje. Navedene </a:t>
            </a:r>
            <a:r>
              <a:rPr lang="sr-Latn-RS" sz="1800" err="1">
                <a:latin typeface="Times New Roman" panose="02020603050405020304"/>
                <a:cs typeface="Times New Roman" panose="02020603050405020304"/>
              </a:rPr>
              <a:t>standarndne</a:t>
            </a:r>
            <a:r>
              <a:rPr lang="sr-Latn-RS" sz="1800" dirty="0">
                <a:latin typeface="Times New Roman" panose="02020603050405020304"/>
                <a:cs typeface="Times New Roman" panose="02020603050405020304"/>
              </a:rPr>
              <a:t> životne putanje bile su karakteristične za društva moderne i za kapitalističke i socijalističke državne sisteme. Pojavom društva blagostanja, sekularizacije, političke, kulturne i seksualne liberalizacije, emancipacije žena, masovnog obrazovanja ljudi tokom druge polovine 20.veka, promenama na tržištu rada mlade osobe postale su suočene sa produženom fazom mladosti. Došlo je do pojave nove tranzicione faze: </a:t>
            </a:r>
            <a:r>
              <a:rPr lang="sr-Latn-RS" sz="1800" b="1" err="1">
                <a:latin typeface="Times New Roman" panose="02020603050405020304"/>
                <a:cs typeface="Times New Roman" panose="02020603050405020304"/>
              </a:rPr>
              <a:t>postadolescencije</a:t>
            </a:r>
            <a:r>
              <a:rPr lang="sr-Latn-RS" sz="1800" b="1" dirty="0">
                <a:latin typeface="Times New Roman" panose="02020603050405020304"/>
                <a:cs typeface="Times New Roman" panose="02020603050405020304"/>
              </a:rPr>
              <a:t>  </a:t>
            </a:r>
            <a:endParaRPr lang="sr-Latn-RS" sz="1800" dirty="0">
              <a:latin typeface="Century Gothic"/>
              <a:cs typeface="Times New Roman" panose="02020603050405020304"/>
            </a:endParaRPr>
          </a:p>
          <a:p>
            <a:endParaRPr lang="sr-Latn-RS" sz="1800" b="1" dirty="0">
              <a:latin typeface="Times New Roman" panose="02020603050405020304"/>
              <a:cs typeface="Times New Roman" panose="02020603050405020304"/>
            </a:endParaRPr>
          </a:p>
          <a:p>
            <a:r>
              <a:rPr lang="sr-Latn-RS" sz="1800" dirty="0">
                <a:latin typeface="Times New Roman" panose="02020603050405020304"/>
                <a:cs typeface="Times New Roman" panose="02020603050405020304"/>
              </a:rPr>
              <a:t>Posledica navedenih društvenih promena jeste zamena normalnih standardnih životnih putanja “biografijama izbora”- </a:t>
            </a:r>
            <a:r>
              <a:rPr lang="sr-Latn-RS" sz="1800" dirty="0" err="1">
                <a:latin typeface="Times New Roman" panose="02020603050405020304"/>
                <a:cs typeface="Times New Roman" panose="02020603050405020304"/>
              </a:rPr>
              <a:t>samoizgrađenim</a:t>
            </a:r>
            <a:r>
              <a:rPr lang="sr-Latn-RS" sz="1800" dirty="0">
                <a:latin typeface="Times New Roman" panose="02020603050405020304"/>
                <a:cs typeface="Times New Roman" panose="02020603050405020304"/>
              </a:rPr>
              <a:t> individualizovanim životnim putanjama. Nije više pravilo da se prati model po kojem se posle završene srednje škole odmah nalazi posao, nakon čega na red dolazi veridba, brak i roditeljstvo. Imamo različita odstupanja od klasične šeme- mladi danas mogu da se školuju i rade istovremeno, žive u vanbračnim zajednicama, menjaju partnere i tako dalje</a:t>
            </a:r>
            <a:endParaRPr lang="sr-Latn-RS" sz="1800" b="1" dirty="0">
              <a:latin typeface="Times New Roman" panose="02020603050405020304"/>
              <a:cs typeface="Times New Roman" panose="020206030504050203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p:cNvSpPr>
            <a:spLocks noGrp="1" noRot="1" noChangeAspect="1" noMove="1" noResize="1" noEditPoints="1" noAdjustHandles="1" noChangeArrowheads="1" noChangeShapeType="1" noTextEdit="1"/>
          </p:cNvSpPr>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slov 1"/>
          <p:cNvSpPr>
            <a:spLocks noGrp="1"/>
          </p:cNvSpPr>
          <p:nvPr>
            <p:ph type="title"/>
          </p:nvPr>
        </p:nvSpPr>
        <p:spPr>
          <a:xfrm>
            <a:off x="5894962" y="479493"/>
            <a:ext cx="5458838" cy="1325563"/>
          </a:xfrm>
        </p:spPr>
        <p:txBody>
          <a:bodyPr>
            <a:normAutofit/>
          </a:bodyPr>
          <a:lstStyle/>
          <a:p>
            <a:r>
              <a:rPr lang="sr-Latn-RS" dirty="0"/>
              <a:t>3 vrste konflikta između mladih i odraslih</a:t>
            </a:r>
          </a:p>
        </p:txBody>
      </p:sp>
      <p:sp>
        <p:nvSpPr>
          <p:cNvPr id="13" name="Freeform: Shape 12"/>
          <p:cNvSpPr>
            <a:spLocks noGrp="1" noRot="1" noChangeAspect="1" noMove="1" noResize="1" noEditPoints="1" noAdjustHandles="1" noChangeArrowheads="1" noChangeShapeType="1" noTextEdit="1"/>
          </p:cNvSpPr>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lika 3" descr="How to Stop Arguing With Your Child: 9 Steps to Take Today"/>
          <p:cNvPicPr>
            <a:picLocks noChangeAspect="1"/>
          </p:cNvPicPr>
          <p:nvPr/>
        </p:nvPicPr>
        <p:blipFill>
          <a:blip r:embed="rId2"/>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Čuvar mesta za sadržaj 2"/>
          <p:cNvSpPr>
            <a:spLocks noGrp="1"/>
          </p:cNvSpPr>
          <p:nvPr>
            <p:ph idx="1"/>
          </p:nvPr>
        </p:nvSpPr>
        <p:spPr>
          <a:xfrm>
            <a:off x="5894962" y="1984443"/>
            <a:ext cx="5458838" cy="4192520"/>
          </a:xfrm>
        </p:spPr>
        <p:txBody>
          <a:bodyPr vert="horz" lIns="91440" tIns="45720" rIns="91440" bIns="45720" rtlCol="0" anchor="t">
            <a:normAutofit/>
          </a:bodyPr>
          <a:lstStyle/>
          <a:p>
            <a:pPr marL="0" indent="0">
              <a:buNone/>
            </a:pPr>
            <a:endParaRPr lang="sr-Latn-RS" sz="1500">
              <a:latin typeface="Times New Roman" panose="02020603050405020304"/>
              <a:cs typeface="Times New Roman" panose="02020603050405020304"/>
            </a:endParaRPr>
          </a:p>
          <a:p>
            <a:pPr marL="0" indent="0">
              <a:buNone/>
            </a:pPr>
            <a:r>
              <a:rPr lang="sr-Latn-RS" sz="1500" dirty="0">
                <a:latin typeface="Times New Roman" panose="02020603050405020304"/>
                <a:cs typeface="Times New Roman" panose="02020603050405020304"/>
              </a:rPr>
              <a:t>Istraživači u okviru evropske mreže za istraživanje mladih konstatovali su tri načina doživljavanja konfliktnih uloga mladih i odraslih: </a:t>
            </a:r>
            <a:endParaRPr lang="sr-Latn-RS" sz="1500" dirty="0"/>
          </a:p>
          <a:p>
            <a:pPr marL="0" indent="0">
              <a:buNone/>
            </a:pPr>
            <a:br>
              <a:rPr lang="en-US" sz="1500" dirty="0"/>
            </a:br>
            <a:r>
              <a:rPr lang="sr-Latn-RS" sz="1500" b="1" dirty="0">
                <a:latin typeface="Times New Roman" panose="02020603050405020304"/>
                <a:cs typeface="Times New Roman" panose="02020603050405020304"/>
              </a:rPr>
              <a:t>Podeljeni životi- </a:t>
            </a:r>
            <a:r>
              <a:rPr lang="sr-Latn-RS" sz="1500" dirty="0">
                <a:latin typeface="Times New Roman" panose="02020603050405020304"/>
                <a:cs typeface="Times New Roman" panose="02020603050405020304"/>
              </a:rPr>
              <a:t>simultano doživljavanje aspekata života i mladih i odraslih. Na primer: biti na školovanju ili obuci a ipak se osećati odgovorno za sopstveni život.  </a:t>
            </a:r>
            <a:endParaRPr lang="sr-Latn-RS" sz="1500" dirty="0"/>
          </a:p>
          <a:p>
            <a:pPr marL="0" indent="0">
              <a:buNone/>
            </a:pPr>
            <a:br>
              <a:rPr lang="en-US" sz="1500" dirty="0"/>
            </a:br>
            <a:r>
              <a:rPr lang="sr-Latn-RS" sz="1500" b="1" dirty="0">
                <a:latin typeface="Times New Roman" panose="02020603050405020304"/>
                <a:cs typeface="Times New Roman" panose="02020603050405020304"/>
              </a:rPr>
              <a:t>Iščekivanje života- </a:t>
            </a:r>
            <a:r>
              <a:rPr lang="sr-Latn-RS" sz="1500" dirty="0">
                <a:latin typeface="Times New Roman" panose="02020603050405020304"/>
                <a:cs typeface="Times New Roman" panose="02020603050405020304"/>
              </a:rPr>
              <a:t>kada mladi sebe ne doživljavaju ni kao mlade ni kao odrasle odnosno imaju osećaj  “izgubljenosti”.  </a:t>
            </a:r>
            <a:endParaRPr lang="sr-Latn-RS" sz="1500" dirty="0"/>
          </a:p>
          <a:p>
            <a:pPr marL="0" indent="0">
              <a:buNone/>
            </a:pPr>
            <a:br>
              <a:rPr lang="en-US" sz="1500" dirty="0"/>
            </a:br>
            <a:r>
              <a:rPr lang="sr-Latn-RS" sz="1500" b="1" dirty="0">
                <a:latin typeface="Times New Roman" panose="02020603050405020304"/>
                <a:cs typeface="Times New Roman" panose="02020603050405020304"/>
              </a:rPr>
              <a:t>Životi na klackalici- </a:t>
            </a:r>
            <a:r>
              <a:rPr lang="sr-Latn-RS" sz="1500" dirty="0">
                <a:latin typeface="Times New Roman" panose="02020603050405020304"/>
                <a:cs typeface="Times New Roman" panose="02020603050405020304"/>
              </a:rPr>
              <a:t>mladi svesno “šaraju” između klasičnih faza biografije primer su mladi roditelji koji se čvrsto drže svoje omladinske kulture ili potvrđeni profesionalci koji se vikendom provode po celu noć.</a:t>
            </a:r>
            <a:endParaRPr lang="sr-Latn-R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p:cNvSpPr>
            <a:spLocks noGrp="1"/>
          </p:cNvSpPr>
          <p:nvPr>
            <p:ph type="title"/>
          </p:nvPr>
        </p:nvSpPr>
        <p:spPr>
          <a:xfrm>
            <a:off x="838200" y="365125"/>
            <a:ext cx="5387502" cy="1325563"/>
          </a:xfrm>
        </p:spPr>
        <p:txBody>
          <a:bodyPr>
            <a:normAutofit/>
          </a:bodyPr>
          <a:lstStyle/>
          <a:p>
            <a:r>
              <a:rPr lang="sr-Latn-RS" dirty="0"/>
              <a:t>Studija Manuel</a:t>
            </a:r>
            <a:r>
              <a:rPr lang="en-US" dirty="0"/>
              <a:t>e</a:t>
            </a:r>
            <a:r>
              <a:rPr lang="sr-Latn-RS"/>
              <a:t> </a:t>
            </a:r>
            <a:r>
              <a:rPr lang="sr-Latn-RS" dirty="0"/>
              <a:t>di </a:t>
            </a:r>
            <a:r>
              <a:rPr lang="sr-Latn-RS"/>
              <a:t>Boa Rejmon </a:t>
            </a:r>
            <a:r>
              <a:rPr lang="sr-Latn-RS" dirty="0"/>
              <a:t>i saradnika</a:t>
            </a:r>
          </a:p>
        </p:txBody>
      </p:sp>
      <p:sp>
        <p:nvSpPr>
          <p:cNvPr id="3" name="Čuvar mesta za sadržaj 2"/>
          <p:cNvSpPr>
            <a:spLocks noGrp="1"/>
          </p:cNvSpPr>
          <p:nvPr>
            <p:ph idx="1"/>
          </p:nvPr>
        </p:nvSpPr>
        <p:spPr>
          <a:xfrm>
            <a:off x="838200" y="1825625"/>
            <a:ext cx="5387502" cy="4351338"/>
          </a:xfrm>
        </p:spPr>
        <p:txBody>
          <a:bodyPr vert="horz" lIns="91440" tIns="45720" rIns="91440" bIns="45720" rtlCol="0" anchor="t">
            <a:normAutofit/>
          </a:bodyPr>
          <a:lstStyle/>
          <a:p>
            <a:r>
              <a:rPr lang="sr-Latn-RS" sz="1700" dirty="0">
                <a:latin typeface="Times New Roman" panose="02020603050405020304"/>
                <a:cs typeface="Times New Roman" panose="02020603050405020304"/>
              </a:rPr>
              <a:t>Manuela di Boa-Rejmon i saradnici su na osnovu rezultata longitudinalnog istraživanja koje su sproveli u periodu između 1988. i 1997. godine uočili da se približan broj mladih opredeljuje za normalnu biografiju odnosno odstupa od tog obrasca i prelazi u status </a:t>
            </a:r>
            <a:r>
              <a:rPr lang="sr-Latn-RS" sz="1700" dirty="0" err="1">
                <a:latin typeface="Times New Roman" panose="02020603050405020304"/>
                <a:cs typeface="Times New Roman" panose="02020603050405020304"/>
              </a:rPr>
              <a:t>postadolescenata</a:t>
            </a:r>
            <a:r>
              <a:rPr lang="sr-Latn-RS" sz="1700" dirty="0">
                <a:latin typeface="Times New Roman" panose="02020603050405020304"/>
                <a:cs typeface="Times New Roman" panose="02020603050405020304"/>
              </a:rPr>
              <a:t>. Nisu uočili rodne razlike pri izboru jednog ili drugog puta, ali su uočili vezu između izbora </a:t>
            </a:r>
            <a:r>
              <a:rPr lang="sr-Latn-RS" sz="1700" dirty="0" err="1">
                <a:latin typeface="Times New Roman" panose="02020603050405020304"/>
                <a:cs typeface="Times New Roman" panose="02020603050405020304"/>
              </a:rPr>
              <a:t>postadolescencije</a:t>
            </a:r>
            <a:r>
              <a:rPr lang="sr-Latn-RS" sz="1700" dirty="0">
                <a:latin typeface="Times New Roman" panose="02020603050405020304"/>
                <a:cs typeface="Times New Roman" panose="02020603050405020304"/>
              </a:rPr>
              <a:t> i viših društvenih klasa. Na osnovu dobijenih rezultata autori su zaključili da je </a:t>
            </a:r>
            <a:r>
              <a:rPr lang="sr-Latn-RS" sz="1700" dirty="0" err="1">
                <a:latin typeface="Times New Roman" panose="02020603050405020304"/>
                <a:cs typeface="Times New Roman" panose="02020603050405020304"/>
              </a:rPr>
              <a:t>postadolescencija</a:t>
            </a:r>
            <a:r>
              <a:rPr lang="sr-Latn-RS" sz="1700" dirty="0">
                <a:latin typeface="Times New Roman" panose="02020603050405020304"/>
                <a:cs typeface="Times New Roman" panose="02020603050405020304"/>
              </a:rPr>
              <a:t> sve zastupljenija među mladima, ali da to ne znači da je normalan životni put nestao. Mladi sa normalnim životnim biografijama žele što pre da odrastu u odnosu na </a:t>
            </a:r>
            <a:r>
              <a:rPr lang="sr-Latn-RS" sz="1700" dirty="0" err="1">
                <a:latin typeface="Times New Roman" panose="02020603050405020304"/>
                <a:cs typeface="Times New Roman" panose="02020603050405020304"/>
              </a:rPr>
              <a:t>postadolescente</a:t>
            </a:r>
            <a:r>
              <a:rPr lang="sr-Latn-RS" sz="1700" dirty="0">
                <a:latin typeface="Times New Roman" panose="02020603050405020304"/>
                <a:cs typeface="Times New Roman" panose="02020603050405020304"/>
              </a:rPr>
              <a:t> i to čine na dva načina: teže ka tome da postanu ekonomski nezavisni i da stvore sopstvenu porodicu </a:t>
            </a:r>
            <a:endParaRPr lang="sr-Latn-RS" sz="1700" dirty="0"/>
          </a:p>
          <a:p>
            <a:pPr marL="0" indent="0">
              <a:buNone/>
            </a:pPr>
            <a:br>
              <a:rPr lang="en-US" sz="1700" dirty="0"/>
            </a:br>
            <a:endParaRPr lang="en-US" sz="1700"/>
          </a:p>
        </p:txBody>
      </p:sp>
      <p:pic>
        <p:nvPicPr>
          <p:cNvPr id="4" name="Slika 3" descr="adolescencija – Dečija psihologija"/>
          <p:cNvPicPr>
            <a:picLocks noChangeAspect="1"/>
          </p:cNvPicPr>
          <p:nvPr/>
        </p:nvPicPr>
        <p:blipFill rotWithShape="1">
          <a:blip r:embed="rId2"/>
          <a:srcRect l="6379" r="27024"/>
          <a:stretch>
            <a:fillRect/>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p:cNvSpPr>
            <a:spLocks noGrp="1" noRot="1" noChangeAspect="1" noMove="1" noResize="1" noEditPoints="1" noAdjustHandles="1" noChangeArrowheads="1" noChangeShapeType="1" noTextEdit="1"/>
          </p:cNvSpPr>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p:cNvSpPr>
            <a:spLocks noGrp="1" noRot="1" noChangeAspect="1" noMove="1" noResize="1" noEditPoints="1" noAdjustHandles="1" noChangeArrowheads="1" noChangeShapeType="1" noTextEdit="1"/>
          </p:cNvSpPr>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p:cNvSpPr>
            <a:spLocks noGrp="1" noRot="1" noChangeAspect="1" noMove="1" noResize="1" noEditPoints="1" noAdjustHandles="1" noChangeArrowheads="1" noChangeShapeType="1" noTextEdit="1"/>
          </p:cNvSpPr>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slov 1"/>
          <p:cNvSpPr>
            <a:spLocks noGrp="1"/>
          </p:cNvSpPr>
          <p:nvPr>
            <p:ph type="title"/>
          </p:nvPr>
        </p:nvSpPr>
        <p:spPr>
          <a:xfrm>
            <a:off x="5894962" y="479493"/>
            <a:ext cx="5458838" cy="1325563"/>
          </a:xfrm>
        </p:spPr>
        <p:txBody>
          <a:bodyPr>
            <a:normAutofit/>
          </a:bodyPr>
          <a:lstStyle/>
          <a:p>
            <a:r>
              <a:rPr lang="sr-Latn-RS" dirty="0"/>
              <a:t>Tranzicija mladih u Srbiji </a:t>
            </a:r>
          </a:p>
        </p:txBody>
      </p:sp>
      <p:sp>
        <p:nvSpPr>
          <p:cNvPr id="13" name="Freeform: Shape 12"/>
          <p:cNvSpPr>
            <a:spLocks noGrp="1" noRot="1" noChangeAspect="1" noMove="1" noResize="1" noEditPoints="1" noAdjustHandles="1" noChangeArrowheads="1" noChangeShapeType="1" noTextEdit="1"/>
          </p:cNvSpPr>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lika 3" descr="Godišnjica bombardovanja – Položaj Srbije nakon 25 godina - Pero istine"/>
          <p:cNvPicPr>
            <a:picLocks noChangeAspect="1"/>
          </p:cNvPicPr>
          <p:nvPr/>
        </p:nvPicPr>
        <p:blipFill>
          <a:blip r:embed="rId2"/>
          <a:stretch>
            <a:fillRect/>
          </a:stretch>
        </p:blipFill>
        <p:spPr>
          <a:xfrm>
            <a:off x="703182" y="1755649"/>
            <a:ext cx="4777381" cy="317695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Čuvar mesta za sadržaj 2"/>
          <p:cNvSpPr>
            <a:spLocks noGrp="1"/>
          </p:cNvSpPr>
          <p:nvPr>
            <p:ph idx="1"/>
          </p:nvPr>
        </p:nvSpPr>
        <p:spPr>
          <a:xfrm>
            <a:off x="5894962" y="1984443"/>
            <a:ext cx="5458838" cy="4192520"/>
          </a:xfrm>
        </p:spPr>
        <p:txBody>
          <a:bodyPr vert="horz" lIns="91440" tIns="45720" rIns="91440" bIns="45720" rtlCol="0">
            <a:normAutofit/>
          </a:bodyPr>
          <a:lstStyle/>
          <a:p>
            <a:r>
              <a:rPr lang="sr-Latn-RS" sz="1300">
                <a:latin typeface="Times New Roman" panose="02020603050405020304"/>
                <a:cs typeface="Times New Roman" panose="02020603050405020304"/>
              </a:rPr>
              <a:t>U slučaju mladih iz Srbije postoji slaganje između normativnog i praktičnog nivoa tranzicije u odraslost. Formiranje porodice opredeljenja i dalje je suštinski aspekt te tranzicije i mladi je sagledavaju kao najpouzdaniji faktor odraslosti. Mladi u Srbiji za razliku od mladih u Britaniji ne smatraju “skrašavanje” krajem ličnih putanja vezanih za obrazovanje, rad i dokolicu, već to vide kao preduslov tranzicije u odraslost. Za razliku od zemalja zapadne Evrope gde osamostaljenje u odnosu na porodicu porekla ne znači automatski i zasnivanje sopstvene porodice u Srbiji se formiranje porodice može posmatrati kao određen vid strategije za tranziciju u odraslost. Život mladih u Srbiji liči na život njihovih vršnjaka u Hrvatskoj, u poređenju sa životom mladih ljudi u Sloveniji i zemljama zapadne Evrope. Sa mladima u Hrvatskoj oni dele iskustvo i posledice anomične postsocijalističke trasformacije devedesetih koja je uzrokovala proces unifikacije zajedničkih generacijskih iskustava. Ekonomska kriza, nezaposlenost i odsustvo stabilne materijalne egzistencije doprineli su da se mladi u obe zemlje pragmatično okreću porodičnim resursima, zamenjujući potrebu za individualnim i individualizovanim izborima. Zajednička im je skeptično pragmatična orjentacija sa tim što njihova usmerenost na sadašnjost i kratkotrajno rešavanje životnih problema nije rezultat hedonističkog načina života, već posledica suočavanja sa ekonomskim poteškoćama.   </a:t>
            </a:r>
            <a:endParaRPr lang="sr-Latn-RS" sz="1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p:cNvSpPr>
            <a:spLocks noGrp="1"/>
          </p:cNvSpPr>
          <p:nvPr>
            <p:ph type="title"/>
          </p:nvPr>
        </p:nvSpPr>
        <p:spPr>
          <a:xfrm>
            <a:off x="838200" y="365125"/>
            <a:ext cx="5387502" cy="1325563"/>
          </a:xfrm>
        </p:spPr>
        <p:txBody>
          <a:bodyPr>
            <a:normAutofit/>
          </a:bodyPr>
          <a:lstStyle/>
          <a:p>
            <a:r>
              <a:rPr lang="sr-Latn-RS" dirty="0"/>
              <a:t>Životni stil mladih</a:t>
            </a:r>
          </a:p>
        </p:txBody>
      </p:sp>
      <p:sp>
        <p:nvSpPr>
          <p:cNvPr id="3" name="Čuvar mesta za sadržaj 2"/>
          <p:cNvSpPr>
            <a:spLocks noGrp="1"/>
          </p:cNvSpPr>
          <p:nvPr>
            <p:ph idx="1"/>
          </p:nvPr>
        </p:nvSpPr>
        <p:spPr>
          <a:xfrm>
            <a:off x="838200" y="1825625"/>
            <a:ext cx="5387502" cy="4351338"/>
          </a:xfrm>
        </p:spPr>
        <p:txBody>
          <a:bodyPr vert="horz" lIns="91440" tIns="45720" rIns="91440" bIns="45720" rtlCol="0" anchor="t">
            <a:normAutofit/>
          </a:bodyPr>
          <a:lstStyle/>
          <a:p>
            <a:r>
              <a:rPr lang="sr-Latn-RS" sz="1300" dirty="0">
                <a:latin typeface="Times New Roman" panose="02020603050405020304"/>
                <a:cs typeface="Times New Roman" panose="02020603050405020304"/>
              </a:rPr>
              <a:t>Za </a:t>
            </a:r>
            <a:r>
              <a:rPr lang="sr-Latn-RS" sz="1300" dirty="0" err="1">
                <a:latin typeface="Times New Roman" panose="02020603050405020304"/>
                <a:cs typeface="Times New Roman" panose="02020603050405020304"/>
              </a:rPr>
              <a:t>detradicionalizovani</a:t>
            </a:r>
            <a:r>
              <a:rPr lang="sr-Latn-RS" sz="1300" dirty="0">
                <a:latin typeface="Times New Roman" panose="02020603050405020304"/>
                <a:cs typeface="Times New Roman" panose="02020603050405020304"/>
              </a:rPr>
              <a:t> identitet, koji gubi obeležja pripisane grupne pripadnosti, a u sve većoj meri se zasniva na individualizovanoj </a:t>
            </a:r>
            <a:r>
              <a:rPr lang="sr-Latn-RS" sz="1300" dirty="0" err="1">
                <a:latin typeface="Times New Roman" panose="02020603050405020304"/>
                <a:cs typeface="Times New Roman" panose="02020603050405020304"/>
              </a:rPr>
              <a:t>samoizgrađenosti</a:t>
            </a:r>
            <a:r>
              <a:rPr lang="sr-Latn-RS" sz="1300" dirty="0">
                <a:latin typeface="Times New Roman" panose="02020603050405020304"/>
                <a:cs typeface="Times New Roman" panose="02020603050405020304"/>
              </a:rPr>
              <a:t> – izbor svojstvenog stila života postaje značajan osnov za individualni identitet mlade osobe. Koncept ži­votnog stila shvaćen je ovde heuristički u širem smislu i on uključuje resurse, orijentacije i ponašanja. Resursi ili životne šanse predstavljaju preduslove za slobodne izbore životnog stila, a određeni su na ranom uzrastu životnim uslovima koje obezbeđuju roditelji. Međudejstvo strukturalno zasnovanih „životnih šansi“ i individualnog „životnog ponašanja“ rezultira pojavom životnog stila kao kolektivnog fenomena.   Interakcije i tenzije između </a:t>
            </a:r>
            <a:r>
              <a:rPr lang="sr-Latn-RS" sz="1300" dirty="0" err="1">
                <a:latin typeface="Times New Roman" panose="02020603050405020304"/>
                <a:cs typeface="Times New Roman" panose="02020603050405020304"/>
              </a:rPr>
              <a:t>samodelatnosti</a:t>
            </a:r>
            <a:r>
              <a:rPr lang="sr-Latn-RS" sz="1300" dirty="0">
                <a:latin typeface="Times New Roman" panose="02020603050405020304"/>
                <a:cs typeface="Times New Roman" panose="02020603050405020304"/>
              </a:rPr>
              <a:t>, individualnih izbora, preferencija, stavova i </a:t>
            </a:r>
            <a:r>
              <a:rPr lang="sr-Latn-RS" sz="1300" dirty="0" err="1">
                <a:latin typeface="Times New Roman" panose="02020603050405020304"/>
                <a:cs typeface="Times New Roman" panose="02020603050405020304"/>
              </a:rPr>
              <a:t>potkulturnih</a:t>
            </a:r>
            <a:r>
              <a:rPr lang="sr-Latn-RS" sz="1300" dirty="0">
                <a:latin typeface="Times New Roman" panose="02020603050405020304"/>
                <a:cs typeface="Times New Roman" panose="02020603050405020304"/>
              </a:rPr>
              <a:t> vrednosti, uzrasta, roda, klasnog porekla i ekonomskog statusa doprinose oblikovanju individualnog životnog stila.  </a:t>
            </a:r>
            <a:endParaRPr lang="sr-Latn-RS" sz="1300" dirty="0"/>
          </a:p>
          <a:p>
            <a:r>
              <a:rPr lang="sr-Latn-RS" sz="1300" dirty="0">
                <a:latin typeface="Times New Roman" panose="02020603050405020304"/>
                <a:cs typeface="Times New Roman" panose="02020603050405020304"/>
              </a:rPr>
              <a:t>Za istraživanje percepcija </a:t>
            </a:r>
            <a:r>
              <a:rPr lang="sr-Latn-RS" sz="1300" dirty="0" err="1">
                <a:latin typeface="Times New Roman" panose="02020603050405020304"/>
                <a:cs typeface="Times New Roman" panose="02020603050405020304"/>
              </a:rPr>
              <a:t>odraslosti</a:t>
            </a:r>
            <a:r>
              <a:rPr lang="sr-Latn-RS" sz="1300" dirty="0">
                <a:latin typeface="Times New Roman" panose="02020603050405020304"/>
                <a:cs typeface="Times New Roman" panose="02020603050405020304"/>
              </a:rPr>
              <a:t> i aspiracija mladih korišćen je instrument “životne putanje” koji je služio kao osnova za razgovor o budućnosti mladih ispitanika. U odnosu na dimenzije koje su korišćene u samom istraživanju mogu se razlikovati stilovi života fokusirani na: odnose, obrazovanje i slobodno vreme. Stil ži­vo­ta fo­ku­si­ran oko od­no­sa (sa porodicom, najbližim prijateljima i/ili partnerom) javlja se i kod devojaka i kod mladića, dok je nešto izraženiji kod devojaka. </a:t>
            </a:r>
            <a:endParaRPr lang="sr-Latn-RS" sz="1300" dirty="0"/>
          </a:p>
          <a:p>
            <a:pPr marL="0" indent="0">
              <a:buNone/>
            </a:pPr>
            <a:br>
              <a:rPr lang="en-US" sz="1300" dirty="0"/>
            </a:br>
            <a:endParaRPr lang="en-US" sz="1300"/>
          </a:p>
        </p:txBody>
      </p:sp>
      <p:pic>
        <p:nvPicPr>
          <p:cNvPr id="4" name="Slika 3" descr="prijateljstvo | Основна школа Стефан Дечански Београд Железник"/>
          <p:cNvPicPr>
            <a:picLocks noChangeAspect="1"/>
          </p:cNvPicPr>
          <p:nvPr/>
        </p:nvPicPr>
        <p:blipFill rotWithShape="1">
          <a:blip r:embed="rId2"/>
          <a:srcRect l="8603" r="18290"/>
          <a:stretch>
            <a:fillRect/>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p:cNvSpPr>
            <a:spLocks noGrp="1" noRot="1" noChangeAspect="1" noMove="1" noResize="1" noEditPoints="1" noAdjustHandles="1" noChangeArrowheads="1" noChangeShapeType="1" noTextEdit="1"/>
          </p:cNvSpPr>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p:cNvSpPr>
            <a:spLocks noGrp="1" noRot="1" noChangeAspect="1" noMove="1" noResize="1" noEditPoints="1" noAdjustHandles="1" noChangeArrowheads="1" noChangeShapeType="1" noTextEdit="1"/>
          </p:cNvSpPr>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dirty="0"/>
              <a:t>Iskazi mladih o samostalnom stanovanju </a:t>
            </a:r>
          </a:p>
        </p:txBody>
      </p:sp>
      <p:sp>
        <p:nvSpPr>
          <p:cNvPr id="3" name="Čuvar mesta za sadržaj 2"/>
          <p:cNvSpPr>
            <a:spLocks noGrp="1"/>
          </p:cNvSpPr>
          <p:nvPr>
            <p:ph idx="1"/>
          </p:nvPr>
        </p:nvSpPr>
        <p:spPr>
          <a:xfrm>
            <a:off x="406880" y="1825625"/>
            <a:ext cx="10946920" cy="3859742"/>
          </a:xfrm>
        </p:spPr>
        <p:txBody>
          <a:bodyPr vert="horz" lIns="91440" tIns="45720" rIns="91440" bIns="45720" rtlCol="0" anchor="t">
            <a:normAutofit/>
          </a:bodyPr>
          <a:lstStyle/>
          <a:p>
            <a:r>
              <a:rPr lang="sr-Latn-RS" sz="1800" dirty="0">
                <a:latin typeface="Times New Roman" panose="02020603050405020304"/>
                <a:cs typeface="Times New Roman" panose="02020603050405020304"/>
              </a:rPr>
              <a:t>U nastavku ćemo analizirati stavove mladih prema samostalnom stanovanju i roditeljstvu koje su ključne osobine koje se vezuju za </a:t>
            </a:r>
            <a:r>
              <a:rPr lang="sr-Latn-RS" sz="1800" err="1">
                <a:latin typeface="Times New Roman" panose="02020603050405020304"/>
                <a:cs typeface="Times New Roman" panose="02020603050405020304"/>
              </a:rPr>
              <a:t>odraslost</a:t>
            </a:r>
            <a:r>
              <a:rPr lang="sr-Latn-RS" sz="1800" dirty="0">
                <a:latin typeface="Times New Roman" panose="02020603050405020304"/>
                <a:cs typeface="Times New Roman" panose="02020603050405020304"/>
              </a:rPr>
              <a:t> u nekim zemljama. Sa­mo­stal­no sta­no­va­nje nije centralna odlika </a:t>
            </a:r>
            <a:r>
              <a:rPr lang="sr-Latn-RS" sz="1800" err="1">
                <a:latin typeface="Times New Roman" panose="02020603050405020304"/>
                <a:cs typeface="Times New Roman" panose="02020603050405020304"/>
              </a:rPr>
              <a:t>odraslosti</a:t>
            </a:r>
            <a:r>
              <a:rPr lang="sr-Latn-RS" sz="1800" dirty="0">
                <a:latin typeface="Times New Roman" panose="02020603050405020304"/>
                <a:cs typeface="Times New Roman" panose="02020603050405020304"/>
              </a:rPr>
              <a:t> za istraživane mlade osobe – oni je najčešće ne naglašavaju. Nijedna mlada osoba nije decidirano rekla da bi volela da živi sama u odvojenom stanu, a neki mladići odbijaju tu opciju odričući sebi kompetenciju za samostalan život. Iskaz Save: </a:t>
            </a:r>
            <a:endParaRPr lang="sr-Latn-RS" sz="1800" dirty="0"/>
          </a:p>
          <a:p>
            <a:pPr marL="0" indent="0">
              <a:buNone/>
            </a:pPr>
            <a:br>
              <a:rPr lang="en-US" dirty="0"/>
            </a:br>
            <a:r>
              <a:rPr lang="sr-Latn-RS" sz="1800" i="1" dirty="0">
                <a:latin typeface="Times New Roman" panose="02020603050405020304"/>
                <a:cs typeface="Times New Roman" panose="02020603050405020304"/>
              </a:rPr>
              <a:t> Pa raz­mi­šljao sam, ovaj, i pra­vo da vam ka­žem, že­leo bi da ži­vim sam, ali ve­ru­jem da to no­si jed­nu ve­li­ku od­go­vor­nost. Ja ni­sam </a:t>
            </a:r>
            <a:r>
              <a:rPr lang="sr-Latn-RS" sz="1800" i="1" dirty="0" err="1">
                <a:latin typeface="Times New Roman" panose="02020603050405020304"/>
                <a:cs typeface="Times New Roman" panose="02020603050405020304"/>
              </a:rPr>
              <a:t>tol’ko</a:t>
            </a:r>
            <a:r>
              <a:rPr lang="sr-Latn-RS" sz="1800" i="1" dirty="0">
                <a:latin typeface="Times New Roman" panose="02020603050405020304"/>
                <a:cs typeface="Times New Roman" panose="02020603050405020304"/>
              </a:rPr>
              <a:t>, da ka­žem, ovaj, ne­mam ta­ko, da ka­žem, ni sna­gu ni kon­centra­ci­ju za to, ni, ovaj, ja sam do­sta ova­ko iz­gu­bljen. Ja pr­vo tre­ba svoje stva­ri ova­ko da </a:t>
            </a:r>
            <a:r>
              <a:rPr lang="sr-Latn-RS" sz="1800" i="1" dirty="0" err="1">
                <a:latin typeface="Times New Roman" panose="02020603050405020304"/>
                <a:cs typeface="Times New Roman" panose="02020603050405020304"/>
              </a:rPr>
              <a:t>po­za­vr­ša­vam</a:t>
            </a:r>
            <a:r>
              <a:rPr lang="sr-Latn-RS" sz="1800" i="1" dirty="0">
                <a:latin typeface="Times New Roman" panose="02020603050405020304"/>
                <a:cs typeface="Times New Roman" panose="02020603050405020304"/>
              </a:rPr>
              <a:t>, pa tek on­da da raz­mi­šljam o to­me. To do­sta, ovaj, no­si od­go­vor­no­sti, uop­šte, ge­ne­ral­no, stan dr­ža­ti, to ni­je la­ko ni­ma­lo. Ta­ko da ne znam stvar­no, ovaj ...Vo­leo bi u sva­kom slu­ča­ju, ali da ima ne­ko da či­sti i ra­di ume­sto me­ne, mi­slim, ali to, ovaj, to do­dat­no još ko­šta ta­ko da te­ško. </a:t>
            </a:r>
          </a:p>
          <a:p>
            <a:pPr marL="0" indent="0">
              <a:buNone/>
            </a:pPr>
            <a:br>
              <a:rPr lang="en-US" dirty="0"/>
            </a:br>
            <a:endParaRPr lang="en-US" dirty="0"/>
          </a:p>
        </p:txBody>
      </p:sp>
    </p:spTree>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1226</Words>
  <Application>Microsoft Office PowerPoint</Application>
  <PresentationFormat>Widescreen</PresentationFormat>
  <Paragraphs>71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Times New Roman</vt:lpstr>
      <vt:lpstr>ShapesVTI</vt:lpstr>
      <vt:lpstr>ODRASTANJE U BEOGRADU- OBLIKOVANJE SOCIJALNIH BIOGRAFIJA MLADIH U PORODICAMA DVA DRUŠTVENA SLOJA   </vt:lpstr>
      <vt:lpstr>Uvod</vt:lpstr>
      <vt:lpstr>PowerPoint Presentation</vt:lpstr>
      <vt:lpstr>Životne putanje mladih </vt:lpstr>
      <vt:lpstr>3 vrste konflikta između mladih i odraslih</vt:lpstr>
      <vt:lpstr>Studija Manuele di Boa Rejmon i saradnika</vt:lpstr>
      <vt:lpstr>Tranzicija mladih u Srbiji </vt:lpstr>
      <vt:lpstr>Životni stil mladih</vt:lpstr>
      <vt:lpstr>Iskazi mladih o samostalnom stanovanju </vt:lpstr>
      <vt:lpstr>Iskaz br. 2</vt:lpstr>
      <vt:lpstr>Iskaz br. 3 (Milena)</vt:lpstr>
      <vt:lpstr>Stereotipizacija vremena za ostvarivanje roditeljske uloge </vt:lpstr>
      <vt:lpstr>Fenomen odlaganja  ulaska u brak</vt:lpstr>
      <vt:lpstr>Stilovi života mladih</vt:lpstr>
      <vt:lpstr>Podela biografija mladih </vt:lpstr>
      <vt:lpstr>Zaključak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Dell</dc:creator>
  <cp:lastModifiedBy>Dell</cp:lastModifiedBy>
  <cp:revision>273</cp:revision>
  <dcterms:created xsi:type="dcterms:W3CDTF">2024-04-09T20:19:00Z</dcterms:created>
  <dcterms:modified xsi:type="dcterms:W3CDTF">2024-04-12T11:42:52Z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472E8A304AAD4F7FA4B48A7F92E4CF48_12</vt:lpwstr>
  </property>
  <property fmtid="{D5CDD505-2E9C-101B-9397-08002B2CF9AE}" pid="3" name="KSOProductBuildVer">
    <vt:lpwstr>1033-12.2.0.13489</vt:lpwstr>
  </property>
</Properties>
</file>