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aslov slajda">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slov i sadržaj">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aglavlje odeljka">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sadržaja">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eđenje">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Čuvar mesta za tekst 4"/>
          <p:cNvSpPr/>
          <p:nvPr>
            <p:ph type="body" sz="quarter" idx="13"/>
          </p:nvPr>
        </p:nvSpPr>
        <p:spPr>
          <a:xfrm>
            <a:off x="6172200" y="1681163"/>
            <a:ext cx="5183188" cy="823913"/>
          </a:xfrm>
          <a:prstGeom prst="rect">
            <a:avLst/>
          </a:prstGeom>
        </p:spPr>
        <p:txBody>
          <a:bodyPr anchor="b"/>
          <a:lstStyle/>
          <a:p>
            <a:pPr marL="0" indent="0">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mo naslov">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azno">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držaj sa natpisom">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Čuvar mesta za tekst 3"/>
          <p:cNvSpPr/>
          <p:nvPr>
            <p:ph type="body" sz="quarter" idx="13"/>
          </p:nvPr>
        </p:nvSpPr>
        <p:spPr>
          <a:xfrm>
            <a:off x="839787" y="2057400"/>
            <a:ext cx="3932239" cy="3811588"/>
          </a:xfrm>
          <a:prstGeom prst="rect">
            <a:avLst/>
          </a:prstGeom>
        </p:spPr>
        <p:txBody>
          <a:bodyPr/>
          <a:lstStyle/>
          <a:p>
            <a:pPr marL="0" indent="0">
              <a:buSzTx/>
              <a:buFontTx/>
              <a:buNone/>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ka sa natpisom">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83" name="Čuvar mesta za sliku 2"/>
          <p:cNvSpPr/>
          <p:nvPr>
            <p:ph type="pic" sz="half" idx="13"/>
          </p:nvPr>
        </p:nvSpPr>
        <p:spPr>
          <a:xfrm>
            <a:off x="5183187" y="987425"/>
            <a:ext cx="6172201" cy="4873625"/>
          </a:xfrm>
          <a:prstGeom prst="rect">
            <a:avLst/>
          </a:prstGeom>
        </p:spPr>
        <p:txBody>
          <a:bodyPr lIns="91439" rIns="91439">
            <a:noAutofit/>
          </a:bodyPr>
          <a:lstStyle/>
          <a:p>
            <a:pPr/>
          </a:p>
        </p:txBody>
      </p:sp>
      <p:sp>
        <p:nvSpPr>
          <p:cNvPr id="84" name="Body Level One…"/>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Naslov 1"/>
          <p:cNvSpPr txBox="1"/>
          <p:nvPr>
            <p:ph type="ctrTitle"/>
          </p:nvPr>
        </p:nvSpPr>
        <p:spPr>
          <a:prstGeom prst="rect">
            <a:avLst/>
          </a:prstGeom>
        </p:spPr>
        <p:txBody>
          <a:bodyPr/>
          <a:lstStyle/>
          <a:p>
            <a:pPr/>
            <a:r>
              <a:t>KANT 1</a:t>
            </a:r>
          </a:p>
        </p:txBody>
      </p:sp>
      <p:sp>
        <p:nvSpPr>
          <p:cNvPr id="95" name="Podnaslov 2"/>
          <p:cNvSpPr txBox="1"/>
          <p:nvPr>
            <p:ph type="subTitle" sz="quarter" idx="1"/>
          </p:nvPr>
        </p:nvSpPr>
        <p:spPr>
          <a:xfrm>
            <a:off x="1524000" y="3602037"/>
            <a:ext cx="9144000" cy="1655762"/>
          </a:xfrm>
          <a:prstGeom prst="rect">
            <a:avLst/>
          </a:prstGeom>
        </p:spPr>
        <p:txBody>
          <a:bodyPr/>
          <a:lstStyle>
            <a:lvl1pPr>
              <a:defRPr sz="3600"/>
            </a:lvl1pPr>
          </a:lstStyle>
          <a:p>
            <a:pPr/>
            <a:r>
              <a:t>Elementi teorijske filozofije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Naslov 1"/>
          <p:cNvSpPr txBox="1"/>
          <p:nvPr>
            <p:ph type="title"/>
          </p:nvPr>
        </p:nvSpPr>
        <p:spPr>
          <a:xfrm>
            <a:off x="838200" y="365125"/>
            <a:ext cx="10515600" cy="1325563"/>
          </a:xfrm>
          <a:prstGeom prst="rect">
            <a:avLst/>
          </a:prstGeom>
        </p:spPr>
        <p:txBody>
          <a:bodyPr/>
          <a:lstStyle/>
          <a:p>
            <a:pPr/>
            <a:r>
              <a:t>Čisti pojmovi: kategorije i ideje</a:t>
            </a:r>
          </a:p>
        </p:txBody>
      </p:sp>
      <p:sp>
        <p:nvSpPr>
          <p:cNvPr id="122" name="Čuvar mesta za sadržaj 2"/>
          <p:cNvSpPr txBox="1"/>
          <p:nvPr>
            <p:ph type="body" idx="1"/>
          </p:nvPr>
        </p:nvSpPr>
        <p:spPr>
          <a:xfrm>
            <a:off x="838200" y="1825625"/>
            <a:ext cx="10515600" cy="4351338"/>
          </a:xfrm>
          <a:prstGeom prst="rect">
            <a:avLst/>
          </a:prstGeom>
        </p:spPr>
        <p:txBody>
          <a:bodyPr/>
          <a:lstStyle/>
          <a:p>
            <a:pPr>
              <a:lnSpc>
                <a:spcPct val="72000"/>
              </a:lnSpc>
              <a:defRPr sz="1700"/>
            </a:pPr>
            <a:r>
              <a:t>Kategorije pripadaju razumu, ideje – („čistom“) umu. Kategorijama je „podmetnut opažaj“ – one „sintetišu“ (organizuju) opažanje. </a:t>
            </a:r>
          </a:p>
          <a:p>
            <a:pPr>
              <a:lnSpc>
                <a:spcPct val="72000"/>
              </a:lnSpc>
              <a:defRPr sz="1700"/>
            </a:pPr>
            <a:r>
              <a:t>Razum dovršava svoj posao primenom kategorija ili „čistih pojmova razuma“ (kao što je npr. uzrok)  i proizvodi „saznanje“. Um nikada ne dovršava svoju aktivnost jer pokušava da dovrši ujedinjenje samog razuma (A 302/B 359), na osnovu apsolutnih ideja subjekta (duše), objekta (kosmološka ideja, ideja sveta) i ideala (Boga). Ovo su tri „ideje uma“ iz KČU. (Povezane su sa „postulatima praktičkog uma iz KPU.)</a:t>
            </a:r>
          </a:p>
          <a:p>
            <a:pPr>
              <a:lnSpc>
                <a:spcPct val="72000"/>
              </a:lnSpc>
              <a:defRPr sz="1700"/>
            </a:pPr>
            <a:r>
              <a:t>Ideje su „pojmovi kojima nije podmetnut opažaj“, pa ono na šta se odnose </a:t>
            </a:r>
            <a:r>
              <a:rPr i="1"/>
              <a:t>nisu</a:t>
            </a:r>
            <a:r>
              <a:t> predmet mogućeg saznanja – transcendentne su. Pokušavajući da „dovrši sintezu“, um </a:t>
            </a:r>
            <a:r>
              <a:rPr i="1"/>
              <a:t>prekoračuje</a:t>
            </a:r>
            <a:r>
              <a:t> domen mogućeg saznanja i proizvodi protivrečnosti.</a:t>
            </a:r>
            <a:r>
              <a:rPr b="1" i="1" u="sng"/>
              <a:t> Odgovor na pitanje o metafizičkom saznanju: metafizičko saznanje nije moguće, metafizika je kritika.</a:t>
            </a:r>
          </a:p>
          <a:p>
            <a:pPr>
              <a:lnSpc>
                <a:spcPct val="72000"/>
              </a:lnSpc>
              <a:defRPr sz="1700"/>
            </a:pPr>
            <a:r>
              <a:t>Ipak ideje su „regulativne“ – vode saznanje. Omogućavaju zaključivanje </a:t>
            </a:r>
            <a:r>
              <a:rPr i="1"/>
              <a:t>po analog</a:t>
            </a:r>
            <a:r>
              <a:t>iji („kao da“, nem. </a:t>
            </a:r>
            <a:r>
              <a:rPr i="1"/>
              <a:t>als ob</a:t>
            </a:r>
            <a:r>
              <a:t>, engl. </a:t>
            </a:r>
            <a:r>
              <a:rPr i="1"/>
              <a:t>as-if</a:t>
            </a:r>
            <a:r>
              <a:t>). Svaka ideja omogućava jednu vrstu analoškog zaključivanja –  npr. iako ne možemo znati da li univerzum ima apsolutni početak, na osnovu ideje „sveta“ u kosmologiji možemo sprovesti ispitivanje </a:t>
            </a:r>
            <a:r>
              <a:rPr i="1"/>
              <a:t>kao da</a:t>
            </a:r>
            <a:r>
              <a:t> na osnovu shvatljivog uzroka svet ima početak. (A 673/B 701). „Kao da“ modus se pojavljuje i u praktičkoj filozofiji.</a:t>
            </a:r>
          </a:p>
          <a:p>
            <a:pPr>
              <a:lnSpc>
                <a:spcPct val="72000"/>
              </a:lnSpc>
              <a:defRPr sz="1700"/>
            </a:pPr>
            <a:r>
              <a:t>Obratiti pažnju: sloboda je u KČU za Kanta „kosmološka ideja“ (ideja „sveta“) (NAPOMENA: Kant je ponekada nejasan u pogledu broja „podvrsta“ ideja). To je „transcendentalna sloboda“ – „apsolutni kauzalni </a:t>
            </a:r>
            <a:r>
              <a:rPr i="1"/>
              <a:t>spontanitet</a:t>
            </a:r>
            <a:r>
              <a:t> koji samim sobom otpočinje niz pojava koji se odvija po prirodnim zakonima“ (A 444/B 472; KČU 250). Preporuka da se pročita </a:t>
            </a:r>
            <a:r>
              <a:rPr i="1"/>
              <a:t>treća antinomija</a:t>
            </a:r>
            <a:r>
              <a:t>: KČU 250 - 253.</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Naslov 1"/>
          <p:cNvSpPr txBox="1"/>
          <p:nvPr>
            <p:ph type="title"/>
          </p:nvPr>
        </p:nvSpPr>
        <p:spPr>
          <a:xfrm>
            <a:off x="838200" y="365125"/>
            <a:ext cx="10515600" cy="1325563"/>
          </a:xfrm>
          <a:prstGeom prst="rect">
            <a:avLst/>
          </a:prstGeom>
        </p:spPr>
        <p:txBody>
          <a:bodyPr/>
          <a:lstStyle/>
          <a:p>
            <a:pPr/>
            <a:r>
              <a:t>Aspekti slobode u KČU</a:t>
            </a:r>
          </a:p>
        </p:txBody>
      </p:sp>
      <p:sp>
        <p:nvSpPr>
          <p:cNvPr id="125" name="Čuvar mesta za sadržaj 2"/>
          <p:cNvSpPr txBox="1"/>
          <p:nvPr>
            <p:ph type="body" idx="1"/>
          </p:nvPr>
        </p:nvSpPr>
        <p:spPr>
          <a:xfrm>
            <a:off x="838200" y="1825625"/>
            <a:ext cx="10515600" cy="4351338"/>
          </a:xfrm>
          <a:prstGeom prst="rect">
            <a:avLst/>
          </a:prstGeom>
        </p:spPr>
        <p:txBody>
          <a:bodyPr/>
          <a:lstStyle/>
          <a:p>
            <a:pPr marL="224027" indent="-224027" defTabSz="896111">
              <a:lnSpc>
                <a:spcPct val="72000"/>
              </a:lnSpc>
              <a:spcBef>
                <a:spcPts val="900"/>
              </a:spcBef>
              <a:defRPr sz="1666"/>
            </a:pPr>
            <a:r>
              <a:t>O kauzalnosti se, prema Kantu, može razmišljati samo na dva načina: shodno prirodi (tj. deterministički) i na osnovu slobode (A 530/B 558).</a:t>
            </a:r>
          </a:p>
          <a:p>
            <a:pPr marL="224027" indent="-224027" defTabSz="896111">
              <a:lnSpc>
                <a:spcPct val="72000"/>
              </a:lnSpc>
              <a:spcBef>
                <a:spcPts val="900"/>
              </a:spcBef>
              <a:defRPr sz="1666"/>
            </a:pPr>
            <a:r>
              <a:t>Kantova ideja „spontaniteta“ (uma) je teorijski analogan slobodi.</a:t>
            </a:r>
          </a:p>
          <a:p>
            <a:pPr marL="224027" indent="-224027" defTabSz="896111">
              <a:lnSpc>
                <a:spcPct val="72000"/>
              </a:lnSpc>
              <a:spcBef>
                <a:spcPts val="900"/>
              </a:spcBef>
              <a:defRPr sz="1666"/>
            </a:pPr>
            <a:r>
              <a:t> U KČU Kant „spontanitetu“ razuma saznanja jasno protivstavlja „receptivnost“ čulnosti (A 51/B 75).</a:t>
            </a:r>
          </a:p>
          <a:p>
            <a:pPr marL="224027" indent="-224027" defTabSz="896111">
              <a:lnSpc>
                <a:spcPct val="72000"/>
              </a:lnSpc>
              <a:spcBef>
                <a:spcPts val="900"/>
              </a:spcBef>
              <a:defRPr sz="1666"/>
            </a:pPr>
            <a:r>
              <a:t>„Spontanitet“ zahteva „materijal“ koji dolazi iz čulne receptivnosti – zavisi od nje.</a:t>
            </a:r>
          </a:p>
          <a:p>
            <a:pPr marL="224027" indent="-224027" defTabSz="896111">
              <a:lnSpc>
                <a:spcPct val="72000"/>
              </a:lnSpc>
              <a:spcBef>
                <a:spcPts val="900"/>
              </a:spcBef>
              <a:defRPr sz="1666"/>
            </a:pPr>
            <a:r>
              <a:t>Ovaj odnos je sporan u sferi </a:t>
            </a:r>
            <a:r>
              <a:rPr i="1"/>
              <a:t>praktičkog</a:t>
            </a:r>
            <a:r>
              <a:t> (A 533/B 561; KČU 288).</a:t>
            </a:r>
          </a:p>
          <a:p>
            <a:pPr marL="224027" indent="-224027" defTabSz="896111">
              <a:lnSpc>
                <a:spcPct val="72000"/>
              </a:lnSpc>
              <a:spcBef>
                <a:spcPts val="900"/>
              </a:spcBef>
              <a:defRPr sz="1666"/>
            </a:pPr>
            <a:r>
              <a:t>Sloboda u </a:t>
            </a:r>
            <a:r>
              <a:rPr i="1"/>
              <a:t>praktičkom</a:t>
            </a:r>
            <a:r>
              <a:t> smislu je „nezavisnost od nužne uslovljenosti nagonima čulnosti“. „Patološka [čulna] aficiranost“ naše </a:t>
            </a:r>
            <a:r>
              <a:rPr i="1"/>
              <a:t>moći izbora </a:t>
            </a:r>
            <a:r>
              <a:t>nije isto što i „nužna uslovljenost“. „Čulnost jednu radnju ne čini nužnom.“ (A 533/B 561; KČU 288)</a:t>
            </a:r>
          </a:p>
          <a:p>
            <a:pPr marL="224027" indent="-224027" defTabSz="896111">
              <a:lnSpc>
                <a:spcPct val="72000"/>
              </a:lnSpc>
              <a:spcBef>
                <a:spcPts val="900"/>
              </a:spcBef>
              <a:defRPr sz="1666"/>
            </a:pPr>
            <a:r>
              <a:t>„Praktička sloboda pretpostavlja da iako se nešto nije dogodilo, ono je ipak </a:t>
            </a:r>
            <a:r>
              <a:rPr i="1"/>
              <a:t>trebalo</a:t>
            </a:r>
            <a:r>
              <a:t> da se dogodi. Njegov uzrok u pojavi, dakle, nije do te mere određujući da u našoj moći izbora [</a:t>
            </a:r>
            <a:r>
              <a:rPr i="1"/>
              <a:t>Willk</a:t>
            </a:r>
            <a:r>
              <a:rPr i="1"/>
              <a:t>ü</a:t>
            </a:r>
            <a:r>
              <a:rPr i="1"/>
              <a:t>r</a:t>
            </a:r>
            <a:r>
              <a:t>] ne biva nekog kauzaliteta koji, nezavisno od prirodnih uzroka, pa čak i nasuprot njima može da… jedan niz događaja započne sam od sebe.“ (A 534/B 562; KČU 289)</a:t>
            </a:r>
          </a:p>
          <a:p>
            <a:pPr marL="224027" indent="-224027" defTabSz="896111">
              <a:lnSpc>
                <a:spcPct val="72000"/>
              </a:lnSpc>
              <a:spcBef>
                <a:spcPts val="900"/>
              </a:spcBef>
              <a:defRPr sz="1666"/>
            </a:pPr>
            <a:r>
              <a:t>Postoji „uzrok u empirijskom smislu“ i u „inteligibilnom“ (=sloboda): isti „predmet“ može biti determinisan u jednom aspektu, a slobodan u drugom. Zamisao čoveka koji pripada i fenomenalnom i noumenalnom.</a:t>
            </a:r>
          </a:p>
          <a:p>
            <a:pPr marL="224027" indent="-224027" defTabSz="896111">
              <a:lnSpc>
                <a:spcPct val="72000"/>
              </a:lnSpc>
              <a:spcBef>
                <a:spcPts val="900"/>
              </a:spcBef>
              <a:defRPr sz="1666"/>
            </a:pPr>
            <a:r>
              <a:t>Kant u KČU ne govori eksplicitno o autonomiji, ali je pretpostavlja.</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Naslov 1"/>
          <p:cNvSpPr txBox="1"/>
          <p:nvPr>
            <p:ph type="title"/>
          </p:nvPr>
        </p:nvSpPr>
        <p:spPr>
          <a:xfrm>
            <a:off x="838200" y="365125"/>
            <a:ext cx="10515600" cy="1325563"/>
          </a:xfrm>
          <a:prstGeom prst="rect">
            <a:avLst/>
          </a:prstGeom>
        </p:spPr>
        <p:txBody>
          <a:bodyPr/>
          <a:lstStyle/>
          <a:p>
            <a:pPr/>
            <a:r>
              <a:t>Kant o poreklu saznanja i saznajnim moćima</a:t>
            </a:r>
          </a:p>
        </p:txBody>
      </p:sp>
      <p:sp>
        <p:nvSpPr>
          <p:cNvPr id="98" name="Čuvar mesta za sadržaj 2"/>
          <p:cNvSpPr txBox="1"/>
          <p:nvPr>
            <p:ph type="body" idx="1"/>
          </p:nvPr>
        </p:nvSpPr>
        <p:spPr>
          <a:xfrm>
            <a:off x="838200" y="1825625"/>
            <a:ext cx="10515600" cy="4351338"/>
          </a:xfrm>
          <a:prstGeom prst="rect">
            <a:avLst/>
          </a:prstGeom>
        </p:spPr>
        <p:txBody>
          <a:bodyPr/>
          <a:lstStyle/>
          <a:p>
            <a:pPr marL="224027" indent="-224027" defTabSz="896111">
              <a:lnSpc>
                <a:spcPct val="72000"/>
              </a:lnSpc>
              <a:spcBef>
                <a:spcPts val="900"/>
              </a:spcBef>
              <a:defRPr sz="1862"/>
            </a:pPr>
            <a:r>
              <a:t>Za filozofe je nužno da u vidu imaju filozofski kontekst Kantove teorijske filozofije. (Pročitati Uvod u </a:t>
            </a:r>
            <a:r>
              <a:rPr i="1"/>
              <a:t>Kritiku čistog uma</a:t>
            </a:r>
            <a:r>
              <a:t>.)</a:t>
            </a:r>
          </a:p>
          <a:p>
            <a:pPr marL="224027" indent="-224027" defTabSz="896111">
              <a:lnSpc>
                <a:spcPct val="72000"/>
              </a:lnSpc>
              <a:spcBef>
                <a:spcPts val="900"/>
              </a:spcBef>
              <a:defRPr sz="1862"/>
            </a:pPr>
            <a:r>
              <a:t>Postavljanje problema: </a:t>
            </a:r>
            <a:r>
              <a:rPr i="1"/>
              <a:t>kako su mogući sintetički apriorni sudovi? Ispitivanje mogućnosti i granica saznanja.</a:t>
            </a:r>
          </a:p>
          <a:p>
            <a:pPr marL="224027" indent="-224027" defTabSz="896111">
              <a:lnSpc>
                <a:spcPct val="72000"/>
              </a:lnSpc>
              <a:spcBef>
                <a:spcPts val="900"/>
              </a:spcBef>
              <a:defRPr sz="1862"/>
            </a:pPr>
            <a:r>
              <a:t>Saznanje ima „dva stabla“: ono </a:t>
            </a:r>
            <a:r>
              <a:rPr i="1"/>
              <a:t>počinje</a:t>
            </a:r>
            <a:r>
              <a:t> iskustvom, ali ne proističe svo iz iskustva.</a:t>
            </a:r>
          </a:p>
          <a:p>
            <a:pPr marL="224027" indent="-224027" defTabSz="896111">
              <a:lnSpc>
                <a:spcPct val="72000"/>
              </a:lnSpc>
              <a:spcBef>
                <a:spcPts val="900"/>
              </a:spcBef>
              <a:defRPr sz="1862"/>
            </a:pPr>
            <a:r>
              <a:t>Svako saznanje je „sinteza“; tipičan izraz „sinteza raznovrsnosti“. Definicija „sinteze“: „akt kojim se različite sabiraju zajedno i kojim se njihova shvata pojedinačnom saznanju [kao aktu].“ (A 77/ B 103; KČU 98).</a:t>
            </a:r>
          </a:p>
          <a:p>
            <a:pPr marL="224027" indent="-224027" defTabSz="896111">
              <a:lnSpc>
                <a:spcPct val="72000"/>
              </a:lnSpc>
              <a:spcBef>
                <a:spcPts val="900"/>
              </a:spcBef>
              <a:defRPr sz="1862"/>
            </a:pPr>
            <a:r>
              <a:t>Još jedan tipičan termin je „podvođenje“ ili „supsumcija“ (posebnog, nekog „mnoštva“ pod pojam/pravilo).</a:t>
            </a:r>
          </a:p>
          <a:p>
            <a:pPr marL="224027" indent="-224027" defTabSz="896111">
              <a:lnSpc>
                <a:spcPct val="72000"/>
              </a:lnSpc>
              <a:spcBef>
                <a:spcPts val="900"/>
              </a:spcBef>
              <a:defRPr sz="1862"/>
            </a:pPr>
            <a:r>
              <a:t>Kant „saznajne moći“ na različitim mestima klasifikuje na osnovu različitih kriterijuma. Termin „um“ se ponekada odnosi na </a:t>
            </a:r>
            <a:r>
              <a:rPr i="1"/>
              <a:t>celokupnu moć saznanja</a:t>
            </a:r>
            <a:r>
              <a:t>, a ponekada na jedan njen deo („spekulativni“ „čisti“, „teorijski“, ponegde  i „dijalektički“). </a:t>
            </a:r>
          </a:p>
          <a:p>
            <a:pPr marL="224027" indent="-224027" defTabSz="896111">
              <a:lnSpc>
                <a:spcPct val="72000"/>
              </a:lnSpc>
              <a:spcBef>
                <a:spcPts val="900"/>
              </a:spcBef>
              <a:defRPr b="1" i="1" sz="1862" u="sng"/>
            </a:pPr>
            <a:r>
              <a:t>Um uopšte („u širem smislu“) =</a:t>
            </a:r>
            <a:r>
              <a:rPr i="0"/>
              <a:t> čulnost/razum/(spekulativni, dijalektički) um. </a:t>
            </a:r>
            <a:r>
              <a:t>Sve</a:t>
            </a:r>
            <a:r>
              <a:rPr i="0"/>
              <a:t> što u saznanju teži „sintezi“ i „jedinstvu“ je „umsko“ – ono je neempirijsko, „čisto“ i u čulnosti i razumu. Takođe, spekulativni </a:t>
            </a:r>
            <a:r>
              <a:t>um</a:t>
            </a:r>
            <a:r>
              <a:rPr i="0"/>
              <a:t> je i ime za </a:t>
            </a:r>
            <a:r>
              <a:t>posebnu moć </a:t>
            </a:r>
            <a:r>
              <a:rPr i="0"/>
              <a:t>unutar ovako široko shvaćenog uma.</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 name="Naslov 1"/>
          <p:cNvSpPr txBox="1"/>
          <p:nvPr>
            <p:ph type="title"/>
          </p:nvPr>
        </p:nvSpPr>
        <p:spPr>
          <a:xfrm>
            <a:off x="838200" y="365125"/>
            <a:ext cx="10515600" cy="1325563"/>
          </a:xfrm>
          <a:prstGeom prst="rect">
            <a:avLst/>
          </a:prstGeom>
        </p:spPr>
        <p:txBody>
          <a:bodyPr/>
          <a:lstStyle/>
          <a:p>
            <a:pPr/>
            <a:r>
              <a:t>Kantove teorijske dihotomije 1: a priori/ a posteriori </a:t>
            </a:r>
          </a:p>
        </p:txBody>
      </p:sp>
      <p:sp>
        <p:nvSpPr>
          <p:cNvPr id="101" name="Čuvar mesta za sadržaj 2"/>
          <p:cNvSpPr txBox="1"/>
          <p:nvPr>
            <p:ph type="body" idx="1"/>
          </p:nvPr>
        </p:nvSpPr>
        <p:spPr>
          <a:xfrm>
            <a:off x="838200" y="1825625"/>
            <a:ext cx="10515600" cy="4351338"/>
          </a:xfrm>
          <a:prstGeom prst="rect">
            <a:avLst/>
          </a:prstGeom>
        </p:spPr>
        <p:txBody>
          <a:bodyPr/>
          <a:lstStyle/>
          <a:p>
            <a:pPr>
              <a:lnSpc>
                <a:spcPct val="72000"/>
              </a:lnSpc>
              <a:defRPr sz="2300"/>
            </a:pPr>
            <a:r>
              <a:t>Osnovna pitanja. Kako su mogući sintetički apriorni sudovi 1) matematike, 2) fizike i 3) metafizike. Kantov odgovor se kreće kroz analizu više dihotomija.</a:t>
            </a:r>
          </a:p>
          <a:p>
            <a:pPr>
              <a:lnSpc>
                <a:spcPct val="72000"/>
              </a:lnSpc>
              <a:defRPr b="1" i="1" sz="2300" u="sng"/>
            </a:pPr>
            <a:r>
              <a:t>A priori – a posteriori</a:t>
            </a:r>
            <a:r>
              <a:rPr u="none"/>
              <a:t>. </a:t>
            </a:r>
            <a:r>
              <a:rPr b="0" u="none"/>
              <a:t>Analiza iskustva </a:t>
            </a:r>
            <a:r>
              <a:rPr b="0" i="0" u="none"/>
              <a:t>ukazuje na to da </a:t>
            </a:r>
            <a:r>
              <a:rPr b="0" u="none"/>
              <a:t>nužnost veze</a:t>
            </a:r>
            <a:r>
              <a:rPr b="0" i="0" u="none"/>
              <a:t> empirijskih pojava ne može proisteći iz iskustvene generalizacije. </a:t>
            </a:r>
          </a:p>
          <a:p>
            <a:pPr>
              <a:lnSpc>
                <a:spcPct val="72000"/>
              </a:lnSpc>
              <a:defRPr sz="2300"/>
            </a:pPr>
            <a:r>
              <a:t>Hjum i Kant: „opštost i nužnost“ (današnjim rečnikom: „univerzalnost“) nije isto što i generalnost. („Problem indukcije“.) Koje je poreklo? Hjum: navika, Kant: neempirijsko=apriorno. Apriorni elementi dolaze iz samog subjekta saznanja. Primer: veza uzroka i posledice: pojam kauzalnosti nije izveden iz subjektivnog iskustva o uzrocima i posledicama, već obrnuto: „mi podvrgavamo sled pojava i svake promene zakonu kauzalnosti“, pa su „same pojave kao objekti iskustva moguće samo u skladu sa zakonom [koji nameće razum].“ (B 234; KČU 151)</a:t>
            </a:r>
          </a:p>
          <a:p>
            <a:pPr>
              <a:lnSpc>
                <a:spcPct val="72000"/>
              </a:lnSpc>
              <a:defRPr sz="2300"/>
            </a:pPr>
            <a:r>
              <a:t> </a:t>
            </a:r>
            <a:r>
              <a:rPr i="1"/>
              <a:t>Svaki</a:t>
            </a:r>
            <a:r>
              <a:t> oblik saznanja, pa čak i elementarno opažanje, sadrži </a:t>
            </a:r>
            <a:r>
              <a:rPr i="1"/>
              <a:t>apriorni</a:t>
            </a:r>
            <a:r>
              <a:t> element. On svakom saznanju daje „čistu formu“. Npr. prostor i vreme su apriorni elementi opažanja. Na svet gledamo kroz „prostorno-vremenske naočare“.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Naslov 1"/>
          <p:cNvSpPr txBox="1"/>
          <p:nvPr>
            <p:ph type="title"/>
          </p:nvPr>
        </p:nvSpPr>
        <p:spPr>
          <a:xfrm>
            <a:off x="838200" y="365125"/>
            <a:ext cx="10515600" cy="1325563"/>
          </a:xfrm>
          <a:prstGeom prst="rect">
            <a:avLst/>
          </a:prstGeom>
        </p:spPr>
        <p:txBody>
          <a:bodyPr/>
          <a:lstStyle/>
          <a:p>
            <a:pPr/>
            <a:r>
              <a:t>Kantove teorijske dihotomije 2: analitičko/sintetičko</a:t>
            </a:r>
          </a:p>
        </p:txBody>
      </p:sp>
      <p:sp>
        <p:nvSpPr>
          <p:cNvPr id="104" name="Čuvar mesta za sadržaj 2"/>
          <p:cNvSpPr txBox="1"/>
          <p:nvPr>
            <p:ph type="body" idx="1"/>
          </p:nvPr>
        </p:nvSpPr>
        <p:spPr>
          <a:xfrm>
            <a:off x="838200" y="1825625"/>
            <a:ext cx="10515600" cy="4351338"/>
          </a:xfrm>
          <a:prstGeom prst="rect">
            <a:avLst/>
          </a:prstGeom>
        </p:spPr>
        <p:txBody>
          <a:bodyPr/>
          <a:lstStyle/>
          <a:p>
            <a:pPr>
              <a:lnSpc>
                <a:spcPct val="81000"/>
              </a:lnSpc>
              <a:defRPr b="1" sz="2500" u="sng"/>
            </a:pPr>
            <a:r>
              <a:t>Analitičko/sintetičko.</a:t>
            </a:r>
            <a:r>
              <a:rPr b="0" u="none"/>
              <a:t> Sintetički sudovi „proširuju“ saznanje, a analitički (zasnovani na logičkom „zakonu nekontradikcije“, v. npr. A151/B 191) – ne. Kantovim rečnikom: analitički sudovi pojmu subjekta nekog suda pomoću predikata ne dodaju ništa što se u njemu već ne sadrži, a sintetički sudovi upravo to čine. Npr. matematički sud tipa: “7+5 = 12” jeste </a:t>
            </a:r>
            <a:r>
              <a:rPr b="0" i="1" u="none"/>
              <a:t>sintetički</a:t>
            </a:r>
            <a:r>
              <a:rPr b="0" u="none"/>
              <a:t> jer se u pojmu “12” ne nalaze ni pojam “7” ni pojam “5”. (B 17; A 164/B 205, KČU 60; 138)</a:t>
            </a:r>
          </a:p>
          <a:p>
            <a:pPr>
              <a:lnSpc>
                <a:spcPct val="81000"/>
              </a:lnSpc>
              <a:defRPr sz="2500"/>
            </a:pPr>
            <a:r>
              <a:t>I prirodna nauka (“fizika”) ima sintetičke sudove a priori za svoje osnovne principe. Primer je zakon akcije i reakcije. Naravno, naučno saznanje nije potpuno “čisto” jer mora sadržati i aposteriorne sudove, koji su po svojoj prirodi iskustveni. „Čisto“ je za Kanta samo ono saznanje koje nema empirijski (=apriorni) element. Cela matematika je primer sintetičkog aprironog saznanja.</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Naslov 1"/>
          <p:cNvSpPr txBox="1"/>
          <p:nvPr>
            <p:ph type="title"/>
          </p:nvPr>
        </p:nvSpPr>
        <p:spPr>
          <a:xfrm>
            <a:off x="838200" y="365125"/>
            <a:ext cx="10515600" cy="1325563"/>
          </a:xfrm>
          <a:prstGeom prst="rect">
            <a:avLst/>
          </a:prstGeom>
        </p:spPr>
        <p:txBody>
          <a:bodyPr/>
          <a:lstStyle/>
          <a:p>
            <a:pPr/>
            <a:r>
              <a:t>Kantove teorijske dihotomije 3: transcendentno/transcendentalno</a:t>
            </a:r>
          </a:p>
        </p:txBody>
      </p:sp>
      <p:sp>
        <p:nvSpPr>
          <p:cNvPr id="107" name="Čuvar mesta za sadržaj 2"/>
          <p:cNvSpPr txBox="1"/>
          <p:nvPr>
            <p:ph type="body" idx="1"/>
          </p:nvPr>
        </p:nvSpPr>
        <p:spPr>
          <a:xfrm>
            <a:off x="838200" y="1825625"/>
            <a:ext cx="10515600" cy="4351338"/>
          </a:xfrm>
          <a:prstGeom prst="rect">
            <a:avLst/>
          </a:prstGeom>
        </p:spPr>
        <p:txBody>
          <a:bodyPr/>
          <a:lstStyle/>
          <a:p>
            <a:pPr>
              <a:lnSpc>
                <a:spcPct val="72000"/>
              </a:lnSpc>
              <a:defRPr b="1" sz="1700" u="sng"/>
            </a:pPr>
            <a:r>
              <a:t>Transcendentno/transcendentalno.</a:t>
            </a:r>
            <a:r>
              <a:rPr b="0" u="none"/>
              <a:t> Saznanje koje nije “iz iskustva” (apriorno je), ali se i “odnosi na iskustvo” Kant naziva </a:t>
            </a:r>
            <a:r>
              <a:rPr b="0" i="1" u="none"/>
              <a:t>transcendentalnim.</a:t>
            </a:r>
            <a:r>
              <a:rPr b="0" u="none"/>
              <a:t> Taj termin je skovao sam Kant da bi napravio razliku u odnosu na ono što je </a:t>
            </a:r>
            <a:r>
              <a:rPr b="0" i="1" u="none"/>
              <a:t>transcendentno. Transcendentalno</a:t>
            </a:r>
            <a:r>
              <a:rPr b="0" u="none"/>
              <a:t> se odnosi na saznanje predmeta </a:t>
            </a:r>
            <a:r>
              <a:rPr b="0" i="1" u="none"/>
              <a:t>ako je ono a priori</a:t>
            </a:r>
            <a:r>
              <a:rPr b="0" u="none"/>
              <a:t>.</a:t>
            </a:r>
          </a:p>
          <a:p>
            <a:pPr>
              <a:lnSpc>
                <a:spcPct val="72000"/>
              </a:lnSpc>
              <a:defRPr sz="1700"/>
            </a:pPr>
            <a:r>
              <a:t>Analiza tipova ISKUSTVA – traganje za opštošću i nužnošću (=„zakon“ za Kanta). “.</a:t>
            </a:r>
          </a:p>
          <a:p>
            <a:pPr>
              <a:lnSpc>
                <a:spcPct val="72000"/>
              </a:lnSpc>
              <a:defRPr sz="1700"/>
            </a:pPr>
            <a:r>
              <a:t>Već u opažanju počinje „sinteza“ (ujedinjenje „raznovrsnosti“, organizacija). Šta se ne može eliminisati iz opažaja? Prostor i vreme.</a:t>
            </a:r>
            <a:r>
              <a:rPr i="1"/>
              <a:t> Oni postoje u iskustvu nezavisno od sadržaja iskustva i mogu se od njega zasebno i ispitivati </a:t>
            </a:r>
            <a:r>
              <a:t>(to omogućava matematiku).</a:t>
            </a:r>
            <a:r>
              <a:rPr i="1"/>
              <a:t> </a:t>
            </a:r>
            <a:r>
              <a:t>Prostor i vreme su transcendentalni i apriorni, „transcendentalni opažaji“ = „čisti opažaji“ = „čiste forme opažanja“. Apstrakcijom i izolacijom do apriornog.</a:t>
            </a:r>
          </a:p>
          <a:p>
            <a:pPr>
              <a:lnSpc>
                <a:spcPct val="72000"/>
              </a:lnSpc>
              <a:defRPr i="1" sz="1700"/>
            </a:pPr>
            <a:r>
              <a:t>Na nivou razuma, </a:t>
            </a:r>
            <a:r>
              <a:rPr i="0"/>
              <a:t>bez apriornih „kategorija“ nema </a:t>
            </a:r>
            <a:r>
              <a:t>veza</a:t>
            </a:r>
            <a:r>
              <a:rPr i="0"/>
              <a:t> između različitih opažaja. Npr. kauzalnost nije hjumovska „korisna navika“ već apriorni pojam razuma. (V. npr. A 760/B 788, A 764/B 792; KČU 380, 382) Razum pomoću svojih „čistih pojmova“ (kategorija) omogućava suspsumciju opažaja pod pravilo – pravilnost prirodnih pojava.</a:t>
            </a:r>
          </a:p>
          <a:p>
            <a:pPr>
              <a:lnSpc>
                <a:spcPct val="72000"/>
              </a:lnSpc>
              <a:defRPr sz="1700"/>
            </a:pPr>
            <a:r>
              <a:t>Aktivna uloga saznajnih moći jeste Kantov (proglašeni!)</a:t>
            </a:r>
            <a:r>
              <a:rPr i="1"/>
              <a:t> </a:t>
            </a:r>
            <a:r>
              <a:t>„kopernikanski obrt“. (B XVI; KČU 42) Do Kanta: subjekat je, po pretpostavci, neko ko pasivno “prima” saznanje. Kant je, slično Koperniku, “obrnuo” uvreženu predstavu: u njegovoj slici i sam subjekat (pomoću svojih saznajnih moći) aktivno doprinosi saznanju. </a:t>
            </a:r>
          </a:p>
          <a:p>
            <a:pPr>
              <a:lnSpc>
                <a:spcPct val="72000"/>
              </a:lnSpc>
              <a:defRPr sz="1700"/>
            </a:pPr>
            <a:r>
              <a:t>"Transcendentne" su zapravo stvari koje nije moguće saznati jer se nalaze „van granica mogućeg iskustva“. Takve stvari Kant naziva “stvarima po sebi”. Njihovo postojanje moramo pretpostaviti (šta je to što „aficira“ čulnost?), ali ne postoji nikakav način njihovog saznavanja</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Naslov 1"/>
          <p:cNvSpPr txBox="1"/>
          <p:nvPr>
            <p:ph type="title"/>
          </p:nvPr>
        </p:nvSpPr>
        <p:spPr>
          <a:xfrm>
            <a:off x="838200" y="365125"/>
            <a:ext cx="10515600" cy="1325563"/>
          </a:xfrm>
          <a:prstGeom prst="rect">
            <a:avLst/>
          </a:prstGeom>
        </p:spPr>
        <p:txBody>
          <a:bodyPr/>
          <a:lstStyle/>
          <a:p>
            <a:pPr/>
            <a:r>
              <a:t>Kantove teorijske dihotomije 4: fenomen/noumen</a:t>
            </a:r>
          </a:p>
        </p:txBody>
      </p:sp>
      <p:sp>
        <p:nvSpPr>
          <p:cNvPr id="110" name="Čuvar mesta za sadržaj 2"/>
          <p:cNvSpPr txBox="1"/>
          <p:nvPr>
            <p:ph type="body" idx="1"/>
          </p:nvPr>
        </p:nvSpPr>
        <p:spPr>
          <a:xfrm>
            <a:off x="838200" y="1825625"/>
            <a:ext cx="10515600" cy="4351338"/>
          </a:xfrm>
          <a:prstGeom prst="rect">
            <a:avLst/>
          </a:prstGeom>
        </p:spPr>
        <p:txBody>
          <a:bodyPr/>
          <a:lstStyle/>
          <a:p>
            <a:pPr>
              <a:lnSpc>
                <a:spcPct val="72000"/>
              </a:lnSpc>
              <a:defRPr sz="1700"/>
            </a:pPr>
            <a:r>
              <a:t>“Skandal je za filozofiju”, zapisao je Kant, “što ona ne može da dokaže postojanje spoljašnjeg sveta” već mora da ga za zasnuje na verovanju (B XXXIX; KČU 50n). </a:t>
            </a:r>
          </a:p>
          <a:p>
            <a:pPr>
              <a:lnSpc>
                <a:spcPct val="72000"/>
              </a:lnSpc>
              <a:defRPr sz="1700"/>
            </a:pPr>
            <a:r>
              <a:t>U neposrednom smo dodiru samo sa stvarima kako nam one </a:t>
            </a:r>
            <a:r>
              <a:rPr i="1"/>
              <a:t>izgledaju</a:t>
            </a:r>
            <a:r>
              <a:t> (kakve nam se „pojavljuju“ u čulnosti) – </a:t>
            </a:r>
            <a:r>
              <a:rPr i="1"/>
              <a:t>fenomenima</a:t>
            </a:r>
            <a:r>
              <a:t>.</a:t>
            </a:r>
          </a:p>
          <a:p>
            <a:pPr>
              <a:lnSpc>
                <a:spcPct val="72000"/>
              </a:lnSpc>
              <a:defRPr sz="1700"/>
            </a:pPr>
            <a:r>
              <a:t>Preko nivoa (čulnih) pojava um ne može dalje; ne može direktno pristupiti „stvari po sebi“. Pa ipak, pretpostavka je da su naša čula „aficirana“(up. B 41, A 51/B 75; KČU 72, 86) nekim stvarima (po sebi).  Ne može se reći da je ovo uzročno-posledični odnos jer se apriorna kategorija uzročnosti, koja pripada razumu, može primeniti samo na opažaje, a stvar po sebi po definiciji ne opažamo (samo „pojave“). „Aficiranost“=„pod uticajem“.</a:t>
            </a:r>
          </a:p>
          <a:p>
            <a:pPr>
              <a:lnSpc>
                <a:spcPct val="72000"/>
              </a:lnSpc>
              <a:defRPr sz="1700"/>
            </a:pPr>
            <a:r>
              <a:t>Ipak: za Kanta se „moguće saznanje“ odnosi se </a:t>
            </a:r>
            <a:r>
              <a:rPr i="1"/>
              <a:t>samo na pojave.</a:t>
            </a:r>
          </a:p>
          <a:p>
            <a:pPr>
              <a:lnSpc>
                <a:spcPct val="72000"/>
              </a:lnSpc>
              <a:defRPr sz="1700"/>
            </a:pPr>
            <a:r>
              <a:t>Tradicionalni predmeti metafizike – (za filozofiju morala značajni Bog, sloboda i besmrtnost duše) - nisu dostupni čulima. Njih treba tretirati kao „noumene“.</a:t>
            </a:r>
          </a:p>
          <a:p>
            <a:pPr>
              <a:lnSpc>
                <a:spcPct val="72000"/>
              </a:lnSpc>
              <a:defRPr sz="1700"/>
            </a:pPr>
            <a:r>
              <a:t>Zamisao „ne-čulnih“ predmeta saznanja: </a:t>
            </a:r>
            <a:r>
              <a:rPr i="1"/>
              <a:t>noumeni</a:t>
            </a:r>
            <a:r>
              <a:t>, „stvari po sebi“(shvatljivih samo čistim razumom) nije „samoprotivrečna“ jer čulnost ne mora biti jedina vrsta opažanja. Oni su „nepoznato nešto“, ograničavajući pojam. (A 255/B 311). Imaju negativnu, „ograničavajuću ulogu“, tako što markiraju oblast čulnog saznanja, pritom ostavljajući mesta za mogućnost  objekata saznanja koji nisu predmeti iskustva. (A 288; B 344)</a:t>
            </a:r>
          </a:p>
          <a:p>
            <a:pPr>
              <a:lnSpc>
                <a:spcPct val="72000"/>
              </a:lnSpc>
              <a:defRPr sz="1700"/>
            </a:pPr>
            <a:r>
              <a:t>Kant metafiziku naziva „prirodnom dispozicijom“, ali dovodi u pitanje mogućnost njenog zasnivanja „kao nauke“.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Naslov 1"/>
          <p:cNvSpPr txBox="1"/>
          <p:nvPr>
            <p:ph type="title"/>
          </p:nvPr>
        </p:nvSpPr>
        <p:spPr>
          <a:xfrm>
            <a:off x="838200" y="365125"/>
            <a:ext cx="10515600" cy="1325563"/>
          </a:xfrm>
          <a:prstGeom prst="rect">
            <a:avLst/>
          </a:prstGeom>
        </p:spPr>
        <p:txBody>
          <a:bodyPr/>
          <a:lstStyle/>
          <a:p>
            <a:pPr/>
            <a:r>
              <a:t>Kantove teorijske distinkcije 5: Formalno/materijalno</a:t>
            </a:r>
          </a:p>
        </p:txBody>
      </p:sp>
      <p:sp>
        <p:nvSpPr>
          <p:cNvPr id="113" name="Čuvar mesta za sadržaj 2"/>
          <p:cNvSpPr txBox="1"/>
          <p:nvPr>
            <p:ph type="body" idx="1"/>
          </p:nvPr>
        </p:nvSpPr>
        <p:spPr>
          <a:xfrm>
            <a:off x="838200" y="1825625"/>
            <a:ext cx="10515600" cy="4351338"/>
          </a:xfrm>
          <a:prstGeom prst="rect">
            <a:avLst/>
          </a:prstGeom>
        </p:spPr>
        <p:txBody>
          <a:bodyPr/>
          <a:lstStyle/>
          <a:p>
            <a:pPr>
              <a:lnSpc>
                <a:spcPct val="81000"/>
              </a:lnSpc>
              <a:defRPr sz="2500"/>
            </a:pPr>
            <a:r>
              <a:t>„Materija“ se kod Kanta ne javlja samostalno već u izrazima poput „materija pojave“ ili „materija saznanja“</a:t>
            </a:r>
          </a:p>
          <a:p>
            <a:pPr>
              <a:lnSpc>
                <a:spcPct val="81000"/>
              </a:lnSpc>
              <a:defRPr sz="2500"/>
            </a:pPr>
            <a:r>
              <a:t>Po pravilu se kontrastira sa „formom“: ono što u „pojavi“ (fenomenu) odgovara „osećaju“ je „materijalno a, ono što ovu „raznovrsnost“ </a:t>
            </a:r>
            <a:r>
              <a:rPr i="1"/>
              <a:t>uređuje</a:t>
            </a:r>
            <a:r>
              <a:t> u različite „odnose“ jeste formalno. “(A 20/B 34, KČU 69; Up. A 86/B 118).</a:t>
            </a:r>
          </a:p>
          <a:p>
            <a:pPr>
              <a:lnSpc>
                <a:spcPct val="81000"/>
              </a:lnSpc>
              <a:defRPr sz="2500"/>
            </a:pPr>
            <a:r>
              <a:t>„Formalno“ je uvek povezano sa nekom pravilnošću koja omogućava „sintezu“. Čiste forme opažanja: prostor i vreme; čiste forme razuma – kategorije.</a:t>
            </a:r>
          </a:p>
          <a:p>
            <a:pPr>
              <a:lnSpc>
                <a:spcPct val="81000"/>
              </a:lnSpc>
              <a:defRPr sz="2500"/>
            </a:pPr>
            <a:r>
              <a:t>„Opštost“ i „nužnost“ su „čista forma zakona“, tj. zakon kao takav; nema zakona koji ne mora biti opšti i nužan. I u teorijskoj i u praktičkoj filozofiji termin „zakon“ ima isto značenje.</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5" name="Naslov 1"/>
          <p:cNvSpPr txBox="1"/>
          <p:nvPr>
            <p:ph type="title"/>
          </p:nvPr>
        </p:nvSpPr>
        <p:spPr>
          <a:xfrm>
            <a:off x="838200" y="365125"/>
            <a:ext cx="10515600" cy="1325563"/>
          </a:xfrm>
          <a:prstGeom prst="rect">
            <a:avLst/>
          </a:prstGeom>
        </p:spPr>
        <p:txBody>
          <a:bodyPr/>
          <a:lstStyle/>
          <a:p>
            <a:pPr/>
            <a:r>
              <a:t>Kantove teorijske distinkcije 6: konstitutivno/regulativno</a:t>
            </a:r>
          </a:p>
        </p:txBody>
      </p:sp>
      <p:sp>
        <p:nvSpPr>
          <p:cNvPr id="116" name="Čuvar mesta za sadržaj 2"/>
          <p:cNvSpPr txBox="1"/>
          <p:nvPr>
            <p:ph type="body" idx="1"/>
          </p:nvPr>
        </p:nvSpPr>
        <p:spPr>
          <a:xfrm>
            <a:off x="838200" y="1825625"/>
            <a:ext cx="10515600" cy="4351338"/>
          </a:xfrm>
          <a:prstGeom prst="rect">
            <a:avLst/>
          </a:prstGeom>
        </p:spPr>
        <p:txBody>
          <a:bodyPr/>
          <a:lstStyle/>
          <a:p>
            <a:pPr marL="221742" indent="-221742" defTabSz="886968">
              <a:lnSpc>
                <a:spcPct val="72000"/>
              </a:lnSpc>
              <a:spcBef>
                <a:spcPts val="900"/>
              </a:spcBef>
              <a:defRPr sz="1843"/>
            </a:pPr>
            <a:r>
              <a:t>Distinkcija, iako naširoko raspravljana, kod Kanta nije eksplicirana u obliku jasnih definicija.</a:t>
            </a:r>
          </a:p>
          <a:p>
            <a:pPr marL="221742" indent="-221742" defTabSz="886968">
              <a:lnSpc>
                <a:spcPct val="72000"/>
              </a:lnSpc>
              <a:spcBef>
                <a:spcPts val="900"/>
              </a:spcBef>
              <a:defRPr sz="1843"/>
            </a:pPr>
            <a:r>
              <a:t>Osnovna ideja: (teorijski) um je moć koja nastoji da postigne „potpuno jedinstvo saznanja“, da ga kompletira u svakom smislu. Ne može se zaustaviti. (Setiti se „spontaniteta“.)</a:t>
            </a:r>
          </a:p>
          <a:p>
            <a:pPr marL="221742" indent="-221742" defTabSz="886968">
              <a:lnSpc>
                <a:spcPct val="72000"/>
              </a:lnSpc>
              <a:spcBef>
                <a:spcPts val="900"/>
              </a:spcBef>
              <a:defRPr sz="1843"/>
            </a:pPr>
            <a:r>
              <a:t>„Konstitutivna“ je svaka upotreba naših moći saznanja (uma „uopšte“) koja doprinose konstituisanju „objekata saznanja“, tako što im daju „formu“ (apriorni element). „Konstitutivni principi“ su čvrsto zasnovani – primer je upotreba kategorija razuma, poput pojma uzroka.) „Konstitutivni“ su i prostor i vreme u opažajima. </a:t>
            </a:r>
          </a:p>
          <a:p>
            <a:pPr marL="221742" indent="-221742" defTabSz="886968">
              <a:lnSpc>
                <a:spcPct val="72000"/>
              </a:lnSpc>
              <a:spcBef>
                <a:spcPts val="900"/>
              </a:spcBef>
              <a:defRPr sz="1843"/>
            </a:pPr>
            <a:r>
              <a:t>Saznanje je moguće samo u susretu </a:t>
            </a:r>
            <a:r>
              <a:rPr i="1"/>
              <a:t>apriornih</a:t>
            </a:r>
            <a:r>
              <a:t> pojmova razuma („kategorija“) i opažaja: „Misli bez sadržaja jesu prazne, opažaji bez pojmova jesu slepi.” (A 51/ B75, KČU 86). (Konstitutivne) „kategorije“ su „pojmovi kojima je podmetnut opažaj“. (Saznanje bez opažanja nije moguće.) Na nivou razuma se okončava moguće saznanje, ali um, težeći sintezi, prirodno ide dalje.</a:t>
            </a:r>
          </a:p>
          <a:p>
            <a:pPr marL="221742" indent="-221742" defTabSz="886968">
              <a:lnSpc>
                <a:spcPct val="72000"/>
              </a:lnSpc>
              <a:spcBef>
                <a:spcPts val="900"/>
              </a:spcBef>
              <a:defRPr sz="1843"/>
            </a:pPr>
            <a:r>
              <a:t>„Regulativni principi“ upravljaju teorijskim aktivnostima, iako ne mogu da pruže nikakve konstitutivne „dokaze“ koji se tiču njihovih „predmeta“. Osnovna Kantova zamisao je da saznanje ne treba da „pipa po mraku“- (Up. Bvii, A834/B862), da nečim mora da se rukovodi, da ima principe. Um je „moć principa“ koji treba da organizuju i razumom pribavljeno saznanje. Ideje su „regulativne“ jer usmeravaju saznanje, ali nisu „konstitutivne“ jer o svojim predmetima ne mogu ništa da kažu jer im se „ne može podmetnuti opažaj“.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Naslov 1"/>
          <p:cNvSpPr txBox="1"/>
          <p:nvPr>
            <p:ph type="title"/>
          </p:nvPr>
        </p:nvSpPr>
        <p:spPr>
          <a:xfrm>
            <a:off x="838200" y="365125"/>
            <a:ext cx="10515600" cy="1325563"/>
          </a:xfrm>
          <a:prstGeom prst="rect">
            <a:avLst/>
          </a:prstGeom>
        </p:spPr>
        <p:txBody>
          <a:bodyPr/>
          <a:lstStyle/>
          <a:p>
            <a:pPr/>
            <a:r>
              <a:t>Putevi i dometi saznanja</a:t>
            </a:r>
          </a:p>
        </p:txBody>
      </p:sp>
      <p:sp>
        <p:nvSpPr>
          <p:cNvPr id="119" name="Čuvar mesta za sadržaj 2"/>
          <p:cNvSpPr txBox="1"/>
          <p:nvPr>
            <p:ph type="body" idx="1"/>
          </p:nvPr>
        </p:nvSpPr>
        <p:spPr>
          <a:xfrm>
            <a:off x="838200" y="1825625"/>
            <a:ext cx="10515600" cy="4351338"/>
          </a:xfrm>
          <a:prstGeom prst="rect">
            <a:avLst/>
          </a:prstGeom>
        </p:spPr>
        <p:txBody>
          <a:bodyPr/>
          <a:lstStyle/>
          <a:p>
            <a:pPr>
              <a:lnSpc>
                <a:spcPct val="72000"/>
              </a:lnSpc>
              <a:defRPr sz="1700"/>
            </a:pPr>
            <a:r>
              <a:t>Još jednom: se podsetiti: čulnost/razum/(čisti, ponekada „dijalektički“) um</a:t>
            </a:r>
          </a:p>
          <a:p>
            <a:pPr>
              <a:lnSpc>
                <a:spcPct val="72000"/>
              </a:lnSpc>
              <a:defRPr sz="1700"/>
            </a:pPr>
            <a:r>
              <a:t>Čulnost: „sinteza“ počinje već na nivou čulnosti (koja poseduje „receptivitet“), putem „čistih formi opažanja“ (ili „čistih opažaja“), prostora i vremena. Sve što možemo saznati „dato“ nam je u prostoru i vremenu, njih ne možemo eliminisati iz iskustva. U „pojavama“ ili „opažajima“ su prostor i vreme </a:t>
            </a:r>
            <a:r>
              <a:rPr i="1"/>
              <a:t>formalni</a:t>
            </a:r>
            <a:r>
              <a:t> element koji „uređuje (materijalnu, empiričku) raznovrsnost“. (Jedno u mnoštvu.) </a:t>
            </a:r>
            <a:r>
              <a:rPr b="1" i="1" u="sng"/>
              <a:t>Odgovor na pitanje o sintetičkim apriornim sudovima matematike: moguće je jer su prostor i vreme apriorni elementi čiji se odnosi mogu ispitivati nezavisno od iskustva.</a:t>
            </a:r>
          </a:p>
          <a:p>
            <a:pPr>
              <a:lnSpc>
                <a:spcPct val="72000"/>
              </a:lnSpc>
              <a:defRPr i="1" sz="1700"/>
            </a:pPr>
            <a:r>
              <a:t>Razum</a:t>
            </a:r>
            <a:r>
              <a:rPr i="0"/>
              <a:t>. (On je „moć pojmova“ kojima se opažaji dovode u „sintetičku vezu“. (A 128), na osnovu pravila obezbeđuje „jedinstvo pojava“. Razum kao i (dijalektički) um poseduje „spontanitet“. Na osnovu svojih „čistih pojmova“ („kategorija“) on „ujedinjuje“ opažaje. </a:t>
            </a:r>
            <a:r>
              <a:t>Operacijama razuma okončava se proces svakog mogućeg saznanja. </a:t>
            </a:r>
            <a:r>
              <a:rPr b="1" u="sng"/>
              <a:t>Odgovor na pitanje o sintetičkim apriornim sudovima fizike:</a:t>
            </a:r>
            <a:r>
              <a:rPr b="1" i="0" u="sng"/>
              <a:t> </a:t>
            </a:r>
            <a:r>
              <a:rPr b="1" u="sng"/>
              <a:t>apriorni pojmovi razuma (kategorije) omogućavaju sintetičko apriorno znanje fizike.</a:t>
            </a:r>
          </a:p>
          <a:p>
            <a:pPr>
              <a:lnSpc>
                <a:spcPct val="72000"/>
              </a:lnSpc>
              <a:defRPr sz="1700"/>
            </a:pPr>
            <a:r>
              <a:t>Pa ipak, (čisti, dijalektički) um ide dalje. Razum je ograničen na „moguće iskustvo“, um nastoji da „pravila razuma“ (suštinski: operacije „kategorija“) podvede (ujedini, „sintetiše“) pod (umske) „principe“. Um je moć zaključivanja (A 131/B 169) i „moć principa“ koja pokušava da </a:t>
            </a:r>
            <a:r>
              <a:rPr i="1"/>
              <a:t>dovrši zaključivanje </a:t>
            </a:r>
            <a:r>
              <a:t>(A 302/B 359).</a:t>
            </a:r>
          </a:p>
          <a:p>
            <a:pPr>
              <a:lnSpc>
                <a:spcPct val="72000"/>
              </a:lnSpc>
              <a:defRPr sz="1700"/>
            </a:pPr>
            <a:r>
              <a:t>Dve putanje saznanja: na gore – od čula do uma (A 298/B 355); i na dole, zasnovana na „spontanitetu razuma i uma“ – od uma do čulnosti (A 547/B 575). Um </a:t>
            </a:r>
            <a:r>
              <a:rPr i="1"/>
              <a:t>zahteva</a:t>
            </a:r>
            <a:r>
              <a:t> „potpuno jedinstvo saznanja“. Odozdo: um NEUSPEŠNO pokušava da dovrši saznanje („ujedini“) i pojmove. Odozgo: um na svim nivoima </a:t>
            </a:r>
            <a:r>
              <a:rPr i="1"/>
              <a:t>zahteva</a:t>
            </a:r>
            <a:r>
              <a:t> „sintezu“ raznovrsnosti kako bi je „dovršio“.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Calibri"/>
        <a:ea typeface="Calibri"/>
        <a:cs typeface="Calibri"/>
      </a:majorFont>
      <a:minorFont>
        <a:latin typeface="Helvetica"/>
        <a:ea typeface="Helvetica"/>
        <a:cs typeface="Helvetica"/>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Calibri"/>
        <a:ea typeface="Calibri"/>
        <a:cs typeface="Calibri"/>
      </a:majorFont>
      <a:minorFont>
        <a:latin typeface="Helvetica"/>
        <a:ea typeface="Helvetica"/>
        <a:cs typeface="Helvetica"/>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