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6" r:id="rId4"/>
    <p:sldId id="267" r:id="rId5"/>
    <p:sldId id="268" r:id="rId6"/>
    <p:sldId id="269" r:id="rId7"/>
    <p:sldId id="270" r:id="rId8"/>
    <p:sldId id="271" r:id="rId9"/>
    <p:sldId id="272" r:id="rId10"/>
    <p:sldId id="273" r:id="rId11"/>
    <p:sldId id="274" r:id="rId12"/>
    <p:sldId id="275" r:id="rId13"/>
    <p:sldId id="276" r:id="rId14"/>
    <p:sldId id="278" r:id="rId15"/>
    <p:sldId id="279" r:id="rId16"/>
    <p:sldId id="259" r:id="rId17"/>
    <p:sldId id="280" r:id="rId18"/>
    <p:sldId id="281" r:id="rId19"/>
    <p:sldId id="260" r:id="rId20"/>
    <p:sldId id="261" r:id="rId21"/>
    <p:sldId id="264" r:id="rId22"/>
    <p:sldId id="283" r:id="rId23"/>
    <p:sldId id="284"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24"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C5A19B-3C36-4E6F-9F79-B33CC190F4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8C74143-FF58-4DA3-AB52-8AFD5FC551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DB4B498-70C6-4D08-9D95-50E984DBF164}"/>
              </a:ext>
            </a:extLst>
          </p:cNvPr>
          <p:cNvSpPr>
            <a:spLocks noGrp="1"/>
          </p:cNvSpPr>
          <p:nvPr>
            <p:ph type="dt" sz="half" idx="10"/>
          </p:nvPr>
        </p:nvSpPr>
        <p:spPr/>
        <p:txBody>
          <a:bodyPr/>
          <a:lstStyle/>
          <a:p>
            <a:fld id="{A4DD8C51-C471-41A6-A3A2-59DB5BE02D7E}" type="datetimeFigureOut">
              <a:rPr lang="en-US" smtClean="0"/>
              <a:t>1/16/2021</a:t>
            </a:fld>
            <a:endParaRPr lang="en-US"/>
          </a:p>
        </p:txBody>
      </p:sp>
      <p:sp>
        <p:nvSpPr>
          <p:cNvPr id="5" name="Footer Placeholder 4">
            <a:extLst>
              <a:ext uri="{FF2B5EF4-FFF2-40B4-BE49-F238E27FC236}">
                <a16:creationId xmlns:a16="http://schemas.microsoft.com/office/drawing/2014/main" xmlns="" id="{54CEA335-E507-47A4-92D7-170DEDD90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5D89ABC-C737-414C-B45E-A0F629813A00}"/>
              </a:ext>
            </a:extLst>
          </p:cNvPr>
          <p:cNvSpPr>
            <a:spLocks noGrp="1"/>
          </p:cNvSpPr>
          <p:nvPr>
            <p:ph type="sldNum" sz="quarter" idx="12"/>
          </p:nvPr>
        </p:nvSpPr>
        <p:spPr/>
        <p:txBody>
          <a:bodyPr/>
          <a:lstStyle/>
          <a:p>
            <a:fld id="{C927C20C-DDB7-4C16-A885-ACB9F74E12DC}" type="slidenum">
              <a:rPr lang="en-US" smtClean="0"/>
              <a:t>‹#›</a:t>
            </a:fld>
            <a:endParaRPr lang="en-US"/>
          </a:p>
        </p:txBody>
      </p:sp>
    </p:spTree>
    <p:extLst>
      <p:ext uri="{BB962C8B-B14F-4D97-AF65-F5344CB8AC3E}">
        <p14:creationId xmlns:p14="http://schemas.microsoft.com/office/powerpoint/2010/main" val="601634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4AE2E9-FBD1-4CEB-8EE9-59284557ED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F5B95E-378E-4EA0-97E1-3A5CEE6F548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7323F05-BF07-4174-AD85-B2F85E2F29D7}"/>
              </a:ext>
            </a:extLst>
          </p:cNvPr>
          <p:cNvSpPr>
            <a:spLocks noGrp="1"/>
          </p:cNvSpPr>
          <p:nvPr>
            <p:ph type="dt" sz="half" idx="10"/>
          </p:nvPr>
        </p:nvSpPr>
        <p:spPr/>
        <p:txBody>
          <a:bodyPr/>
          <a:lstStyle/>
          <a:p>
            <a:fld id="{A4DD8C51-C471-41A6-A3A2-59DB5BE02D7E}" type="datetimeFigureOut">
              <a:rPr lang="en-US" smtClean="0"/>
              <a:t>1/16/2021</a:t>
            </a:fld>
            <a:endParaRPr lang="en-US"/>
          </a:p>
        </p:txBody>
      </p:sp>
      <p:sp>
        <p:nvSpPr>
          <p:cNvPr id="5" name="Footer Placeholder 4">
            <a:extLst>
              <a:ext uri="{FF2B5EF4-FFF2-40B4-BE49-F238E27FC236}">
                <a16:creationId xmlns:a16="http://schemas.microsoft.com/office/drawing/2014/main" xmlns="" id="{2AD0FD3F-E2A3-4D09-A742-91A33E4B8C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3CBDD28-036C-4864-998E-359067143B97}"/>
              </a:ext>
            </a:extLst>
          </p:cNvPr>
          <p:cNvSpPr>
            <a:spLocks noGrp="1"/>
          </p:cNvSpPr>
          <p:nvPr>
            <p:ph type="sldNum" sz="quarter" idx="12"/>
          </p:nvPr>
        </p:nvSpPr>
        <p:spPr/>
        <p:txBody>
          <a:bodyPr/>
          <a:lstStyle/>
          <a:p>
            <a:fld id="{C927C20C-DDB7-4C16-A885-ACB9F74E12DC}" type="slidenum">
              <a:rPr lang="en-US" smtClean="0"/>
              <a:t>‹#›</a:t>
            </a:fld>
            <a:endParaRPr lang="en-US"/>
          </a:p>
        </p:txBody>
      </p:sp>
    </p:spTree>
    <p:extLst>
      <p:ext uri="{BB962C8B-B14F-4D97-AF65-F5344CB8AC3E}">
        <p14:creationId xmlns:p14="http://schemas.microsoft.com/office/powerpoint/2010/main" val="769217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A971700-EC48-42DB-B29A-A0D9E2C36A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D037130-E2FF-4B18-BF3A-7D53FA8EB3A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F3E947B-033E-496F-8CC2-CCE05499231C}"/>
              </a:ext>
            </a:extLst>
          </p:cNvPr>
          <p:cNvSpPr>
            <a:spLocks noGrp="1"/>
          </p:cNvSpPr>
          <p:nvPr>
            <p:ph type="dt" sz="half" idx="10"/>
          </p:nvPr>
        </p:nvSpPr>
        <p:spPr/>
        <p:txBody>
          <a:bodyPr/>
          <a:lstStyle/>
          <a:p>
            <a:fld id="{A4DD8C51-C471-41A6-A3A2-59DB5BE02D7E}" type="datetimeFigureOut">
              <a:rPr lang="en-US" smtClean="0"/>
              <a:t>1/16/2021</a:t>
            </a:fld>
            <a:endParaRPr lang="en-US"/>
          </a:p>
        </p:txBody>
      </p:sp>
      <p:sp>
        <p:nvSpPr>
          <p:cNvPr id="5" name="Footer Placeholder 4">
            <a:extLst>
              <a:ext uri="{FF2B5EF4-FFF2-40B4-BE49-F238E27FC236}">
                <a16:creationId xmlns:a16="http://schemas.microsoft.com/office/drawing/2014/main" xmlns="" id="{EA8501FC-63E5-42AA-867E-711B3F5DE1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89179D5-8D2A-4E9C-B2C2-3AB13686D611}"/>
              </a:ext>
            </a:extLst>
          </p:cNvPr>
          <p:cNvSpPr>
            <a:spLocks noGrp="1"/>
          </p:cNvSpPr>
          <p:nvPr>
            <p:ph type="sldNum" sz="quarter" idx="12"/>
          </p:nvPr>
        </p:nvSpPr>
        <p:spPr/>
        <p:txBody>
          <a:bodyPr/>
          <a:lstStyle/>
          <a:p>
            <a:fld id="{C927C20C-DDB7-4C16-A885-ACB9F74E12DC}" type="slidenum">
              <a:rPr lang="en-US" smtClean="0"/>
              <a:t>‹#›</a:t>
            </a:fld>
            <a:endParaRPr lang="en-US"/>
          </a:p>
        </p:txBody>
      </p:sp>
    </p:spTree>
    <p:extLst>
      <p:ext uri="{BB962C8B-B14F-4D97-AF65-F5344CB8AC3E}">
        <p14:creationId xmlns:p14="http://schemas.microsoft.com/office/powerpoint/2010/main" val="2478602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6AF8B8-F13B-40F4-BC43-B54A3DCA73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EC5E789-AF45-481F-BED7-3D645F8C629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BD9E9F9-AD4C-49C1-8389-709D05D8F5A0}"/>
              </a:ext>
            </a:extLst>
          </p:cNvPr>
          <p:cNvSpPr>
            <a:spLocks noGrp="1"/>
          </p:cNvSpPr>
          <p:nvPr>
            <p:ph type="dt" sz="half" idx="10"/>
          </p:nvPr>
        </p:nvSpPr>
        <p:spPr/>
        <p:txBody>
          <a:bodyPr/>
          <a:lstStyle/>
          <a:p>
            <a:fld id="{A4DD8C51-C471-41A6-A3A2-59DB5BE02D7E}" type="datetimeFigureOut">
              <a:rPr lang="en-US" smtClean="0"/>
              <a:t>1/16/2021</a:t>
            </a:fld>
            <a:endParaRPr lang="en-US"/>
          </a:p>
        </p:txBody>
      </p:sp>
      <p:sp>
        <p:nvSpPr>
          <p:cNvPr id="5" name="Footer Placeholder 4">
            <a:extLst>
              <a:ext uri="{FF2B5EF4-FFF2-40B4-BE49-F238E27FC236}">
                <a16:creationId xmlns:a16="http://schemas.microsoft.com/office/drawing/2014/main" xmlns="" id="{FCB10F4F-E672-4D6A-8C8B-B03E6D37F7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581C6BE-5DDB-4000-BCEF-C6C0F98F878B}"/>
              </a:ext>
            </a:extLst>
          </p:cNvPr>
          <p:cNvSpPr>
            <a:spLocks noGrp="1"/>
          </p:cNvSpPr>
          <p:nvPr>
            <p:ph type="sldNum" sz="quarter" idx="12"/>
          </p:nvPr>
        </p:nvSpPr>
        <p:spPr/>
        <p:txBody>
          <a:bodyPr/>
          <a:lstStyle/>
          <a:p>
            <a:fld id="{C927C20C-DDB7-4C16-A885-ACB9F74E12DC}" type="slidenum">
              <a:rPr lang="en-US" smtClean="0"/>
              <a:t>‹#›</a:t>
            </a:fld>
            <a:endParaRPr lang="en-US"/>
          </a:p>
        </p:txBody>
      </p:sp>
    </p:spTree>
    <p:extLst>
      <p:ext uri="{BB962C8B-B14F-4D97-AF65-F5344CB8AC3E}">
        <p14:creationId xmlns:p14="http://schemas.microsoft.com/office/powerpoint/2010/main" val="2763918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CAB0BC-C8CC-4188-AC27-6B2D072D1D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385FD95E-5EED-43F0-9B94-87A53E11B4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D55BA75-6497-4494-A99C-CA4E9478BFB6}"/>
              </a:ext>
            </a:extLst>
          </p:cNvPr>
          <p:cNvSpPr>
            <a:spLocks noGrp="1"/>
          </p:cNvSpPr>
          <p:nvPr>
            <p:ph type="dt" sz="half" idx="10"/>
          </p:nvPr>
        </p:nvSpPr>
        <p:spPr/>
        <p:txBody>
          <a:bodyPr/>
          <a:lstStyle/>
          <a:p>
            <a:fld id="{A4DD8C51-C471-41A6-A3A2-59DB5BE02D7E}" type="datetimeFigureOut">
              <a:rPr lang="en-US" smtClean="0"/>
              <a:t>1/16/2021</a:t>
            </a:fld>
            <a:endParaRPr lang="en-US"/>
          </a:p>
        </p:txBody>
      </p:sp>
      <p:sp>
        <p:nvSpPr>
          <p:cNvPr id="5" name="Footer Placeholder 4">
            <a:extLst>
              <a:ext uri="{FF2B5EF4-FFF2-40B4-BE49-F238E27FC236}">
                <a16:creationId xmlns:a16="http://schemas.microsoft.com/office/drawing/2014/main" xmlns="" id="{4E17F8BA-6D56-44F5-B147-E20514F861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44DB9C67-DB5C-44FA-A78F-4B176FFC36D9}"/>
              </a:ext>
            </a:extLst>
          </p:cNvPr>
          <p:cNvSpPr>
            <a:spLocks noGrp="1"/>
          </p:cNvSpPr>
          <p:nvPr>
            <p:ph type="sldNum" sz="quarter" idx="12"/>
          </p:nvPr>
        </p:nvSpPr>
        <p:spPr/>
        <p:txBody>
          <a:bodyPr/>
          <a:lstStyle/>
          <a:p>
            <a:fld id="{C927C20C-DDB7-4C16-A885-ACB9F74E12DC}" type="slidenum">
              <a:rPr lang="en-US" smtClean="0"/>
              <a:t>‹#›</a:t>
            </a:fld>
            <a:endParaRPr lang="en-US"/>
          </a:p>
        </p:txBody>
      </p:sp>
    </p:spTree>
    <p:extLst>
      <p:ext uri="{BB962C8B-B14F-4D97-AF65-F5344CB8AC3E}">
        <p14:creationId xmlns:p14="http://schemas.microsoft.com/office/powerpoint/2010/main" val="1509476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E39D1D-E3D7-48F3-8C52-B901529E1DA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290C235-9ADD-4CD0-8834-DF29B41A8C1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8AF08A4-4AC1-4DFB-96CE-1237B30A76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780C5DE4-82F4-40A0-8525-978E382ECD62}"/>
              </a:ext>
            </a:extLst>
          </p:cNvPr>
          <p:cNvSpPr>
            <a:spLocks noGrp="1"/>
          </p:cNvSpPr>
          <p:nvPr>
            <p:ph type="dt" sz="half" idx="10"/>
          </p:nvPr>
        </p:nvSpPr>
        <p:spPr/>
        <p:txBody>
          <a:bodyPr/>
          <a:lstStyle/>
          <a:p>
            <a:fld id="{A4DD8C51-C471-41A6-A3A2-59DB5BE02D7E}" type="datetimeFigureOut">
              <a:rPr lang="en-US" smtClean="0"/>
              <a:t>1/16/2021</a:t>
            </a:fld>
            <a:endParaRPr lang="en-US"/>
          </a:p>
        </p:txBody>
      </p:sp>
      <p:sp>
        <p:nvSpPr>
          <p:cNvPr id="6" name="Footer Placeholder 5">
            <a:extLst>
              <a:ext uri="{FF2B5EF4-FFF2-40B4-BE49-F238E27FC236}">
                <a16:creationId xmlns:a16="http://schemas.microsoft.com/office/drawing/2014/main" xmlns="" id="{20F6BCA7-F186-4DAE-B904-44C08E079A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503447AC-0AF4-498F-955C-B2C72D0FD69C}"/>
              </a:ext>
            </a:extLst>
          </p:cNvPr>
          <p:cNvSpPr>
            <a:spLocks noGrp="1"/>
          </p:cNvSpPr>
          <p:nvPr>
            <p:ph type="sldNum" sz="quarter" idx="12"/>
          </p:nvPr>
        </p:nvSpPr>
        <p:spPr/>
        <p:txBody>
          <a:bodyPr/>
          <a:lstStyle/>
          <a:p>
            <a:fld id="{C927C20C-DDB7-4C16-A885-ACB9F74E12DC}" type="slidenum">
              <a:rPr lang="en-US" smtClean="0"/>
              <a:t>‹#›</a:t>
            </a:fld>
            <a:endParaRPr lang="en-US"/>
          </a:p>
        </p:txBody>
      </p:sp>
    </p:spTree>
    <p:extLst>
      <p:ext uri="{BB962C8B-B14F-4D97-AF65-F5344CB8AC3E}">
        <p14:creationId xmlns:p14="http://schemas.microsoft.com/office/powerpoint/2010/main" val="3278719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0B0844-F156-4056-A7CC-EBCF9D2DE2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C33A53F-923F-4BD1-84F4-68E78BAF4A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7ADE1C40-4D9F-46C3-9062-AEE9AE31716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457EB131-BD9A-4EB2-8688-2A33C85165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2858338F-5A31-408B-B9C2-AB7B48FEB31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1709D6C9-88BC-48C8-AFE0-C24ABDBBDD9C}"/>
              </a:ext>
            </a:extLst>
          </p:cNvPr>
          <p:cNvSpPr>
            <a:spLocks noGrp="1"/>
          </p:cNvSpPr>
          <p:nvPr>
            <p:ph type="dt" sz="half" idx="10"/>
          </p:nvPr>
        </p:nvSpPr>
        <p:spPr/>
        <p:txBody>
          <a:bodyPr/>
          <a:lstStyle/>
          <a:p>
            <a:fld id="{A4DD8C51-C471-41A6-A3A2-59DB5BE02D7E}" type="datetimeFigureOut">
              <a:rPr lang="en-US" smtClean="0"/>
              <a:t>1/16/2021</a:t>
            </a:fld>
            <a:endParaRPr lang="en-US"/>
          </a:p>
        </p:txBody>
      </p:sp>
      <p:sp>
        <p:nvSpPr>
          <p:cNvPr id="8" name="Footer Placeholder 7">
            <a:extLst>
              <a:ext uri="{FF2B5EF4-FFF2-40B4-BE49-F238E27FC236}">
                <a16:creationId xmlns:a16="http://schemas.microsoft.com/office/drawing/2014/main" xmlns="" id="{89688C54-E659-4075-8EAF-8B1BD1F8E7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A4A61323-D67C-46B1-BC3A-0775A69CA5AE}"/>
              </a:ext>
            </a:extLst>
          </p:cNvPr>
          <p:cNvSpPr>
            <a:spLocks noGrp="1"/>
          </p:cNvSpPr>
          <p:nvPr>
            <p:ph type="sldNum" sz="quarter" idx="12"/>
          </p:nvPr>
        </p:nvSpPr>
        <p:spPr/>
        <p:txBody>
          <a:bodyPr/>
          <a:lstStyle/>
          <a:p>
            <a:fld id="{C927C20C-DDB7-4C16-A885-ACB9F74E12DC}" type="slidenum">
              <a:rPr lang="en-US" smtClean="0"/>
              <a:t>‹#›</a:t>
            </a:fld>
            <a:endParaRPr lang="en-US"/>
          </a:p>
        </p:txBody>
      </p:sp>
    </p:spTree>
    <p:extLst>
      <p:ext uri="{BB962C8B-B14F-4D97-AF65-F5344CB8AC3E}">
        <p14:creationId xmlns:p14="http://schemas.microsoft.com/office/powerpoint/2010/main" val="3336197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0A084D-9255-48E8-8FCA-B45380FFAF8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008DFBD-933F-4B30-B977-7CE5479BFEEB}"/>
              </a:ext>
            </a:extLst>
          </p:cNvPr>
          <p:cNvSpPr>
            <a:spLocks noGrp="1"/>
          </p:cNvSpPr>
          <p:nvPr>
            <p:ph type="dt" sz="half" idx="10"/>
          </p:nvPr>
        </p:nvSpPr>
        <p:spPr/>
        <p:txBody>
          <a:bodyPr/>
          <a:lstStyle/>
          <a:p>
            <a:fld id="{A4DD8C51-C471-41A6-A3A2-59DB5BE02D7E}" type="datetimeFigureOut">
              <a:rPr lang="en-US" smtClean="0"/>
              <a:t>1/16/2021</a:t>
            </a:fld>
            <a:endParaRPr lang="en-US"/>
          </a:p>
        </p:txBody>
      </p:sp>
      <p:sp>
        <p:nvSpPr>
          <p:cNvPr id="4" name="Footer Placeholder 3">
            <a:extLst>
              <a:ext uri="{FF2B5EF4-FFF2-40B4-BE49-F238E27FC236}">
                <a16:creationId xmlns:a16="http://schemas.microsoft.com/office/drawing/2014/main" xmlns="" id="{4E412C3E-C9E8-48CB-A551-91B7F94FF6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910C9332-2246-4711-93F0-5798CEB50F92}"/>
              </a:ext>
            </a:extLst>
          </p:cNvPr>
          <p:cNvSpPr>
            <a:spLocks noGrp="1"/>
          </p:cNvSpPr>
          <p:nvPr>
            <p:ph type="sldNum" sz="quarter" idx="12"/>
          </p:nvPr>
        </p:nvSpPr>
        <p:spPr/>
        <p:txBody>
          <a:bodyPr/>
          <a:lstStyle/>
          <a:p>
            <a:fld id="{C927C20C-DDB7-4C16-A885-ACB9F74E12DC}" type="slidenum">
              <a:rPr lang="en-US" smtClean="0"/>
              <a:t>‹#›</a:t>
            </a:fld>
            <a:endParaRPr lang="en-US"/>
          </a:p>
        </p:txBody>
      </p:sp>
    </p:spTree>
    <p:extLst>
      <p:ext uri="{BB962C8B-B14F-4D97-AF65-F5344CB8AC3E}">
        <p14:creationId xmlns:p14="http://schemas.microsoft.com/office/powerpoint/2010/main" val="1483122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53D23E0A-68AD-4DEE-A7F5-27EE33547796}"/>
              </a:ext>
            </a:extLst>
          </p:cNvPr>
          <p:cNvSpPr>
            <a:spLocks noGrp="1"/>
          </p:cNvSpPr>
          <p:nvPr>
            <p:ph type="dt" sz="half" idx="10"/>
          </p:nvPr>
        </p:nvSpPr>
        <p:spPr/>
        <p:txBody>
          <a:bodyPr/>
          <a:lstStyle/>
          <a:p>
            <a:fld id="{A4DD8C51-C471-41A6-A3A2-59DB5BE02D7E}" type="datetimeFigureOut">
              <a:rPr lang="en-US" smtClean="0"/>
              <a:t>1/16/2021</a:t>
            </a:fld>
            <a:endParaRPr lang="en-US"/>
          </a:p>
        </p:txBody>
      </p:sp>
      <p:sp>
        <p:nvSpPr>
          <p:cNvPr id="3" name="Footer Placeholder 2">
            <a:extLst>
              <a:ext uri="{FF2B5EF4-FFF2-40B4-BE49-F238E27FC236}">
                <a16:creationId xmlns:a16="http://schemas.microsoft.com/office/drawing/2014/main" xmlns="" id="{5215F2EF-4DA5-4AB7-B417-D2C7AA0ABFE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AC587F63-6A6A-4410-AD37-055AED72D40A}"/>
              </a:ext>
            </a:extLst>
          </p:cNvPr>
          <p:cNvSpPr>
            <a:spLocks noGrp="1"/>
          </p:cNvSpPr>
          <p:nvPr>
            <p:ph type="sldNum" sz="quarter" idx="12"/>
          </p:nvPr>
        </p:nvSpPr>
        <p:spPr/>
        <p:txBody>
          <a:bodyPr/>
          <a:lstStyle/>
          <a:p>
            <a:fld id="{C927C20C-DDB7-4C16-A885-ACB9F74E12DC}" type="slidenum">
              <a:rPr lang="en-US" smtClean="0"/>
              <a:t>‹#›</a:t>
            </a:fld>
            <a:endParaRPr lang="en-US"/>
          </a:p>
        </p:txBody>
      </p:sp>
    </p:spTree>
    <p:extLst>
      <p:ext uri="{BB962C8B-B14F-4D97-AF65-F5344CB8AC3E}">
        <p14:creationId xmlns:p14="http://schemas.microsoft.com/office/powerpoint/2010/main" val="1257542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BF13B7-A14A-495C-A2C1-33A39B85FA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D291B13F-2E13-4801-A520-6EE367672A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A1F5A9B-E306-40ED-B1B9-CCE629B731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B462A63A-3BCA-487D-8C88-8145C595D5BA}"/>
              </a:ext>
            </a:extLst>
          </p:cNvPr>
          <p:cNvSpPr>
            <a:spLocks noGrp="1"/>
          </p:cNvSpPr>
          <p:nvPr>
            <p:ph type="dt" sz="half" idx="10"/>
          </p:nvPr>
        </p:nvSpPr>
        <p:spPr/>
        <p:txBody>
          <a:bodyPr/>
          <a:lstStyle/>
          <a:p>
            <a:fld id="{A4DD8C51-C471-41A6-A3A2-59DB5BE02D7E}" type="datetimeFigureOut">
              <a:rPr lang="en-US" smtClean="0"/>
              <a:t>1/16/2021</a:t>
            </a:fld>
            <a:endParaRPr lang="en-US"/>
          </a:p>
        </p:txBody>
      </p:sp>
      <p:sp>
        <p:nvSpPr>
          <p:cNvPr id="6" name="Footer Placeholder 5">
            <a:extLst>
              <a:ext uri="{FF2B5EF4-FFF2-40B4-BE49-F238E27FC236}">
                <a16:creationId xmlns:a16="http://schemas.microsoft.com/office/drawing/2014/main" xmlns="" id="{00E955D5-7F5F-4F88-953D-4077C7638B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EEC3139-DE0D-46F1-A64A-FA201827670D}"/>
              </a:ext>
            </a:extLst>
          </p:cNvPr>
          <p:cNvSpPr>
            <a:spLocks noGrp="1"/>
          </p:cNvSpPr>
          <p:nvPr>
            <p:ph type="sldNum" sz="quarter" idx="12"/>
          </p:nvPr>
        </p:nvSpPr>
        <p:spPr/>
        <p:txBody>
          <a:bodyPr/>
          <a:lstStyle/>
          <a:p>
            <a:fld id="{C927C20C-DDB7-4C16-A885-ACB9F74E12DC}" type="slidenum">
              <a:rPr lang="en-US" smtClean="0"/>
              <a:t>‹#›</a:t>
            </a:fld>
            <a:endParaRPr lang="en-US"/>
          </a:p>
        </p:txBody>
      </p:sp>
    </p:spTree>
    <p:extLst>
      <p:ext uri="{BB962C8B-B14F-4D97-AF65-F5344CB8AC3E}">
        <p14:creationId xmlns:p14="http://schemas.microsoft.com/office/powerpoint/2010/main" val="327924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E65C02-8BAE-4446-9FE5-4163F39DBA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6F757545-F004-4125-AC37-E177483AE0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5B1B4419-5F92-4D63-89ED-04E4886642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27F8D3A-CDA9-49DE-B13B-5775742ABDBA}"/>
              </a:ext>
            </a:extLst>
          </p:cNvPr>
          <p:cNvSpPr>
            <a:spLocks noGrp="1"/>
          </p:cNvSpPr>
          <p:nvPr>
            <p:ph type="dt" sz="half" idx="10"/>
          </p:nvPr>
        </p:nvSpPr>
        <p:spPr/>
        <p:txBody>
          <a:bodyPr/>
          <a:lstStyle/>
          <a:p>
            <a:fld id="{A4DD8C51-C471-41A6-A3A2-59DB5BE02D7E}" type="datetimeFigureOut">
              <a:rPr lang="en-US" smtClean="0"/>
              <a:t>1/16/2021</a:t>
            </a:fld>
            <a:endParaRPr lang="en-US"/>
          </a:p>
        </p:txBody>
      </p:sp>
      <p:sp>
        <p:nvSpPr>
          <p:cNvPr id="6" name="Footer Placeholder 5">
            <a:extLst>
              <a:ext uri="{FF2B5EF4-FFF2-40B4-BE49-F238E27FC236}">
                <a16:creationId xmlns:a16="http://schemas.microsoft.com/office/drawing/2014/main" xmlns="" id="{D3C683C0-891C-41ED-8796-7BA297BE3D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0DDA49D-E694-4973-B8E6-C63DAB860010}"/>
              </a:ext>
            </a:extLst>
          </p:cNvPr>
          <p:cNvSpPr>
            <a:spLocks noGrp="1"/>
          </p:cNvSpPr>
          <p:nvPr>
            <p:ph type="sldNum" sz="quarter" idx="12"/>
          </p:nvPr>
        </p:nvSpPr>
        <p:spPr/>
        <p:txBody>
          <a:bodyPr/>
          <a:lstStyle/>
          <a:p>
            <a:fld id="{C927C20C-DDB7-4C16-A885-ACB9F74E12DC}" type="slidenum">
              <a:rPr lang="en-US" smtClean="0"/>
              <a:t>‹#›</a:t>
            </a:fld>
            <a:endParaRPr lang="en-US"/>
          </a:p>
        </p:txBody>
      </p:sp>
    </p:spTree>
    <p:extLst>
      <p:ext uri="{BB962C8B-B14F-4D97-AF65-F5344CB8AC3E}">
        <p14:creationId xmlns:p14="http://schemas.microsoft.com/office/powerpoint/2010/main" val="4008422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9AEF888-67DF-41BA-927A-4AEFF6AFCC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4F89A63-B198-48AB-96E5-BCC08A5330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AE28700-25F0-4BC8-A19B-2ABB7F8FA5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D8C51-C471-41A6-A3A2-59DB5BE02D7E}" type="datetimeFigureOut">
              <a:rPr lang="en-US" smtClean="0"/>
              <a:t>1/16/2021</a:t>
            </a:fld>
            <a:endParaRPr lang="en-US"/>
          </a:p>
        </p:txBody>
      </p:sp>
      <p:sp>
        <p:nvSpPr>
          <p:cNvPr id="5" name="Footer Placeholder 4">
            <a:extLst>
              <a:ext uri="{FF2B5EF4-FFF2-40B4-BE49-F238E27FC236}">
                <a16:creationId xmlns:a16="http://schemas.microsoft.com/office/drawing/2014/main" xmlns="" id="{196AB7A1-07CA-4D72-A28D-8F96C4B8BA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94BA84EB-1766-45B7-9CAC-E62A494A14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27C20C-DDB7-4C16-A885-ACB9F74E12DC}" type="slidenum">
              <a:rPr lang="en-US" smtClean="0"/>
              <a:t>‹#›</a:t>
            </a:fld>
            <a:endParaRPr lang="en-US"/>
          </a:p>
        </p:txBody>
      </p:sp>
    </p:spTree>
    <p:extLst>
      <p:ext uri="{BB962C8B-B14F-4D97-AF65-F5344CB8AC3E}">
        <p14:creationId xmlns:p14="http://schemas.microsoft.com/office/powerpoint/2010/main" val="1003407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293CAC-ECC9-4095-A570-7E3ED30CB756}"/>
              </a:ext>
            </a:extLst>
          </p:cNvPr>
          <p:cNvSpPr>
            <a:spLocks noGrp="1"/>
          </p:cNvSpPr>
          <p:nvPr>
            <p:ph type="ctrTitle"/>
          </p:nvPr>
        </p:nvSpPr>
        <p:spPr/>
        <p:txBody>
          <a:bodyPr>
            <a:noAutofit/>
          </a:bodyPr>
          <a:lstStyle/>
          <a:p>
            <a:r>
              <a:rPr lang="sr-Latn-RS" sz="2800" dirty="0">
                <a:latin typeface="Cambria" panose="02040503050406030204" pitchFamily="18" charset="0"/>
                <a:ea typeface="Cambria" panose="02040503050406030204" pitchFamily="18" charset="0"/>
              </a:rPr>
              <a:t/>
            </a:r>
            <a:br>
              <a:rPr lang="sr-Latn-RS" sz="2800" dirty="0">
                <a:latin typeface="Cambria" panose="02040503050406030204" pitchFamily="18" charset="0"/>
                <a:ea typeface="Cambria" panose="02040503050406030204" pitchFamily="18" charset="0"/>
              </a:rPr>
            </a:br>
            <a:r>
              <a:rPr lang="sr-Latn-RS" sz="2800" dirty="0">
                <a:latin typeface="Cambria" panose="02040503050406030204" pitchFamily="18" charset="0"/>
                <a:ea typeface="Cambria" panose="02040503050406030204" pitchFamily="18" charset="0"/>
              </a:rPr>
              <a:t/>
            </a:r>
            <a:br>
              <a:rPr lang="sr-Latn-RS" sz="2800" dirty="0">
                <a:latin typeface="Cambria" panose="02040503050406030204" pitchFamily="18" charset="0"/>
                <a:ea typeface="Cambria" panose="02040503050406030204" pitchFamily="18" charset="0"/>
              </a:rPr>
            </a:br>
            <a:r>
              <a:rPr lang="sr-Latn-RS" sz="2800" dirty="0" smtClean="0">
                <a:latin typeface="Cambria" panose="02040503050406030204" pitchFamily="18" charset="0"/>
                <a:ea typeface="Cambria" panose="02040503050406030204" pitchFamily="18" charset="0"/>
              </a:rPr>
              <a:t/>
            </a:r>
            <a:br>
              <a:rPr lang="sr-Latn-RS" sz="2800" dirty="0" smtClean="0">
                <a:latin typeface="Cambria" panose="02040503050406030204" pitchFamily="18" charset="0"/>
                <a:ea typeface="Cambria" panose="02040503050406030204" pitchFamily="18" charset="0"/>
              </a:rPr>
            </a:br>
            <a:r>
              <a:rPr lang="sr-Latn-RS" sz="2800" b="1" dirty="0" smtClean="0">
                <a:latin typeface="Cambria" panose="02040503050406030204" pitchFamily="18" charset="0"/>
                <a:ea typeface="Cambria" panose="02040503050406030204" pitchFamily="18" charset="0"/>
              </a:rPr>
              <a:t>Kvalitativna </a:t>
            </a:r>
            <a:r>
              <a:rPr lang="sr-Latn-RS" sz="2800" b="1" dirty="0">
                <a:latin typeface="Cambria" panose="02040503050406030204" pitchFamily="18" charset="0"/>
                <a:ea typeface="Cambria" panose="02040503050406030204" pitchFamily="18" charset="0"/>
              </a:rPr>
              <a:t>vs. kvantitativna </a:t>
            </a:r>
            <a:r>
              <a:rPr lang="sr-Latn-RS" sz="2800" b="1" dirty="0" smtClean="0">
                <a:latin typeface="Cambria" panose="02040503050406030204" pitchFamily="18" charset="0"/>
                <a:ea typeface="Cambria" panose="02040503050406030204" pitchFamily="18" charset="0"/>
              </a:rPr>
              <a:t>istraživanja</a:t>
            </a:r>
            <a:br>
              <a:rPr lang="sr-Latn-RS" sz="2800" b="1" dirty="0" smtClean="0">
                <a:latin typeface="Cambria" panose="02040503050406030204" pitchFamily="18" charset="0"/>
                <a:ea typeface="Cambria" panose="02040503050406030204" pitchFamily="18" charset="0"/>
              </a:rPr>
            </a:br>
            <a:r>
              <a:rPr lang="sr-Latn-RS" sz="2800" b="1" dirty="0" smtClean="0">
                <a:latin typeface="Cambria" panose="02040503050406030204" pitchFamily="18" charset="0"/>
                <a:ea typeface="Cambria" panose="02040503050406030204" pitchFamily="18" charset="0"/>
              </a:rPr>
              <a:t>Kako sprovesti kvalitativno istraživanje</a:t>
            </a:r>
            <a:endParaRPr lang="en-US" sz="2800" dirty="0"/>
          </a:p>
        </p:txBody>
      </p:sp>
      <p:sp>
        <p:nvSpPr>
          <p:cNvPr id="3" name="Subtitle 2">
            <a:extLst>
              <a:ext uri="{FF2B5EF4-FFF2-40B4-BE49-F238E27FC236}">
                <a16:creationId xmlns:a16="http://schemas.microsoft.com/office/drawing/2014/main" xmlns="" id="{059AA3DC-145D-4BD0-8053-FB51E3A111E1}"/>
              </a:ext>
            </a:extLst>
          </p:cNvPr>
          <p:cNvSpPr>
            <a:spLocks noGrp="1"/>
          </p:cNvSpPr>
          <p:nvPr>
            <p:ph type="subTitle" idx="1"/>
          </p:nvPr>
        </p:nvSpPr>
        <p:spPr/>
        <p:txBody>
          <a:bodyPr>
            <a:normAutofit lnSpcReduction="10000"/>
          </a:bodyPr>
          <a:lstStyle/>
          <a:p>
            <a:endParaRPr lang="sr-Latn-RS" dirty="0" smtClean="0">
              <a:latin typeface="Cambria" panose="02040503050406030204" pitchFamily="18" charset="0"/>
              <a:ea typeface="Cambria" panose="02040503050406030204" pitchFamily="18" charset="0"/>
            </a:endParaRPr>
          </a:p>
          <a:p>
            <a:r>
              <a:rPr lang="sr-Latn-RS" smtClean="0">
                <a:latin typeface="Cambria" panose="02040503050406030204" pitchFamily="18" charset="0"/>
                <a:ea typeface="Cambria" panose="02040503050406030204" pitchFamily="18" charset="0"/>
              </a:rPr>
              <a:t>Opšta metodologija </a:t>
            </a:r>
            <a:r>
              <a:rPr lang="sr-Latn-RS" dirty="0" smtClean="0">
                <a:latin typeface="Cambria" panose="02040503050406030204" pitchFamily="18" charset="0"/>
                <a:ea typeface="Cambria" panose="02040503050406030204" pitchFamily="18" charset="0"/>
              </a:rPr>
              <a:t>etnologije i antropologije</a:t>
            </a:r>
          </a:p>
          <a:p>
            <a:endParaRPr lang="sr-Latn-RS" dirty="0">
              <a:latin typeface="Cambria" panose="02040503050406030204" pitchFamily="18" charset="0"/>
              <a:ea typeface="Cambria" panose="02040503050406030204" pitchFamily="18" charset="0"/>
            </a:endParaRPr>
          </a:p>
          <a:p>
            <a:r>
              <a:rPr lang="sr-Latn-RS" dirty="0">
                <a:latin typeface="Cambria" panose="02040503050406030204" pitchFamily="18" charset="0"/>
                <a:ea typeface="Cambria" panose="02040503050406030204" pitchFamily="18" charset="0"/>
              </a:rPr>
              <a:t>p</a:t>
            </a:r>
            <a:r>
              <a:rPr lang="sr-Latn-RS" dirty="0" smtClean="0">
                <a:latin typeface="Cambria" panose="02040503050406030204" pitchFamily="18" charset="0"/>
                <a:ea typeface="Cambria" panose="02040503050406030204" pitchFamily="18" charset="0"/>
              </a:rPr>
              <a:t>rof. dr Miloš Milenković</a:t>
            </a:r>
            <a:endParaRPr lang="sr-Latn-R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35706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374844-9B50-4DE3-AD8A-911FB9AECFCC}"/>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D7083E23-2216-4863-95D2-1AB3C4E23FAE}"/>
              </a:ext>
            </a:extLst>
          </p:cNvPr>
          <p:cNvSpPr>
            <a:spLocks noGrp="1"/>
          </p:cNvSpPr>
          <p:nvPr>
            <p:ph idx="1"/>
          </p:nvPr>
        </p:nvSpPr>
        <p:spPr/>
        <p:txBody>
          <a:bodyPr>
            <a:normAutofit fontScale="77500" lnSpcReduction="20000"/>
          </a:bodyPr>
          <a:lstStyle/>
          <a:p>
            <a:r>
              <a:rPr lang="sr-Latn-RS" dirty="0"/>
              <a:t>Poput ciljeva i vrednosti, i naše </a:t>
            </a:r>
            <a:r>
              <a:rPr lang="sr-Latn-RS" b="1" dirty="0"/>
              <a:t>teorije</a:t>
            </a:r>
            <a:r>
              <a:rPr lang="sr-Latn-RS" dirty="0"/>
              <a:t> u kvalitativnim istraživanjima igraju mnogo </a:t>
            </a:r>
            <a:r>
              <a:rPr lang="sr-Latn-RS" dirty="0" smtClean="0"/>
              <a:t>otvoreniju ulogu </a:t>
            </a:r>
            <a:r>
              <a:rPr lang="sr-Latn-RS" dirty="0"/>
              <a:t>nego u kvantitativnim</a:t>
            </a:r>
          </a:p>
          <a:p>
            <a:r>
              <a:rPr lang="sr-Latn-RS" dirty="0" smtClean="0"/>
              <a:t>Kvalitativna istraživanja prihvataju činjenicu teorijske </a:t>
            </a:r>
            <a:r>
              <a:rPr lang="sr-Latn-RS" dirty="0"/>
              <a:t>impregniranosti opisa odn. „konstituisanosti činjenica samim istraživanjem“</a:t>
            </a:r>
          </a:p>
          <a:p>
            <a:r>
              <a:rPr lang="sr-Latn-RS" dirty="0"/>
              <a:t>Kada </a:t>
            </a:r>
            <a:r>
              <a:rPr lang="sr-Latn-RS" dirty="0" smtClean="0"/>
              <a:t>budemo razmatrali </a:t>
            </a:r>
            <a:r>
              <a:rPr lang="sr-Latn-RS" dirty="0"/>
              <a:t>osnovna svojstva teorija (apstraktnost, opštost, eksplanatorna funkcija, heuristička plodnost, povezanost s naučnim sistemom, povezanost s van-naučnim ciljevima) </a:t>
            </a:r>
            <a:r>
              <a:rPr lang="sr-Latn-RS" dirty="0" smtClean="0"/>
              <a:t>govorićemo i o refleksivnosti </a:t>
            </a:r>
            <a:r>
              <a:rPr lang="sr-Latn-RS" dirty="0"/>
              <a:t>teorija</a:t>
            </a:r>
          </a:p>
          <a:p>
            <a:r>
              <a:rPr lang="sr-Latn-RS" b="1" dirty="0"/>
              <a:t>Refleksivnost</a:t>
            </a:r>
            <a:r>
              <a:rPr lang="sr-Latn-RS" dirty="0"/>
              <a:t> je posebno važna u kvalitativnim istraživanjima, toliko da su ti pojmovi gotovo sinonimi (od samog izbora teme istraživanja, preko značenja onoga što vidi kao činjenice, do funkcija koja imaju istraživačeva objašnjenja, teorija je podrazumevani pratilac istraživanja)</a:t>
            </a:r>
          </a:p>
          <a:p>
            <a:r>
              <a:rPr lang="sr-Latn-RS" dirty="0"/>
              <a:t>Podsetnik: tradicionalna </a:t>
            </a:r>
            <a:r>
              <a:rPr lang="sr-Latn-RS" dirty="0" smtClean="0"/>
              <a:t>akademistička (i </a:t>
            </a:r>
            <a:r>
              <a:rPr lang="sr-Latn-RS" dirty="0"/>
              <a:t>javna) slika nauke smatra da se teorije grade na osnovu činjenica – kvalitativna paradigma upravo je tradicija protivljenja toj tradiciji</a:t>
            </a:r>
          </a:p>
          <a:p>
            <a:r>
              <a:rPr lang="sr-Latn-RS" dirty="0"/>
              <a:t>Zato kažemo </a:t>
            </a:r>
            <a:r>
              <a:rPr lang="sr-Latn-RS" b="1" dirty="0"/>
              <a:t>„istraživač koji/a misli da nema teoriju ima lošu teoriju“</a:t>
            </a:r>
            <a:endParaRPr lang="en-US" b="1" dirty="0"/>
          </a:p>
        </p:txBody>
      </p:sp>
    </p:spTree>
    <p:extLst>
      <p:ext uri="{BB962C8B-B14F-4D97-AF65-F5344CB8AC3E}">
        <p14:creationId xmlns:p14="http://schemas.microsoft.com/office/powerpoint/2010/main" val="1148978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5CFCCF-1D43-437D-A807-F4FFD30EB405}"/>
              </a:ext>
            </a:extLst>
          </p:cNvPr>
          <p:cNvSpPr>
            <a:spLocks noGrp="1"/>
          </p:cNvSpPr>
          <p:nvPr>
            <p:ph type="title"/>
          </p:nvPr>
        </p:nvSpPr>
        <p:spPr/>
        <p:txBody>
          <a:bodyPr>
            <a:normAutofit/>
          </a:bodyPr>
          <a:lstStyle/>
          <a:p>
            <a:pPr algn="ctr"/>
            <a:r>
              <a:rPr lang="en-US" sz="3600" dirty="0" err="1"/>
              <a:t>Privremeni</a:t>
            </a:r>
            <a:r>
              <a:rPr lang="en-US" sz="3600" dirty="0"/>
              <a:t> </a:t>
            </a:r>
            <a:r>
              <a:rPr lang="sr-Latn-RS" sz="3600" dirty="0"/>
              <a:t>zaključak: osnovne </a:t>
            </a:r>
            <a:r>
              <a:rPr lang="sr-Latn-RS" sz="3600" b="1" dirty="0"/>
              <a:t>metodološke</a:t>
            </a:r>
            <a:r>
              <a:rPr lang="sr-Latn-RS" sz="3600" dirty="0"/>
              <a:t> razlike ove dve paradigme</a:t>
            </a:r>
            <a:endParaRPr lang="en-US" sz="3600" dirty="0"/>
          </a:p>
        </p:txBody>
      </p:sp>
      <p:sp>
        <p:nvSpPr>
          <p:cNvPr id="3" name="Content Placeholder 2">
            <a:extLst>
              <a:ext uri="{FF2B5EF4-FFF2-40B4-BE49-F238E27FC236}">
                <a16:creationId xmlns:a16="http://schemas.microsoft.com/office/drawing/2014/main" xmlns="" id="{E25EB719-EB51-4CE2-8AA9-49E14F9DFB23}"/>
              </a:ext>
            </a:extLst>
          </p:cNvPr>
          <p:cNvSpPr>
            <a:spLocks noGrp="1"/>
          </p:cNvSpPr>
          <p:nvPr>
            <p:ph idx="1"/>
          </p:nvPr>
        </p:nvSpPr>
        <p:spPr/>
        <p:txBody>
          <a:bodyPr>
            <a:normAutofit fontScale="85000" lnSpcReduction="20000"/>
          </a:bodyPr>
          <a:lstStyle/>
          <a:p>
            <a:r>
              <a:rPr lang="sr-Latn-RS" dirty="0"/>
              <a:t>Kvalitativna paradigma počinje osporavanjem normativnog aspekta metodologije, s jakom političkom notom</a:t>
            </a:r>
          </a:p>
          <a:p>
            <a:r>
              <a:rPr lang="sr-Latn-RS" dirty="0"/>
              <a:t>Političkom, pre svega zbog toga što kvalitativni pristup ima za cilj da spreči nametanje značenja, mišljenja, znanja („</a:t>
            </a:r>
            <a:r>
              <a:rPr lang="sr-Latn-RS" dirty="0" smtClean="0"/>
              <a:t>stavljanja </a:t>
            </a:r>
            <a:r>
              <a:rPr lang="sr-Latn-RS" dirty="0"/>
              <a:t>u glavu </a:t>
            </a:r>
            <a:r>
              <a:rPr lang="sr-Latn-RS" dirty="0" smtClean="0"/>
              <a:t>i usta proučavanima</a:t>
            </a:r>
            <a:r>
              <a:rPr lang="sr-Latn-RS" dirty="0"/>
              <a:t>“) onima sa manje moći od strane istraživača, za kog se pretpostavlja da tradicionalno služi </a:t>
            </a:r>
            <a:r>
              <a:rPr lang="sr-Latn-RS" dirty="0" smtClean="0"/>
              <a:t>establišmentu ili je njegov deo</a:t>
            </a:r>
            <a:endParaRPr lang="sr-Latn-RS" dirty="0"/>
          </a:p>
          <a:p>
            <a:r>
              <a:rPr lang="sr-Latn-RS" dirty="0"/>
              <a:t>Ipak, s vremenom samim zastupnicima kvalitativne </a:t>
            </a:r>
            <a:r>
              <a:rPr lang="sr-Latn-RS" dirty="0" smtClean="0"/>
              <a:t>paradigme postaje </a:t>
            </a:r>
            <a:r>
              <a:rPr lang="sr-Latn-RS" dirty="0"/>
              <a:t>jasno da moraju da se odvoje od „šezdesetosmaškog</a:t>
            </a:r>
            <a:r>
              <a:rPr lang="sr-Latn-RS" dirty="0" smtClean="0"/>
              <a:t>“, pobunjeničkog pa i anarhističnog </a:t>
            </a:r>
            <a:r>
              <a:rPr lang="sr-Latn-RS" dirty="0"/>
              <a:t>poimanja nauke i visokog obrazovanja, i da i sami moraju da </a:t>
            </a:r>
            <a:r>
              <a:rPr lang="sr-Latn-RS" dirty="0" smtClean="0"/>
              <a:t>normativno </a:t>
            </a:r>
            <a:r>
              <a:rPr lang="sr-Latn-RS" dirty="0"/>
              <a:t>zasnuju svoj pristup (i time mu izgrade akademski </a:t>
            </a:r>
            <a:r>
              <a:rPr lang="sr-Latn-RS" dirty="0" smtClean="0"/>
              <a:t>i izvanakademski </a:t>
            </a:r>
            <a:r>
              <a:rPr lang="sr-Latn-RS" dirty="0"/>
              <a:t>autoritet)</a:t>
            </a:r>
          </a:p>
          <a:p>
            <a:r>
              <a:rPr lang="sr-Latn-RS" dirty="0"/>
              <a:t>Dakle, prva metodološka razlika je u tome da je kvalitativna paradigma započela ne kao normativna nego kao deskripitivna, evaluativna pa i kritička, ali da je vremenom postala „normalna“ metodologija </a:t>
            </a:r>
            <a:r>
              <a:rPr lang="sr-Latn-RS" dirty="0" smtClean="0"/>
              <a:t>koja analizira i propisuje kako izvesti istraživanje (sa sve </a:t>
            </a:r>
            <a:r>
              <a:rPr lang="sr-Latn-RS" dirty="0"/>
              <a:t>pravilima, modelima, udžbenicima i sl.) </a:t>
            </a:r>
            <a:endParaRPr lang="en-US" dirty="0"/>
          </a:p>
        </p:txBody>
      </p:sp>
    </p:spTree>
    <p:extLst>
      <p:ext uri="{BB962C8B-B14F-4D97-AF65-F5344CB8AC3E}">
        <p14:creationId xmlns:p14="http://schemas.microsoft.com/office/powerpoint/2010/main" val="2772498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8E3A401-734D-4987-923B-AE43C27531C6}"/>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5947301D-6D3C-4DC8-82D7-B723F74E958C}"/>
              </a:ext>
            </a:extLst>
          </p:cNvPr>
          <p:cNvSpPr>
            <a:spLocks noGrp="1"/>
          </p:cNvSpPr>
          <p:nvPr>
            <p:ph idx="1"/>
          </p:nvPr>
        </p:nvSpPr>
        <p:spPr/>
        <p:txBody>
          <a:bodyPr>
            <a:normAutofit/>
          </a:bodyPr>
          <a:lstStyle/>
          <a:p>
            <a:r>
              <a:rPr lang="sr-Latn-RS" dirty="0"/>
              <a:t>Druga metodološka razlika jeste ta, da kvalitativno istraživanje nije moguće ni zamisliti bez direktnog (ili posrednog) posmatranja i učestvovanja u društvenom životu samih proučavanih</a:t>
            </a:r>
          </a:p>
          <a:p>
            <a:r>
              <a:rPr lang="sr-Latn-RS" dirty="0"/>
              <a:t>Ovaj aksiom ima važnu metodološku posledicu – gubljenje primata, tokom </a:t>
            </a:r>
            <a:r>
              <a:rPr lang="sr-Latn-RS" dirty="0" smtClean="0"/>
              <a:t>istraživanja </a:t>
            </a:r>
            <a:r>
              <a:rPr lang="sr-Latn-RS" dirty="0"/>
              <a:t>i klasifikacije rezultata, formalizujućih, unifikujućih teorija o ljudskom mišljenju i ponašanju u korist onih teorija koje zahtevaju uranjanje u kontekste, naglašavanje razlika, razumevanje specifičnosti proučavanih osoba, kolektiva, procesa ili fenomena.</a:t>
            </a:r>
          </a:p>
          <a:p>
            <a:r>
              <a:rPr lang="sr-Latn-RS" dirty="0"/>
              <a:t>Ova metodološka </a:t>
            </a:r>
            <a:r>
              <a:rPr lang="sr-Latn-RS" dirty="0" smtClean="0"/>
              <a:t>posledica naglašava </a:t>
            </a:r>
            <a:r>
              <a:rPr lang="sr-Latn-RS" dirty="0"/>
              <a:t>„preuzimanje </a:t>
            </a:r>
            <a:r>
              <a:rPr lang="sr-Latn-RS" dirty="0" smtClean="0"/>
              <a:t>gledišta </a:t>
            </a:r>
            <a:r>
              <a:rPr lang="sr-Latn-RS" dirty="0"/>
              <a:t>proučavanih“ </a:t>
            </a:r>
            <a:r>
              <a:rPr lang="sr-Latn-RS" dirty="0" smtClean="0"/>
              <a:t>(Vama poznat iz istorije teorija kao tzv</a:t>
            </a:r>
            <a:r>
              <a:rPr lang="sr-Latn-RS" dirty="0"/>
              <a:t>. „emski“ pristup</a:t>
            </a:r>
          </a:p>
        </p:txBody>
      </p:sp>
    </p:spTree>
    <p:extLst>
      <p:ext uri="{BB962C8B-B14F-4D97-AF65-F5344CB8AC3E}">
        <p14:creationId xmlns:p14="http://schemas.microsoft.com/office/powerpoint/2010/main" val="1952046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B9A888-7B98-4FAC-943C-62B71B17B160}"/>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71C48021-AC09-4A77-B571-0FD78E07986A}"/>
              </a:ext>
            </a:extLst>
          </p:cNvPr>
          <p:cNvSpPr>
            <a:spLocks noGrp="1"/>
          </p:cNvSpPr>
          <p:nvPr>
            <p:ph idx="1"/>
          </p:nvPr>
        </p:nvSpPr>
        <p:spPr/>
        <p:txBody>
          <a:bodyPr>
            <a:normAutofit fontScale="92500" lnSpcReduction="20000"/>
          </a:bodyPr>
          <a:lstStyle/>
          <a:p>
            <a:r>
              <a:rPr lang="sr-Latn-RS" dirty="0"/>
              <a:t>Druga razlika vodi trećoj – ne samo da se moraju </a:t>
            </a:r>
            <a:r>
              <a:rPr lang="sr-Latn-RS" b="1" dirty="0"/>
              <a:t>razumeti specifični uslovi pod kojima neko verovanje postaje (istinito</a:t>
            </a:r>
            <a:r>
              <a:rPr lang="sr-Latn-RS" dirty="0"/>
              <a:t>, </a:t>
            </a:r>
            <a:r>
              <a:rPr lang="sr-Latn-RS" dirty="0" smtClean="0"/>
              <a:t>podrazumevano</a:t>
            </a:r>
            <a:r>
              <a:rPr lang="sr-Latn-RS" dirty="0"/>
              <a:t>, tradicijom utvrđeno) znanje iz perspektive naših proučavanih, nego i iz perspektive nas samih kao naučnika</a:t>
            </a:r>
          </a:p>
          <a:p>
            <a:r>
              <a:rPr lang="sr-Latn-RS" dirty="0"/>
              <a:t>Zato kvalitativna </a:t>
            </a:r>
            <a:r>
              <a:rPr lang="sr-Latn-RS" dirty="0" smtClean="0"/>
              <a:t>istraživanja </a:t>
            </a:r>
            <a:r>
              <a:rPr lang="sr-Latn-RS" dirty="0"/>
              <a:t>u metodološkom smislu naglašavaju reflekvisnost istraživača prema sopstvenim identitetima, lojalnostima, školovanju, </a:t>
            </a:r>
            <a:r>
              <a:rPr lang="sr-Latn-RS" dirty="0" smtClean="0"/>
              <a:t>svetonazorima </a:t>
            </a:r>
            <a:r>
              <a:rPr lang="sr-Latn-RS" dirty="0"/>
              <a:t>itd. </a:t>
            </a:r>
          </a:p>
          <a:p>
            <a:r>
              <a:rPr lang="sr-Latn-RS" dirty="0"/>
              <a:t>U tom smislu ona „lična jednačina istraživača“ o kojoj smo ranije učili postaje deo standardne metodologije DHN u </a:t>
            </a:r>
            <a:r>
              <a:rPr lang="sr-Latn-RS" dirty="0" smtClean="0"/>
              <a:t>drugoj </a:t>
            </a:r>
            <a:r>
              <a:rPr lang="sr-Latn-RS" dirty="0"/>
              <a:t>polovini 20. veka (iako bi pre toga bila posmatrana upravo suprotno – kao nenaučna kontaminacija) </a:t>
            </a:r>
            <a:endParaRPr lang="sr-Latn-RS" dirty="0" smtClean="0"/>
          </a:p>
          <a:p>
            <a:r>
              <a:rPr lang="sr-Latn-RS" dirty="0"/>
              <a:t>K</a:t>
            </a:r>
            <a:r>
              <a:rPr lang="sr-Latn-RS" dirty="0" smtClean="0"/>
              <a:t>valitativna </a:t>
            </a:r>
            <a:r>
              <a:rPr lang="sr-Latn-RS" dirty="0"/>
              <a:t>paradigma </a:t>
            </a:r>
            <a:r>
              <a:rPr lang="sr-Latn-RS" dirty="0" smtClean="0"/>
              <a:t>povrh toga normira </a:t>
            </a:r>
            <a:r>
              <a:rPr lang="sr-Latn-RS" dirty="0"/>
              <a:t>refleksivnost i proglašava je neophodnim </a:t>
            </a:r>
            <a:r>
              <a:rPr lang="sr-Latn-RS" dirty="0" smtClean="0"/>
              <a:t>preduslovom </a:t>
            </a:r>
            <a:r>
              <a:rPr lang="sr-Latn-RS" dirty="0"/>
              <a:t>objektivnosti naučnog saznanja o drugima</a:t>
            </a:r>
            <a:endParaRPr lang="en-US" dirty="0"/>
          </a:p>
        </p:txBody>
      </p:sp>
    </p:spTree>
    <p:extLst>
      <p:ext uri="{BB962C8B-B14F-4D97-AF65-F5344CB8AC3E}">
        <p14:creationId xmlns:p14="http://schemas.microsoft.com/office/powerpoint/2010/main" val="1286387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315DB6-47D3-47D0-8E01-836AE5B540EF}"/>
              </a:ext>
            </a:extLst>
          </p:cNvPr>
          <p:cNvSpPr>
            <a:spLocks noGrp="1"/>
          </p:cNvSpPr>
          <p:nvPr>
            <p:ph type="title"/>
          </p:nvPr>
        </p:nvSpPr>
        <p:spPr/>
        <p:txBody>
          <a:bodyPr>
            <a:normAutofit/>
          </a:bodyPr>
          <a:lstStyle/>
          <a:p>
            <a:pPr algn="ctr"/>
            <a:r>
              <a:rPr lang="sr-Latn-RS" sz="3200" dirty="0"/>
              <a:t>Sumirano: uopštene metodološke razlike (zamislite ovo kao dugu </a:t>
            </a:r>
            <a:r>
              <a:rPr lang="sr-Latn-RS" sz="3200" dirty="0" smtClean="0"/>
              <a:t>odn. </a:t>
            </a:r>
            <a:r>
              <a:rPr lang="sr-Latn-RS" sz="3200" dirty="0"/>
              <a:t>kontinuum a ne </a:t>
            </a:r>
            <a:r>
              <a:rPr lang="sr-Latn-RS" sz="3200" dirty="0" smtClean="0"/>
              <a:t>kao isključive </a:t>
            </a:r>
            <a:r>
              <a:rPr lang="sr-Latn-RS" sz="3200" dirty="0"/>
              <a:t>dihotomije)</a:t>
            </a:r>
            <a:endParaRPr lang="en-US" sz="3200" dirty="0"/>
          </a:p>
        </p:txBody>
      </p:sp>
      <p:sp>
        <p:nvSpPr>
          <p:cNvPr id="3" name="Content Placeholder 2">
            <a:extLst>
              <a:ext uri="{FF2B5EF4-FFF2-40B4-BE49-F238E27FC236}">
                <a16:creationId xmlns:a16="http://schemas.microsoft.com/office/drawing/2014/main" xmlns="" id="{4C2D734B-5BB2-4740-ABD3-F394A9CF5766}"/>
              </a:ext>
            </a:extLst>
          </p:cNvPr>
          <p:cNvSpPr>
            <a:spLocks noGrp="1"/>
          </p:cNvSpPr>
          <p:nvPr>
            <p:ph idx="1"/>
          </p:nvPr>
        </p:nvSpPr>
        <p:spPr/>
        <p:txBody>
          <a:bodyPr>
            <a:normAutofit lnSpcReduction="10000"/>
          </a:bodyPr>
          <a:lstStyle/>
          <a:p>
            <a:pPr marL="0" indent="0">
              <a:buNone/>
            </a:pPr>
            <a:r>
              <a:rPr lang="sr-Latn-RS" sz="2000" dirty="0"/>
              <a:t>KVANTITATIVNO				KVALITATIVNO</a:t>
            </a:r>
          </a:p>
          <a:p>
            <a:pPr marL="0" indent="0">
              <a:buNone/>
            </a:pPr>
            <a:r>
              <a:rPr lang="sr-Latn-RS" sz="2000" dirty="0"/>
              <a:t>Nomotetičke				Idiografske</a:t>
            </a:r>
          </a:p>
          <a:p>
            <a:pPr marL="0" indent="0">
              <a:buNone/>
            </a:pPr>
            <a:r>
              <a:rPr lang="sr-Latn-RS" sz="2000" dirty="0"/>
              <a:t>Pogled „sa Meseca“			Perspektivizam</a:t>
            </a:r>
          </a:p>
          <a:p>
            <a:pPr marL="0" indent="0">
              <a:buNone/>
            </a:pPr>
            <a:r>
              <a:rPr lang="sr-Latn-RS" sz="2000" dirty="0"/>
              <a:t>Logičke okolnosti opravdanja		Socijalne okolnosti otkrića</a:t>
            </a:r>
          </a:p>
          <a:p>
            <a:pPr marL="0" indent="0">
              <a:buNone/>
            </a:pPr>
            <a:r>
              <a:rPr lang="sr-Latn-RS" sz="2000" dirty="0"/>
              <a:t>Naglasak na objektivnosti			Naglasak na subjektivnosti</a:t>
            </a:r>
          </a:p>
          <a:p>
            <a:pPr marL="0" indent="0">
              <a:buNone/>
            </a:pPr>
            <a:r>
              <a:rPr lang="sr-Latn-RS" sz="2000" dirty="0"/>
              <a:t>Holizam					Partikularizam		</a:t>
            </a:r>
          </a:p>
          <a:p>
            <a:pPr marL="0" indent="0">
              <a:buNone/>
            </a:pPr>
            <a:r>
              <a:rPr lang="sr-Latn-RS" sz="2000" dirty="0"/>
              <a:t>Monizam				Pluralizam</a:t>
            </a:r>
          </a:p>
          <a:p>
            <a:pPr marL="0" indent="0">
              <a:buNone/>
            </a:pPr>
            <a:r>
              <a:rPr lang="sr-Latn-RS" sz="2000" dirty="0"/>
              <a:t>Fokus na podatke				Fokus na teoriju</a:t>
            </a:r>
          </a:p>
          <a:p>
            <a:pPr marL="0" indent="0">
              <a:buNone/>
            </a:pPr>
            <a:r>
              <a:rPr lang="sr-Latn-RS" sz="2000" dirty="0" smtClean="0"/>
              <a:t>Replikabilnost </a:t>
            </a:r>
            <a:r>
              <a:rPr lang="sr-Latn-RS" sz="2000" dirty="0"/>
              <a:t>istraživanja			</a:t>
            </a:r>
            <a:r>
              <a:rPr lang="sr-Latn-RS" sz="2000" dirty="0" smtClean="0"/>
              <a:t>Unikatnost </a:t>
            </a:r>
            <a:r>
              <a:rPr lang="sr-Latn-RS" sz="2000" dirty="0"/>
              <a:t>istraživanja</a:t>
            </a:r>
          </a:p>
          <a:p>
            <a:pPr marL="0" indent="0">
              <a:buNone/>
            </a:pPr>
            <a:r>
              <a:rPr lang="sr-Latn-RS" sz="2000" dirty="0"/>
              <a:t>Nagasak na ponašanju			Naglasak na mišljenju, doživljaju, vrednostima</a:t>
            </a:r>
          </a:p>
          <a:p>
            <a:pPr marL="0" indent="0">
              <a:buNone/>
            </a:pPr>
            <a:r>
              <a:rPr lang="sr-Latn-RS" sz="2000" dirty="0"/>
              <a:t>Istraživač je distanciran od objekta		Istraživač je i sam subjekt istraživanja</a:t>
            </a:r>
          </a:p>
          <a:p>
            <a:pPr marL="0" indent="0">
              <a:buNone/>
            </a:pPr>
            <a:endParaRPr lang="sr-Latn-RS" sz="2000" dirty="0"/>
          </a:p>
          <a:p>
            <a:pPr marL="0" indent="0">
              <a:buNone/>
            </a:pPr>
            <a:endParaRPr lang="sr-Latn-RS" sz="2000" dirty="0"/>
          </a:p>
          <a:p>
            <a:pPr marL="0" indent="0">
              <a:buNone/>
            </a:pPr>
            <a:endParaRPr lang="sr-Latn-RS" sz="2000" dirty="0"/>
          </a:p>
          <a:p>
            <a:pPr marL="0" indent="0">
              <a:buNone/>
            </a:pPr>
            <a:endParaRPr lang="en-US" sz="2000" dirty="0"/>
          </a:p>
        </p:txBody>
      </p:sp>
    </p:spTree>
    <p:extLst>
      <p:ext uri="{BB962C8B-B14F-4D97-AF65-F5344CB8AC3E}">
        <p14:creationId xmlns:p14="http://schemas.microsoft.com/office/powerpoint/2010/main" val="830746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66D386-D4D5-4326-94E4-06CB0D5C745F}"/>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845CB504-F0AB-4D70-AF85-F72DF7785320}"/>
              </a:ext>
            </a:extLst>
          </p:cNvPr>
          <p:cNvSpPr>
            <a:spLocks noGrp="1"/>
          </p:cNvSpPr>
          <p:nvPr>
            <p:ph idx="1"/>
          </p:nvPr>
        </p:nvSpPr>
        <p:spPr/>
        <p:txBody>
          <a:bodyPr>
            <a:normAutofit fontScale="85000" lnSpcReduction="20000"/>
          </a:bodyPr>
          <a:lstStyle/>
          <a:p>
            <a:r>
              <a:rPr lang="sr-Latn-RS" dirty="0"/>
              <a:t>Važno je da znate da su pomenute razlike, predstavljene kao dihotomije, bile karakteristične za drugu polovinu 20. veka, za periodu u kojem je cilj bio ustanoviti razliku i originalnost, specifičnost kvalitativnih istraživanja u odnosu na </a:t>
            </a:r>
            <a:r>
              <a:rPr lang="sr-Latn-RS" dirty="0" smtClean="0"/>
              <a:t>kvantitativna</a:t>
            </a:r>
            <a:endParaRPr lang="sr-Latn-RS" dirty="0"/>
          </a:p>
          <a:p>
            <a:r>
              <a:rPr lang="sr-Latn-RS" dirty="0"/>
              <a:t>Savremeno doba odlikuje interdiscipinarnost i pragmatičnost</a:t>
            </a:r>
          </a:p>
          <a:p>
            <a:r>
              <a:rPr lang="sr-Latn-RS" dirty="0"/>
              <a:t>Većina istraživača na planeti finansirana je iz nekog van-naučnog razloga – setite se, javnost ne trpi nepouzdanost metoda, ona „prirodno“ upravo za nauku vezuje </a:t>
            </a:r>
            <a:r>
              <a:rPr lang="sr-Latn-RS" dirty="0" smtClean="0"/>
              <a:t>izvesnost </a:t>
            </a:r>
            <a:r>
              <a:rPr lang="sr-Latn-RS" dirty="0"/>
              <a:t>i od nje traži odgovore koje je pre nauke tražila u religiji, folkloru itd. </a:t>
            </a:r>
          </a:p>
          <a:p>
            <a:r>
              <a:rPr lang="sr-Latn-RS" dirty="0"/>
              <a:t>Upravo zbog toga kvalitativno orijentisani </a:t>
            </a:r>
            <a:r>
              <a:rPr lang="sr-Latn-RS" dirty="0" smtClean="0"/>
              <a:t>istraživači </a:t>
            </a:r>
            <a:r>
              <a:rPr lang="sr-Latn-RS" dirty="0"/>
              <a:t>danas sebe smatraju objektivnijima od „kvantitativaca“ – oni tvrde da </a:t>
            </a:r>
            <a:r>
              <a:rPr lang="sr-Latn-RS" dirty="0" smtClean="0"/>
              <a:t>mi vernije predstavljamo </a:t>
            </a:r>
            <a:r>
              <a:rPr lang="sr-Latn-RS" dirty="0"/>
              <a:t>stvarnost, dok je brojevi redukuju u tolikoj meri da to onemogućava njeno istinsko </a:t>
            </a:r>
            <a:r>
              <a:rPr lang="sr-Latn-RS" dirty="0" smtClean="0"/>
              <a:t>razumevanje</a:t>
            </a:r>
          </a:p>
          <a:p>
            <a:r>
              <a:rPr lang="sr-Latn-RS" dirty="0" smtClean="0"/>
              <a:t>Rizik – povratak akademizmu</a:t>
            </a:r>
            <a:endParaRPr lang="sr-Latn-RS" dirty="0"/>
          </a:p>
          <a:p>
            <a:endParaRPr lang="en-US" dirty="0"/>
          </a:p>
        </p:txBody>
      </p:sp>
    </p:spTree>
    <p:extLst>
      <p:ext uri="{BB962C8B-B14F-4D97-AF65-F5344CB8AC3E}">
        <p14:creationId xmlns:p14="http://schemas.microsoft.com/office/powerpoint/2010/main" val="1244355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BB1F0E-E976-4440-AD07-878AFC176FEC}"/>
              </a:ext>
            </a:extLst>
          </p:cNvPr>
          <p:cNvSpPr>
            <a:spLocks noGrp="1"/>
          </p:cNvSpPr>
          <p:nvPr>
            <p:ph type="title"/>
          </p:nvPr>
        </p:nvSpPr>
        <p:spPr/>
        <p:txBody>
          <a:bodyPr/>
          <a:lstStyle/>
          <a:p>
            <a:pPr algn="ctr"/>
            <a:r>
              <a:rPr lang="sr-Latn-RS" dirty="0"/>
              <a:t>Razlike u dizajnu istraživanja</a:t>
            </a:r>
            <a:endParaRPr lang="en-US" dirty="0"/>
          </a:p>
        </p:txBody>
      </p:sp>
      <p:sp>
        <p:nvSpPr>
          <p:cNvPr id="3" name="Content Placeholder 2">
            <a:extLst>
              <a:ext uri="{FF2B5EF4-FFF2-40B4-BE49-F238E27FC236}">
                <a16:creationId xmlns:a16="http://schemas.microsoft.com/office/drawing/2014/main" xmlns="" id="{D8098497-A382-43BC-8EE1-30F228A0D536}"/>
              </a:ext>
            </a:extLst>
          </p:cNvPr>
          <p:cNvSpPr>
            <a:spLocks noGrp="1"/>
          </p:cNvSpPr>
          <p:nvPr>
            <p:ph idx="1"/>
          </p:nvPr>
        </p:nvSpPr>
        <p:spPr/>
        <p:txBody>
          <a:bodyPr>
            <a:normAutofit fontScale="85000" lnSpcReduction="20000"/>
          </a:bodyPr>
          <a:lstStyle/>
          <a:p>
            <a:r>
              <a:rPr lang="sr-Latn-RS" dirty="0"/>
              <a:t>Kvantitativna paradigma </a:t>
            </a:r>
            <a:r>
              <a:rPr lang="sr-Latn-RS" dirty="0" smtClean="0"/>
              <a:t>postavila </a:t>
            </a:r>
            <a:r>
              <a:rPr lang="sr-Latn-RS" dirty="0"/>
              <a:t>je normu </a:t>
            </a:r>
            <a:r>
              <a:rPr lang="sr-Latn-RS" dirty="0" smtClean="0"/>
              <a:t>koja se smatra tradicionalnim standardom, </a:t>
            </a:r>
            <a:r>
              <a:rPr lang="sr-Latn-RS" dirty="0"/>
              <a:t>kada je o dizajnu istraživanja reč</a:t>
            </a:r>
          </a:p>
          <a:p>
            <a:r>
              <a:rPr lang="sr-Latn-RS" dirty="0"/>
              <a:t>I ono što </a:t>
            </a:r>
            <a:r>
              <a:rPr lang="sr-Latn-RS" dirty="0" smtClean="0"/>
              <a:t>ćemo na narednim predavanjima učiti o </a:t>
            </a:r>
            <a:r>
              <a:rPr lang="sr-Latn-RS" dirty="0"/>
              <a:t>fazama istraživanja i elementima naučnog rada nasleđeno je iz </a:t>
            </a:r>
            <a:r>
              <a:rPr lang="sr-Latn-RS" dirty="0" smtClean="0"/>
              <a:t>tradicionalnog pogleda </a:t>
            </a:r>
            <a:r>
              <a:rPr lang="sr-Latn-RS" dirty="0"/>
              <a:t>na nauku i pridržavamo ga se čak i kada smo kvalitativno orijentisani</a:t>
            </a:r>
          </a:p>
          <a:p>
            <a:r>
              <a:rPr lang="sr-Latn-RS" dirty="0"/>
              <a:t>Ta forma legitimiše naučni karakter kvalitativnih istraživanja – kvalitativni rezultati „pakuju“ se u </a:t>
            </a:r>
            <a:r>
              <a:rPr lang="sr-Latn-RS" dirty="0" smtClean="0"/>
              <a:t>preovlađujuću </a:t>
            </a:r>
            <a:r>
              <a:rPr lang="sr-Latn-RS" dirty="0"/>
              <a:t>formu, posebno u interdisciplinarnim timovima i na interdisciplinanrim </a:t>
            </a:r>
            <a:r>
              <a:rPr lang="sr-Latn-RS" dirty="0" smtClean="0"/>
              <a:t>studijama</a:t>
            </a:r>
            <a:endParaRPr lang="sr-Latn-RS" dirty="0"/>
          </a:p>
          <a:p>
            <a:r>
              <a:rPr lang="sr-Latn-RS" dirty="0"/>
              <a:t>Važno je da usvojite da je razlika u dizajnu kvalitativnog istraživanja primetna tokom samog istraživanja ali ne i kada izveštavamo o njegovim rezultatima</a:t>
            </a:r>
          </a:p>
          <a:p>
            <a:r>
              <a:rPr lang="sr-Latn-RS" dirty="0"/>
              <a:t>Naučni sistem je i dalje celovit kada je o naučnoj komunikaciji reč (izuzev kada su u pitanju humanistika i u njoj preovlađujuća </a:t>
            </a:r>
            <a:r>
              <a:rPr lang="sr-Latn-RS" dirty="0" smtClean="0"/>
              <a:t>longitudinalna istraživanja i komunikacija rezultata naučnom monografijom na jeziku samih proučavanih) </a:t>
            </a:r>
            <a:r>
              <a:rPr lang="sr-Latn-RS" dirty="0"/>
              <a:t>– izveštavanje prati </a:t>
            </a:r>
            <a:r>
              <a:rPr lang="sr-Latn-RS" dirty="0" smtClean="0"/>
              <a:t>sličnu </a:t>
            </a:r>
            <a:r>
              <a:rPr lang="sr-Latn-RS" dirty="0"/>
              <a:t>formu u svim naučnim poljima </a:t>
            </a:r>
            <a:endParaRPr lang="en-US" dirty="0"/>
          </a:p>
        </p:txBody>
      </p:sp>
    </p:spTree>
    <p:extLst>
      <p:ext uri="{BB962C8B-B14F-4D97-AF65-F5344CB8AC3E}">
        <p14:creationId xmlns:p14="http://schemas.microsoft.com/office/powerpoint/2010/main" val="583326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1A6C43-4D86-4DA3-8345-6205B839823D}"/>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BCEDAF9D-959E-4028-9B3A-D32029D80AC3}"/>
              </a:ext>
            </a:extLst>
          </p:cNvPr>
          <p:cNvSpPr>
            <a:spLocks noGrp="1"/>
          </p:cNvSpPr>
          <p:nvPr>
            <p:ph idx="1"/>
          </p:nvPr>
        </p:nvSpPr>
        <p:spPr/>
        <p:txBody>
          <a:bodyPr>
            <a:normAutofit fontScale="77500" lnSpcReduction="20000"/>
          </a:bodyPr>
          <a:lstStyle/>
          <a:p>
            <a:pPr marL="0" indent="0">
              <a:buNone/>
            </a:pPr>
            <a:r>
              <a:rPr lang="sr-Latn-RS" dirty="0"/>
              <a:t>Dizajn kvalitativnog istraživanja </a:t>
            </a:r>
            <a:r>
              <a:rPr lang="sr-Latn-RS" b="1" dirty="0"/>
              <a:t>tokom samog istraživanja</a:t>
            </a:r>
            <a:r>
              <a:rPr lang="sr-Latn-RS" dirty="0"/>
              <a:t> ima sledeće karakteristike:</a:t>
            </a:r>
          </a:p>
          <a:p>
            <a:r>
              <a:rPr lang="sr-Latn-RS" dirty="0"/>
              <a:t>Fokus na proces umesto fokusa isključivo na cilj i celinu (sadržaj pre forme)</a:t>
            </a:r>
          </a:p>
          <a:p>
            <a:r>
              <a:rPr lang="sr-Latn-RS" dirty="0"/>
              <a:t>Nelinearnost, preklopljenost faza istraživanja, česta vraćanja i ponovna promišljanja nečega što bi formalno pripadalo „već završenoj fazi</a:t>
            </a:r>
            <a:r>
              <a:rPr lang="sr-Latn-RS" dirty="0" smtClean="0"/>
              <a:t>“ (setite se antičkog pojma dijalektike)</a:t>
            </a:r>
            <a:endParaRPr lang="sr-Latn-RS" dirty="0"/>
          </a:p>
          <a:p>
            <a:r>
              <a:rPr lang="sr-Latn-RS" dirty="0"/>
              <a:t>Veoma važno – analiza podataka odvija se u realnom vremenu, tako da dalje prikupljanje </a:t>
            </a:r>
            <a:r>
              <a:rPr lang="sr-Latn-RS" dirty="0" smtClean="0"/>
              <a:t>podataka </a:t>
            </a:r>
            <a:r>
              <a:rPr lang="sr-Latn-RS" dirty="0"/>
              <a:t>često biva uslovljeno onime što je otkriveno tokom samog </a:t>
            </a:r>
            <a:r>
              <a:rPr lang="sr-Latn-RS" dirty="0" smtClean="0"/>
              <a:t>istraživanja (otud promena hipoteza tokom samog istraživanja, na osnovu povremenog sređivanja građe)</a:t>
            </a:r>
            <a:endParaRPr lang="sr-Latn-RS" dirty="0"/>
          </a:p>
          <a:p>
            <a:r>
              <a:rPr lang="sr-Latn-RS" dirty="0"/>
              <a:t>„prikupljanja podataka“, „analiza“ i „diskusija rezultata“ (tumačenje) nisu </a:t>
            </a:r>
            <a:r>
              <a:rPr lang="sr-Latn-RS" dirty="0" smtClean="0"/>
              <a:t>međusobno </a:t>
            </a:r>
            <a:r>
              <a:rPr lang="sr-Latn-RS" dirty="0"/>
              <a:t>striktno razdvojeni postupci (iako, naglašavam, oni </a:t>
            </a:r>
            <a:r>
              <a:rPr lang="sr-Latn-RS" dirty="0" smtClean="0"/>
              <a:t>iz formalnih razloga moraju </a:t>
            </a:r>
            <a:r>
              <a:rPr lang="sr-Latn-RS" dirty="0"/>
              <a:t>biti takvima predstavljeni na kraju, prilikom saopštavanja </a:t>
            </a:r>
            <a:r>
              <a:rPr lang="sr-Latn-RS" dirty="0" smtClean="0"/>
              <a:t>rezultata drugim naučnicima i vanakademskoj javnosti)</a:t>
            </a:r>
            <a:endParaRPr lang="sr-Latn-RS" dirty="0"/>
          </a:p>
          <a:p>
            <a:r>
              <a:rPr lang="sr-Latn-RS" dirty="0"/>
              <a:t>Ovo je uzrok </a:t>
            </a:r>
            <a:r>
              <a:rPr lang="sr-Latn-RS" dirty="0" smtClean="0"/>
              <a:t>frustracije </a:t>
            </a:r>
            <a:r>
              <a:rPr lang="sr-Latn-RS" dirty="0"/>
              <a:t>većine kvalitativno orijentisanih istraživača – mi smo prosto primorani da sledimo formu koja je iz naše perspektive arhaična, nasleđena iz pozitivističke ere </a:t>
            </a:r>
            <a:endParaRPr lang="en-US" dirty="0"/>
          </a:p>
        </p:txBody>
      </p:sp>
    </p:spTree>
    <p:extLst>
      <p:ext uri="{BB962C8B-B14F-4D97-AF65-F5344CB8AC3E}">
        <p14:creationId xmlns:p14="http://schemas.microsoft.com/office/powerpoint/2010/main" val="32611174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8D8ABA-5050-4736-B7AC-D470BBB96195}"/>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700E45CE-E17E-4B26-994C-865D4693A4EE}"/>
              </a:ext>
            </a:extLst>
          </p:cNvPr>
          <p:cNvSpPr>
            <a:spLocks noGrp="1"/>
          </p:cNvSpPr>
          <p:nvPr>
            <p:ph idx="1"/>
          </p:nvPr>
        </p:nvSpPr>
        <p:spPr/>
        <p:txBody>
          <a:bodyPr>
            <a:normAutofit fontScale="92500"/>
          </a:bodyPr>
          <a:lstStyle/>
          <a:p>
            <a:r>
              <a:rPr lang="sr-Latn-RS" dirty="0"/>
              <a:t>Kvalitativno istraživanje je usmereno paradigmom u </a:t>
            </a:r>
            <a:r>
              <a:rPr lang="sr-Latn-RS" dirty="0" smtClean="0"/>
              <a:t>okviru koje se </a:t>
            </a:r>
            <a:r>
              <a:rPr lang="sr-Latn-RS" dirty="0"/>
              <a:t>odvija (dok </a:t>
            </a:r>
            <a:r>
              <a:rPr lang="sr-Latn-RS" dirty="0" smtClean="0"/>
              <a:t>je kvantitativno često predstavljeno kao </a:t>
            </a:r>
            <a:r>
              <a:rPr lang="sr-Latn-RS" dirty="0"/>
              <a:t>„nauka kao takva“)</a:t>
            </a:r>
          </a:p>
          <a:p>
            <a:r>
              <a:rPr lang="sr-Latn-RS" dirty="0"/>
              <a:t>Kvalitativni dizajn je programski fleksibilan i </a:t>
            </a:r>
            <a:r>
              <a:rPr lang="sr-Latn-RS" dirty="0" smtClean="0"/>
              <a:t>otvoren za </a:t>
            </a:r>
            <a:r>
              <a:rPr lang="sr-Latn-RS" dirty="0"/>
              <a:t>neočekivano, s </a:t>
            </a:r>
            <a:r>
              <a:rPr lang="sr-Latn-RS" dirty="0" smtClean="0"/>
              <a:t>mogućnošću </a:t>
            </a:r>
            <a:r>
              <a:rPr lang="sr-Latn-RS" dirty="0"/>
              <a:t>da novi, nepredviđeni nalazi modifikuju i samo istraživačko pitanje </a:t>
            </a:r>
            <a:r>
              <a:rPr lang="sr-Latn-RS" dirty="0" smtClean="0"/>
              <a:t>(tradicionalna kvantitativno </a:t>
            </a:r>
            <a:r>
              <a:rPr lang="sr-Latn-RS" dirty="0"/>
              <a:t>orijetisana nauka promenu istraživačkog pitanja </a:t>
            </a:r>
            <a:r>
              <a:rPr lang="sr-Latn-RS" dirty="0" smtClean="0"/>
              <a:t>tokom </a:t>
            </a:r>
            <a:r>
              <a:rPr lang="sr-Latn-RS" dirty="0"/>
              <a:t>samog istraživanja smatra amaterizmom i zabranjuje, osim u </a:t>
            </a:r>
            <a:r>
              <a:rPr lang="sr-Latn-RS" dirty="0" smtClean="0"/>
              <a:t>slučaju </a:t>
            </a:r>
            <a:r>
              <a:rPr lang="sr-Latn-RS" dirty="0"/>
              <a:t>epohalnog otkrića)</a:t>
            </a:r>
          </a:p>
          <a:p>
            <a:r>
              <a:rPr lang="sr-Latn-RS" dirty="0"/>
              <a:t>Na školskom nivou, studentima se ne preporučuje da narušavaju običaje koji su </a:t>
            </a:r>
            <a:r>
              <a:rPr lang="sr-Latn-RS" dirty="0" smtClean="0"/>
              <a:t>uspostavljeni </a:t>
            </a:r>
            <a:r>
              <a:rPr lang="sr-Latn-RS" dirty="0"/>
              <a:t>politički moćnijom i društveno podrazumevanom tradicijom (izvedite istraživanje o fiksiranom </a:t>
            </a:r>
            <a:r>
              <a:rPr lang="sr-Latn-RS" dirty="0" smtClean="0"/>
              <a:t>istraživačkom </a:t>
            </a:r>
            <a:r>
              <a:rPr lang="sr-Latn-RS" dirty="0"/>
              <a:t>pitanju do samog kraja, ne </a:t>
            </a:r>
            <a:r>
              <a:rPr lang="sr-Latn-RS" dirty="0" smtClean="0"/>
              <a:t>modifikujte </a:t>
            </a:r>
            <a:r>
              <a:rPr lang="sr-Latn-RS" dirty="0"/>
              <a:t>ga) </a:t>
            </a:r>
            <a:endParaRPr lang="en-US" dirty="0"/>
          </a:p>
        </p:txBody>
      </p:sp>
    </p:spTree>
    <p:extLst>
      <p:ext uri="{BB962C8B-B14F-4D97-AF65-F5344CB8AC3E}">
        <p14:creationId xmlns:p14="http://schemas.microsoft.com/office/powerpoint/2010/main" val="7061864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C9D212-352C-4E0C-89BF-5918AA770784}"/>
              </a:ext>
            </a:extLst>
          </p:cNvPr>
          <p:cNvSpPr>
            <a:spLocks noGrp="1"/>
          </p:cNvSpPr>
          <p:nvPr>
            <p:ph type="title"/>
          </p:nvPr>
        </p:nvSpPr>
        <p:spPr/>
        <p:txBody>
          <a:bodyPr/>
          <a:lstStyle/>
          <a:p>
            <a:pPr algn="ctr"/>
            <a:r>
              <a:rPr lang="sr-Latn-RS" dirty="0"/>
              <a:t>Razlike u kreiranju uzorka</a:t>
            </a:r>
            <a:endParaRPr lang="en-US" dirty="0"/>
          </a:p>
        </p:txBody>
      </p:sp>
      <p:sp>
        <p:nvSpPr>
          <p:cNvPr id="3" name="Content Placeholder 2">
            <a:extLst>
              <a:ext uri="{FF2B5EF4-FFF2-40B4-BE49-F238E27FC236}">
                <a16:creationId xmlns:a16="http://schemas.microsoft.com/office/drawing/2014/main" xmlns="" id="{5CE7A29E-9D5B-4F19-9704-0C8CBB887673}"/>
              </a:ext>
            </a:extLst>
          </p:cNvPr>
          <p:cNvSpPr>
            <a:spLocks noGrp="1"/>
          </p:cNvSpPr>
          <p:nvPr>
            <p:ph idx="1"/>
          </p:nvPr>
        </p:nvSpPr>
        <p:spPr/>
        <p:txBody>
          <a:bodyPr>
            <a:normAutofit fontScale="77500" lnSpcReduction="20000"/>
          </a:bodyPr>
          <a:lstStyle/>
          <a:p>
            <a:r>
              <a:rPr lang="sr-Latn-RS" dirty="0"/>
              <a:t>Još više od dizajna, razlike između kvantitativne i kvalitativne paradigme dolaze do izražaja kada je reč o uzorkovanju</a:t>
            </a:r>
          </a:p>
          <a:p>
            <a:r>
              <a:rPr lang="sr-Latn-RS" dirty="0"/>
              <a:t>Sa kvalitativnog stanovišta, nijedna uzorak nikada </a:t>
            </a:r>
            <a:r>
              <a:rPr lang="sr-Latn-RS" dirty="0" smtClean="0"/>
              <a:t>nije reprezentativan, </a:t>
            </a:r>
            <a:r>
              <a:rPr lang="sr-Latn-RS" dirty="0"/>
              <a:t>u smislu u </a:t>
            </a:r>
            <a:r>
              <a:rPr lang="sr-Latn-RS" dirty="0" smtClean="0"/>
              <a:t>kojem se </a:t>
            </a:r>
            <a:r>
              <a:rPr lang="sr-Latn-RS" dirty="0"/>
              <a:t>to </a:t>
            </a:r>
            <a:r>
              <a:rPr lang="sr-Latn-RS" dirty="0" smtClean="0"/>
              <a:t>podrazumeva </a:t>
            </a:r>
            <a:r>
              <a:rPr lang="sr-Latn-RS" dirty="0"/>
              <a:t>u kvantitativno orijentisanim DHN – svaki uzorak je konvencija, prigodna aproksimacija (</a:t>
            </a:r>
            <a:r>
              <a:rPr lang="sr-Latn-RS" dirty="0" smtClean="0"/>
              <a:t>svaki </a:t>
            </a:r>
            <a:r>
              <a:rPr lang="sr-Latn-RS" dirty="0"/>
              <a:t>je prigodan </a:t>
            </a:r>
            <a:r>
              <a:rPr lang="sr-Latn-RS" dirty="0" smtClean="0"/>
              <a:t>cilju istraživanja)</a:t>
            </a:r>
            <a:endParaRPr lang="sr-Latn-RS" dirty="0"/>
          </a:p>
          <a:p>
            <a:r>
              <a:rPr lang="sr-Latn-RS" dirty="0"/>
              <a:t>Ipak, u skladu s ranije opisanom težnjom da se približe uobičajenim društvenim svatanjima o tome šta je nauka, kvalitativno orijentisani istraživači su razvili izvesne tehnike „ponaučavanja“ svojih uzoraka (o specifičnim vidovima pogl. obavenu literaturu)</a:t>
            </a:r>
          </a:p>
          <a:p>
            <a:r>
              <a:rPr lang="sr-Latn-RS" dirty="0"/>
              <a:t>U kvalitativnim istraživanjima tip uzorka određen je tipom istraživanja (studija slučaja će imati najmanji </a:t>
            </a:r>
            <a:r>
              <a:rPr lang="sr-Latn-RS" dirty="0" smtClean="0"/>
              <a:t>uzorak </a:t>
            </a:r>
            <a:r>
              <a:rPr lang="sr-Latn-RS" dirty="0"/>
              <a:t>dok će etnografsko istražvanje nastojati da obuhvati celu zajednicu, ili u kompleksnim društvima, </a:t>
            </a:r>
            <a:r>
              <a:rPr lang="sr-Latn-RS" dirty="0" smtClean="0"/>
              <a:t>tipične </a:t>
            </a:r>
            <a:r>
              <a:rPr lang="sr-Latn-RS" dirty="0"/>
              <a:t>predstavnike neke </a:t>
            </a:r>
            <a:r>
              <a:rPr lang="sr-Latn-RS" dirty="0" smtClean="0"/>
              <a:t>društvene </a:t>
            </a:r>
            <a:r>
              <a:rPr lang="sr-Latn-RS" dirty="0"/>
              <a:t>grupe) </a:t>
            </a:r>
          </a:p>
          <a:p>
            <a:r>
              <a:rPr lang="sr-Latn-RS" dirty="0"/>
              <a:t>Uopšteno posmatrano, kvantitativna </a:t>
            </a:r>
            <a:r>
              <a:rPr lang="sr-Latn-RS" dirty="0" smtClean="0"/>
              <a:t>istraživanja </a:t>
            </a:r>
            <a:r>
              <a:rPr lang="sr-Latn-RS" dirty="0"/>
              <a:t>teže </a:t>
            </a:r>
            <a:r>
              <a:rPr lang="sr-Latn-RS" dirty="0" smtClean="0"/>
              <a:t>generabilnosti </a:t>
            </a:r>
            <a:r>
              <a:rPr lang="sr-Latn-RS" dirty="0"/>
              <a:t>i probabilističkom nivou </a:t>
            </a:r>
            <a:r>
              <a:rPr lang="sr-Latn-RS" dirty="0" smtClean="0"/>
              <a:t>uzorka, </a:t>
            </a:r>
            <a:r>
              <a:rPr lang="sr-Latn-RS" dirty="0"/>
              <a:t>dok kvalitativna nastoje da razumeju male reprezentativne kontekste ili tipične situacije u koje se onda možemo komparativno uživljavati kada razmišljamo o narednim </a:t>
            </a:r>
            <a:r>
              <a:rPr lang="sr-Latn-RS" dirty="0" smtClean="0"/>
              <a:t>slučajevima </a:t>
            </a:r>
            <a:r>
              <a:rPr lang="sr-Latn-RS" dirty="0"/>
              <a:t>(kao u književnosti) </a:t>
            </a:r>
            <a:endParaRPr lang="en-US" dirty="0"/>
          </a:p>
        </p:txBody>
      </p:sp>
    </p:spTree>
    <p:extLst>
      <p:ext uri="{BB962C8B-B14F-4D97-AF65-F5344CB8AC3E}">
        <p14:creationId xmlns:p14="http://schemas.microsoft.com/office/powerpoint/2010/main" val="253537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A3DE88-D4BD-4AB3-8C74-B4934387B2F6}"/>
              </a:ext>
            </a:extLst>
          </p:cNvPr>
          <p:cNvSpPr>
            <a:spLocks noGrp="1"/>
          </p:cNvSpPr>
          <p:nvPr>
            <p:ph type="title"/>
          </p:nvPr>
        </p:nvSpPr>
        <p:spPr/>
        <p:txBody>
          <a:bodyPr/>
          <a:lstStyle/>
          <a:p>
            <a:r>
              <a:rPr lang="sr-Latn-RS" dirty="0"/>
              <a:t>Opšte paradigmatske razlike</a:t>
            </a:r>
            <a:endParaRPr lang="en-US" dirty="0"/>
          </a:p>
        </p:txBody>
      </p:sp>
      <p:sp>
        <p:nvSpPr>
          <p:cNvPr id="3" name="Content Placeholder 2">
            <a:extLst>
              <a:ext uri="{FF2B5EF4-FFF2-40B4-BE49-F238E27FC236}">
                <a16:creationId xmlns:a16="http://schemas.microsoft.com/office/drawing/2014/main" xmlns="" id="{C1A331CA-1ABD-4356-B64E-FF82E18D8FC7}"/>
              </a:ext>
            </a:extLst>
          </p:cNvPr>
          <p:cNvSpPr>
            <a:spLocks noGrp="1"/>
          </p:cNvSpPr>
          <p:nvPr>
            <p:ph idx="1"/>
          </p:nvPr>
        </p:nvSpPr>
        <p:spPr/>
        <p:txBody>
          <a:bodyPr>
            <a:normAutofit fontScale="85000" lnSpcReduction="10000"/>
          </a:bodyPr>
          <a:lstStyle/>
          <a:p>
            <a:r>
              <a:rPr lang="sr-Latn-RS" b="1" dirty="0"/>
              <a:t>Kvalitativna istraživanja su ono što predstavlja razliku društveno-humanističkih u odnosu na prirodno-matematičke, tehničko-tehnološke i biomedicinske nauke</a:t>
            </a:r>
          </a:p>
          <a:p>
            <a:r>
              <a:rPr lang="sr-Latn-RS" dirty="0"/>
              <a:t>U humanistici, kvantitativna istraživanja su veoma neuobičajena, mada se koriste u interdisciplinarnim timovima (npr. bioarheologija, istorijska statistika)</a:t>
            </a:r>
          </a:p>
          <a:p>
            <a:r>
              <a:rPr lang="sr-Latn-RS" dirty="0"/>
              <a:t>U društvenim naukama, kvantitativnim istraživanjima se koriste oni koji ne smatraju da postoji fundamentalna razlika izmešu proučavanja interaktivnih i indiferentnih vrsta (npr. e</a:t>
            </a:r>
            <a:r>
              <a:rPr lang="sr-Latn-RS" dirty="0" smtClean="0"/>
              <a:t>konomija, eksperimentalna </a:t>
            </a:r>
            <a:r>
              <a:rPr lang="sr-Latn-RS" dirty="0"/>
              <a:t>psihologija)</a:t>
            </a:r>
          </a:p>
          <a:p>
            <a:r>
              <a:rPr lang="sr-Latn-RS" dirty="0"/>
              <a:t>To ne znači da mnoge discipline, pod-discipline, istraživačke tradicije, istraživačke grupe i pojedinačni istraživači ne koriste kvantitativne pristupe, ili kombinaciju ta dva osnovna tipa</a:t>
            </a:r>
          </a:p>
          <a:p>
            <a:r>
              <a:rPr lang="sr-Latn-RS" dirty="0"/>
              <a:t>Podsetnik: sa porastom udela interdisciplinarnih istraživanja, statistika je postala metodološka lingua franca nauke (paradoksalno - iako sama nije nauka)</a:t>
            </a:r>
          </a:p>
          <a:p>
            <a:endParaRPr lang="en-US" dirty="0"/>
          </a:p>
        </p:txBody>
      </p:sp>
    </p:spTree>
    <p:extLst>
      <p:ext uri="{BB962C8B-B14F-4D97-AF65-F5344CB8AC3E}">
        <p14:creationId xmlns:p14="http://schemas.microsoft.com/office/powerpoint/2010/main" val="28134651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0D5347-9708-4195-9748-3ED903D5E5D0}"/>
              </a:ext>
            </a:extLst>
          </p:cNvPr>
          <p:cNvSpPr>
            <a:spLocks noGrp="1"/>
          </p:cNvSpPr>
          <p:nvPr>
            <p:ph type="title"/>
          </p:nvPr>
        </p:nvSpPr>
        <p:spPr/>
        <p:txBody>
          <a:bodyPr>
            <a:normAutofit/>
          </a:bodyPr>
          <a:lstStyle/>
          <a:p>
            <a:pPr algn="ctr"/>
            <a:r>
              <a:rPr lang="sr-Latn-RS" sz="3600" dirty="0"/>
              <a:t>Razlike u prikupljanju podataka</a:t>
            </a:r>
            <a:endParaRPr lang="en-US" sz="3600" dirty="0"/>
          </a:p>
        </p:txBody>
      </p:sp>
      <p:sp>
        <p:nvSpPr>
          <p:cNvPr id="3" name="Content Placeholder 2">
            <a:extLst>
              <a:ext uri="{FF2B5EF4-FFF2-40B4-BE49-F238E27FC236}">
                <a16:creationId xmlns:a16="http://schemas.microsoft.com/office/drawing/2014/main" xmlns="" id="{72684C30-09D0-43C3-9B42-5A3954FC87D0}"/>
              </a:ext>
            </a:extLst>
          </p:cNvPr>
          <p:cNvSpPr>
            <a:spLocks noGrp="1"/>
          </p:cNvSpPr>
          <p:nvPr>
            <p:ph idx="1"/>
          </p:nvPr>
        </p:nvSpPr>
        <p:spPr/>
        <p:txBody>
          <a:bodyPr>
            <a:normAutofit fontScale="70000" lnSpcReduction="20000"/>
          </a:bodyPr>
          <a:lstStyle/>
          <a:p>
            <a:r>
              <a:rPr lang="sr-Latn-RS" dirty="0"/>
              <a:t>Razlike u ciljevima, osnovnim </a:t>
            </a:r>
            <a:r>
              <a:rPr lang="sr-Latn-RS" dirty="0" smtClean="0"/>
              <a:t>pretpostavkama </a:t>
            </a:r>
            <a:r>
              <a:rPr lang="sr-Latn-RS" dirty="0"/>
              <a:t>o prirodi stvarnosti i nauke, u dizajnu istraživanja i kreiranju uzorka uslovljavaju i krupne razlike u prikupljanju </a:t>
            </a:r>
            <a:r>
              <a:rPr lang="sr-Latn-RS" dirty="0" smtClean="0"/>
              <a:t>podataka</a:t>
            </a:r>
            <a:endParaRPr lang="sr-Latn-RS" dirty="0"/>
          </a:p>
          <a:p>
            <a:r>
              <a:rPr lang="sr-Latn-RS" dirty="0"/>
              <a:t>U kvalitativnoj paradigmi po</a:t>
            </a:r>
            <a:r>
              <a:rPr lang="sr-Latn-RS" sz="3600" b="1" i="1" u="sng" dirty="0"/>
              <a:t>dat</a:t>
            </a:r>
            <a:r>
              <a:rPr lang="sr-Latn-RS" dirty="0"/>
              <a:t>ak je pre nešto stvoreno, domišljeno, izmišljeno prikladno kontekstu, opisano kao u umetničkom delu, nego nešto za</a:t>
            </a:r>
            <a:r>
              <a:rPr lang="sr-Latn-RS" sz="3200" b="1" u="sng" dirty="0"/>
              <a:t>dat</a:t>
            </a:r>
            <a:r>
              <a:rPr lang="sr-Latn-RS" dirty="0"/>
              <a:t>o, već postojeće, ono što bi bilo tu i da se istraživač nije pojavio/la</a:t>
            </a:r>
          </a:p>
          <a:p>
            <a:r>
              <a:rPr lang="sr-Latn-RS" dirty="0"/>
              <a:t>Tradicionalno orijentisani istražvači pod podacima podrazumevaju verne opise stvarnosti i svojstava fenomena i procesa u njoj, dok kvalitativna paradigma funkcioniše po principu kontekstualne selekcije svojstava koja će biti predstavljena podacima shvaćenim kao simboli (dakle, nešto podložno tumačenju)</a:t>
            </a:r>
          </a:p>
          <a:p>
            <a:r>
              <a:rPr lang="sr-Latn-RS" dirty="0"/>
              <a:t>Kvalitativna paradigma podrazumeva da se podaci „konstituišu“ (bukvalno ontološki proizvode) samim istraživanjem i da se </a:t>
            </a:r>
            <a:r>
              <a:rPr lang="sr-Latn-RS" dirty="0" smtClean="0"/>
              <a:t>ni </a:t>
            </a:r>
            <a:r>
              <a:rPr lang="sr-Latn-RS" dirty="0"/>
              <a:t>u kom slučaju ne </a:t>
            </a:r>
            <a:r>
              <a:rPr lang="sr-Latn-RS" dirty="0" smtClean="0"/>
              <a:t>može govoriti o njihovom „prikupljaju</a:t>
            </a:r>
            <a:r>
              <a:rPr lang="sr-Latn-RS" dirty="0"/>
              <a:t>“</a:t>
            </a:r>
          </a:p>
          <a:p>
            <a:r>
              <a:rPr lang="sr-Latn-RS" dirty="0"/>
              <a:t>Ovo se odnosi na bilo koju tehniku prikupljanja informacija koju ćete izabrati, u dogovoru s mentorom, pa i na </a:t>
            </a:r>
            <a:r>
              <a:rPr lang="sr-Latn-RS" dirty="0" smtClean="0"/>
              <a:t>same </a:t>
            </a:r>
            <a:r>
              <a:rPr lang="sr-Latn-RS" dirty="0"/>
              <a:t>kvantitativne tehnike – dosledno kvalitativno orijentisani istraživači i samim brojčanim podacima pripisuju kontekstualne varijacije i </a:t>
            </a:r>
            <a:r>
              <a:rPr lang="sr-Latn-RS" dirty="0" smtClean="0"/>
              <a:t>ideološke/političke/ekonomske </a:t>
            </a:r>
            <a:r>
              <a:rPr lang="sr-Latn-RS" dirty="0"/>
              <a:t>funkcije </a:t>
            </a:r>
            <a:endParaRPr lang="en-US" dirty="0"/>
          </a:p>
        </p:txBody>
      </p:sp>
    </p:spTree>
    <p:extLst>
      <p:ext uri="{BB962C8B-B14F-4D97-AF65-F5344CB8AC3E}">
        <p14:creationId xmlns:p14="http://schemas.microsoft.com/office/powerpoint/2010/main" val="23513915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B3856FA-9F97-4F56-9772-0133BF9E793F}"/>
              </a:ext>
            </a:extLst>
          </p:cNvPr>
          <p:cNvSpPr>
            <a:spLocks noGrp="1"/>
          </p:cNvSpPr>
          <p:nvPr>
            <p:ph type="title"/>
          </p:nvPr>
        </p:nvSpPr>
        <p:spPr/>
        <p:txBody>
          <a:bodyPr/>
          <a:lstStyle/>
          <a:p>
            <a:pPr algn="ctr"/>
            <a:r>
              <a:rPr lang="sr-Latn-RS" dirty="0"/>
              <a:t>Praktični aspekti</a:t>
            </a:r>
            <a:endParaRPr lang="en-US" dirty="0"/>
          </a:p>
        </p:txBody>
      </p:sp>
      <p:sp>
        <p:nvSpPr>
          <p:cNvPr id="3" name="Content Placeholder 2">
            <a:extLst>
              <a:ext uri="{FF2B5EF4-FFF2-40B4-BE49-F238E27FC236}">
                <a16:creationId xmlns:a16="http://schemas.microsoft.com/office/drawing/2014/main" xmlns="" id="{FBFDA4E9-0F6B-4A59-8D88-5963C66B6440}"/>
              </a:ext>
            </a:extLst>
          </p:cNvPr>
          <p:cNvSpPr>
            <a:spLocks noGrp="1"/>
          </p:cNvSpPr>
          <p:nvPr>
            <p:ph idx="1"/>
          </p:nvPr>
        </p:nvSpPr>
        <p:spPr/>
        <p:txBody>
          <a:bodyPr>
            <a:normAutofit fontScale="92500" lnSpcReduction="20000"/>
          </a:bodyPr>
          <a:lstStyle/>
          <a:p>
            <a:r>
              <a:rPr lang="sr-Latn-RS" dirty="0"/>
              <a:t>Razmislite o reperkusijama kvalitativnog aksioma o višestrukosti stvarnosti po standardna shvatanja dobrog, lepog, </a:t>
            </a:r>
            <a:r>
              <a:rPr lang="sr-Latn-RS" dirty="0" smtClean="0"/>
              <a:t>normalnog itd</a:t>
            </a:r>
            <a:r>
              <a:rPr lang="sr-Latn-RS" dirty="0"/>
              <a:t>.</a:t>
            </a:r>
          </a:p>
          <a:p>
            <a:r>
              <a:rPr lang="sr-Latn-RS" dirty="0"/>
              <a:t>K</a:t>
            </a:r>
            <a:r>
              <a:rPr lang="sr-Latn-RS" dirty="0" smtClean="0"/>
              <a:t>valitativna </a:t>
            </a:r>
            <a:r>
              <a:rPr lang="sr-Latn-RS" dirty="0"/>
              <a:t>paradigma formirala </a:t>
            </a:r>
            <a:r>
              <a:rPr lang="sr-Latn-RS" dirty="0" smtClean="0"/>
              <a:t>se uporedo </a:t>
            </a:r>
            <a:r>
              <a:rPr lang="sr-Latn-RS" dirty="0"/>
              <a:t>kontra-kulturnim i socijalno-kritičkim teorijama i pokretima</a:t>
            </a:r>
          </a:p>
          <a:p>
            <a:r>
              <a:rPr lang="sr-Latn-RS" dirty="0"/>
              <a:t>Tek je naknadno shvaćeno da antirealizam/antipozitivizam zapravo podrivaju kritički potencijal </a:t>
            </a:r>
            <a:r>
              <a:rPr lang="sr-Latn-RS" dirty="0" smtClean="0"/>
              <a:t>samih DHN </a:t>
            </a:r>
            <a:r>
              <a:rPr lang="sr-Latn-RS" dirty="0"/>
              <a:t>da ukazuju na zlo, nepravdu itd.</a:t>
            </a:r>
          </a:p>
          <a:p>
            <a:r>
              <a:rPr lang="sr-Latn-RS" dirty="0"/>
              <a:t>Zašto bi nas iko doživeo ozbiljno, ako nije metodološki treniran i ako nije DHN, kada čuje da mi ne samo da imamo više od jedne interpretacije istog skupa podataka, nego da su čak i naši podaci „proizvedeni“?</a:t>
            </a:r>
          </a:p>
          <a:p>
            <a:r>
              <a:rPr lang="sr-Latn-RS" dirty="0"/>
              <a:t>Kako da „prenesemo znanje“ deci u školi ili narodu kroz medije ako to što mi znamo nije ono što oni podrazumevaju pod „znanjem“, ako čak nije ni nešto što je neupitno pa se može preneti?</a:t>
            </a:r>
          </a:p>
          <a:p>
            <a:endParaRPr lang="en-US" dirty="0"/>
          </a:p>
        </p:txBody>
      </p:sp>
    </p:spTree>
    <p:extLst>
      <p:ext uri="{BB962C8B-B14F-4D97-AF65-F5344CB8AC3E}">
        <p14:creationId xmlns:p14="http://schemas.microsoft.com/office/powerpoint/2010/main" val="3606832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r-Latn-RS" dirty="0" smtClean="0"/>
              <a:t>Pauza </a:t>
            </a:r>
            <a:endParaRPr lang="en-US" dirty="0"/>
          </a:p>
        </p:txBody>
      </p:sp>
      <p:sp>
        <p:nvSpPr>
          <p:cNvPr id="3" name="Content Placeholder 2"/>
          <p:cNvSpPr>
            <a:spLocks noGrp="1"/>
          </p:cNvSpPr>
          <p:nvPr>
            <p:ph idx="1"/>
          </p:nvPr>
        </p:nvSpPr>
        <p:spPr/>
        <p:txBody>
          <a:bodyPr/>
          <a:lstStyle/>
          <a:p>
            <a:r>
              <a:rPr lang="sr-Latn-RS" dirty="0" smtClean="0"/>
              <a:t>Odmorite se 15 minuta</a:t>
            </a:r>
            <a:endParaRPr lang="en-US" dirty="0"/>
          </a:p>
        </p:txBody>
      </p:sp>
    </p:spTree>
    <p:extLst>
      <p:ext uri="{BB962C8B-B14F-4D97-AF65-F5344CB8AC3E}">
        <p14:creationId xmlns:p14="http://schemas.microsoft.com/office/powerpoint/2010/main" val="21276394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endParaRPr lang="en-US" dirty="0"/>
          </a:p>
        </p:txBody>
      </p:sp>
      <p:sp>
        <p:nvSpPr>
          <p:cNvPr id="3" name="Content Placeholder 2"/>
          <p:cNvSpPr>
            <a:spLocks noGrp="1"/>
          </p:cNvSpPr>
          <p:nvPr>
            <p:ph idx="1"/>
          </p:nvPr>
        </p:nvSpPr>
        <p:spPr/>
        <p:txBody>
          <a:bodyPr>
            <a:normAutofit/>
          </a:bodyPr>
          <a:lstStyle/>
          <a:p>
            <a:pPr marL="0" indent="0" algn="ctr">
              <a:buNone/>
            </a:pPr>
            <a:r>
              <a:rPr lang="sr-Latn-RS" sz="4800" b="1" dirty="0"/>
              <a:t>Kako se sprovodi </a:t>
            </a:r>
            <a:endParaRPr lang="sr-Latn-RS" sz="4800" b="1" dirty="0" smtClean="0"/>
          </a:p>
          <a:p>
            <a:pPr marL="0" indent="0" algn="ctr">
              <a:buNone/>
            </a:pPr>
            <a:r>
              <a:rPr lang="sr-Latn-RS" sz="4800" b="1" dirty="0" smtClean="0"/>
              <a:t>kvalitativno </a:t>
            </a:r>
            <a:r>
              <a:rPr lang="sr-Latn-RS" sz="4800" b="1" dirty="0"/>
              <a:t>istraživanje </a:t>
            </a:r>
            <a:br>
              <a:rPr lang="sr-Latn-RS" sz="4800" b="1" dirty="0"/>
            </a:br>
            <a:r>
              <a:rPr lang="sr-Latn-RS" sz="4800" b="1" dirty="0"/>
              <a:t>(1. deo)</a:t>
            </a:r>
            <a:endParaRPr lang="en-US" sz="4800" b="1" dirty="0"/>
          </a:p>
        </p:txBody>
      </p:sp>
    </p:spTree>
    <p:extLst>
      <p:ext uri="{BB962C8B-B14F-4D97-AF65-F5344CB8AC3E}">
        <p14:creationId xmlns:p14="http://schemas.microsoft.com/office/powerpoint/2010/main" val="3881999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862A29-55F5-451A-B5F5-1B9877119014}"/>
              </a:ext>
            </a:extLst>
          </p:cNvPr>
          <p:cNvSpPr>
            <a:spLocks noGrp="1"/>
          </p:cNvSpPr>
          <p:nvPr>
            <p:ph type="title"/>
          </p:nvPr>
        </p:nvSpPr>
        <p:spPr/>
        <p:txBody>
          <a:bodyPr/>
          <a:lstStyle/>
          <a:p>
            <a:r>
              <a:rPr lang="sr-Latn-RS" dirty="0"/>
              <a:t>Osnova kvalitativnih istraživanja?</a:t>
            </a:r>
            <a:endParaRPr lang="en-US" dirty="0"/>
          </a:p>
        </p:txBody>
      </p:sp>
      <p:sp>
        <p:nvSpPr>
          <p:cNvPr id="3" name="Content Placeholder 2">
            <a:extLst>
              <a:ext uri="{FF2B5EF4-FFF2-40B4-BE49-F238E27FC236}">
                <a16:creationId xmlns:a16="http://schemas.microsoft.com/office/drawing/2014/main" xmlns="" id="{3482C6EA-B3C9-40AF-9E93-A7923C78F8CD}"/>
              </a:ext>
            </a:extLst>
          </p:cNvPr>
          <p:cNvSpPr>
            <a:spLocks noGrp="1"/>
          </p:cNvSpPr>
          <p:nvPr>
            <p:ph idx="1"/>
          </p:nvPr>
        </p:nvSpPr>
        <p:spPr/>
        <p:txBody>
          <a:bodyPr>
            <a:normAutofit fontScale="92500" lnSpcReduction="10000"/>
          </a:bodyPr>
          <a:lstStyle/>
          <a:p>
            <a:r>
              <a:rPr lang="sr-Latn-RS" dirty="0"/>
              <a:t>Inherentna „subjektivnost“ – veliki značaj istraživačevog podrobnog opisa proučavane pojave i njegovog/njenog tumačenja nalaza istraživanja</a:t>
            </a:r>
          </a:p>
          <a:p>
            <a:r>
              <a:rPr lang="sr-Latn-RS" dirty="0"/>
              <a:t>Nalazi kvalitativnog istraživanja nisu statistički ili na drugi način formalno simbolizovani – oni se iskazuju tekstualno (mada kombinovano istraživanje po pravilu sadrži i kvalitativne i kvantitativne aspekte, pa time i način prikazivanja rezultata)</a:t>
            </a:r>
          </a:p>
          <a:p>
            <a:r>
              <a:rPr lang="sr-Latn-RS" dirty="0"/>
              <a:t>Kvalitativno istraživanje ima za cilj da prouči kontekste i situacije u kojima ljudi i njihove grupe pridaju značenje i smisao pojavama, procesima i jedni drugima</a:t>
            </a:r>
          </a:p>
          <a:p>
            <a:r>
              <a:rPr lang="sr-Latn-RS" dirty="0"/>
              <a:t>Kvalitativno istraživanje određeno je ciljem koji je značajno drugačiji od onog kvantitativnih – naučna istina tu se konstituiše </a:t>
            </a:r>
            <a:r>
              <a:rPr lang="sr-Latn-RS" b="1" dirty="0"/>
              <a:t>tumačenjem tumačenja</a:t>
            </a:r>
            <a:r>
              <a:rPr lang="sr-Latn-RS" dirty="0"/>
              <a:t> samih ispitanika od strane istraživača</a:t>
            </a:r>
          </a:p>
          <a:p>
            <a:endParaRPr lang="sr-Latn-RS" dirty="0"/>
          </a:p>
          <a:p>
            <a:endParaRPr lang="en-US" dirty="0"/>
          </a:p>
        </p:txBody>
      </p:sp>
    </p:spTree>
    <p:extLst>
      <p:ext uri="{BB962C8B-B14F-4D97-AF65-F5344CB8AC3E}">
        <p14:creationId xmlns:p14="http://schemas.microsoft.com/office/powerpoint/2010/main" val="107435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577C90-27C5-43A9-B143-0D7929C10012}"/>
              </a:ext>
            </a:extLst>
          </p:cNvPr>
          <p:cNvSpPr>
            <a:spLocks noGrp="1"/>
          </p:cNvSpPr>
          <p:nvPr>
            <p:ph type="title"/>
          </p:nvPr>
        </p:nvSpPr>
        <p:spPr/>
        <p:txBody>
          <a:bodyPr/>
          <a:lstStyle/>
          <a:p>
            <a:r>
              <a:rPr lang="sr-Latn-RS" dirty="0"/>
              <a:t>Metodološke implikacije prethodno rečenog... </a:t>
            </a:r>
            <a:endParaRPr lang="en-US" dirty="0"/>
          </a:p>
        </p:txBody>
      </p:sp>
      <p:sp>
        <p:nvSpPr>
          <p:cNvPr id="3" name="Content Placeholder 2">
            <a:extLst>
              <a:ext uri="{FF2B5EF4-FFF2-40B4-BE49-F238E27FC236}">
                <a16:creationId xmlns:a16="http://schemas.microsoft.com/office/drawing/2014/main" xmlns="" id="{C7239510-7F30-4C98-BFE5-A5BFC5AE0FB0}"/>
              </a:ext>
            </a:extLst>
          </p:cNvPr>
          <p:cNvSpPr>
            <a:spLocks noGrp="1"/>
          </p:cNvSpPr>
          <p:nvPr>
            <p:ph idx="1"/>
          </p:nvPr>
        </p:nvSpPr>
        <p:spPr/>
        <p:txBody>
          <a:bodyPr/>
          <a:lstStyle/>
          <a:p>
            <a:r>
              <a:rPr lang="sr-Latn-RS" dirty="0"/>
              <a:t>S obzirom na cilj, koji NIJE otkrivanje objektivne istine na način na koji to čine druga naučna polja (ili kvantitativna istraživanja u DHN), do naučne istine u kvalitativnim istraživanjima se dolazi drugim tipovima prikupljanja/konstrukcije podataka i drugačijim interpretativnim postupcima</a:t>
            </a:r>
          </a:p>
          <a:p>
            <a:r>
              <a:rPr lang="sr-Latn-RS" dirty="0"/>
              <a:t>Kvalitativno istraživanje tumači tekstove – samih ispitanika, one nastale tokom istraživanja, ili istorijske i medijske građe</a:t>
            </a:r>
          </a:p>
          <a:p>
            <a:r>
              <a:rPr lang="sr-Latn-RS" dirty="0"/>
              <a:t>Podaci u kvalitativnim istraživanjima dobijaju se arhivskim radom, medijskom analizom, posmatranjem/učestvovanjem, intervjuima s pojedincima i grupama ispitanika</a:t>
            </a:r>
            <a:endParaRPr lang="en-US" dirty="0"/>
          </a:p>
        </p:txBody>
      </p:sp>
    </p:spTree>
    <p:extLst>
      <p:ext uri="{BB962C8B-B14F-4D97-AF65-F5344CB8AC3E}">
        <p14:creationId xmlns:p14="http://schemas.microsoft.com/office/powerpoint/2010/main" val="21689771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20902A-0454-4CA7-9E2E-ABFC33147A1D}"/>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2F86A4C8-ED89-4A6E-8D3F-17CFF2ECFF57}"/>
              </a:ext>
            </a:extLst>
          </p:cNvPr>
          <p:cNvSpPr>
            <a:spLocks noGrp="1"/>
          </p:cNvSpPr>
          <p:nvPr>
            <p:ph idx="1"/>
          </p:nvPr>
        </p:nvSpPr>
        <p:spPr/>
        <p:txBody>
          <a:bodyPr>
            <a:normAutofit fontScale="77500" lnSpcReduction="20000"/>
          </a:bodyPr>
          <a:lstStyle/>
          <a:p>
            <a:r>
              <a:rPr lang="sr-Latn-RS" dirty="0"/>
              <a:t>To, dalje, znači da u kvalitativnim istraživanjima ne proučavamo sve pojedinačne dostupne primere neke pojave, procesa ili fenomena, s ciljem da ustanovima pravilnost ili zakon nalik na one za koje znamo da važe u neživom ili životinjskom svetu</a:t>
            </a:r>
          </a:p>
          <a:p>
            <a:r>
              <a:rPr lang="sr-Latn-RS" dirty="0"/>
              <a:t>Kvalitativna istraživanja su izrazito </a:t>
            </a:r>
            <a:r>
              <a:rPr lang="sr-Latn-RS" dirty="0" smtClean="0"/>
              <a:t>rezervisana prema </a:t>
            </a:r>
            <a:r>
              <a:rPr lang="sr-Latn-RS" dirty="0"/>
              <a:t>ideji da su ljudi takođe životinje i da se o njima mogu izvesti relevantni i smisleni naučni zakoni, kada je o njihovoj nebiološkoj egzistenciji reč  </a:t>
            </a:r>
          </a:p>
          <a:p>
            <a:r>
              <a:rPr lang="sr-Latn-RS" dirty="0"/>
              <a:t>Naprotiv, proučavamo iskustva, percepcije, doživljaje, lične priče, grupne stavove i druge „neobjektivne istine“ (ono </a:t>
            </a:r>
            <a:r>
              <a:rPr lang="sr-Latn-RS" dirty="0" smtClean="0"/>
              <a:t>što </a:t>
            </a:r>
            <a:r>
              <a:rPr lang="sr-Latn-RS" dirty="0"/>
              <a:t>je istinito s tačke gledišta naših ispitanika)</a:t>
            </a:r>
          </a:p>
          <a:p>
            <a:r>
              <a:rPr lang="sr-Latn-RS" dirty="0"/>
              <a:t>Proučavamo izvore (arhivske, bibliotečke, medijske, internet-izvore...) </a:t>
            </a:r>
            <a:r>
              <a:rPr lang="sr-Latn-RS" dirty="0" smtClean="0"/>
              <a:t>odn. </a:t>
            </a:r>
            <a:r>
              <a:rPr lang="sr-Latn-RS" dirty="0"/>
              <a:t>materijalne dokaze iskustava i percepcija koje su ispitanici (koji mogu i ne moraju biti živi u trenutku istraživanja) podelili sa svetom</a:t>
            </a:r>
          </a:p>
          <a:p>
            <a:r>
              <a:rPr lang="sr-Latn-RS" dirty="0"/>
              <a:t>Proučavamo ponašanje i verovanje u realnom vremenu – posmatramo, ili posmatramo i učestvujemo, ili intervjuišemo (grupe/pojedince) kako bismo razumeli njihovo razumevanje njihovog sveta (koji može biti i naš svet, takođe)</a:t>
            </a:r>
            <a:endParaRPr lang="en-US" dirty="0"/>
          </a:p>
        </p:txBody>
      </p:sp>
    </p:spTree>
    <p:extLst>
      <p:ext uri="{BB962C8B-B14F-4D97-AF65-F5344CB8AC3E}">
        <p14:creationId xmlns:p14="http://schemas.microsoft.com/office/powerpoint/2010/main" val="1502112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5BC0D11-732C-40AE-80AC-97EF3B308C8C}"/>
              </a:ext>
            </a:extLst>
          </p:cNvPr>
          <p:cNvSpPr>
            <a:spLocks noGrp="1"/>
          </p:cNvSpPr>
          <p:nvPr>
            <p:ph type="title"/>
          </p:nvPr>
        </p:nvSpPr>
        <p:spPr/>
        <p:txBody>
          <a:bodyPr/>
          <a:lstStyle/>
          <a:p>
            <a:r>
              <a:rPr lang="sr-Latn-RS" dirty="0"/>
              <a:t>Tipično za kvalitativna istraživanja je da (se)...:</a:t>
            </a:r>
            <a:endParaRPr lang="en-US" dirty="0"/>
          </a:p>
        </p:txBody>
      </p:sp>
      <p:sp>
        <p:nvSpPr>
          <p:cNvPr id="3" name="Content Placeholder 2">
            <a:extLst>
              <a:ext uri="{FF2B5EF4-FFF2-40B4-BE49-F238E27FC236}">
                <a16:creationId xmlns:a16="http://schemas.microsoft.com/office/drawing/2014/main" xmlns="" id="{0AA2711D-2DE7-4EAA-9341-754D9FBD6A76}"/>
              </a:ext>
            </a:extLst>
          </p:cNvPr>
          <p:cNvSpPr>
            <a:spLocks noGrp="1"/>
          </p:cNvSpPr>
          <p:nvPr>
            <p:ph idx="1"/>
          </p:nvPr>
        </p:nvSpPr>
        <p:spPr/>
        <p:txBody>
          <a:bodyPr/>
          <a:lstStyle/>
          <a:p>
            <a:r>
              <a:rPr lang="sr-Latn-RS" dirty="0"/>
              <a:t>Oslanjaju na tekstove, pisane ili usmene, iz sadašnjosti ili prošlosti</a:t>
            </a:r>
          </a:p>
          <a:p>
            <a:r>
              <a:rPr lang="sr-Latn-RS" dirty="0"/>
              <a:t>Organizuju tako da istraživač(i) provede(u) duže vreme među ispitanicima</a:t>
            </a:r>
          </a:p>
          <a:p>
            <a:r>
              <a:rPr lang="sr-Latn-RS" dirty="0"/>
              <a:t>Ne koriste merenje (osim ako nisu deo nekog kombinovanog istraživanja pojedinačnog istraživača ili istraživačke grupe)</a:t>
            </a:r>
          </a:p>
          <a:p>
            <a:r>
              <a:rPr lang="sr-Latn-RS" dirty="0"/>
              <a:t>Nastoje da sagledaju ne šta je objektivno istinito po sebi i za sve, nego za one o kojima je reč (subjekte istraživanja)</a:t>
            </a:r>
          </a:p>
          <a:p>
            <a:r>
              <a:rPr lang="sr-Latn-RS" dirty="0"/>
              <a:t>Nastoje da otkriju društveno i kulturno tipična („deljena“, „usaglašena“, „podrazumevana“) osećanja, znanja i verovanja</a:t>
            </a:r>
            <a:endParaRPr lang="en-US" dirty="0"/>
          </a:p>
        </p:txBody>
      </p:sp>
    </p:spTree>
    <p:extLst>
      <p:ext uri="{BB962C8B-B14F-4D97-AF65-F5344CB8AC3E}">
        <p14:creationId xmlns:p14="http://schemas.microsoft.com/office/powerpoint/2010/main" val="36812846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0116F8-908C-4800-9550-68B8A76082A7}"/>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EB2E35D3-4D59-4988-8A04-A438D5773C94}"/>
              </a:ext>
            </a:extLst>
          </p:cNvPr>
          <p:cNvSpPr>
            <a:spLocks noGrp="1"/>
          </p:cNvSpPr>
          <p:nvPr>
            <p:ph idx="1"/>
          </p:nvPr>
        </p:nvSpPr>
        <p:spPr/>
        <p:txBody>
          <a:bodyPr>
            <a:normAutofit fontScale="92500" lnSpcReduction="20000"/>
          </a:bodyPr>
          <a:lstStyle/>
          <a:p>
            <a:r>
              <a:rPr lang="sr-Latn-RS" dirty="0"/>
              <a:t>Naglasak stavljaju na svakodnevno i uobičajeno u verovanju i ponašanju, ali ne iz perspektive </a:t>
            </a:r>
            <a:r>
              <a:rPr lang="sr-Latn-RS" dirty="0" smtClean="0"/>
              <a:t>statističkog </a:t>
            </a:r>
            <a:r>
              <a:rPr lang="sr-Latn-RS" dirty="0"/>
              <a:t>uopštavanja, nego tragajući za tipičnim (odgovorima/reakcijama)</a:t>
            </a:r>
          </a:p>
          <a:p>
            <a:r>
              <a:rPr lang="sr-Latn-RS" dirty="0"/>
              <a:t>Teže sistemskom, celovitom pogledu na proučavane pojedinačne fenomene, procese ili ponašanja</a:t>
            </a:r>
          </a:p>
          <a:p>
            <a:r>
              <a:rPr lang="sr-Latn-RS" dirty="0"/>
              <a:t>Refleksivna su po definiciji (ne nastoje da se izmeste iz društva u kojem istražuju/iz kojeg istraživač </a:t>
            </a:r>
            <a:r>
              <a:rPr lang="sr-Latn-RS" dirty="0" smtClean="0"/>
              <a:t>dolazi, ne kreiraju privid neutralnosti)</a:t>
            </a:r>
            <a:endParaRPr lang="sr-Latn-RS" dirty="0"/>
          </a:p>
          <a:p>
            <a:r>
              <a:rPr lang="sr-Latn-RS" dirty="0"/>
              <a:t>Ne nastoje </a:t>
            </a:r>
            <a:r>
              <a:rPr lang="sr-Latn-RS" dirty="0" smtClean="0"/>
              <a:t>da </a:t>
            </a:r>
            <a:r>
              <a:rPr lang="sr-Latn-RS" dirty="0"/>
              <a:t>objektivnost postignu udaljavanjem od predmeta proučavanja već približavanjem subjektu proučavanja</a:t>
            </a:r>
          </a:p>
          <a:p>
            <a:r>
              <a:rPr lang="sr-Latn-RS" dirty="0"/>
              <a:t>Situacionistička su i kontekstualna, u meri da ne tvrde da su nalazi jednog kvalitativnog istraživanja relevantni za neko drugo bez značajnih prethodnih prilagođavanja</a:t>
            </a:r>
          </a:p>
          <a:p>
            <a:endParaRPr lang="sr-Latn-RS" dirty="0"/>
          </a:p>
        </p:txBody>
      </p:sp>
    </p:spTree>
    <p:extLst>
      <p:ext uri="{BB962C8B-B14F-4D97-AF65-F5344CB8AC3E}">
        <p14:creationId xmlns:p14="http://schemas.microsoft.com/office/powerpoint/2010/main" val="1117491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D0C646-A07B-4023-8E16-F3000AFC63A3}"/>
              </a:ext>
            </a:extLst>
          </p:cNvPr>
          <p:cNvSpPr>
            <a:spLocks noGrp="1"/>
          </p:cNvSpPr>
          <p:nvPr>
            <p:ph type="title"/>
          </p:nvPr>
        </p:nvSpPr>
        <p:spPr/>
        <p:txBody>
          <a:bodyPr/>
          <a:lstStyle/>
          <a:p>
            <a:pPr algn="ctr"/>
            <a:r>
              <a:rPr lang="sr-Latn-RS" dirty="0"/>
              <a:t>...</a:t>
            </a:r>
            <a:endParaRPr lang="en-US" dirty="0"/>
          </a:p>
        </p:txBody>
      </p:sp>
      <p:sp>
        <p:nvSpPr>
          <p:cNvPr id="3" name="Content Placeholder 2">
            <a:extLst>
              <a:ext uri="{FF2B5EF4-FFF2-40B4-BE49-F238E27FC236}">
                <a16:creationId xmlns:a16="http://schemas.microsoft.com/office/drawing/2014/main" xmlns="" id="{10F32002-E107-4596-BD3C-237C2E4DCE40}"/>
              </a:ext>
            </a:extLst>
          </p:cNvPr>
          <p:cNvSpPr>
            <a:spLocks noGrp="1"/>
          </p:cNvSpPr>
          <p:nvPr>
            <p:ph idx="1"/>
          </p:nvPr>
        </p:nvSpPr>
        <p:spPr/>
        <p:txBody>
          <a:bodyPr>
            <a:normAutofit fontScale="85000" lnSpcReduction="20000"/>
          </a:bodyPr>
          <a:lstStyle/>
          <a:p>
            <a:r>
              <a:rPr lang="sr-Latn-RS" dirty="0"/>
              <a:t>Istovremeno nastoje da otkriju kako ispitanici poimaju uzročne odnose dok izbegavaju da njihova ponašanja redukuju na navodno objektivna pravila („situaciona uzročnost“, „kontekstualni determinizam“)</a:t>
            </a:r>
          </a:p>
          <a:p>
            <a:r>
              <a:rPr lang="sr-Latn-RS" dirty="0"/>
              <a:t>Teže „teoriji srednjeg obima“ – iako izbegavaju otkrivanje zakona, istovremeno nastoje da razumeju kako neposredno okruženje determiniše ponašanje pojedinaca i grupa</a:t>
            </a:r>
          </a:p>
          <a:p>
            <a:r>
              <a:rPr lang="sr-Latn-RS" dirty="0"/>
              <a:t>Otvorena su za neočekivano – iako se obavljaju u skladu s planom istraživanja (npr. protokolom intervjua) dozvoljavaju a ne isključuju da je značajno ono što nije bilo teorijski predviđeno pre samog istraživanja (ne </a:t>
            </a:r>
            <a:r>
              <a:rPr lang="sr-Latn-RS" dirty="0" smtClean="0"/>
              <a:t>smatraju opovrgljivost kriterijumom </a:t>
            </a:r>
            <a:r>
              <a:rPr lang="sr-Latn-RS" dirty="0"/>
              <a:t>naučnosti)</a:t>
            </a:r>
          </a:p>
          <a:p>
            <a:r>
              <a:rPr lang="sr-Latn-RS" dirty="0"/>
              <a:t>Fokusiraju se na proces a ne nužno na uzrok ili posledicu (ishod)</a:t>
            </a:r>
          </a:p>
          <a:p>
            <a:r>
              <a:rPr lang="sr-Latn-RS" dirty="0"/>
              <a:t>Definišu istraživanje kao društveni odnos i </a:t>
            </a:r>
            <a:r>
              <a:rPr lang="sr-Latn-RS" dirty="0" smtClean="0"/>
              <a:t>nastoje </a:t>
            </a:r>
            <a:r>
              <a:rPr lang="sr-Latn-RS" dirty="0"/>
              <a:t>da umanje uticaj istraživača na proučavanu </a:t>
            </a:r>
            <a:r>
              <a:rPr lang="sr-Latn-RS" dirty="0" smtClean="0"/>
              <a:t>realnost (ne putem ignorisanja već putem refleksivnosti)</a:t>
            </a:r>
            <a:endParaRPr lang="en-US" dirty="0"/>
          </a:p>
        </p:txBody>
      </p:sp>
    </p:spTree>
    <p:extLst>
      <p:ext uri="{BB962C8B-B14F-4D97-AF65-F5344CB8AC3E}">
        <p14:creationId xmlns:p14="http://schemas.microsoft.com/office/powerpoint/2010/main" val="1030694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E212CC-EE0F-412C-9F3A-ABAAA27B1643}"/>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988B1D2F-8F7A-4E05-833D-43DFABAC80C6}"/>
              </a:ext>
            </a:extLst>
          </p:cNvPr>
          <p:cNvSpPr>
            <a:spLocks noGrp="1"/>
          </p:cNvSpPr>
          <p:nvPr>
            <p:ph idx="1"/>
          </p:nvPr>
        </p:nvSpPr>
        <p:spPr/>
        <p:txBody>
          <a:bodyPr>
            <a:normAutofit fontScale="92500" lnSpcReduction="10000"/>
          </a:bodyPr>
          <a:lstStyle/>
          <a:p>
            <a:r>
              <a:rPr lang="sr-Latn-RS" b="1" dirty="0"/>
              <a:t>Na ontološkom planu</a:t>
            </a:r>
            <a:r>
              <a:rPr lang="sr-Latn-RS" dirty="0"/>
              <a:t>, kvalitativna paradigma je antirealistička, dok je kvantitativna realistička (i neorealistička)</a:t>
            </a:r>
          </a:p>
          <a:p>
            <a:r>
              <a:rPr lang="sr-Latn-RS" dirty="0"/>
              <a:t>Kvalitativni pristup ne podrazumeva da je objektivna stvarnost jedinstvena i podložna objašnjenjima putem univerzalnih zakona, već je vidi kao skup individualnih/kolektivnih interpretacija (stvarnosti je onoliko koliko ima kultura, pogleda na svet, a u radikalnim interpretacija i pojedinaca...)</a:t>
            </a:r>
          </a:p>
          <a:p>
            <a:r>
              <a:rPr lang="sr-Latn-RS" dirty="0"/>
              <a:t>Ontološki posmatrano, kvalitativna paradigma je ne samo antirealistička već je i konstruktivistička – stvarnost nije data i nepromenljiva, ona se percipira, osmišljava, domišlja, menja itd. (stvarnost nije objektivno data pred istraživanje, već je kulturni pa i individualni </a:t>
            </a:r>
            <a:r>
              <a:rPr lang="sr-Latn-RS" dirty="0" smtClean="0"/>
              <a:t>konstrukt i istraživača i proučavanih)</a:t>
            </a:r>
            <a:endParaRPr lang="sr-Latn-RS" dirty="0"/>
          </a:p>
          <a:p>
            <a:r>
              <a:rPr lang="sr-Latn-RS" dirty="0"/>
              <a:t>Ova osnovna </a:t>
            </a:r>
            <a:r>
              <a:rPr lang="sr-Latn-RS" b="1" dirty="0"/>
              <a:t>ontološka razlika ima ozbiljne metodološke posledice</a:t>
            </a:r>
            <a:endParaRPr lang="en-US" b="1" dirty="0"/>
          </a:p>
        </p:txBody>
      </p:sp>
    </p:spTree>
    <p:extLst>
      <p:ext uri="{BB962C8B-B14F-4D97-AF65-F5344CB8AC3E}">
        <p14:creationId xmlns:p14="http://schemas.microsoft.com/office/powerpoint/2010/main" val="26949182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8E6E71-0D09-4CE0-9A94-D912316F2644}"/>
              </a:ext>
            </a:extLst>
          </p:cNvPr>
          <p:cNvSpPr>
            <a:spLocks noGrp="1"/>
          </p:cNvSpPr>
          <p:nvPr>
            <p:ph type="title"/>
          </p:nvPr>
        </p:nvSpPr>
        <p:spPr/>
        <p:txBody>
          <a:bodyPr/>
          <a:lstStyle/>
          <a:p>
            <a:pPr algn="ctr"/>
            <a:r>
              <a:rPr lang="sr-Latn-RS" dirty="0"/>
              <a:t>Da li je ovo nauka?</a:t>
            </a:r>
            <a:endParaRPr lang="en-US" dirty="0"/>
          </a:p>
        </p:txBody>
      </p:sp>
      <p:sp>
        <p:nvSpPr>
          <p:cNvPr id="3" name="Content Placeholder 2">
            <a:extLst>
              <a:ext uri="{FF2B5EF4-FFF2-40B4-BE49-F238E27FC236}">
                <a16:creationId xmlns:a16="http://schemas.microsoft.com/office/drawing/2014/main" xmlns="" id="{61481E5F-C1A0-4D0B-A9BE-3DA2218C6A0E}"/>
              </a:ext>
            </a:extLst>
          </p:cNvPr>
          <p:cNvSpPr>
            <a:spLocks noGrp="1"/>
          </p:cNvSpPr>
          <p:nvPr>
            <p:ph idx="1"/>
          </p:nvPr>
        </p:nvSpPr>
        <p:spPr/>
        <p:txBody>
          <a:bodyPr>
            <a:normAutofit fontScale="92500" lnSpcReduction="20000"/>
          </a:bodyPr>
          <a:lstStyle/>
          <a:p>
            <a:r>
              <a:rPr lang="sr-Latn-RS" dirty="0"/>
              <a:t>Kao i prirodna ili medicinska istraživanja (ili kvantitativna </a:t>
            </a:r>
            <a:r>
              <a:rPr lang="sr-Latn-RS" dirty="0" smtClean="0"/>
              <a:t>društvena </a:t>
            </a:r>
            <a:r>
              <a:rPr lang="sr-Latn-RS" dirty="0"/>
              <a:t>istraživanja), i kvalitativna istraživanja imaju za cilj da </a:t>
            </a:r>
            <a:r>
              <a:rPr lang="sr-Latn-RS" dirty="0" smtClean="0"/>
              <a:t>naučno </a:t>
            </a:r>
            <a:r>
              <a:rPr lang="sr-Latn-RS" dirty="0"/>
              <a:t>protumače realnost</a:t>
            </a:r>
          </a:p>
          <a:p>
            <a:r>
              <a:rPr lang="sr-Latn-RS" dirty="0"/>
              <a:t>Koriste metod koji teži objektivnosti (samo je poima upravo suprotno od udaljavanja/decentriranja/uopštavanja/redukcije)</a:t>
            </a:r>
          </a:p>
          <a:p>
            <a:r>
              <a:rPr lang="sr-Latn-RS" dirty="0"/>
              <a:t>Sistematična su (mada ne i unisona)</a:t>
            </a:r>
          </a:p>
          <a:p>
            <a:r>
              <a:rPr lang="sr-Latn-RS" dirty="0"/>
              <a:t>Precizna su (mada ne i ekonomična, ni u simboličkom, ni u vremenskom a ponekad ni u finansijskom smislu)</a:t>
            </a:r>
          </a:p>
          <a:p>
            <a:r>
              <a:rPr lang="sr-Latn-RS" dirty="0"/>
              <a:t>Nastoje da uvećaju znanje (približavanjem, produbljivanjem, proširivanjem, rekontekstualizacijom) i otvorena su za neočekivano</a:t>
            </a:r>
          </a:p>
          <a:p>
            <a:r>
              <a:rPr lang="sr-Latn-RS" dirty="0"/>
              <a:t>Imaju osnovu u pozitivističkom nastojanju da istraživač posveti vreme i izbliza upozna predmet svog istraživanja </a:t>
            </a:r>
            <a:endParaRPr lang="en-US" dirty="0"/>
          </a:p>
        </p:txBody>
      </p:sp>
    </p:spTree>
    <p:extLst>
      <p:ext uri="{BB962C8B-B14F-4D97-AF65-F5344CB8AC3E}">
        <p14:creationId xmlns:p14="http://schemas.microsoft.com/office/powerpoint/2010/main" val="4370376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59DFB3-C10F-4AD1-B0F0-768E6369A692}"/>
              </a:ext>
            </a:extLst>
          </p:cNvPr>
          <p:cNvSpPr>
            <a:spLocks noGrp="1"/>
          </p:cNvSpPr>
          <p:nvPr>
            <p:ph type="title"/>
          </p:nvPr>
        </p:nvSpPr>
        <p:spPr/>
        <p:txBody>
          <a:bodyPr/>
          <a:lstStyle/>
          <a:p>
            <a:pPr algn="ctr"/>
            <a:r>
              <a:rPr lang="sr-Latn-RS" dirty="0"/>
              <a:t>Zašto se kvalitativna istraživanja ne smatraju „pravom naukom“?</a:t>
            </a:r>
            <a:endParaRPr lang="en-US" dirty="0"/>
          </a:p>
        </p:txBody>
      </p:sp>
      <p:sp>
        <p:nvSpPr>
          <p:cNvPr id="3" name="Content Placeholder 2">
            <a:extLst>
              <a:ext uri="{FF2B5EF4-FFF2-40B4-BE49-F238E27FC236}">
                <a16:creationId xmlns:a16="http://schemas.microsoft.com/office/drawing/2014/main" xmlns="" id="{85083F0C-9415-4DB5-86E4-33326DB4DF3E}"/>
              </a:ext>
            </a:extLst>
          </p:cNvPr>
          <p:cNvSpPr>
            <a:spLocks noGrp="1"/>
          </p:cNvSpPr>
          <p:nvPr>
            <p:ph idx="1"/>
          </p:nvPr>
        </p:nvSpPr>
        <p:spPr/>
        <p:txBody>
          <a:bodyPr>
            <a:normAutofit fontScale="85000" lnSpcReduction="20000"/>
          </a:bodyPr>
          <a:lstStyle/>
          <a:p>
            <a:r>
              <a:rPr lang="sr-Latn-RS" dirty="0"/>
              <a:t>Izbegavanje redukcionizma (kako statističkog tako i teorijskog)</a:t>
            </a:r>
          </a:p>
          <a:p>
            <a:r>
              <a:rPr lang="sr-Latn-RS" dirty="0"/>
              <a:t>Izbegavanje merenja</a:t>
            </a:r>
          </a:p>
          <a:p>
            <a:r>
              <a:rPr lang="sr-Latn-RS" dirty="0"/>
              <a:t>Dozvoljavanje lične modifikacije istraživačkog procesa</a:t>
            </a:r>
          </a:p>
          <a:p>
            <a:r>
              <a:rPr lang="sr-Latn-RS" dirty="0"/>
              <a:t>Dozvoljavaju nesvedeno izražavanje (pozitivisti nas često nazivaju „impresionistima“ zato što ne koristimo globalno razumljiv jezik matematičkih simbola za izražavanje o društvu i kulturi)</a:t>
            </a:r>
          </a:p>
          <a:p>
            <a:r>
              <a:rPr lang="sr-Latn-RS" dirty="0"/>
              <a:t>Zapamtite – kvalitativna istraživanja, bilo pojedinačno bilo kao deo kombinovanog istraživanja, sprovodite samo uz </a:t>
            </a:r>
            <a:r>
              <a:rPr lang="sr-Latn-RS" dirty="0" smtClean="0"/>
              <a:t>mentorski nadzor</a:t>
            </a:r>
            <a:endParaRPr lang="sr-Latn-RS" dirty="0"/>
          </a:p>
          <a:p>
            <a:r>
              <a:rPr lang="sr-Latn-RS" dirty="0"/>
              <a:t>Zbog izrazitog potencijala da kompromituju nauku u javnosti, kao i zbog mogućnost da se zloupotrebe, ona sobom nose veliku odgovornost</a:t>
            </a:r>
          </a:p>
          <a:p>
            <a:r>
              <a:rPr lang="sr-Latn-RS" dirty="0"/>
              <a:t>Mlađi istraživači moraju biti uvedeni u kvalitativno istraživanje direktno od strane starijih, iskusnijih i obazrivijih mentora/članova </a:t>
            </a:r>
            <a:r>
              <a:rPr lang="sr-Latn-RS" dirty="0" smtClean="0"/>
              <a:t>tima... U suprotnom, završavaju u trivijalizaciji i kompromitaciji </a:t>
            </a:r>
            <a:endParaRPr lang="sr-Latn-RS" dirty="0"/>
          </a:p>
        </p:txBody>
      </p:sp>
    </p:spTree>
    <p:extLst>
      <p:ext uri="{BB962C8B-B14F-4D97-AF65-F5344CB8AC3E}">
        <p14:creationId xmlns:p14="http://schemas.microsoft.com/office/powerpoint/2010/main" val="36286817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D16095-15F9-429F-AA26-3F9E494DC379}"/>
              </a:ext>
            </a:extLst>
          </p:cNvPr>
          <p:cNvSpPr>
            <a:spLocks noGrp="1"/>
          </p:cNvSpPr>
          <p:nvPr>
            <p:ph type="title"/>
          </p:nvPr>
        </p:nvSpPr>
        <p:spPr/>
        <p:txBody>
          <a:bodyPr/>
          <a:lstStyle/>
          <a:p>
            <a:pPr algn="ctr"/>
            <a:r>
              <a:rPr lang="sr-Latn-RS" dirty="0"/>
              <a:t>Cilj određuje sredstvo</a:t>
            </a:r>
            <a:endParaRPr lang="en-US" dirty="0"/>
          </a:p>
        </p:txBody>
      </p:sp>
      <p:sp>
        <p:nvSpPr>
          <p:cNvPr id="3" name="Content Placeholder 2">
            <a:extLst>
              <a:ext uri="{FF2B5EF4-FFF2-40B4-BE49-F238E27FC236}">
                <a16:creationId xmlns:a16="http://schemas.microsoft.com/office/drawing/2014/main" xmlns="" id="{333737BF-3121-435F-A76E-85A02CA9AFC4}"/>
              </a:ext>
            </a:extLst>
          </p:cNvPr>
          <p:cNvSpPr>
            <a:spLocks noGrp="1"/>
          </p:cNvSpPr>
          <p:nvPr>
            <p:ph idx="1"/>
          </p:nvPr>
        </p:nvSpPr>
        <p:spPr/>
        <p:txBody>
          <a:bodyPr/>
          <a:lstStyle/>
          <a:p>
            <a:r>
              <a:rPr lang="sr-Latn-RS" dirty="0"/>
              <a:t>Cilj kvalitativnih istraživanja nije uopštavanje – iz toga sledi da njima nisu neophodni ni </a:t>
            </a:r>
            <a:r>
              <a:rPr lang="sr-Latn-RS" dirty="0" smtClean="0"/>
              <a:t>sveobuhvantni </a:t>
            </a:r>
            <a:r>
              <a:rPr lang="sr-Latn-RS" dirty="0"/>
              <a:t>ni probabilistički uzorci</a:t>
            </a:r>
          </a:p>
          <a:p>
            <a:r>
              <a:rPr lang="sr-Latn-RS" dirty="0"/>
              <a:t>Uzorak je „prigodan“ odn. „odgovarajući“ </a:t>
            </a:r>
            <a:r>
              <a:rPr lang="sr-Latn-RS" dirty="0" smtClean="0"/>
              <a:t>proučavanom </a:t>
            </a:r>
            <a:r>
              <a:rPr lang="sr-Latn-RS" dirty="0"/>
              <a:t>fenomenu, zajednici, istraživačkom problemu</a:t>
            </a:r>
          </a:p>
          <a:p>
            <a:r>
              <a:rPr lang="sr-Latn-RS" dirty="0"/>
              <a:t>To ne znači da je uzorak „lupljen napamet“ (osim u sasvim specifičnim, kontrolnim slučajevima, o kojima ni ne treba da razmišljate </a:t>
            </a:r>
            <a:r>
              <a:rPr lang="sr-Latn-RS" dirty="0" smtClean="0"/>
              <a:t>u ovoj početnoj fazi istraživačke obuke)</a:t>
            </a:r>
            <a:endParaRPr lang="sr-Latn-RS" dirty="0"/>
          </a:p>
          <a:p>
            <a:r>
              <a:rPr lang="sr-Latn-RS" dirty="0"/>
              <a:t>Zato kažemo da „uzorak nije reprezentativan </a:t>
            </a:r>
            <a:r>
              <a:rPr lang="sr-Latn-RS" dirty="0" smtClean="0"/>
              <a:t>po sebi, </a:t>
            </a:r>
            <a:r>
              <a:rPr lang="sr-Latn-RS" dirty="0"/>
              <a:t>nego je </a:t>
            </a:r>
            <a:r>
              <a:rPr lang="sr-Latn-RS" dirty="0" smtClean="0"/>
              <a:t>reprezentativan </a:t>
            </a:r>
            <a:r>
              <a:rPr lang="sr-Latn-RS" dirty="0"/>
              <a:t>za istraživani fenomen“</a:t>
            </a:r>
          </a:p>
          <a:p>
            <a:endParaRPr lang="en-US" dirty="0"/>
          </a:p>
        </p:txBody>
      </p:sp>
    </p:spTree>
    <p:extLst>
      <p:ext uri="{BB962C8B-B14F-4D97-AF65-F5344CB8AC3E}">
        <p14:creationId xmlns:p14="http://schemas.microsoft.com/office/powerpoint/2010/main" val="27770020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209AD2-2BA1-454B-8708-ED4134E28495}"/>
              </a:ext>
            </a:extLst>
          </p:cNvPr>
          <p:cNvSpPr>
            <a:spLocks noGrp="1"/>
          </p:cNvSpPr>
          <p:nvPr>
            <p:ph type="title"/>
          </p:nvPr>
        </p:nvSpPr>
        <p:spPr/>
        <p:txBody>
          <a:bodyPr/>
          <a:lstStyle/>
          <a:p>
            <a:pPr algn="ctr"/>
            <a:r>
              <a:rPr lang="sr-Latn-RS" dirty="0"/>
              <a:t>Sredstvo određuje ispitanike</a:t>
            </a:r>
            <a:endParaRPr lang="en-US" dirty="0"/>
          </a:p>
        </p:txBody>
      </p:sp>
      <p:sp>
        <p:nvSpPr>
          <p:cNvPr id="3" name="Content Placeholder 2">
            <a:extLst>
              <a:ext uri="{FF2B5EF4-FFF2-40B4-BE49-F238E27FC236}">
                <a16:creationId xmlns:a16="http://schemas.microsoft.com/office/drawing/2014/main" xmlns="" id="{07AD5B99-7C3F-4993-8061-9664C4B22638}"/>
              </a:ext>
            </a:extLst>
          </p:cNvPr>
          <p:cNvSpPr>
            <a:spLocks noGrp="1"/>
          </p:cNvSpPr>
          <p:nvPr>
            <p:ph idx="1"/>
          </p:nvPr>
        </p:nvSpPr>
        <p:spPr/>
        <p:txBody>
          <a:bodyPr>
            <a:normAutofit lnSpcReduction="10000"/>
          </a:bodyPr>
          <a:lstStyle/>
          <a:p>
            <a:r>
              <a:rPr lang="sr-Latn-RS" dirty="0"/>
              <a:t>„prigodnost“ uzorka utiče na izbor ispitanika</a:t>
            </a:r>
          </a:p>
          <a:p>
            <a:r>
              <a:rPr lang="sr-Latn-RS" dirty="0"/>
              <a:t>Ispitanici mogu ali i ne moraju biti „tipični“ (ili unapred upoznati) informanti</a:t>
            </a:r>
          </a:p>
          <a:p>
            <a:r>
              <a:rPr lang="sr-Latn-RS" dirty="0"/>
              <a:t>Istraživački problemi zahtevaju različite ispitanike (osim kada se ne ispituje percepcija iste pojave kod različitih ispitanika)</a:t>
            </a:r>
          </a:p>
          <a:p>
            <a:r>
              <a:rPr lang="sr-Latn-RS" dirty="0"/>
              <a:t>Ako je reč o politički neproblematičnim temama, kvalitativno istraživanje ne mora uzeti u obzir „mišljenja svih strana“</a:t>
            </a:r>
          </a:p>
          <a:p>
            <a:r>
              <a:rPr lang="sr-Latn-RS" dirty="0"/>
              <a:t>S širokom politizacijom društvenog života u celini tokom poslednjih decenija („kultura je politika“), za kvalitativna istraživanja sve više važe profesionalna pravila </a:t>
            </a:r>
            <a:r>
              <a:rPr lang="sr-Latn-RS" dirty="0" smtClean="0"/>
              <a:t>istraživanja medija i komunikacija</a:t>
            </a:r>
            <a:endParaRPr lang="sr-Latn-RS" dirty="0"/>
          </a:p>
          <a:p>
            <a:endParaRPr lang="en-US" dirty="0"/>
          </a:p>
        </p:txBody>
      </p:sp>
    </p:spTree>
    <p:extLst>
      <p:ext uri="{BB962C8B-B14F-4D97-AF65-F5344CB8AC3E}">
        <p14:creationId xmlns:p14="http://schemas.microsoft.com/office/powerpoint/2010/main" val="32967654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D00C32-F283-4001-8AA1-14CE9BA2BCAD}"/>
              </a:ext>
            </a:extLst>
          </p:cNvPr>
          <p:cNvSpPr>
            <a:spLocks noGrp="1"/>
          </p:cNvSpPr>
          <p:nvPr>
            <p:ph type="title"/>
          </p:nvPr>
        </p:nvSpPr>
        <p:spPr/>
        <p:txBody>
          <a:bodyPr/>
          <a:lstStyle/>
          <a:p>
            <a:pPr algn="ctr"/>
            <a:r>
              <a:rPr lang="sr-Latn-RS" dirty="0"/>
              <a:t>Ispitanici i istraživači imaju svoje ja</a:t>
            </a:r>
            <a:endParaRPr lang="en-US" dirty="0"/>
          </a:p>
        </p:txBody>
      </p:sp>
      <p:sp>
        <p:nvSpPr>
          <p:cNvPr id="3" name="Content Placeholder 2">
            <a:extLst>
              <a:ext uri="{FF2B5EF4-FFF2-40B4-BE49-F238E27FC236}">
                <a16:creationId xmlns:a16="http://schemas.microsoft.com/office/drawing/2014/main" xmlns="" id="{8DC7FC5B-6546-4485-BAEC-EF41D3EFDE26}"/>
              </a:ext>
            </a:extLst>
          </p:cNvPr>
          <p:cNvSpPr>
            <a:spLocks noGrp="1"/>
          </p:cNvSpPr>
          <p:nvPr>
            <p:ph idx="1"/>
          </p:nvPr>
        </p:nvSpPr>
        <p:spPr/>
        <p:txBody>
          <a:bodyPr>
            <a:normAutofit fontScale="92500" lnSpcReduction="10000"/>
          </a:bodyPr>
          <a:lstStyle/>
          <a:p>
            <a:r>
              <a:rPr lang="sr-Latn-RS" dirty="0"/>
              <a:t>Uopštavajuće društvene nauke nastojale su da eliminišu individualnost (plašeći se da će ih individualne varijacije odvesti </a:t>
            </a:r>
            <a:r>
              <a:rPr lang="sr-Latn-RS" dirty="0" smtClean="0"/>
              <a:t>predaleko </a:t>
            </a:r>
            <a:r>
              <a:rPr lang="sr-Latn-RS" dirty="0"/>
              <a:t>od </a:t>
            </a:r>
            <a:r>
              <a:rPr lang="sr-Latn-RS" dirty="0" smtClean="0"/>
              <a:t>nesrećno </a:t>
            </a:r>
            <a:r>
              <a:rPr lang="sr-Latn-RS" dirty="0"/>
              <a:t>nametnutih kriterijuma naučnosti nasleđenih iz nauka o neintraktivnim vrstama)</a:t>
            </a:r>
          </a:p>
          <a:p>
            <a:r>
              <a:rPr lang="sr-Latn-RS" dirty="0"/>
              <a:t>U kvalitativnim istraživanjima, lična/grupna svojstva ispitanika od ključne su važnosti za razumevanje njihovih percepcija realnosti</a:t>
            </a:r>
          </a:p>
          <a:p>
            <a:r>
              <a:rPr lang="sr-Latn-RS" dirty="0"/>
              <a:t>Kao i u slučaju ispitanika, </a:t>
            </a:r>
            <a:r>
              <a:rPr lang="sr-Latn-RS" dirty="0" smtClean="0"/>
              <a:t>ni </a:t>
            </a:r>
            <a:r>
              <a:rPr lang="sr-Latn-RS" dirty="0"/>
              <a:t>sami istraživači ne nastoje da stvore privid da ne utiču na proces dolaženja do podataka</a:t>
            </a:r>
          </a:p>
          <a:p>
            <a:r>
              <a:rPr lang="sr-Latn-RS" dirty="0"/>
              <a:t>Informacije sa istraživanja postaju podaci za obradu nakon što se dijaloški usaglase među ispitanicima i istraživačima (istraživač proverava, </a:t>
            </a:r>
            <a:r>
              <a:rPr lang="sr-Latn-RS" dirty="0" smtClean="0"/>
              <a:t>bukvalno </a:t>
            </a:r>
            <a:r>
              <a:rPr lang="sr-Latn-RS" dirty="0"/>
              <a:t>pita ispitanike „da li ovo znači to“ ili „da li sam dobro razume/la</a:t>
            </a:r>
            <a:r>
              <a:rPr lang="sr-Latn-RS" dirty="0" smtClean="0"/>
              <a:t>...?“) – ovo nosi rizik da deo informanata posmisli da smo nekompetentni</a:t>
            </a:r>
            <a:endParaRPr lang="sr-Latn-RS" dirty="0"/>
          </a:p>
          <a:p>
            <a:endParaRPr lang="en-US" dirty="0"/>
          </a:p>
        </p:txBody>
      </p:sp>
    </p:spTree>
    <p:extLst>
      <p:ext uri="{BB962C8B-B14F-4D97-AF65-F5344CB8AC3E}">
        <p14:creationId xmlns:p14="http://schemas.microsoft.com/office/powerpoint/2010/main" val="20953398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6C46B5-329B-4E6E-8371-9E937C24AE7F}"/>
              </a:ext>
            </a:extLst>
          </p:cNvPr>
          <p:cNvSpPr>
            <a:spLocks noGrp="1"/>
          </p:cNvSpPr>
          <p:nvPr>
            <p:ph type="title"/>
          </p:nvPr>
        </p:nvSpPr>
        <p:spPr/>
        <p:txBody>
          <a:bodyPr/>
          <a:lstStyle/>
          <a:p>
            <a:r>
              <a:rPr lang="sr-Latn-RS" dirty="0"/>
              <a:t>„imati svoje ja“ – prednosti i mane</a:t>
            </a:r>
            <a:endParaRPr lang="en-US" dirty="0"/>
          </a:p>
        </p:txBody>
      </p:sp>
      <p:sp>
        <p:nvSpPr>
          <p:cNvPr id="3" name="Content Placeholder 2">
            <a:extLst>
              <a:ext uri="{FF2B5EF4-FFF2-40B4-BE49-F238E27FC236}">
                <a16:creationId xmlns:a16="http://schemas.microsoft.com/office/drawing/2014/main" xmlns="" id="{18C11A4F-197A-48A6-8D98-E138C290483E}"/>
              </a:ext>
            </a:extLst>
          </p:cNvPr>
          <p:cNvSpPr>
            <a:spLocks noGrp="1"/>
          </p:cNvSpPr>
          <p:nvPr>
            <p:ph idx="1"/>
          </p:nvPr>
        </p:nvSpPr>
        <p:spPr/>
        <p:txBody>
          <a:bodyPr>
            <a:normAutofit fontScale="92500" lnSpcReduction="20000"/>
          </a:bodyPr>
          <a:lstStyle/>
          <a:p>
            <a:r>
              <a:rPr lang="sr-Latn-RS" dirty="0"/>
              <a:t>Ova dijaloška forma ne znači nužno da se o istini „glasa“ (da se istina konstituiše na nekim mikro izborima) već da se izbegava da pogrešni zaključci istraživača budu nametnuti ispitanicima</a:t>
            </a:r>
          </a:p>
          <a:p>
            <a:r>
              <a:rPr lang="sr-Latn-RS" dirty="0"/>
              <a:t>Najinteresantnije je kako se ponašati onda kada nije istraživač taj koji ima pogrešne zaključke već sami ispitanici (o </a:t>
            </a:r>
            <a:r>
              <a:rPr lang="sr-Latn-RS" dirty="0" smtClean="0"/>
              <a:t>tome </a:t>
            </a:r>
            <a:r>
              <a:rPr lang="sr-Latn-RS" dirty="0"/>
              <a:t>na času o etici istraživanja)</a:t>
            </a:r>
          </a:p>
          <a:p>
            <a:r>
              <a:rPr lang="sr-Latn-RS" dirty="0"/>
              <a:t>Razmišljajte o primerima bliskim </a:t>
            </a:r>
            <a:r>
              <a:rPr lang="sr-Latn-RS" dirty="0" smtClean="0"/>
              <a:t>našem iskustvu </a:t>
            </a:r>
            <a:r>
              <a:rPr lang="sr-Latn-RS" dirty="0"/>
              <a:t>(npr. h</a:t>
            </a:r>
            <a:r>
              <a:rPr lang="sr-Latn-RS" dirty="0" smtClean="0"/>
              <a:t>igijenska i imunološka zatucanost </a:t>
            </a:r>
            <a:r>
              <a:rPr lang="sr-Latn-RS" dirty="0"/>
              <a:t>ispitanika)</a:t>
            </a:r>
          </a:p>
          <a:p>
            <a:r>
              <a:rPr lang="sr-Latn-RS" dirty="0"/>
              <a:t>Vodite računa o tome da empatija u istraživačkom kontekstu služi razumevanju koje </a:t>
            </a:r>
            <a:r>
              <a:rPr lang="sr-Latn-RS" b="1" dirty="0"/>
              <a:t>nadilazi</a:t>
            </a:r>
            <a:r>
              <a:rPr lang="sr-Latn-RS" dirty="0"/>
              <a:t> pojedinačni i neponovljivi trenutak koji imate s </a:t>
            </a:r>
            <a:r>
              <a:rPr lang="sr-Latn-RS" dirty="0" smtClean="0"/>
              <a:t>ispitanikom – držite se cilja istraživanja kao celine</a:t>
            </a:r>
            <a:endParaRPr lang="sr-Latn-RS" dirty="0"/>
          </a:p>
          <a:p>
            <a:r>
              <a:rPr lang="sr-Latn-RS" dirty="0"/>
              <a:t>Vodite, takođe, računa o tome da dijalog tokom istraživanja ne preraste u igru sujeta (osim ukoliko programski nemate za cilj da ispitanike suptilno isprovocirate da Vam „pokažu“ ili da Vas „nauče“)</a:t>
            </a:r>
          </a:p>
          <a:p>
            <a:endParaRPr lang="en-US" dirty="0"/>
          </a:p>
        </p:txBody>
      </p:sp>
    </p:spTree>
    <p:extLst>
      <p:ext uri="{BB962C8B-B14F-4D97-AF65-F5344CB8AC3E}">
        <p14:creationId xmlns:p14="http://schemas.microsoft.com/office/powerpoint/2010/main" val="28418321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6903AD-7756-42B6-A3DC-220651CCEE9B}"/>
              </a:ext>
            </a:extLst>
          </p:cNvPr>
          <p:cNvSpPr>
            <a:spLocks noGrp="1"/>
          </p:cNvSpPr>
          <p:nvPr>
            <p:ph type="title"/>
          </p:nvPr>
        </p:nvSpPr>
        <p:spPr/>
        <p:txBody>
          <a:bodyPr/>
          <a:lstStyle/>
          <a:p>
            <a:r>
              <a:rPr lang="sr-Latn-RS" dirty="0"/>
              <a:t>Izostanak kvantifikacije – prednosti i mane</a:t>
            </a:r>
            <a:endParaRPr lang="en-US" dirty="0"/>
          </a:p>
        </p:txBody>
      </p:sp>
      <p:sp>
        <p:nvSpPr>
          <p:cNvPr id="3" name="Content Placeholder 2">
            <a:extLst>
              <a:ext uri="{FF2B5EF4-FFF2-40B4-BE49-F238E27FC236}">
                <a16:creationId xmlns:a16="http://schemas.microsoft.com/office/drawing/2014/main" xmlns="" id="{3A8D8110-B94E-44F2-8286-497DAE2EB2DA}"/>
              </a:ext>
            </a:extLst>
          </p:cNvPr>
          <p:cNvSpPr>
            <a:spLocks noGrp="1"/>
          </p:cNvSpPr>
          <p:nvPr>
            <p:ph idx="1"/>
          </p:nvPr>
        </p:nvSpPr>
        <p:spPr/>
        <p:txBody>
          <a:bodyPr/>
          <a:lstStyle/>
          <a:p>
            <a:r>
              <a:rPr lang="sr-Latn-RS" dirty="0"/>
              <a:t>„More beležaka“ zahteva mnogo veću sistematičnost i strpljenje od onih koji su </a:t>
            </a:r>
            <a:r>
              <a:rPr lang="sr-Latn-RS" dirty="0" smtClean="0"/>
              <a:t>potrebni onima koji rade </a:t>
            </a:r>
            <a:r>
              <a:rPr lang="sr-Latn-RS" dirty="0"/>
              <a:t>u laboratorijskim uslovima, posebno od </a:t>
            </a:r>
            <a:r>
              <a:rPr lang="sr-Latn-RS" dirty="0" smtClean="0"/>
              <a:t>kada </a:t>
            </a:r>
            <a:r>
              <a:rPr lang="sr-Latn-RS" dirty="0"/>
              <a:t>su merenja kompjuterizovana</a:t>
            </a:r>
          </a:p>
          <a:p>
            <a:r>
              <a:rPr lang="sr-Latn-RS" dirty="0"/>
              <a:t>Ne postoji direktna veza između istraživane pojave i tipa analize – interpretacija rezultata je pitanje teorijskog izbora (ona „ne sledi“)</a:t>
            </a:r>
          </a:p>
          <a:p>
            <a:r>
              <a:rPr lang="sr-Latn-RS" dirty="0"/>
              <a:t>Različiti istraživači, koji možda primenjuju različite tipove analize, mogu doći do zaključaka koji su tačni ili relevantni (multiperspektivnost)</a:t>
            </a:r>
          </a:p>
          <a:p>
            <a:r>
              <a:rPr lang="sr-Latn-RS" dirty="0"/>
              <a:t>Nije moguće u potpunosti „dekontaminirati“ rezultate istraživanja od samog istraživača koji ih je proizveo (da, oni su </a:t>
            </a:r>
            <a:r>
              <a:rPr lang="sr-Latn-RS" b="1" dirty="0"/>
              <a:t>proizvod</a:t>
            </a:r>
            <a:r>
              <a:rPr lang="sr-Latn-RS" dirty="0"/>
              <a:t>)</a:t>
            </a:r>
          </a:p>
          <a:p>
            <a:endParaRPr lang="sr-Latn-RS" dirty="0"/>
          </a:p>
        </p:txBody>
      </p:sp>
    </p:spTree>
    <p:extLst>
      <p:ext uri="{BB962C8B-B14F-4D97-AF65-F5344CB8AC3E}">
        <p14:creationId xmlns:p14="http://schemas.microsoft.com/office/powerpoint/2010/main" val="32407325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4A13F4-6D39-446D-BB17-B1CD6D5A4C80}"/>
              </a:ext>
            </a:extLst>
          </p:cNvPr>
          <p:cNvSpPr>
            <a:spLocks noGrp="1"/>
          </p:cNvSpPr>
          <p:nvPr>
            <p:ph type="title"/>
          </p:nvPr>
        </p:nvSpPr>
        <p:spPr/>
        <p:txBody>
          <a:bodyPr/>
          <a:lstStyle/>
          <a:p>
            <a:r>
              <a:rPr lang="sr-Latn-RS" dirty="0"/>
              <a:t>Čime zamenjujemo kvantifikaciju</a:t>
            </a:r>
            <a:endParaRPr lang="en-US" dirty="0"/>
          </a:p>
        </p:txBody>
      </p:sp>
      <p:sp>
        <p:nvSpPr>
          <p:cNvPr id="3" name="Content Placeholder 2">
            <a:extLst>
              <a:ext uri="{FF2B5EF4-FFF2-40B4-BE49-F238E27FC236}">
                <a16:creationId xmlns:a16="http://schemas.microsoft.com/office/drawing/2014/main" xmlns="" id="{945181BF-D8C6-43A4-BE71-CCD4272212EB}"/>
              </a:ext>
            </a:extLst>
          </p:cNvPr>
          <p:cNvSpPr>
            <a:spLocks noGrp="1"/>
          </p:cNvSpPr>
          <p:nvPr>
            <p:ph idx="1"/>
          </p:nvPr>
        </p:nvSpPr>
        <p:spPr/>
        <p:txBody>
          <a:bodyPr>
            <a:normAutofit fontScale="92500" lnSpcReduction="10000"/>
          </a:bodyPr>
          <a:lstStyle/>
          <a:p>
            <a:r>
              <a:rPr lang="sr-Latn-RS" dirty="0"/>
              <a:t>Kodiranjem </a:t>
            </a:r>
            <a:r>
              <a:rPr lang="sr-Latn-RS" dirty="0" smtClean="0"/>
              <a:t>nalaza (ne misli se na programiranje </a:t>
            </a:r>
            <a:r>
              <a:rPr lang="sr-Latn-RS" dirty="0"/>
              <a:t>u </a:t>
            </a:r>
            <a:r>
              <a:rPr lang="sr-Latn-RS" dirty="0" smtClean="0"/>
              <a:t>IT smislu) i </a:t>
            </a:r>
            <a:r>
              <a:rPr lang="sr-Latn-RS" dirty="0"/>
              <a:t>uočavanjem veza među njima (klasifikacije, tipologije, uzročno-posledični odnosi i determinizam nisu </a:t>
            </a:r>
            <a:r>
              <a:rPr lang="sr-Latn-RS" dirty="0" smtClean="0"/>
              <a:t>isključeni iz </a:t>
            </a:r>
            <a:r>
              <a:rPr lang="sr-Latn-RS" dirty="0"/>
              <a:t>kvalitativnih istraživanja, naprotiv; način na koji se do njih dolazi je drugačiji)</a:t>
            </a:r>
            <a:r>
              <a:rPr lang="sr-Latn-RS" dirty="0">
                <a:solidFill>
                  <a:srgbClr val="00B050"/>
                </a:solidFill>
              </a:rPr>
              <a:t> </a:t>
            </a:r>
          </a:p>
          <a:p>
            <a:r>
              <a:rPr lang="sr-Latn-RS" dirty="0"/>
              <a:t>Otud i naziv za ovaj tip istraživanja – građa se sortira po „kvalitetu</a:t>
            </a:r>
            <a:r>
              <a:rPr lang="sr-Latn-RS" dirty="0" smtClean="0"/>
              <a:t>“ (lat</a:t>
            </a:r>
            <a:r>
              <a:rPr lang="sr-Latn-RS" dirty="0"/>
              <a:t>. qualia), </a:t>
            </a:r>
            <a:r>
              <a:rPr lang="sr-Latn-RS" dirty="0" smtClean="0"/>
              <a:t>na </a:t>
            </a:r>
            <a:r>
              <a:rPr lang="sr-Latn-RS" dirty="0"/>
              <a:t>osnovu osobina, koje nisu prirodne već </a:t>
            </a:r>
            <a:endParaRPr lang="sr-Latn-RS" dirty="0" smtClean="0"/>
          </a:p>
          <a:p>
            <a:pPr marL="0" indent="0">
              <a:buNone/>
            </a:pPr>
            <a:r>
              <a:rPr lang="sr-Latn-RS" dirty="0" smtClean="0"/>
              <a:t>a</a:t>
            </a:r>
            <a:r>
              <a:rPr lang="sr-Latn-RS" dirty="0"/>
              <a:t>) tipične za ispitanika/grupu, </a:t>
            </a:r>
            <a:endParaRPr lang="sr-Latn-RS" dirty="0" smtClean="0"/>
          </a:p>
          <a:p>
            <a:pPr marL="0" indent="0">
              <a:buNone/>
            </a:pPr>
            <a:r>
              <a:rPr lang="sr-Latn-RS" dirty="0" smtClean="0"/>
              <a:t>b</a:t>
            </a:r>
            <a:r>
              <a:rPr lang="sr-Latn-RS" dirty="0"/>
              <a:t>) tipične za proučavani fenomen, </a:t>
            </a:r>
            <a:endParaRPr lang="sr-Latn-RS" dirty="0" smtClean="0"/>
          </a:p>
          <a:p>
            <a:pPr marL="0" indent="0">
              <a:buNone/>
            </a:pPr>
            <a:r>
              <a:rPr lang="sr-Latn-RS" dirty="0" smtClean="0"/>
              <a:t>c</a:t>
            </a:r>
            <a:r>
              <a:rPr lang="sr-Latn-RS" dirty="0"/>
              <a:t>) predefinisane samim istraživačkim </a:t>
            </a:r>
            <a:r>
              <a:rPr lang="sr-Latn-RS" dirty="0" smtClean="0"/>
              <a:t>postupkom</a:t>
            </a:r>
            <a:endParaRPr lang="sr-Latn-RS" dirty="0"/>
          </a:p>
          <a:p>
            <a:r>
              <a:rPr lang="sr-Latn-RS" dirty="0"/>
              <a:t>Kodiranje nije lak posao i uči se kroz praksu – ukoliko budete radili svoje </a:t>
            </a:r>
            <a:r>
              <a:rPr lang="sr-Latn-RS" dirty="0" smtClean="0"/>
              <a:t>istraživanje </a:t>
            </a:r>
            <a:r>
              <a:rPr lang="sr-Latn-RS" dirty="0"/>
              <a:t>na ovaj način, obratite mi se za specifičnu literaturu</a:t>
            </a:r>
          </a:p>
          <a:p>
            <a:endParaRPr lang="sr-Latn-RS" dirty="0"/>
          </a:p>
          <a:p>
            <a:endParaRPr lang="sr-Latn-RS" dirty="0">
              <a:solidFill>
                <a:srgbClr val="00B050"/>
              </a:solidFill>
            </a:endParaRPr>
          </a:p>
          <a:p>
            <a:endParaRPr lang="en-US" dirty="0">
              <a:solidFill>
                <a:srgbClr val="00B050"/>
              </a:solidFill>
            </a:endParaRPr>
          </a:p>
        </p:txBody>
      </p:sp>
    </p:spTree>
    <p:extLst>
      <p:ext uri="{BB962C8B-B14F-4D97-AF65-F5344CB8AC3E}">
        <p14:creationId xmlns:p14="http://schemas.microsoft.com/office/powerpoint/2010/main" val="6849493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EF49CE-E9B1-414D-A291-DB144DFEDC77}"/>
              </a:ext>
            </a:extLst>
          </p:cNvPr>
          <p:cNvSpPr>
            <a:spLocks noGrp="1"/>
          </p:cNvSpPr>
          <p:nvPr>
            <p:ph type="ctrTitle"/>
          </p:nvPr>
        </p:nvSpPr>
        <p:spPr/>
        <p:txBody>
          <a:bodyPr>
            <a:noAutofit/>
          </a:bodyPr>
          <a:lstStyle/>
          <a:p>
            <a:r>
              <a:rPr lang="sr-Latn-RS" sz="2800" b="1" dirty="0" smtClean="0">
                <a:latin typeface="Cambria" panose="02040503050406030204" pitchFamily="18" charset="0"/>
                <a:ea typeface="Cambria" panose="02040503050406030204" pitchFamily="18" charset="0"/>
              </a:rPr>
              <a:t>Kako </a:t>
            </a:r>
            <a:r>
              <a:rPr lang="sr-Latn-RS" sz="2800" b="1" dirty="0">
                <a:latin typeface="Cambria" panose="02040503050406030204" pitchFamily="18" charset="0"/>
                <a:ea typeface="Cambria" panose="02040503050406030204" pitchFamily="18" charset="0"/>
              </a:rPr>
              <a:t>sprovesti kvalitativno </a:t>
            </a:r>
            <a:r>
              <a:rPr lang="sr-Latn-RS" sz="2800" b="1" dirty="0" smtClean="0">
                <a:latin typeface="Cambria" panose="02040503050406030204" pitchFamily="18" charset="0"/>
                <a:ea typeface="Cambria" panose="02040503050406030204" pitchFamily="18" charset="0"/>
              </a:rPr>
              <a:t>istraživanje (2. deo)</a:t>
            </a:r>
            <a:endParaRPr lang="en-US" sz="2800" dirty="0"/>
          </a:p>
        </p:txBody>
      </p:sp>
      <p:sp>
        <p:nvSpPr>
          <p:cNvPr id="3" name="Subtitle 2">
            <a:extLst>
              <a:ext uri="{FF2B5EF4-FFF2-40B4-BE49-F238E27FC236}">
                <a16:creationId xmlns:a16="http://schemas.microsoft.com/office/drawing/2014/main" xmlns="" id="{4F7F35BE-5189-4EA7-A463-29BA70BB3685}"/>
              </a:ext>
            </a:extLst>
          </p:cNvPr>
          <p:cNvSpPr>
            <a:spLocks noGrp="1"/>
          </p:cNvSpPr>
          <p:nvPr>
            <p:ph type="subTitle" idx="1"/>
          </p:nvPr>
        </p:nvSpPr>
        <p:spPr/>
        <p:txBody>
          <a:bodyPr/>
          <a:lstStyle/>
          <a:p>
            <a:endParaRPr lang="sr-Latn-RS"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699329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A0D448-278A-44FC-AD3B-8597AA635046}"/>
              </a:ext>
            </a:extLst>
          </p:cNvPr>
          <p:cNvSpPr>
            <a:spLocks noGrp="1"/>
          </p:cNvSpPr>
          <p:nvPr>
            <p:ph type="title"/>
          </p:nvPr>
        </p:nvSpPr>
        <p:spPr/>
        <p:txBody>
          <a:bodyPr/>
          <a:lstStyle/>
          <a:p>
            <a:r>
              <a:rPr lang="sr-Latn-RS" dirty="0"/>
              <a:t>Na koje sve načine dolazimo do podataka</a:t>
            </a:r>
            <a:endParaRPr lang="en-US" dirty="0"/>
          </a:p>
        </p:txBody>
      </p:sp>
      <p:sp>
        <p:nvSpPr>
          <p:cNvPr id="3" name="Content Placeholder 2">
            <a:extLst>
              <a:ext uri="{FF2B5EF4-FFF2-40B4-BE49-F238E27FC236}">
                <a16:creationId xmlns:a16="http://schemas.microsoft.com/office/drawing/2014/main" xmlns="" id="{0604A555-1E33-4020-B4A5-89733BAD9DFA}"/>
              </a:ext>
            </a:extLst>
          </p:cNvPr>
          <p:cNvSpPr>
            <a:spLocks noGrp="1"/>
          </p:cNvSpPr>
          <p:nvPr>
            <p:ph idx="1"/>
          </p:nvPr>
        </p:nvSpPr>
        <p:spPr/>
        <p:txBody>
          <a:bodyPr>
            <a:normAutofit fontScale="92500" lnSpcReduction="20000"/>
          </a:bodyPr>
          <a:lstStyle/>
          <a:p>
            <a:r>
              <a:rPr lang="sr-Latn-RS" dirty="0"/>
              <a:t>Prikupljanje je čin konstrukcije – podaci ne govore, oni nam nisu pred očima, oni nisu </a:t>
            </a:r>
            <a:r>
              <a:rPr lang="sr-Latn-RS" dirty="0" smtClean="0"/>
              <a:t>dati, prosto tu </a:t>
            </a:r>
            <a:r>
              <a:rPr lang="sr-Latn-RS" dirty="0"/>
              <a:t>da ih uhvate naši merni instrumenti</a:t>
            </a:r>
          </a:p>
          <a:p>
            <a:pPr marL="0" indent="0">
              <a:buNone/>
            </a:pPr>
            <a:endParaRPr lang="sr-Latn-RS" dirty="0"/>
          </a:p>
          <a:p>
            <a:pPr marL="0" indent="0">
              <a:buNone/>
            </a:pPr>
            <a:r>
              <a:rPr lang="sr-Latn-RS" dirty="0"/>
              <a:t>Interaktivno prikupljanje podataka:</a:t>
            </a:r>
          </a:p>
          <a:p>
            <a:r>
              <a:rPr lang="sr-Latn-RS" dirty="0"/>
              <a:t>Intervju (individualni/grupni)</a:t>
            </a:r>
          </a:p>
          <a:p>
            <a:r>
              <a:rPr lang="sr-Latn-RS" dirty="0"/>
              <a:t>Posmatranje sa učestvovanjem</a:t>
            </a:r>
          </a:p>
          <a:p>
            <a:endParaRPr lang="sr-Latn-RS" dirty="0"/>
          </a:p>
          <a:p>
            <a:pPr marL="0" indent="0">
              <a:buNone/>
            </a:pPr>
            <a:r>
              <a:rPr lang="sr-Latn-RS" dirty="0"/>
              <a:t>Neinteraktivno prikupljanje podataka:</a:t>
            </a:r>
          </a:p>
          <a:p>
            <a:r>
              <a:rPr lang="sr-Latn-RS" dirty="0"/>
              <a:t>Posmatranje bez učestvovanja</a:t>
            </a:r>
          </a:p>
          <a:p>
            <a:r>
              <a:rPr lang="sr-Latn-RS" dirty="0"/>
              <a:t>Analiza arhivske i druge dokumentarne građe (analiza izvora)</a:t>
            </a:r>
          </a:p>
          <a:p>
            <a:r>
              <a:rPr lang="sr-Latn-RS" dirty="0"/>
              <a:t>Analiza sadržaja</a:t>
            </a:r>
            <a:endParaRPr lang="en-US" dirty="0"/>
          </a:p>
        </p:txBody>
      </p:sp>
    </p:spTree>
    <p:extLst>
      <p:ext uri="{BB962C8B-B14F-4D97-AF65-F5344CB8AC3E}">
        <p14:creationId xmlns:p14="http://schemas.microsoft.com/office/powerpoint/2010/main" val="2821368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1C4543-284F-4DDF-9ACF-392D66A6B463}"/>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7F824CD8-B90E-46B3-8C7B-1DE1A26E5215}"/>
              </a:ext>
            </a:extLst>
          </p:cNvPr>
          <p:cNvSpPr>
            <a:spLocks noGrp="1"/>
          </p:cNvSpPr>
          <p:nvPr>
            <p:ph idx="1"/>
          </p:nvPr>
        </p:nvSpPr>
        <p:spPr/>
        <p:txBody>
          <a:bodyPr>
            <a:normAutofit fontScale="85000" lnSpcReduction="20000"/>
          </a:bodyPr>
          <a:lstStyle/>
          <a:p>
            <a:r>
              <a:rPr lang="sr-Latn-RS" dirty="0"/>
              <a:t>Ontološki realisti su uglavnom metodološki pozitivisti, i obrnuto (tako su sledbenici kvalitativne paradigme uglavnom metodološki antipozitivisti)</a:t>
            </a:r>
          </a:p>
          <a:p>
            <a:r>
              <a:rPr lang="sr-Latn-RS" dirty="0"/>
              <a:t>Kvalitativno orijentisani istraživači ne smatraju da se rezultati o stvarnosti prosto „nalaze“ tokom istraživanja, već da je samo istraživanje proces selekcije i interpretacije kojim se jedan deo stvarnosti konstituiše u skladu s nekim običajima, interesima, ciljevima i sl.</a:t>
            </a:r>
          </a:p>
          <a:p>
            <a:r>
              <a:rPr lang="sr-Latn-RS" dirty="0"/>
              <a:t>U metodološkom smislu, ova </a:t>
            </a:r>
            <a:r>
              <a:rPr lang="sr-Latn-RS" b="1" dirty="0"/>
              <a:t>dva pristupa su veoma različita i teško uklopiva</a:t>
            </a:r>
          </a:p>
          <a:p>
            <a:r>
              <a:rPr lang="sr-Latn-RS" dirty="0" smtClean="0"/>
              <a:t>Iskustv</a:t>
            </a:r>
            <a:r>
              <a:rPr lang="en-US" dirty="0" smtClean="0"/>
              <a:t>o</a:t>
            </a:r>
            <a:r>
              <a:rPr lang="sr-Latn-RS" dirty="0" smtClean="0"/>
              <a:t> </a:t>
            </a:r>
            <a:r>
              <a:rPr lang="sr-Latn-RS" dirty="0"/>
              <a:t>rada u interdisciplinarnim timovima </a:t>
            </a:r>
            <a:r>
              <a:rPr lang="sr-Latn-RS" dirty="0" smtClean="0"/>
              <a:t>pokazuj</a:t>
            </a:r>
            <a:r>
              <a:rPr lang="en-US" dirty="0" smtClean="0"/>
              <a:t>e</a:t>
            </a:r>
            <a:r>
              <a:rPr lang="sr-Latn-RS" dirty="0" smtClean="0"/>
              <a:t> </a:t>
            </a:r>
            <a:r>
              <a:rPr lang="sr-Latn-RS" dirty="0"/>
              <a:t>da nije moguće pomiriti dva pristupa </a:t>
            </a:r>
            <a:r>
              <a:rPr lang="en-US" dirty="0" err="1" smtClean="0"/>
              <a:t>kao</a:t>
            </a:r>
            <a:r>
              <a:rPr lang="en-US" dirty="0" smtClean="0"/>
              <a:t> </a:t>
            </a:r>
            <a:r>
              <a:rPr lang="en-US" dirty="0" err="1" smtClean="0"/>
              <a:t>ravnopravne</a:t>
            </a:r>
            <a:r>
              <a:rPr lang="sr-Latn-RS" dirty="0" smtClean="0"/>
              <a:t>, </a:t>
            </a:r>
            <a:r>
              <a:rPr lang="sr-Latn-RS" dirty="0"/>
              <a:t>i da kvantitativni (</a:t>
            </a:r>
            <a:r>
              <a:rPr lang="sr-Latn-RS" dirty="0" smtClean="0"/>
              <a:t>real</a:t>
            </a:r>
            <a:r>
              <a:rPr lang="en-US" dirty="0" err="1" smtClean="0"/>
              <a:t>i</a:t>
            </a:r>
            <a:r>
              <a:rPr lang="sr-Latn-RS" dirty="0" smtClean="0"/>
              <a:t>stički </a:t>
            </a:r>
            <a:r>
              <a:rPr lang="sr-Latn-RS" dirty="0"/>
              <a:t>i pozitivistički) po pravilu nadvlada kada treba „isporučiti“ rezultate</a:t>
            </a:r>
          </a:p>
          <a:p>
            <a:r>
              <a:rPr lang="sr-Latn-RS" dirty="0"/>
              <a:t>Ovo je posledica </a:t>
            </a:r>
            <a:r>
              <a:rPr lang="sr-Latn-RS" dirty="0" smtClean="0"/>
              <a:t>činj</a:t>
            </a:r>
            <a:r>
              <a:rPr lang="en-US" dirty="0" smtClean="0"/>
              <a:t>e</a:t>
            </a:r>
            <a:r>
              <a:rPr lang="sr-Latn-RS" dirty="0" smtClean="0"/>
              <a:t>nice </a:t>
            </a:r>
            <a:r>
              <a:rPr lang="sr-Latn-RS" dirty="0"/>
              <a:t>da naukom dominira ne-nauka (javna percepcija, finansijeri, istorijski starija </a:t>
            </a:r>
            <a:r>
              <a:rPr lang="sr-Latn-RS" dirty="0" smtClean="0"/>
              <a:t>pozitivis</a:t>
            </a:r>
            <a:r>
              <a:rPr lang="en-US" dirty="0" smtClean="0"/>
              <a:t>t</a:t>
            </a:r>
            <a:r>
              <a:rPr lang="sr-Latn-RS" dirty="0" smtClean="0"/>
              <a:t>ička paradigma </a:t>
            </a:r>
            <a:r>
              <a:rPr lang="sr-Latn-RS" dirty="0"/>
              <a:t>itd.)</a:t>
            </a:r>
          </a:p>
          <a:p>
            <a:r>
              <a:rPr lang="sr-Latn-RS" dirty="0"/>
              <a:t>Tako su se kvantitativni </a:t>
            </a:r>
            <a:r>
              <a:rPr lang="sr-Latn-RS" dirty="0" smtClean="0"/>
              <a:t>pristupi </a:t>
            </a:r>
            <a:r>
              <a:rPr lang="sr-Latn-RS" dirty="0"/>
              <a:t>nametnuli kao „naučni“, „više naučni“ ili „jedini naučni“</a:t>
            </a:r>
          </a:p>
          <a:p>
            <a:endParaRPr lang="sr-Latn-RS" dirty="0"/>
          </a:p>
          <a:p>
            <a:endParaRPr lang="en-US" dirty="0"/>
          </a:p>
        </p:txBody>
      </p:sp>
    </p:spTree>
    <p:extLst>
      <p:ext uri="{BB962C8B-B14F-4D97-AF65-F5344CB8AC3E}">
        <p14:creationId xmlns:p14="http://schemas.microsoft.com/office/powerpoint/2010/main" val="1802804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D2CCDEB-8592-48E6-8502-AD5C47A9CB8C}"/>
              </a:ext>
            </a:extLst>
          </p:cNvPr>
          <p:cNvSpPr>
            <a:spLocks noGrp="1"/>
          </p:cNvSpPr>
          <p:nvPr>
            <p:ph type="title"/>
          </p:nvPr>
        </p:nvSpPr>
        <p:spPr/>
        <p:txBody>
          <a:bodyPr/>
          <a:lstStyle/>
          <a:p>
            <a:pPr algn="ctr"/>
            <a:r>
              <a:rPr lang="sr-Latn-RS" dirty="0"/>
              <a:t>Intervju – individualni...</a:t>
            </a:r>
            <a:endParaRPr lang="en-US" dirty="0"/>
          </a:p>
        </p:txBody>
      </p:sp>
      <p:sp>
        <p:nvSpPr>
          <p:cNvPr id="3" name="Content Placeholder 2">
            <a:extLst>
              <a:ext uri="{FF2B5EF4-FFF2-40B4-BE49-F238E27FC236}">
                <a16:creationId xmlns:a16="http://schemas.microsoft.com/office/drawing/2014/main" xmlns="" id="{7B432ACB-BC17-4DF3-B64F-860091692730}"/>
              </a:ext>
            </a:extLst>
          </p:cNvPr>
          <p:cNvSpPr>
            <a:spLocks noGrp="1"/>
          </p:cNvSpPr>
          <p:nvPr>
            <p:ph idx="1"/>
          </p:nvPr>
        </p:nvSpPr>
        <p:spPr/>
        <p:txBody>
          <a:bodyPr>
            <a:normAutofit fontScale="92500" lnSpcReduction="20000"/>
          </a:bodyPr>
          <a:lstStyle/>
          <a:p>
            <a:r>
              <a:rPr lang="sr-Latn-RS" dirty="0"/>
              <a:t>Osnovna tehnika kvalitativnih istraživanja – sticanje saznanja o iskustvima, percepcijama, znanjima i verovanjima ispitanika</a:t>
            </a:r>
          </a:p>
          <a:p>
            <a:r>
              <a:rPr lang="en-US" dirty="0" err="1"/>
              <a:t>Organi</a:t>
            </a:r>
            <a:r>
              <a:rPr lang="sr-Latn-RS" dirty="0"/>
              <a:t>z</a:t>
            </a:r>
            <a:r>
              <a:rPr lang="en-US" dirty="0" err="1"/>
              <a:t>ovani</a:t>
            </a:r>
            <a:r>
              <a:rPr lang="en-US" dirty="0"/>
              <a:t> ra</a:t>
            </a:r>
            <a:r>
              <a:rPr lang="sr-Latn-RS" dirty="0"/>
              <a:t>z</a:t>
            </a:r>
            <a:r>
              <a:rPr lang="en-US" dirty="0" err="1"/>
              <a:t>govor</a:t>
            </a:r>
            <a:r>
              <a:rPr lang="sr-Latn-RS" dirty="0"/>
              <a:t> sa ispitanikom ili grupom njih u vezi s istraživačkim problemom (kraći boravak, „zvanično“ </a:t>
            </a:r>
            <a:r>
              <a:rPr lang="sr-Latn-RS" dirty="0" smtClean="0"/>
              <a:t>zakazan; ređe etnografski intervju putem slučajnog „naletanja kroz kapiju“)</a:t>
            </a:r>
            <a:endParaRPr lang="sr-Latn-RS" dirty="0"/>
          </a:p>
          <a:p>
            <a:r>
              <a:rPr lang="sr-Latn-RS" dirty="0"/>
              <a:t>Bilo koji razgovor sa ispitanicima na terenu, tokom kojeg se prikupljaju informacije u vezi s temom istraživanja (duži boravak, spontan)</a:t>
            </a:r>
          </a:p>
          <a:p>
            <a:r>
              <a:rPr lang="sr-Latn-RS" dirty="0"/>
              <a:t>Dubinski, produženi – obično u eksplorativne svrhe, bez unapred definisanog protokola (kategorija pitanja na koje se očekuju odgovori), radi otkrivanja onog što </a:t>
            </a:r>
            <a:r>
              <a:rPr lang="sr-Latn-RS" dirty="0" smtClean="0"/>
              <a:t>je </a:t>
            </a:r>
            <a:r>
              <a:rPr lang="sr-Latn-RS" dirty="0"/>
              <a:t>relevantno za istraživanje</a:t>
            </a:r>
          </a:p>
          <a:p>
            <a:r>
              <a:rPr lang="sr-Latn-RS" dirty="0"/>
              <a:t>Strukturisani – nakon što smo definisali istraživački problem i hipoteze koje ćemo proveravati, sa unapred definisanim grupama pitanja</a:t>
            </a:r>
          </a:p>
          <a:p>
            <a:endParaRPr lang="sr-Latn-RS" dirty="0"/>
          </a:p>
          <a:p>
            <a:endParaRPr lang="sr-Latn-RS" dirty="0"/>
          </a:p>
          <a:p>
            <a:endParaRPr lang="en-US" dirty="0"/>
          </a:p>
        </p:txBody>
      </p:sp>
    </p:spTree>
    <p:extLst>
      <p:ext uri="{BB962C8B-B14F-4D97-AF65-F5344CB8AC3E}">
        <p14:creationId xmlns:p14="http://schemas.microsoft.com/office/powerpoint/2010/main" val="27954701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015DB6-7BCF-4D0F-B4CA-F318EEF8117C}"/>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6EE2B016-C8D8-4E4D-9B69-AF71A6CCD920}"/>
              </a:ext>
            </a:extLst>
          </p:cNvPr>
          <p:cNvSpPr>
            <a:spLocks noGrp="1"/>
          </p:cNvSpPr>
          <p:nvPr>
            <p:ph idx="1"/>
          </p:nvPr>
        </p:nvSpPr>
        <p:spPr/>
        <p:txBody>
          <a:bodyPr>
            <a:normAutofit fontScale="85000" lnSpcReduction="20000"/>
          </a:bodyPr>
          <a:lstStyle/>
          <a:p>
            <a:r>
              <a:rPr lang="sr-Latn-RS" dirty="0"/>
              <a:t>Ispitanike biramo očekujući da imaju iskustvo s proučavanim fenomenom</a:t>
            </a:r>
          </a:p>
          <a:p>
            <a:r>
              <a:rPr lang="sr-Latn-RS" dirty="0"/>
              <a:t>Pošto ne možemo uvek znati ko su „kvalifikovani“ ispitanici, u njihovom izboru nam često pomažu posrednici (videti kasnije i o organizacionom značaju posrednika, posebno u fokus-grupnim intervjuima)</a:t>
            </a:r>
          </a:p>
          <a:p>
            <a:r>
              <a:rPr lang="sr-Latn-RS" dirty="0"/>
              <a:t>Ispitanici su „živi izvor“ – iako nisu materijalni, u smislu u kom su to arhivski ili medijski izvori, i na njih treba primeniti proces kritike izvora, ali ne s ciljem da ih isključimo iz procesa istraživanja</a:t>
            </a:r>
          </a:p>
          <a:p>
            <a:r>
              <a:rPr lang="sr-Latn-RS" dirty="0"/>
              <a:t>Važno – u kvalitativnim istraživanjima primenjujemo „princip simetrije“ – nama nije bitno da otkrijemo da ispitanik „laže“ ili „ne zna“, već kako su istina i znanje konstituisani u proučavanom </a:t>
            </a:r>
            <a:r>
              <a:rPr lang="sr-Latn-RS" dirty="0" smtClean="0"/>
              <a:t>kontekstu (pod kojim uslovima ispitanici veruju da je nešto istinito, lepo, sveto...)</a:t>
            </a:r>
            <a:endParaRPr lang="sr-Latn-RS" dirty="0"/>
          </a:p>
          <a:p>
            <a:r>
              <a:rPr lang="sr-Latn-RS" dirty="0"/>
              <a:t>Naš cilj je da otkrijemo šta je standard u odnosu na koji se odstupa kada ispitanik „laže“ ili „ne zna“ (prilično kontraintuitivan </a:t>
            </a:r>
            <a:r>
              <a:rPr lang="sr-Latn-RS" dirty="0" smtClean="0"/>
              <a:t>postupak – mi cenimo informante koji lažu, pošto nam oni pomažu da dekodiramo standard od kojeg oni odstupaju) </a:t>
            </a:r>
            <a:endParaRPr lang="en-US" dirty="0"/>
          </a:p>
        </p:txBody>
      </p:sp>
    </p:spTree>
    <p:extLst>
      <p:ext uri="{BB962C8B-B14F-4D97-AF65-F5344CB8AC3E}">
        <p14:creationId xmlns:p14="http://schemas.microsoft.com/office/powerpoint/2010/main" val="3106018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F477D6-E801-4AD8-949F-FFF055A3A58E}"/>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87030CA1-25B8-4F31-AC9B-FF3407C99776}"/>
              </a:ext>
            </a:extLst>
          </p:cNvPr>
          <p:cNvSpPr>
            <a:spLocks noGrp="1"/>
          </p:cNvSpPr>
          <p:nvPr>
            <p:ph idx="1"/>
          </p:nvPr>
        </p:nvSpPr>
        <p:spPr/>
        <p:txBody>
          <a:bodyPr>
            <a:normAutofit lnSpcReduction="10000"/>
          </a:bodyPr>
          <a:lstStyle/>
          <a:p>
            <a:r>
              <a:rPr lang="sr-Latn-RS" dirty="0"/>
              <a:t>Ne iscrpljujte ispitanike – oni su ljudi koji, iako možda zainteresovani da doprinesu naučnom razumevanju/javnoj promociji „njihove stvari“, imaju svoje obaveze i probleme</a:t>
            </a:r>
          </a:p>
          <a:p>
            <a:r>
              <a:rPr lang="sr-Latn-RS" dirty="0"/>
              <a:t>Izbegavajte da više </a:t>
            </a:r>
            <a:r>
              <a:rPr lang="sr-Latn-RS" dirty="0" smtClean="0"/>
              <a:t>puta </a:t>
            </a:r>
            <a:r>
              <a:rPr lang="sr-Latn-RS" dirty="0"/>
              <a:t>zakazujete intervju istoj osobi – dobro se pripremite</a:t>
            </a:r>
          </a:p>
          <a:p>
            <a:r>
              <a:rPr lang="sr-Latn-RS" dirty="0"/>
              <a:t>Moguće je ponoviti intervju s istom osobom kada za tim </a:t>
            </a:r>
            <a:r>
              <a:rPr lang="sr-Latn-RS" dirty="0" smtClean="0"/>
              <a:t>postoji </a:t>
            </a:r>
            <a:r>
              <a:rPr lang="sr-Latn-RS" dirty="0"/>
              <a:t>velika potreba i raspoloženje ispitanika</a:t>
            </a:r>
          </a:p>
          <a:p>
            <a:r>
              <a:rPr lang="sr-Latn-RS" dirty="0"/>
              <a:t>U principu, razgovarajte, na osnovu unapred usaglašenog protokola intervjua </a:t>
            </a:r>
            <a:r>
              <a:rPr lang="sr-Latn-RS" dirty="0" smtClean="0"/>
              <a:t>(sa mentorom) </a:t>
            </a:r>
            <a:r>
              <a:rPr lang="sr-Latn-RS" dirty="0"/>
              <a:t>s različitim ispitanicima, kako biste stekli uvid u njihove različite/iste percepcije, doživljaje, znanja ili verovanja o proučavanom fenomenu</a:t>
            </a:r>
            <a:endParaRPr lang="en-US" dirty="0"/>
          </a:p>
        </p:txBody>
      </p:sp>
    </p:spTree>
    <p:extLst>
      <p:ext uri="{BB962C8B-B14F-4D97-AF65-F5344CB8AC3E}">
        <p14:creationId xmlns:p14="http://schemas.microsoft.com/office/powerpoint/2010/main" val="20225622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DAE77B-0C86-4414-BDC7-998D67156FB8}"/>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09FBE362-4EC1-4F87-8FBB-8FC549D61113}"/>
              </a:ext>
            </a:extLst>
          </p:cNvPr>
          <p:cNvSpPr>
            <a:spLocks noGrp="1"/>
          </p:cNvSpPr>
          <p:nvPr>
            <p:ph idx="1"/>
          </p:nvPr>
        </p:nvSpPr>
        <p:spPr/>
        <p:txBody>
          <a:bodyPr>
            <a:normAutofit fontScale="92500" lnSpcReduction="10000"/>
          </a:bodyPr>
          <a:lstStyle/>
          <a:p>
            <a:r>
              <a:rPr lang="sr-Latn-RS" dirty="0"/>
              <a:t>Obratite pažnju kada su odgovori različitih ispitanika počeli da se ponavljaju; tada kažemo da je došlo do „zasićenja“ (odn. do „teorijskog zasićenja“) uzorka</a:t>
            </a:r>
          </a:p>
          <a:p>
            <a:r>
              <a:rPr lang="sr-Latn-RS" dirty="0"/>
              <a:t>Broj ispitanika nije nužno unapred odrediti (kvalitativna istraživanja počivaju na pretpostavci nereprezentativnosti), ali nije dobro ni da njihov broj bude </a:t>
            </a:r>
            <a:r>
              <a:rPr lang="sr-Latn-RS" dirty="0" smtClean="0"/>
              <a:t>neograničen </a:t>
            </a:r>
            <a:r>
              <a:rPr lang="sr-Latn-RS" dirty="0"/>
              <a:t>(posebno u kratkom </a:t>
            </a:r>
            <a:r>
              <a:rPr lang="sr-Latn-RS" dirty="0" smtClean="0"/>
              <a:t>diplomskom ili nešto dužem master </a:t>
            </a:r>
            <a:r>
              <a:rPr lang="sr-Latn-RS" dirty="0"/>
              <a:t>istraživanju)</a:t>
            </a:r>
          </a:p>
          <a:p>
            <a:r>
              <a:rPr lang="sr-Latn-RS" dirty="0"/>
              <a:t>Kao i u svim drugim važnim koracima, mentor određuje dovoljan broj ispitanika, relevantan za određenu temu</a:t>
            </a:r>
          </a:p>
          <a:p>
            <a:r>
              <a:rPr lang="sr-Latn-RS" dirty="0"/>
              <a:t>Nema ničeg „prirodnog“ u vezi s kvalitativnim uzorkom – u pitanju su konvencije odn. standardi koji važe za određeni tip istraživanja i nivo studija</a:t>
            </a:r>
          </a:p>
          <a:p>
            <a:endParaRPr lang="en-US" dirty="0"/>
          </a:p>
        </p:txBody>
      </p:sp>
    </p:spTree>
    <p:extLst>
      <p:ext uri="{BB962C8B-B14F-4D97-AF65-F5344CB8AC3E}">
        <p14:creationId xmlns:p14="http://schemas.microsoft.com/office/powerpoint/2010/main" val="24121419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8F4CCD-81C6-459B-A651-CD296489F9FE}"/>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00813DBC-5CEB-4E6C-87AF-06B827CD638A}"/>
              </a:ext>
            </a:extLst>
          </p:cNvPr>
          <p:cNvSpPr>
            <a:spLocks noGrp="1"/>
          </p:cNvSpPr>
          <p:nvPr>
            <p:ph idx="1"/>
          </p:nvPr>
        </p:nvSpPr>
        <p:spPr/>
        <p:txBody>
          <a:bodyPr>
            <a:normAutofit fontScale="85000" lnSpcReduction="20000"/>
          </a:bodyPr>
          <a:lstStyle/>
          <a:p>
            <a:r>
              <a:rPr lang="sr-Latn-RS" dirty="0"/>
              <a:t>Vodič (protokol) za intervju piše se na osnovu cilja, teorijsko-metološkog okvira i definisanih hipoteza istraživanja</a:t>
            </a:r>
          </a:p>
          <a:p>
            <a:r>
              <a:rPr lang="sr-Latn-RS" dirty="0"/>
              <a:t>Kada se istražuje manje poznata tema, ili kada tema još nije definisana, protokol je otvoreniji, manje strukturisan i ima za cilj da otkrije o čemu vredi sprovesti istraživanje (heuristička funkcija preliminarnih intervjua)</a:t>
            </a:r>
          </a:p>
          <a:p>
            <a:r>
              <a:rPr lang="sr-Latn-RS" dirty="0"/>
              <a:t>U istraživačkom slengu, ovaj vodič/protokol zovemo „instrument“ (po analogiji s npr. </a:t>
            </a:r>
            <a:r>
              <a:rPr lang="sr-Latn-RS" dirty="0" smtClean="0"/>
              <a:t>„testom“ – još jedna strategija „ponaučnjavanja“ radi podilaženja javnoj percepciji nauke)</a:t>
            </a:r>
            <a:endParaRPr lang="sr-Latn-RS" dirty="0"/>
          </a:p>
          <a:p>
            <a:r>
              <a:rPr lang="sr-Latn-RS" dirty="0"/>
              <a:t>Važno – ne trudite se da zapamtite protokol, da „naučite instrument napamet</a:t>
            </a:r>
            <a:r>
              <a:rPr lang="sr-Latn-RS" dirty="0" smtClean="0"/>
              <a:t>“, već ga uvek nosite sa sobom </a:t>
            </a:r>
            <a:r>
              <a:rPr lang="sr-Latn-RS" dirty="0"/>
              <a:t>– iako smo fleksibilni po pitanju uzorka, želimo da nam nalazi budu sistematični, uporedivi i proverljivi (važno je svim ispitanicima postaviti ista </a:t>
            </a:r>
            <a:r>
              <a:rPr lang="sr-Latn-RS" dirty="0" smtClean="0"/>
              <a:t>pitanja)</a:t>
            </a:r>
            <a:endParaRPr lang="sr-Latn-RS" dirty="0"/>
          </a:p>
          <a:p>
            <a:r>
              <a:rPr lang="sr-Latn-RS" dirty="0"/>
              <a:t>Uvek imajte sa sobom ne samo diktafon/usb rekorder/mobilni telefon sa punom baterijom i punjačem pride, već i odštampan instrument, u više kopija</a:t>
            </a:r>
            <a:endParaRPr lang="en-US" dirty="0"/>
          </a:p>
        </p:txBody>
      </p:sp>
    </p:spTree>
    <p:extLst>
      <p:ext uri="{BB962C8B-B14F-4D97-AF65-F5344CB8AC3E}">
        <p14:creationId xmlns:p14="http://schemas.microsoft.com/office/powerpoint/2010/main" val="33823391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9DB74D-7683-45B5-84FE-9123A302BEEA}"/>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C6CCB5D8-9E95-4DA3-AAF9-1F73EDA56D22}"/>
              </a:ext>
            </a:extLst>
          </p:cNvPr>
          <p:cNvSpPr>
            <a:spLocks noGrp="1"/>
          </p:cNvSpPr>
          <p:nvPr>
            <p:ph idx="1"/>
          </p:nvPr>
        </p:nvSpPr>
        <p:spPr/>
        <p:txBody>
          <a:bodyPr>
            <a:normAutofit fontScale="92500" lnSpcReduction="20000"/>
          </a:bodyPr>
          <a:lstStyle/>
          <a:p>
            <a:r>
              <a:rPr lang="sr-Latn-RS" dirty="0"/>
              <a:t>U istraživačkoj realnosti svaka osoba je različita i intervjui krenu „svojim tokom“</a:t>
            </a:r>
          </a:p>
          <a:p>
            <a:r>
              <a:rPr lang="sr-Latn-RS" dirty="0"/>
              <a:t>Iako je i građanski nepristojno i istraživački rizično prekidati sagovornika, prevelikim udaljavanjem od teme rizikujete da ne završite intervju</a:t>
            </a:r>
          </a:p>
          <a:p>
            <a:r>
              <a:rPr lang="sr-Latn-RS" dirty="0"/>
              <a:t>Nalazi </a:t>
            </a:r>
            <a:r>
              <a:rPr lang="sr-Latn-RS" dirty="0" smtClean="0"/>
              <a:t>nezavršenog </a:t>
            </a:r>
            <a:r>
              <a:rPr lang="sr-Latn-RS" dirty="0"/>
              <a:t>intervjua biće neuporedivi i relativno beskorisni kao evidencija za analizu i </a:t>
            </a:r>
            <a:r>
              <a:rPr lang="sr-Latn-RS" dirty="0" smtClean="0"/>
              <a:t>zaključivanje o vašem istraživačkom pitanju (iako će možda digresija biti zanimljivija od teme istraživanj koje sprovodite)</a:t>
            </a:r>
          </a:p>
          <a:p>
            <a:r>
              <a:rPr lang="sr-Latn-RS" dirty="0" smtClean="0"/>
              <a:t>Slobodno prekinite ispitanika koji „drži banku“</a:t>
            </a:r>
            <a:endParaRPr lang="sr-Latn-RS" dirty="0"/>
          </a:p>
          <a:p>
            <a:r>
              <a:rPr lang="sr-Latn-RS" dirty="0"/>
              <a:t>U principu nemojte davati pitanja unapred (osim ukoliko to ispitanici eksplicitno ne zatraže) – izbegavajte „isuviše upućene“ (pripremljene) </a:t>
            </a:r>
            <a:r>
              <a:rPr lang="sr-Latn-RS" dirty="0" smtClean="0"/>
              <a:t>ispitanike. Intervju nije anketa (mada među njima izvesnih sličnosti)</a:t>
            </a:r>
            <a:endParaRPr lang="sr-Latn-RS" dirty="0"/>
          </a:p>
          <a:p>
            <a:r>
              <a:rPr lang="sr-Latn-RS" dirty="0"/>
              <a:t>Nemojte ostaviti odgovore koje ne razumete nerazjašnjenim, ali podpitanja nikako ne postavljajte </a:t>
            </a:r>
            <a:r>
              <a:rPr lang="sr-Latn-RS" dirty="0" smtClean="0"/>
              <a:t>ni „s </a:t>
            </a:r>
            <a:r>
              <a:rPr lang="sr-Latn-RS" dirty="0"/>
              <a:t>visine“ niti snishodljivo </a:t>
            </a:r>
            <a:endParaRPr lang="en-US" dirty="0"/>
          </a:p>
        </p:txBody>
      </p:sp>
    </p:spTree>
    <p:extLst>
      <p:ext uri="{BB962C8B-B14F-4D97-AF65-F5344CB8AC3E}">
        <p14:creationId xmlns:p14="http://schemas.microsoft.com/office/powerpoint/2010/main" val="35804039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7D3148-688E-4B62-B8DD-8DB24F8AC380}"/>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5713CAB2-9674-4365-A430-75F31C5F1FAF}"/>
              </a:ext>
            </a:extLst>
          </p:cNvPr>
          <p:cNvSpPr>
            <a:spLocks noGrp="1"/>
          </p:cNvSpPr>
          <p:nvPr>
            <p:ph idx="1"/>
          </p:nvPr>
        </p:nvSpPr>
        <p:spPr/>
        <p:txBody>
          <a:bodyPr>
            <a:normAutofit fontScale="70000" lnSpcReduction="20000"/>
          </a:bodyPr>
          <a:lstStyle/>
          <a:p>
            <a:r>
              <a:rPr lang="sr-Latn-RS" dirty="0"/>
              <a:t>Nikada ne zaboravite da ste „u gostima“ – možete biti zbunjeni ali se ne iščuđavajte; možete se ne slagati s ispitanicima ali ne polemišite s njima; možete zakasniti na sledeću obavezu ali ne prekidajte ispitanika tako da se oseti iskorišćeno (kao da „odrađujete posao</a:t>
            </a:r>
            <a:r>
              <a:rPr lang="sr-Latn-RS" dirty="0" smtClean="0"/>
              <a:t>“) – u principu držite se kućnog vaspitanja ili bontona i sve će biti u redu</a:t>
            </a:r>
            <a:endParaRPr lang="sr-Latn-RS" dirty="0"/>
          </a:p>
          <a:p>
            <a:r>
              <a:rPr lang="sr-Latn-RS" dirty="0" smtClean="0"/>
              <a:t>Odredite unapred okvirno trajanje intervjua </a:t>
            </a:r>
            <a:r>
              <a:rPr lang="sr-Latn-RS" dirty="0"/>
              <a:t>(imajući na umu da se nijedan plan nikada ne ispoštuje do kraja, posebno tokom procesa otkrića) i o tome obavestite ispitanika</a:t>
            </a:r>
          </a:p>
          <a:p>
            <a:r>
              <a:rPr lang="sr-Latn-RS" dirty="0"/>
              <a:t>Najlakši način da kontrolišete proces jeste da ga segmentirate (podelite pitanja, u dogovoru s mentorom, na tematske celine, i definišite koliko vremena otprilike traje segment razgovora na određenu temu)</a:t>
            </a:r>
          </a:p>
          <a:p>
            <a:r>
              <a:rPr lang="sr-Latn-RS" dirty="0"/>
              <a:t>U zavisnsoti </a:t>
            </a:r>
            <a:r>
              <a:rPr lang="sr-Latn-RS" dirty="0" smtClean="0"/>
              <a:t>od </a:t>
            </a:r>
            <a:r>
              <a:rPr lang="sr-Latn-RS" dirty="0"/>
              <a:t>tipa istraživanja, moguće je uticati i na prostorni aspekt intervjua (neometani intervjui su po pravilu produktivniji, osim u slučaju proučavanja grupne dinamike – pogl. kasnije o fokus-grupama)</a:t>
            </a:r>
          </a:p>
          <a:p>
            <a:r>
              <a:rPr lang="sr-Latn-RS" dirty="0"/>
              <a:t>Važno je i da garantujete poverljivost (o kojoj učimo u posebnoj nedelji o etici istraživanja) – prisustvo drugih ljudi značajno utiče na slobodu izražavanja ispitanika (o ovome pogledajte i specijalna pravila </a:t>
            </a:r>
            <a:r>
              <a:rPr lang="sr-Latn-RS" dirty="0" smtClean="0"/>
              <a:t>za rad </a:t>
            </a:r>
            <a:r>
              <a:rPr lang="sr-Latn-RS" dirty="0"/>
              <a:t>sa </a:t>
            </a:r>
            <a:r>
              <a:rPr lang="sr-Latn-RS" dirty="0" smtClean="0"/>
              <a:t>ženama, decom </a:t>
            </a:r>
            <a:r>
              <a:rPr lang="sr-Latn-RS" dirty="0"/>
              <a:t>i drugim zavisnim osobama u </a:t>
            </a:r>
            <a:r>
              <a:rPr lang="sr-Latn-RS" dirty="0" smtClean="0"/>
              <a:t>konzervativnim/fundamentalističkim </a:t>
            </a:r>
            <a:r>
              <a:rPr lang="sr-Latn-RS" dirty="0"/>
              <a:t>zajednicama)</a:t>
            </a:r>
          </a:p>
          <a:p>
            <a:endParaRPr lang="sr-Latn-RS" dirty="0"/>
          </a:p>
          <a:p>
            <a:endParaRPr lang="en-US" dirty="0"/>
          </a:p>
        </p:txBody>
      </p:sp>
    </p:spTree>
    <p:extLst>
      <p:ext uri="{BB962C8B-B14F-4D97-AF65-F5344CB8AC3E}">
        <p14:creationId xmlns:p14="http://schemas.microsoft.com/office/powerpoint/2010/main" val="10812456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2B3653-CDB4-4122-AAA5-46BA33142BC0}"/>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7442E8DA-C7A0-4177-BF4E-D617DB1C2751}"/>
              </a:ext>
            </a:extLst>
          </p:cNvPr>
          <p:cNvSpPr>
            <a:spLocks noGrp="1"/>
          </p:cNvSpPr>
          <p:nvPr>
            <p:ph idx="1"/>
          </p:nvPr>
        </p:nvSpPr>
        <p:spPr/>
        <p:txBody>
          <a:bodyPr>
            <a:normAutofit fontScale="92500" lnSpcReduction="20000"/>
          </a:bodyPr>
          <a:lstStyle/>
          <a:p>
            <a:r>
              <a:rPr lang="sr-Latn-RS" dirty="0"/>
              <a:t>Uvek snimajte razgovor, osim u slučajevima kada ispitanici to eksplicitno ne zabrane </a:t>
            </a:r>
            <a:r>
              <a:rPr lang="sr-Latn-RS" dirty="0" smtClean="0"/>
              <a:t>(poput pisanja </a:t>
            </a:r>
            <a:r>
              <a:rPr lang="sr-Latn-RS" dirty="0"/>
              <a:t>„po sećanju“, i naknadno sređivanje beležaka sa intervjua je vremenski veoma zahtevno, relativno nepouzdano i onemogućava </a:t>
            </a:r>
            <a:r>
              <a:rPr lang="sr-Latn-RS" dirty="0" smtClean="0"/>
              <a:t>sistemsko </a:t>
            </a:r>
            <a:r>
              <a:rPr lang="sr-Latn-RS" dirty="0"/>
              <a:t>poređenje rezultata različitih intervjua)</a:t>
            </a:r>
          </a:p>
          <a:p>
            <a:r>
              <a:rPr lang="sr-Latn-RS" dirty="0"/>
              <a:t>Ukoliko odlučite da vodite beleške, neka to budu samo najznačajnija zapažanja (ne možemo predvideti kada će nam nešto ključno </a:t>
            </a:r>
            <a:r>
              <a:rPr lang="sr-Latn-RS" dirty="0" smtClean="0"/>
              <a:t>„pasti </a:t>
            </a:r>
            <a:r>
              <a:rPr lang="sr-Latn-RS" dirty="0"/>
              <a:t>na pamet“, pa se to dešava i tokom samog intervjua)</a:t>
            </a:r>
          </a:p>
          <a:p>
            <a:r>
              <a:rPr lang="sr-Latn-RS" dirty="0"/>
              <a:t>Izbegavajte brojna podpitanja (najbolji intervjui sadrže samo podpitanja o nepredviđenim iskazima ispitanika – većinu podpitanja koja želite da </a:t>
            </a:r>
            <a:r>
              <a:rPr lang="sr-Latn-RS" dirty="0" smtClean="0"/>
              <a:t>postavite </a:t>
            </a:r>
            <a:r>
              <a:rPr lang="sr-Latn-RS" dirty="0"/>
              <a:t>ugradite u instrument)</a:t>
            </a:r>
          </a:p>
          <a:p>
            <a:r>
              <a:rPr lang="sr-Latn-RS" dirty="0"/>
              <a:t>Kraj intervjua treba da je pristojan, nikako nagao (time čuvate sopstveni i integritet </a:t>
            </a:r>
            <a:r>
              <a:rPr lang="sr-Latn-RS" dirty="0" smtClean="0"/>
              <a:t>profesije, ostavljajući </a:t>
            </a:r>
            <a:r>
              <a:rPr lang="sr-Latn-RS" dirty="0"/>
              <a:t>otvorena vrata i sebi i </a:t>
            </a:r>
            <a:r>
              <a:rPr lang="sr-Latn-RS" dirty="0" smtClean="0"/>
              <a:t>budućim istraživačima </a:t>
            </a:r>
            <a:r>
              <a:rPr lang="sr-Latn-RS" dirty="0"/>
              <a:t>da nastave/provere Vaše istraživanje)</a:t>
            </a:r>
            <a:endParaRPr lang="en-US" dirty="0"/>
          </a:p>
        </p:txBody>
      </p:sp>
    </p:spTree>
    <p:extLst>
      <p:ext uri="{BB962C8B-B14F-4D97-AF65-F5344CB8AC3E}">
        <p14:creationId xmlns:p14="http://schemas.microsoft.com/office/powerpoint/2010/main" val="25691997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56A6DF-C4D7-44CE-B264-81C29B8B7E95}"/>
              </a:ext>
            </a:extLst>
          </p:cNvPr>
          <p:cNvSpPr>
            <a:spLocks noGrp="1"/>
          </p:cNvSpPr>
          <p:nvPr>
            <p:ph type="title"/>
          </p:nvPr>
        </p:nvSpPr>
        <p:spPr/>
        <p:txBody>
          <a:bodyPr/>
          <a:lstStyle/>
          <a:p>
            <a:pPr algn="ctr"/>
            <a:r>
              <a:rPr lang="sr-Latn-RS" dirty="0"/>
              <a:t>Fokus-grupni intervju...</a:t>
            </a:r>
            <a:endParaRPr lang="en-US" dirty="0"/>
          </a:p>
        </p:txBody>
      </p:sp>
      <p:sp>
        <p:nvSpPr>
          <p:cNvPr id="3" name="Content Placeholder 2">
            <a:extLst>
              <a:ext uri="{FF2B5EF4-FFF2-40B4-BE49-F238E27FC236}">
                <a16:creationId xmlns:a16="http://schemas.microsoft.com/office/drawing/2014/main" xmlns="" id="{182F5ABB-A1E5-4E4F-A3AC-A817D9397985}"/>
              </a:ext>
            </a:extLst>
          </p:cNvPr>
          <p:cNvSpPr>
            <a:spLocks noGrp="1"/>
          </p:cNvSpPr>
          <p:nvPr>
            <p:ph idx="1"/>
          </p:nvPr>
        </p:nvSpPr>
        <p:spPr/>
        <p:txBody>
          <a:bodyPr>
            <a:normAutofit fontScale="92500" lnSpcReduction="10000"/>
          </a:bodyPr>
          <a:lstStyle/>
          <a:p>
            <a:r>
              <a:rPr lang="sr-Latn-RS" dirty="0"/>
              <a:t>Sva opšta uputstva izneta u vezi s individualnim intervjuom važe i za one kolektivne</a:t>
            </a:r>
          </a:p>
          <a:p>
            <a:r>
              <a:rPr lang="sr-Latn-RS" dirty="0"/>
              <a:t>Fokus-grupni intervju je veoma popularna istraživačka tehnika</a:t>
            </a:r>
          </a:p>
          <a:p>
            <a:r>
              <a:rPr lang="sr-Latn-RS" dirty="0"/>
              <a:t>Inicijalno je razvijen za proučavanje grupne dinamike, ali se danas koristi za </a:t>
            </a:r>
            <a:r>
              <a:rPr lang="sr-Latn-RS" dirty="0" smtClean="0"/>
              <a:t>istraživanje </a:t>
            </a:r>
            <a:r>
              <a:rPr lang="sr-Latn-RS" dirty="0"/>
              <a:t>svih pojava interesantnih kvalitativnim istraživanjima</a:t>
            </a:r>
          </a:p>
          <a:p>
            <a:r>
              <a:rPr lang="sr-Latn-RS" b="1" dirty="0"/>
              <a:t>Grupa ispitanika deli neko obeležje ili više njih</a:t>
            </a:r>
          </a:p>
          <a:p>
            <a:r>
              <a:rPr lang="sr-Latn-RS" dirty="0"/>
              <a:t>Na primer, proučavajući problematiku izostanka zaštite manjinskog kulturnog nasleđa, vodio sam fokus grupne-intervjue s a) pripadnicima manjinskih zajednica (istaknutim intelektualcima), b) donosiocima odluka u institucijama nadležnim za zaštitu i c) profesionalcima u oblasti zaštite (kolegama).  </a:t>
            </a:r>
            <a:endParaRPr lang="en-US" dirty="0"/>
          </a:p>
        </p:txBody>
      </p:sp>
    </p:spTree>
    <p:extLst>
      <p:ext uri="{BB962C8B-B14F-4D97-AF65-F5344CB8AC3E}">
        <p14:creationId xmlns:p14="http://schemas.microsoft.com/office/powerpoint/2010/main" val="555023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10B2D5-D4BD-40B9-80E0-7C94673CB8EB}"/>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47DDA2DE-7CDC-4D31-9D56-117D1C09E0D8}"/>
              </a:ext>
            </a:extLst>
          </p:cNvPr>
          <p:cNvSpPr>
            <a:spLocks noGrp="1"/>
          </p:cNvSpPr>
          <p:nvPr>
            <p:ph idx="1"/>
          </p:nvPr>
        </p:nvSpPr>
        <p:spPr/>
        <p:txBody>
          <a:bodyPr>
            <a:normAutofit fontScale="85000" lnSpcReduction="20000"/>
          </a:bodyPr>
          <a:lstStyle/>
          <a:p>
            <a:r>
              <a:rPr lang="sr-Latn-RS" dirty="0"/>
              <a:t>Drugi primer iz iskustva: proučavajući društveni položaj i probleme osoba s retkim bolestima i njihovih porodica, izvodio sam fokus-grupne intervjue s a) lekarima, b) nadležnima, c) administrativnim osobljem i d) </a:t>
            </a:r>
            <a:r>
              <a:rPr lang="sr-Latn-RS" dirty="0" smtClean="0"/>
              <a:t> samimobolelima </a:t>
            </a:r>
            <a:r>
              <a:rPr lang="sr-Latn-RS" dirty="0"/>
              <a:t>ili e) članovima njihovih </a:t>
            </a:r>
            <a:r>
              <a:rPr lang="sr-Latn-RS" dirty="0" smtClean="0"/>
              <a:t>porodica</a:t>
            </a:r>
            <a:endParaRPr lang="sr-Latn-RS" dirty="0"/>
          </a:p>
          <a:p>
            <a:r>
              <a:rPr lang="sr-Latn-RS" dirty="0"/>
              <a:t>Treći primer iz iskustva: proučavajući „rat oko kriterijuma vrednovanja u nauci“, proučavao sam a) donosioce odluka, b) </a:t>
            </a:r>
            <a:r>
              <a:rPr lang="sr-Latn-RS" dirty="0" smtClean="0"/>
              <a:t>društveno-humanističke </a:t>
            </a:r>
            <a:r>
              <a:rPr lang="sr-Latn-RS" dirty="0"/>
              <a:t>naučnike kao </a:t>
            </a:r>
            <a:r>
              <a:rPr lang="sr-Latn-RS" dirty="0" smtClean="0"/>
              <a:t>„vulnerabilnu </a:t>
            </a:r>
            <a:r>
              <a:rPr lang="sr-Latn-RS" dirty="0"/>
              <a:t>grupu“ i c) prirodne </a:t>
            </a:r>
            <a:r>
              <a:rPr lang="sr-Latn-RS" dirty="0" smtClean="0"/>
              <a:t>naučnike kao opresore, </a:t>
            </a:r>
            <a:r>
              <a:rPr lang="sr-Latn-RS" dirty="0"/>
              <a:t>one koji su „nametnuli kriterijume“</a:t>
            </a:r>
          </a:p>
          <a:p>
            <a:r>
              <a:rPr lang="sr-Latn-RS" dirty="0"/>
              <a:t>Primetićete u svim primerima da se ispitanici dele na osnovu perspektive </a:t>
            </a:r>
            <a:r>
              <a:rPr lang="sr-Latn-RS" dirty="0" smtClean="0"/>
              <a:t>odn. </a:t>
            </a:r>
            <a:r>
              <a:rPr lang="sr-Latn-RS" dirty="0"/>
              <a:t>specifičnog iskustva koje teorijskim na osnovu prethodnih istraživanja, pretpostavljamo da imaju o proučavanom fenomenu</a:t>
            </a:r>
          </a:p>
          <a:p>
            <a:r>
              <a:rPr lang="sr-Latn-RS" dirty="0"/>
              <a:t>Kvalitativna istraživanja počivaju na pretpostavci da „niko ne vidi sve“, da nema „pogleda niotkuda“ niti „božije perspektive“ odn. da će različiti </a:t>
            </a:r>
            <a:r>
              <a:rPr lang="sr-Latn-RS" dirty="0" smtClean="0"/>
              <a:t>društveni </a:t>
            </a:r>
            <a:r>
              <a:rPr lang="sr-Latn-RS" dirty="0"/>
              <a:t>akteri imati različite interpretacije istog fenomena/procesa</a:t>
            </a:r>
            <a:endParaRPr lang="en-US" dirty="0"/>
          </a:p>
        </p:txBody>
      </p:sp>
    </p:spTree>
    <p:extLst>
      <p:ext uri="{BB962C8B-B14F-4D97-AF65-F5344CB8AC3E}">
        <p14:creationId xmlns:p14="http://schemas.microsoft.com/office/powerpoint/2010/main" val="27753080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27F5B9-4763-46EE-BDAA-5F1DBD603932}"/>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9CDCAE0D-87BA-44FA-A1A1-5A2D4F3D3512}"/>
              </a:ext>
            </a:extLst>
          </p:cNvPr>
          <p:cNvSpPr>
            <a:spLocks noGrp="1"/>
          </p:cNvSpPr>
          <p:nvPr>
            <p:ph idx="1"/>
          </p:nvPr>
        </p:nvSpPr>
        <p:spPr/>
        <p:txBody>
          <a:bodyPr>
            <a:normAutofit fontScale="85000" lnSpcReduction="20000"/>
          </a:bodyPr>
          <a:lstStyle/>
          <a:p>
            <a:r>
              <a:rPr lang="sr-Latn-RS" dirty="0"/>
              <a:t>Mnoga savremena kvalitativna istraživanja su u stvari </a:t>
            </a:r>
            <a:r>
              <a:rPr lang="sr-Latn-RS" dirty="0" smtClean="0"/>
              <a:t>„kvazipozitivistička“ </a:t>
            </a:r>
            <a:r>
              <a:rPr lang="sr-Latn-RS" dirty="0"/>
              <a:t>- iako istraživači ne veruju u objektivnu istinitost verovanja samih informanata, polaze od pretpostavke da je ono što govore </a:t>
            </a:r>
            <a:r>
              <a:rPr lang="sr-Latn-RS" b="1" dirty="0"/>
              <a:t>istinito za njih same</a:t>
            </a:r>
          </a:p>
          <a:p>
            <a:r>
              <a:rPr lang="sr-Latn-RS" dirty="0"/>
              <a:t>Ovaj pristup sličan je kliničkom/psihoterapeutskom odnosno etnografskom (terapeut/etnograf ne dovodi u pitanje ono što govori pacijent/ispitanik i ne polemiše o </a:t>
            </a:r>
            <a:r>
              <a:rPr lang="sr-Latn-RS" dirty="0" smtClean="0"/>
              <a:t>tome u realnom vremenu, </a:t>
            </a:r>
            <a:r>
              <a:rPr lang="sr-Latn-RS" dirty="0"/>
              <a:t>već nastoji da analizira kako je došlo do toga da neko nešto smatra istinitim </a:t>
            </a:r>
            <a:r>
              <a:rPr lang="sr-Latn-RS" dirty="0" smtClean="0"/>
              <a:t>–</a:t>
            </a:r>
            <a:r>
              <a:rPr lang="en-US" dirty="0" smtClean="0"/>
              <a:t> </a:t>
            </a:r>
            <a:r>
              <a:rPr lang="sr-Latn-RS" dirty="0" smtClean="0"/>
              <a:t>pod </a:t>
            </a:r>
            <a:r>
              <a:rPr lang="sr-Latn-RS" dirty="0"/>
              <a:t>kojim uslovima je nešto konstituisano kao znanje, normalnost, običaj itd.)</a:t>
            </a:r>
          </a:p>
          <a:p>
            <a:r>
              <a:rPr lang="sr-Latn-RS" dirty="0"/>
              <a:t>Nemojte čvrsto povezivati ontološku (realizam/antirealizam) i metodološku (pozitivizam/antipozitivizam) dihotomiju – antipozitivizam antirealista pre je trend, cilj, želja, težnja, nego nešto što baš uvek uspemo da </a:t>
            </a:r>
            <a:r>
              <a:rPr lang="sr-Latn-RS" dirty="0" smtClean="0"/>
              <a:t>ostvarimo </a:t>
            </a:r>
            <a:r>
              <a:rPr lang="sr-Latn-RS" dirty="0"/>
              <a:t>(pre svega pod pritiskom standardog pogleda na nauku upravitelja i finansijera, koji dolaze uglavnom iz prirodnih nauka i privrede, odnosno države – birokratiji je takođe neophodna izvesnost i stabilnost a ne stalna upitanost nad prirodnom stvarnosti i mogućnošću saznanja)</a:t>
            </a:r>
          </a:p>
          <a:p>
            <a:endParaRPr lang="en-US" dirty="0"/>
          </a:p>
        </p:txBody>
      </p:sp>
    </p:spTree>
    <p:extLst>
      <p:ext uri="{BB962C8B-B14F-4D97-AF65-F5344CB8AC3E}">
        <p14:creationId xmlns:p14="http://schemas.microsoft.com/office/powerpoint/2010/main" val="13868276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A1236F-37BA-4861-8CD5-440FF93C37B9}"/>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6806D691-53C4-4C5A-8882-49D33C80F723}"/>
              </a:ext>
            </a:extLst>
          </p:cNvPr>
          <p:cNvSpPr>
            <a:spLocks noGrp="1"/>
          </p:cNvSpPr>
          <p:nvPr>
            <p:ph idx="1"/>
          </p:nvPr>
        </p:nvSpPr>
        <p:spPr/>
        <p:txBody>
          <a:bodyPr>
            <a:normAutofit fontScale="70000" lnSpcReduction="20000"/>
          </a:bodyPr>
          <a:lstStyle/>
          <a:p>
            <a:r>
              <a:rPr lang="sr-Latn-RS" dirty="0"/>
              <a:t>Fokus-grupni intervju zahteva </a:t>
            </a:r>
            <a:r>
              <a:rPr lang="sr-Latn-RS" b="1" dirty="0"/>
              <a:t>moderatora</a:t>
            </a:r>
            <a:r>
              <a:rPr lang="sr-Latn-RS" dirty="0"/>
              <a:t> – istraživača koji usmerava tok razgovora i vodi računa o poštovanju pravila, ključnih za svrhovitu primenu ove istraživačke </a:t>
            </a:r>
            <a:r>
              <a:rPr lang="sr-Latn-RS" dirty="0" smtClean="0"/>
              <a:t>tehnike (to ste u stvari Vi)</a:t>
            </a:r>
            <a:endParaRPr lang="sr-Latn-RS" dirty="0"/>
          </a:p>
          <a:p>
            <a:r>
              <a:rPr lang="sr-Latn-RS" dirty="0"/>
              <a:t>U idealnom slučaju moderator ima </a:t>
            </a:r>
            <a:r>
              <a:rPr lang="sr-Latn-RS" b="1" dirty="0"/>
              <a:t>asistenta</a:t>
            </a:r>
            <a:r>
              <a:rPr lang="sr-Latn-RS" dirty="0"/>
              <a:t> (kolegu nezavisno od zvanja i statusa), koji vodi računa o prijemu ispitanika, uzimanju njihovih demografskih podataka, snimanju razgovora i drugim „tehničkim“ aspektima celog ovog događaja</a:t>
            </a:r>
          </a:p>
          <a:p>
            <a:r>
              <a:rPr lang="sr-Latn-RS" dirty="0"/>
              <a:t>Kao i svaki događaj, što fokus-grupni intervju nesumnnjivo jeste, i on </a:t>
            </a:r>
            <a:r>
              <a:rPr lang="sr-Latn-RS" dirty="0" smtClean="0"/>
              <a:t>zahteva </a:t>
            </a:r>
            <a:r>
              <a:rPr lang="sr-Latn-RS" dirty="0"/>
              <a:t>organizaciju (o čemu smo već govorili na prethodnom predavanju)</a:t>
            </a:r>
          </a:p>
          <a:p>
            <a:r>
              <a:rPr lang="sr-Latn-RS" b="1" dirty="0"/>
              <a:t>Organizator</a:t>
            </a:r>
            <a:r>
              <a:rPr lang="sr-Latn-RS" dirty="0"/>
              <a:t> može biti sam istraživač/moderator, pomenuti asistent ali najbolje je da fokus-grupe organizuje osoba iz same zajednice u kojoj se on primenjuje (ili neka druga osoba koju ispitanici poznaju, kojoj veruju i koju neće „prevariti“, recimo time da se ne pojave na unapred zakazanom </a:t>
            </a:r>
            <a:r>
              <a:rPr lang="sr-Latn-RS" dirty="0" smtClean="0"/>
              <a:t>razgovoru, što je posebno važno zbog poštovanja vremena onih sagovornika koji jesu došli ali i zbog Vaših troškova)</a:t>
            </a:r>
            <a:endParaRPr lang="sr-Latn-RS" dirty="0"/>
          </a:p>
          <a:p>
            <a:r>
              <a:rPr lang="sr-Latn-RS" dirty="0"/>
              <a:t>Za fokus-grupe u potpunosti važi pravilo </a:t>
            </a:r>
            <a:r>
              <a:rPr lang="sr-Latn-RS" b="1" dirty="0"/>
              <a:t>„organizacija je pola posla“</a:t>
            </a:r>
            <a:r>
              <a:rPr lang="sr-Latn-RS" dirty="0"/>
              <a:t> </a:t>
            </a:r>
            <a:r>
              <a:rPr lang="sr-Latn-RS" dirty="0" smtClean="0"/>
              <a:t>na koje Vas neprekidno vraćam </a:t>
            </a:r>
            <a:r>
              <a:rPr lang="sr-Latn-RS" dirty="0"/>
              <a:t>– ako se deo ispitanika ne pojavi, mnogi akteri (i istraživači i drugi ispitanici) su gubili </a:t>
            </a:r>
            <a:r>
              <a:rPr lang="sr-Latn-RS" dirty="0" smtClean="0"/>
              <a:t>vreme; istraživač je, pored vremena, možda izgubio i priliku da organizuje drugi takav razgovor, a sasvim sigurno i novac (posebno ako je reč o razgovoru van mesta stanovanja istraživača) </a:t>
            </a:r>
            <a:endParaRPr lang="en-US" dirty="0"/>
          </a:p>
        </p:txBody>
      </p:sp>
    </p:spTree>
    <p:extLst>
      <p:ext uri="{BB962C8B-B14F-4D97-AF65-F5344CB8AC3E}">
        <p14:creationId xmlns:p14="http://schemas.microsoft.com/office/powerpoint/2010/main" val="14866240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D386D6-7C04-4436-91E0-E508E7C45C82}"/>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8ECB9213-AF1F-45D5-8BC6-9C25BD61C363}"/>
              </a:ext>
            </a:extLst>
          </p:cNvPr>
          <p:cNvSpPr>
            <a:spLocks noGrp="1"/>
          </p:cNvSpPr>
          <p:nvPr>
            <p:ph idx="1"/>
          </p:nvPr>
        </p:nvSpPr>
        <p:spPr/>
        <p:txBody>
          <a:bodyPr>
            <a:normAutofit fontScale="77500" lnSpcReduction="20000"/>
          </a:bodyPr>
          <a:lstStyle/>
          <a:p>
            <a:r>
              <a:rPr lang="sr-Latn-RS" dirty="0"/>
              <a:t>Fokus-grupni intervju može biti prosto </a:t>
            </a:r>
            <a:r>
              <a:rPr lang="sr-Latn-RS" b="1" dirty="0"/>
              <a:t>skup individualnih intervjua koji se održavaju u isto vreme</a:t>
            </a:r>
            <a:r>
              <a:rPr lang="sr-Latn-RS" dirty="0"/>
              <a:t> (razgovor s više ispitanika, istih po nekoj karakteristici, radi uštede vremena i novca tokom istraživanja) ali i </a:t>
            </a:r>
            <a:r>
              <a:rPr lang="sr-Latn-RS" b="1" dirty="0"/>
              <a:t>fokus-grupa u užem (inicijalnom) smislu, kojoj se proučava grupna dinamika</a:t>
            </a:r>
            <a:r>
              <a:rPr lang="sr-Latn-RS" dirty="0"/>
              <a:t> odnosno posledice međusobne interakcije ispitanika po kvalitet dobijenih nalaza</a:t>
            </a:r>
          </a:p>
          <a:p>
            <a:r>
              <a:rPr lang="sr-Latn-RS" dirty="0"/>
              <a:t>Dok znamo da istraživač svojom „ličnom jednačinom“ delimično utiče na nalaze individualnog intervjua, fokus-grupni intervju je tehnika u kojoj </a:t>
            </a:r>
            <a:r>
              <a:rPr lang="sr-Latn-RS" b="1" dirty="0"/>
              <a:t>ispitanici utiču jedni na druge</a:t>
            </a:r>
          </a:p>
          <a:p>
            <a:r>
              <a:rPr lang="sr-Latn-RS" dirty="0"/>
              <a:t>Osim u slučajevima grubosti nepristojnosti i pretnje nasiljem, razmena mišljenja, često i u polemičkom tonu, iz ispitanika tokom ovog tipa intervjua </a:t>
            </a:r>
            <a:r>
              <a:rPr lang="sr-Latn-RS" b="1" dirty="0"/>
              <a:t>„izvlači više“</a:t>
            </a:r>
            <a:r>
              <a:rPr lang="sr-Latn-RS" dirty="0"/>
              <a:t> nego što istraživač u idividualnom intervjuu može da postigne</a:t>
            </a:r>
          </a:p>
          <a:p>
            <a:r>
              <a:rPr lang="sr-Latn-RS" b="1" dirty="0"/>
              <a:t>Izuzetak</a:t>
            </a:r>
            <a:r>
              <a:rPr lang="sr-Latn-RS" dirty="0"/>
              <a:t> su fokus-grupni intervjui u kojima </a:t>
            </a:r>
            <a:r>
              <a:rPr lang="sr-Latn-RS" b="1" dirty="0"/>
              <a:t>ispitanici različito hijerarhijski pozicionirani</a:t>
            </a:r>
            <a:r>
              <a:rPr lang="sr-Latn-RS" dirty="0"/>
              <a:t> u okviru iste zajednice </a:t>
            </a:r>
            <a:r>
              <a:rPr lang="sr-Latn-RS" dirty="0" smtClean="0"/>
              <a:t>preslikavaju svoje realne druptvene odnose u kontekst samog intervjua (</a:t>
            </a:r>
            <a:r>
              <a:rPr lang="sr-Latn-RS" dirty="0"/>
              <a:t>prednost – saznajemo šta je kome dozvoljeno da misli i kaže; mana – sprečavamo one sa manje moći u zajednici da sa nama podele svoju perspektivu, </a:t>
            </a:r>
            <a:r>
              <a:rPr lang="sr-Latn-RS" b="1" dirty="0"/>
              <a:t>ostajemo bez pozitivnih informacija</a:t>
            </a:r>
            <a:r>
              <a:rPr lang="sr-Latn-RS" dirty="0"/>
              <a:t>) </a:t>
            </a:r>
          </a:p>
        </p:txBody>
      </p:sp>
    </p:spTree>
    <p:extLst>
      <p:ext uri="{BB962C8B-B14F-4D97-AF65-F5344CB8AC3E}">
        <p14:creationId xmlns:p14="http://schemas.microsoft.com/office/powerpoint/2010/main" val="24550204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033CFF-D630-47BF-A827-3E9BC27FF8EC}"/>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D58FBF98-CA30-49C2-9F8F-49DE07E44372}"/>
              </a:ext>
            </a:extLst>
          </p:cNvPr>
          <p:cNvSpPr>
            <a:spLocks noGrp="1"/>
          </p:cNvSpPr>
          <p:nvPr>
            <p:ph idx="1"/>
          </p:nvPr>
        </p:nvSpPr>
        <p:spPr/>
        <p:txBody>
          <a:bodyPr>
            <a:normAutofit fontScale="77500" lnSpcReduction="20000"/>
          </a:bodyPr>
          <a:lstStyle/>
          <a:p>
            <a:r>
              <a:rPr lang="sr-Latn-RS" dirty="0"/>
              <a:t>Prilikom određivanja broja i veličine fokus-grupa vodite računa o vremenu, prostoru, finansijama i ljudskim resursima (pre svega o tome da li ima ko da Vam pomogne)</a:t>
            </a:r>
          </a:p>
          <a:p>
            <a:r>
              <a:rPr lang="sr-Latn-RS" dirty="0"/>
              <a:t>„idealna“ fokus-grupa sačinjena je </a:t>
            </a:r>
            <a:r>
              <a:rPr lang="sr-Latn-RS" dirty="0" smtClean="0"/>
              <a:t>od </a:t>
            </a:r>
            <a:r>
              <a:rPr lang="sr-Latn-RS" dirty="0"/>
              <a:t>ispitanika koji dele jednu jasno prepoznatljivu karakteristiku (na primer: roditelji-protivnici vakcinacije dece-sa srednjim obrazovanjem-iz gradskih sredina)</a:t>
            </a:r>
          </a:p>
          <a:p>
            <a:r>
              <a:rPr lang="sr-Latn-RS" dirty="0"/>
              <a:t>Motiv za učešće je podjednako važan – izbegavajte ispitanike koje je neko </a:t>
            </a:r>
            <a:r>
              <a:rPr lang="sr-Latn-RS" dirty="0" smtClean="0"/>
              <a:t>„dovukao</a:t>
            </a:r>
            <a:r>
              <a:rPr lang="sr-Latn-RS" dirty="0"/>
              <a:t>“ samo da popuni broj</a:t>
            </a:r>
          </a:p>
          <a:p>
            <a:r>
              <a:rPr lang="sr-Latn-RS" dirty="0"/>
              <a:t>Takva „idealna“ grupa ispitanika obično ima 6 ispitanika (broj osoba s kojima je moguće voditi kolektivni intervju u trajanju ne dužem od sat i po vremena, tako da održe pažnju i da uopšte odvoje vreme)</a:t>
            </a:r>
          </a:p>
          <a:p>
            <a:r>
              <a:rPr lang="sr-Latn-RS" dirty="0"/>
              <a:t>Iako grupe mogu imati i duplo više ispitanika, šansa da svi „dođu do reči“ u njima je veoma mala, pa se istraživanje svodi na individualni intervju sa par najprobitačnijih ispitanika u prisustvu „publike“ (to kod onih koji su ostali uskraćeni da izraze svoje mišljenje stvara osećaj besmisla, </a:t>
            </a:r>
            <a:r>
              <a:rPr lang="sr-Latn-RS" dirty="0" smtClean="0"/>
              <a:t>kompromituje </a:t>
            </a:r>
            <a:r>
              <a:rPr lang="sr-Latn-RS" dirty="0"/>
              <a:t>istraživača i istraživanje uopšte, dok je po pravilu okrivljen sam moderator) </a:t>
            </a:r>
          </a:p>
        </p:txBody>
      </p:sp>
    </p:spTree>
    <p:extLst>
      <p:ext uri="{BB962C8B-B14F-4D97-AF65-F5344CB8AC3E}">
        <p14:creationId xmlns:p14="http://schemas.microsoft.com/office/powerpoint/2010/main" val="42343481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446418-D218-4B11-95D2-4FAAE9648C7E}"/>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03B97EA8-0835-4D75-AC12-18048AAC4B39}"/>
              </a:ext>
            </a:extLst>
          </p:cNvPr>
          <p:cNvSpPr>
            <a:spLocks noGrp="1"/>
          </p:cNvSpPr>
          <p:nvPr>
            <p:ph idx="1"/>
          </p:nvPr>
        </p:nvSpPr>
        <p:spPr/>
        <p:txBody>
          <a:bodyPr>
            <a:normAutofit fontScale="77500" lnSpcReduction="20000"/>
          </a:bodyPr>
          <a:lstStyle/>
          <a:p>
            <a:r>
              <a:rPr lang="sr-Latn-RS" dirty="0"/>
              <a:t>Veoma je važno da pokušate da izbegnete da se učesnici iste grupe međusobno poznaju (intimna pitanja, ona u vezi sa statusom ili finansijama, retko se dele u takvom kontekstu – naizgled paradoksalno, ljudi su skloniji da privatnost podele sa strancima u javnom prostoru)</a:t>
            </a:r>
          </a:p>
          <a:p>
            <a:r>
              <a:rPr lang="sr-Latn-RS" dirty="0"/>
              <a:t>Ipak, to je retko moguće u potpunosti ostvariti</a:t>
            </a:r>
          </a:p>
          <a:p>
            <a:r>
              <a:rPr lang="sr-Latn-RS" dirty="0"/>
              <a:t>Takođe je bitno i da istraživanje planirate na taj način, da se FG intervjui odigravaju jedan za drugim (a ne, recimo, jednom mesečno) – istorijski, metodolozi uočavaju da istraživači precenjuju značaj nalaza dobijenih izdvojenim istraživačkim događajima</a:t>
            </a:r>
          </a:p>
          <a:p>
            <a:r>
              <a:rPr lang="sr-Latn-RS" dirty="0"/>
              <a:t>Osim takve vrste „neobjektivnosti“ odnosno pristrasnosti (eng. bias – važan pojam za </a:t>
            </a:r>
            <a:r>
              <a:rPr lang="sr-Latn-RS" dirty="0" smtClean="0"/>
              <a:t>praćenje </a:t>
            </a:r>
            <a:r>
              <a:rPr lang="sr-Latn-RS" dirty="0"/>
              <a:t>literature), organizatori FG su skloni da ne poštuju uzorak koji ste im dali (ne samo da umeju da „dovuku“ nekog kako bi „popunili broj“, već mogu i da, u skladu sa svojim često nerelavnitm mišljenjem, sami odluče ko su „pravi“ ispitanici za Vas)</a:t>
            </a:r>
          </a:p>
          <a:p>
            <a:r>
              <a:rPr lang="sr-Latn-RS" dirty="0"/>
              <a:t>INSISTIRAJTE </a:t>
            </a:r>
            <a:r>
              <a:rPr lang="sr-Latn-RS" dirty="0" smtClean="0"/>
              <a:t>KOD ORGANIZATORA DA </a:t>
            </a:r>
            <a:r>
              <a:rPr lang="sr-Latn-RS" dirty="0"/>
              <a:t>ISPITANICI ISPUNJAVAJU USLOVE KOJE STE UNAPRED DEFINISALI</a:t>
            </a:r>
          </a:p>
          <a:p>
            <a:endParaRPr lang="sr-Latn-RS" dirty="0"/>
          </a:p>
          <a:p>
            <a:endParaRPr lang="en-US" dirty="0"/>
          </a:p>
        </p:txBody>
      </p:sp>
    </p:spTree>
    <p:extLst>
      <p:ext uri="{BB962C8B-B14F-4D97-AF65-F5344CB8AC3E}">
        <p14:creationId xmlns:p14="http://schemas.microsoft.com/office/powerpoint/2010/main" val="39772769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7A82DB-9372-447A-A42F-E1491D1C2D21}"/>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EB8E7E02-DE89-49B5-A9A6-241F06AC3091}"/>
              </a:ext>
            </a:extLst>
          </p:cNvPr>
          <p:cNvSpPr>
            <a:spLocks noGrp="1"/>
          </p:cNvSpPr>
          <p:nvPr>
            <p:ph idx="1"/>
          </p:nvPr>
        </p:nvSpPr>
        <p:spPr/>
        <p:txBody>
          <a:bodyPr>
            <a:normAutofit fontScale="85000" lnSpcReduction="20000"/>
          </a:bodyPr>
          <a:lstStyle/>
          <a:p>
            <a:r>
              <a:rPr lang="sr-Latn-RS" dirty="0"/>
              <a:t>Unapred s mentorom definišite tip strukturisanja FG koji ćete koristiti i pridržavajte ga se u svim slučajevima tokom istog istraživanja:</a:t>
            </a:r>
          </a:p>
          <a:p>
            <a:pPr marL="514350" indent="-514350">
              <a:buAutoNum type="arabicParenR"/>
            </a:pPr>
            <a:r>
              <a:rPr lang="sr-Latn-RS" dirty="0"/>
              <a:t>Namerni uzorak</a:t>
            </a:r>
          </a:p>
          <a:p>
            <a:pPr marL="514350" indent="-514350">
              <a:buAutoNum type="arabicParenR"/>
            </a:pPr>
            <a:r>
              <a:rPr lang="sr-Latn-RS" dirty="0"/>
              <a:t>Prigodni uzorak</a:t>
            </a:r>
          </a:p>
          <a:p>
            <a:pPr marL="514350" indent="-514350">
              <a:buAutoNum type="arabicParenR"/>
            </a:pPr>
            <a:r>
              <a:rPr lang="sr-Latn-RS" dirty="0"/>
              <a:t>Uzorak „lavina“ odn. „grudva“</a:t>
            </a:r>
          </a:p>
          <a:p>
            <a:pPr marL="514350" indent="-514350">
              <a:buAutoNum type="arabicParenR"/>
            </a:pPr>
            <a:r>
              <a:rPr lang="sr-Latn-RS" dirty="0"/>
              <a:t>Uzorak na osnovu kvota</a:t>
            </a:r>
          </a:p>
          <a:p>
            <a:pPr marL="0" indent="0">
              <a:buNone/>
            </a:pPr>
            <a:endParaRPr lang="sr-Latn-RS" dirty="0"/>
          </a:p>
          <a:p>
            <a:pPr marL="0" indent="0">
              <a:buNone/>
            </a:pPr>
            <a:r>
              <a:rPr lang="sr-Latn-RS" dirty="0"/>
              <a:t>Podsetnik – cilj kvalitativnih istraživanja nije da steknemo saznanje koje će imati status naučnog zakona (važiti za pojedinačne </a:t>
            </a:r>
            <a:r>
              <a:rPr lang="sr-Latn-RS" dirty="0" smtClean="0"/>
              <a:t>slučajeve</a:t>
            </a:r>
            <a:r>
              <a:rPr lang="sr-Latn-RS" dirty="0"/>
              <a:t>, u idealnom tipu za sve slučajeve) tako da se statistikom i drugim metričkim simboličkim sistemima </a:t>
            </a:r>
            <a:r>
              <a:rPr lang="sr-Latn-RS" dirty="0" smtClean="0"/>
              <a:t>koristimo </a:t>
            </a:r>
            <a:r>
              <a:rPr lang="sr-Latn-RS" dirty="0"/>
              <a:t>samo kao pomoćnim tehnikama (na primer, kada nam je važno da odredimo broj žena ili muškaraca u uzorku, ili broj srednje i visokoobrazovanih)</a:t>
            </a:r>
          </a:p>
        </p:txBody>
      </p:sp>
    </p:spTree>
    <p:extLst>
      <p:ext uri="{BB962C8B-B14F-4D97-AF65-F5344CB8AC3E}">
        <p14:creationId xmlns:p14="http://schemas.microsoft.com/office/powerpoint/2010/main" val="391366194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054F4D4-C693-41CD-881A-1F9173423DCD}"/>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C36DE93F-1522-4721-8452-D177E4417894}"/>
              </a:ext>
            </a:extLst>
          </p:cNvPr>
          <p:cNvSpPr>
            <a:spLocks noGrp="1"/>
          </p:cNvSpPr>
          <p:nvPr>
            <p:ph idx="1"/>
          </p:nvPr>
        </p:nvSpPr>
        <p:spPr/>
        <p:txBody>
          <a:bodyPr>
            <a:normAutofit fontScale="92500" lnSpcReduction="20000"/>
          </a:bodyPr>
          <a:lstStyle/>
          <a:p>
            <a:r>
              <a:rPr lang="sr-Latn-RS" b="1" dirty="0"/>
              <a:t>Namerni uzorak </a:t>
            </a:r>
            <a:r>
              <a:rPr lang="sr-Latn-RS" dirty="0"/>
              <a:t>je najčešći oblik FG u prethodno planiranim istraživanjima</a:t>
            </a:r>
          </a:p>
          <a:p>
            <a:r>
              <a:rPr lang="sr-Latn-RS" dirty="0"/>
              <a:t>Cilj nam je homogenost/kvalifikovanost ispitanika u okviru jedne FG</a:t>
            </a:r>
          </a:p>
          <a:p>
            <a:r>
              <a:rPr lang="sr-Latn-RS" dirty="0"/>
              <a:t>Kada imate a) vremena i b) jasno definisan istraživački problem, primenite ovaj tip strukturisanja uzorka, uz pomoć organizatora koji poznaje ispitanike</a:t>
            </a:r>
          </a:p>
          <a:p>
            <a:r>
              <a:rPr lang="sr-Latn-RS" dirty="0"/>
              <a:t>Podučite organizatora o osnovnim aspektima intervjua i FG intervjua (recimo, uz pomoć ove </a:t>
            </a:r>
            <a:r>
              <a:rPr lang="sr-Latn-RS" dirty="0" smtClean="0"/>
              <a:t>prezentacije, sa izvučenim poentama) </a:t>
            </a:r>
            <a:r>
              <a:rPr lang="sr-Latn-RS" dirty="0"/>
              <a:t>i zamolite ga/je da </a:t>
            </a:r>
            <a:r>
              <a:rPr lang="sr-Latn-RS" dirty="0" smtClean="0"/>
              <a:t>poštuje </a:t>
            </a:r>
            <a:r>
              <a:rPr lang="sr-Latn-RS" dirty="0"/>
              <a:t>uputstva</a:t>
            </a:r>
          </a:p>
          <a:p>
            <a:r>
              <a:rPr lang="sr-Latn-RS" dirty="0"/>
              <a:t>Nastojte da imate „rezervnu varijantu“ (rezervne ispitnike koje je moguće zamoliti da „uskoče“ ako neko otkaže, rezervne lokacije na kojima je relativno lako moguće organizovati dodatnu FG ako neka od planiranih ne uspe i sl.)</a:t>
            </a:r>
          </a:p>
          <a:p>
            <a:endParaRPr lang="sr-Latn-RS" dirty="0"/>
          </a:p>
          <a:p>
            <a:endParaRPr lang="sr-Latn-RS" dirty="0"/>
          </a:p>
          <a:p>
            <a:endParaRPr lang="en-US" dirty="0"/>
          </a:p>
        </p:txBody>
      </p:sp>
    </p:spTree>
    <p:extLst>
      <p:ext uri="{BB962C8B-B14F-4D97-AF65-F5344CB8AC3E}">
        <p14:creationId xmlns:p14="http://schemas.microsoft.com/office/powerpoint/2010/main" val="39665717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4A8CE5-9C59-4FCD-A656-9283DE1BC1E5}"/>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C2845240-12A9-4EE4-84D5-164C7F74DB2C}"/>
              </a:ext>
            </a:extLst>
          </p:cNvPr>
          <p:cNvSpPr>
            <a:spLocks noGrp="1"/>
          </p:cNvSpPr>
          <p:nvPr>
            <p:ph idx="1"/>
          </p:nvPr>
        </p:nvSpPr>
        <p:spPr/>
        <p:txBody>
          <a:bodyPr>
            <a:normAutofit fontScale="85000" lnSpcReduction="10000"/>
          </a:bodyPr>
          <a:lstStyle/>
          <a:p>
            <a:r>
              <a:rPr lang="sr-Latn-RS" b="1" dirty="0"/>
              <a:t>Prigodni uzorak </a:t>
            </a:r>
            <a:r>
              <a:rPr lang="sr-Latn-RS" dirty="0"/>
              <a:t>primenite onda kada niste u stanju odn. ne raspolažete resursima za dobru pripremu istraživanja</a:t>
            </a:r>
          </a:p>
          <a:p>
            <a:r>
              <a:rPr lang="sr-Latn-RS" dirty="0"/>
              <a:t>To je najčešće slučaj, posebno dok radimo studentske radove – </a:t>
            </a:r>
            <a:r>
              <a:rPr lang="sr-Latn-RS" dirty="0" smtClean="0"/>
              <a:t>ispitanici </a:t>
            </a:r>
            <a:r>
              <a:rPr lang="sr-Latn-RS" dirty="0"/>
              <a:t>su oni koje nam je bilo „zgodno“ da „nahvatamo“ – na licu mesta (na primer, tokom nekog okupljanja), pomoću oglasa (na primer, na studentskom forumu) ili preko prijatelja i drugih </a:t>
            </a:r>
            <a:r>
              <a:rPr lang="sr-Latn-RS" dirty="0" smtClean="0"/>
              <a:t>kolega; ne nervirajte se – školski radovi služe vežbi</a:t>
            </a:r>
            <a:endParaRPr lang="sr-Latn-RS" dirty="0"/>
          </a:p>
          <a:p>
            <a:r>
              <a:rPr lang="sr-Latn-RS" dirty="0"/>
              <a:t>Prigodni uzorak je upravo suprotan uzorku na osnovu kvota (koji je „idealan“) i smatra se relevantnim u eksplorativne svrhe i u svrhe vežbe dok postajemo ozbiljni istraživači</a:t>
            </a:r>
          </a:p>
          <a:p>
            <a:r>
              <a:rPr lang="sr-Latn-RS" dirty="0"/>
              <a:t>Radikalni kvalitativni teoretičari smatraju da je potpuno nebitno da li je uzorak planiran ili prigodan i ne pridaju nikakvu važnost bilo kakvom pokušaju da se ispitanici učine što </a:t>
            </a:r>
            <a:r>
              <a:rPr lang="sr-Latn-RS" dirty="0" smtClean="0"/>
              <a:t>relevantnijim – dosledni kvalitativci svaki uzorak smatraju relevantnim (odnosno irelevantnim)</a:t>
            </a:r>
            <a:endParaRPr lang="sr-Latn-RS" dirty="0"/>
          </a:p>
          <a:p>
            <a:endParaRPr lang="en-US" dirty="0"/>
          </a:p>
        </p:txBody>
      </p:sp>
    </p:spTree>
    <p:extLst>
      <p:ext uri="{BB962C8B-B14F-4D97-AF65-F5344CB8AC3E}">
        <p14:creationId xmlns:p14="http://schemas.microsoft.com/office/powerpoint/2010/main" val="429027828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C14DDD-8F19-49F6-A032-04622E9D185A}"/>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9E5AE722-3CE5-424F-BF6E-CFB03EDBB88F}"/>
              </a:ext>
            </a:extLst>
          </p:cNvPr>
          <p:cNvSpPr>
            <a:spLocks noGrp="1"/>
          </p:cNvSpPr>
          <p:nvPr>
            <p:ph idx="1"/>
          </p:nvPr>
        </p:nvSpPr>
        <p:spPr/>
        <p:txBody>
          <a:bodyPr>
            <a:normAutofit fontScale="92500" lnSpcReduction="10000"/>
          </a:bodyPr>
          <a:lstStyle/>
          <a:p>
            <a:r>
              <a:rPr lang="sr-Latn-RS" dirty="0"/>
              <a:t>Uzorak koji nastaje kao </a:t>
            </a:r>
            <a:r>
              <a:rPr lang="sr-Latn-RS" b="1" dirty="0"/>
              <a:t>„lavina“ odn. „grudva“ (snega) </a:t>
            </a:r>
            <a:r>
              <a:rPr lang="sr-Latn-RS" dirty="0"/>
              <a:t>je specifičan način organizacije FG u kojem se ispitanici sami </a:t>
            </a:r>
            <a:r>
              <a:rPr lang="sr-Latn-RS" b="1" dirty="0"/>
              <a:t>lančano</a:t>
            </a:r>
            <a:r>
              <a:rPr lang="sr-Latn-RS" dirty="0"/>
              <a:t> povezuju i „</a:t>
            </a:r>
            <a:r>
              <a:rPr lang="sr-Latn-RS" b="1" dirty="0"/>
              <a:t>vuku</a:t>
            </a:r>
            <a:r>
              <a:rPr lang="sr-Latn-RS" dirty="0"/>
              <a:t>“ odn. </a:t>
            </a:r>
            <a:r>
              <a:rPr lang="sr-Latn-RS" b="1" dirty="0"/>
              <a:t>„lepe“ se jedni na druge </a:t>
            </a:r>
            <a:r>
              <a:rPr lang="sr-Latn-RS" dirty="0"/>
              <a:t>(pa dobijamo grudvu ili lavinu)</a:t>
            </a:r>
          </a:p>
          <a:p>
            <a:r>
              <a:rPr lang="sr-Latn-RS" dirty="0"/>
              <a:t>Zasniva se na poverenju u ispitanike – istraživač zamoli ispitanika da ga </a:t>
            </a:r>
            <a:r>
              <a:rPr lang="sr-Latn-RS" dirty="0" smtClean="0"/>
              <a:t>poveže </a:t>
            </a:r>
            <a:r>
              <a:rPr lang="sr-Latn-RS" dirty="0"/>
              <a:t>s drugim ispitanicima, sličnim po unapred zadatoj kategoriji (npr. članstvu u istoj navijačkoj grupi ili </a:t>
            </a:r>
            <a:r>
              <a:rPr lang="sr-Latn-RS" dirty="0" smtClean="0"/>
              <a:t>udruženju građana)</a:t>
            </a:r>
            <a:endParaRPr lang="sr-Latn-RS" dirty="0"/>
          </a:p>
          <a:p>
            <a:r>
              <a:rPr lang="sr-Latn-RS" dirty="0"/>
              <a:t>Ovakvim tipom strukturisanja uzorka Vi u stvari otkrivate društvene mreže (u </a:t>
            </a:r>
            <a:r>
              <a:rPr lang="sr-Latn-RS" dirty="0" smtClean="0"/>
              <a:t>pred-Fejsbuk </a:t>
            </a:r>
            <a:r>
              <a:rPr lang="sr-Latn-RS" dirty="0"/>
              <a:t>smislu) – ko koga poznaje, ko na koga utiče, ko s kim deli predstave, znanja, interese i vrednosti</a:t>
            </a:r>
          </a:p>
          <a:p>
            <a:r>
              <a:rPr lang="sr-Latn-RS" dirty="0"/>
              <a:t>Prednost – vremenski ekonomično</a:t>
            </a:r>
          </a:p>
          <a:p>
            <a:r>
              <a:rPr lang="sr-Latn-RS" dirty="0"/>
              <a:t>Mana – pokrivamo samo ispitanike koji se međusobno poznaju</a:t>
            </a:r>
          </a:p>
        </p:txBody>
      </p:sp>
    </p:spTree>
    <p:extLst>
      <p:ext uri="{BB962C8B-B14F-4D97-AF65-F5344CB8AC3E}">
        <p14:creationId xmlns:p14="http://schemas.microsoft.com/office/powerpoint/2010/main" val="24197444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4A75D-32E2-4842-9D19-B17A08C99D67}"/>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3DB6B841-E586-4A00-BAF5-972136A18B31}"/>
              </a:ext>
            </a:extLst>
          </p:cNvPr>
          <p:cNvSpPr>
            <a:spLocks noGrp="1"/>
          </p:cNvSpPr>
          <p:nvPr>
            <p:ph idx="1"/>
          </p:nvPr>
        </p:nvSpPr>
        <p:spPr/>
        <p:txBody>
          <a:bodyPr>
            <a:normAutofit fontScale="92500" lnSpcReduction="10000"/>
          </a:bodyPr>
          <a:lstStyle/>
          <a:p>
            <a:r>
              <a:rPr lang="sr-Latn-RS" b="1" dirty="0"/>
              <a:t>Kvote</a:t>
            </a:r>
            <a:r>
              <a:rPr lang="sr-Latn-RS" dirty="0"/>
              <a:t> su idelan način organizacija FG</a:t>
            </a:r>
          </a:p>
          <a:p>
            <a:r>
              <a:rPr lang="sr-Latn-RS" dirty="0"/>
              <a:t>Na osnovu prethodnih istraživanja, statističkih/demografskih pokazatelja ili sopstvenog teorijsko-metodološkog okvira, u skladu sa sopstvenim hipotezama, mi kreiramo pseudo-laboratorijsku situaciju, u kojoj su nam ispitanici podeljeni prema unapred definisanim kriterijumima</a:t>
            </a:r>
          </a:p>
          <a:p>
            <a:r>
              <a:rPr lang="sr-Latn-RS" dirty="0"/>
              <a:t>Idealno za istraživanje uticaja roda, nivoa obrazovanja, identiteta (etničke, religijske, seksualne itd. orijentacije) i drugih kulturnih faktora na interpretacije istog fenomena</a:t>
            </a:r>
          </a:p>
          <a:p>
            <a:r>
              <a:rPr lang="sr-Latn-RS" dirty="0"/>
              <a:t>Ovaj metod omogućava i ukrštanje faktora (na primer, zanima vas razlika u tome kako </a:t>
            </a:r>
            <a:r>
              <a:rPr lang="sr-Latn-RS" dirty="0" smtClean="0"/>
              <a:t>„problem vakcinacije“ </a:t>
            </a:r>
            <a:r>
              <a:rPr lang="sr-Latn-RS" dirty="0"/>
              <a:t>vide niskoobrazovani muškarci iz grada u odnosu na srednejobrazovane žene iz varoši)  </a:t>
            </a:r>
            <a:endParaRPr lang="en-US" dirty="0"/>
          </a:p>
        </p:txBody>
      </p:sp>
    </p:spTree>
    <p:extLst>
      <p:ext uri="{BB962C8B-B14F-4D97-AF65-F5344CB8AC3E}">
        <p14:creationId xmlns:p14="http://schemas.microsoft.com/office/powerpoint/2010/main" val="125687280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337843-4281-4C7E-893B-1977D3A9DA86}"/>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69912BA5-3DCB-475F-938A-473FAB01EEA8}"/>
              </a:ext>
            </a:extLst>
          </p:cNvPr>
          <p:cNvSpPr>
            <a:spLocks noGrp="1"/>
          </p:cNvSpPr>
          <p:nvPr>
            <p:ph idx="1"/>
          </p:nvPr>
        </p:nvSpPr>
        <p:spPr/>
        <p:txBody>
          <a:bodyPr>
            <a:normAutofit fontScale="70000" lnSpcReduction="20000"/>
          </a:bodyPr>
          <a:lstStyle/>
          <a:p>
            <a:r>
              <a:rPr lang="sr-Latn-RS" dirty="0"/>
              <a:t>Izuzev u hijerarhizovanim zajednicama, fogus-grupno istraživanje je </a:t>
            </a:r>
            <a:r>
              <a:rPr lang="sr-Latn-RS" b="1" dirty="0"/>
              <a:t>komforno za ispitanike </a:t>
            </a:r>
            <a:r>
              <a:rPr lang="sr-Latn-RS" dirty="0"/>
              <a:t>– oni dele iskustva sa sebi sličnima</a:t>
            </a:r>
          </a:p>
          <a:p>
            <a:r>
              <a:rPr lang="sr-Latn-RS" dirty="0"/>
              <a:t>Njega </a:t>
            </a:r>
            <a:r>
              <a:rPr lang="sr-Latn-RS" b="1" dirty="0"/>
              <a:t>ne odlikuje visoki stepen asimetrije</a:t>
            </a:r>
            <a:r>
              <a:rPr lang="sr-Latn-RS" dirty="0"/>
              <a:t>, kao kod individualnog intervjua (istraživač je po pravilu </a:t>
            </a:r>
            <a:r>
              <a:rPr lang="sr-Latn-RS" dirty="0" smtClean="0"/>
              <a:t>više </a:t>
            </a:r>
            <a:r>
              <a:rPr lang="sr-Latn-RS" dirty="0"/>
              <a:t>obrazovan od ispitanika, što ga/je čini nesigurnom... to je razlog zašto ispitanike obično stavljamo u situaciju da oni „nas uče“ i da „nam pokazuju“)</a:t>
            </a:r>
          </a:p>
          <a:p>
            <a:r>
              <a:rPr lang="sr-Latn-RS" b="1" dirty="0"/>
              <a:t>Sa opšte epistemološke pozicije kvalitativnih istraživanja </a:t>
            </a:r>
            <a:r>
              <a:rPr lang="sr-Latn-RS" dirty="0"/>
              <a:t>(tretiranja naučnih zakona kao nasilnih redukcija, </a:t>
            </a:r>
            <a:r>
              <a:rPr lang="sr-Latn-RS" dirty="0" smtClean="0"/>
              <a:t>napuštanje iluzije </a:t>
            </a:r>
            <a:r>
              <a:rPr lang="sr-Latn-RS" dirty="0"/>
              <a:t>o</a:t>
            </a:r>
            <a:r>
              <a:rPr lang="sr-Latn-RS" dirty="0" smtClean="0"/>
              <a:t> prevazilaženju </a:t>
            </a:r>
            <a:r>
              <a:rPr lang="sr-Latn-RS" dirty="0"/>
              <a:t>problema indukcije „dovoljno dobrim“ uzorkom, pozitivno konotiranje empatije nasuprot naturalizmu itd.) </a:t>
            </a:r>
            <a:r>
              <a:rPr lang="sr-Latn-RS" b="1" dirty="0"/>
              <a:t>fokus-grupe su „prava nauka“</a:t>
            </a:r>
          </a:p>
          <a:p>
            <a:pPr marL="514350" indent="-514350">
              <a:buAutoNum type="alphaLcParenR"/>
            </a:pPr>
            <a:r>
              <a:rPr lang="sr-Latn-RS" dirty="0"/>
              <a:t>Ne fingiraju uzorak, izbegavaju naturalizam, fizikalizam i druge redukcionizme</a:t>
            </a:r>
          </a:p>
          <a:p>
            <a:pPr marL="514350" indent="-514350">
              <a:buAutoNum type="alphaLcParenR"/>
            </a:pPr>
            <a:r>
              <a:rPr lang="sr-Latn-RS" dirty="0"/>
              <a:t>Proučavaju ciljane, kvalifikovane slučajeve</a:t>
            </a:r>
          </a:p>
          <a:p>
            <a:pPr marL="514350" indent="-514350">
              <a:buAutoNum type="alphaLcParenR"/>
            </a:pPr>
            <a:r>
              <a:rPr lang="sr-Latn-RS" dirty="0"/>
              <a:t>Omogućavaju situaciono i kontekstualno razumevanje smisla koji ispitanici pridaju svetu, životu i jedni drugima</a:t>
            </a:r>
          </a:p>
          <a:p>
            <a:pPr marL="514350" indent="-514350">
              <a:buAutoNum type="alphaLcParenR"/>
            </a:pPr>
            <a:r>
              <a:rPr lang="sr-Latn-RS" dirty="0"/>
              <a:t>Refleksivne su – ne fingiraju „pogled niotkuda“ već priznaju da je sociokulturno istraživanje i samo sociokulturni odnos </a:t>
            </a:r>
          </a:p>
          <a:p>
            <a:pPr marL="514350" indent="-514350">
              <a:buAutoNum type="alphaLcParenR"/>
            </a:pPr>
            <a:endParaRPr lang="sr-Latn-RS" dirty="0"/>
          </a:p>
          <a:p>
            <a:endParaRPr lang="en-US" dirty="0"/>
          </a:p>
        </p:txBody>
      </p:sp>
    </p:spTree>
    <p:extLst>
      <p:ext uri="{BB962C8B-B14F-4D97-AF65-F5344CB8AC3E}">
        <p14:creationId xmlns:p14="http://schemas.microsoft.com/office/powerpoint/2010/main" val="805253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DC7748-AE69-43A7-A8F9-2ACADF714F03}"/>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672F0D23-00B0-43BD-8C73-17074BC001FA}"/>
              </a:ext>
            </a:extLst>
          </p:cNvPr>
          <p:cNvSpPr>
            <a:spLocks noGrp="1"/>
          </p:cNvSpPr>
          <p:nvPr>
            <p:ph idx="1"/>
          </p:nvPr>
        </p:nvSpPr>
        <p:spPr/>
        <p:txBody>
          <a:bodyPr>
            <a:normAutofit fontScale="85000" lnSpcReduction="20000"/>
          </a:bodyPr>
          <a:lstStyle/>
          <a:p>
            <a:r>
              <a:rPr lang="sr-Latn-RS" dirty="0"/>
              <a:t>Dva pristupa se i </a:t>
            </a:r>
            <a:r>
              <a:rPr lang="sr-Latn-RS" b="1" dirty="0"/>
              <a:t>epistemološki</a:t>
            </a:r>
            <a:r>
              <a:rPr lang="sr-Latn-RS" dirty="0"/>
              <a:t> razlikuju</a:t>
            </a:r>
          </a:p>
          <a:p>
            <a:r>
              <a:rPr lang="sr-Latn-RS" dirty="0"/>
              <a:t>Kvantitativni pristup je sklon tradicionalnoj epistemološkoj normativnoj poziciji (znanje je opravdano istinito verovanje)</a:t>
            </a:r>
          </a:p>
          <a:p>
            <a:r>
              <a:rPr lang="sr-Latn-RS" dirty="0" smtClean="0"/>
              <a:t>Kvalitativni </a:t>
            </a:r>
            <a:r>
              <a:rPr lang="sr-Latn-RS" dirty="0"/>
              <a:t>pristup je sklon naturalističkim (</a:t>
            </a:r>
            <a:r>
              <a:rPr lang="sr-Latn-RS" dirty="0" smtClean="0"/>
              <a:t>kontekstualisti</a:t>
            </a:r>
            <a:r>
              <a:rPr lang="sr-Latn-RS" dirty="0"/>
              <a:t>č</a:t>
            </a:r>
            <a:r>
              <a:rPr lang="sr-Latn-RS" dirty="0" smtClean="0"/>
              <a:t>im</a:t>
            </a:r>
            <a:r>
              <a:rPr lang="sr-Latn-RS" dirty="0"/>
              <a:t>, situacionističkim, relativističkim) pozicijama koje ne tragaju za principima koje je opisivanje i zaključivanje zadovoljilo da bi se smatralo zvanjem (kao normativni), nego za uslovima u kojima se nešto znanjem smatra</a:t>
            </a:r>
          </a:p>
          <a:p>
            <a:r>
              <a:rPr lang="sr-Latn-RS" dirty="0"/>
              <a:t>Kvalitatitvni pristupi negiraju saznajni dualizam („kartezijanizam“), prema kojem subjekt saznaje objekt, a znanje je proizvod relacije između ta dva navodno potpuno odvojena entiteta. </a:t>
            </a:r>
          </a:p>
          <a:p>
            <a:r>
              <a:rPr lang="sr-Latn-RS" dirty="0"/>
              <a:t>Kvalitativni pristup podrazumeva teorijsku impregniranost iskustva (nema činjenica o objektima koje već nisu usmerene prethodnim okvirom subjektovog </a:t>
            </a:r>
            <a:r>
              <a:rPr lang="sr-Latn-RS" dirty="0" smtClean="0"/>
              <a:t>saznanja</a:t>
            </a:r>
            <a:r>
              <a:rPr lang="en-US" dirty="0" smtClean="0"/>
              <a:t> – </a:t>
            </a:r>
            <a:r>
              <a:rPr lang="sr-Latn-RS" dirty="0" smtClean="0"/>
              <a:t>od</a:t>
            </a:r>
            <a:r>
              <a:rPr lang="en-US" dirty="0" smtClean="0"/>
              <a:t> </a:t>
            </a:r>
            <a:r>
              <a:rPr lang="sr-Latn-RS" dirty="0" smtClean="0"/>
              <a:t>samog </a:t>
            </a:r>
            <a:r>
              <a:rPr lang="sr-Latn-RS" dirty="0"/>
              <a:t>saznajnog aparata, koji uključuje i jezik, preko obuke, do kulture iz koje istraživači dolaze) </a:t>
            </a:r>
          </a:p>
          <a:p>
            <a:endParaRPr lang="en-US" dirty="0"/>
          </a:p>
        </p:txBody>
      </p:sp>
    </p:spTree>
    <p:extLst>
      <p:ext uri="{BB962C8B-B14F-4D97-AF65-F5344CB8AC3E}">
        <p14:creationId xmlns:p14="http://schemas.microsoft.com/office/powerpoint/2010/main" val="22771491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41AF76-4D04-4619-89CE-7F24FAC52C8E}"/>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FF6EC57A-0FD9-45A8-A416-C30E669B1482}"/>
              </a:ext>
            </a:extLst>
          </p:cNvPr>
          <p:cNvSpPr>
            <a:spLocks noGrp="1"/>
          </p:cNvSpPr>
          <p:nvPr>
            <p:ph idx="1"/>
          </p:nvPr>
        </p:nvSpPr>
        <p:spPr/>
        <p:txBody>
          <a:bodyPr>
            <a:normAutofit lnSpcReduction="10000"/>
          </a:bodyPr>
          <a:lstStyle/>
          <a:p>
            <a:pPr marL="0" indent="0">
              <a:buNone/>
            </a:pPr>
            <a:r>
              <a:rPr lang="sr-Latn-RS" dirty="0"/>
              <a:t>Pre nego što krenete </a:t>
            </a:r>
            <a:r>
              <a:rPr lang="sr-Latn-RS" dirty="0" smtClean="0"/>
              <a:t>na </a:t>
            </a:r>
            <a:r>
              <a:rPr lang="sr-Latn-RS" dirty="0"/>
              <a:t>FG intervju, proverite:</a:t>
            </a:r>
          </a:p>
          <a:p>
            <a:pPr marL="514350" indent="-514350">
              <a:buAutoNum type="arabicParenR"/>
            </a:pPr>
            <a:r>
              <a:rPr lang="sr-Latn-RS" dirty="0"/>
              <a:t>Da li su prostor i termin svima poznati</a:t>
            </a:r>
          </a:p>
          <a:p>
            <a:pPr marL="514350" indent="-514350">
              <a:buAutoNum type="arabicParenR"/>
            </a:pPr>
            <a:r>
              <a:rPr lang="sr-Latn-RS" dirty="0"/>
              <a:t>Da li oni koji su pozvani zaista i dolaze</a:t>
            </a:r>
          </a:p>
          <a:p>
            <a:pPr marL="514350" indent="-514350">
              <a:buAutoNum type="arabicParenR"/>
            </a:pPr>
            <a:r>
              <a:rPr lang="sr-Latn-RS" dirty="0"/>
              <a:t>Da li ste poneli sve neophodne rekvizite (spravu kojom snimate razgovore i odštampane instrumente)</a:t>
            </a:r>
          </a:p>
          <a:p>
            <a:pPr marL="514350" indent="-514350">
              <a:buAutoNum type="arabicParenR"/>
            </a:pPr>
            <a:r>
              <a:rPr lang="sr-Latn-RS" dirty="0"/>
              <a:t>Da li ste poneli pravi instrument (na primer, da li je to verzija koju je potvrdio/la mentor/ka)</a:t>
            </a:r>
          </a:p>
          <a:p>
            <a:pPr marL="514350" indent="-514350">
              <a:buAutoNum type="arabicParenR"/>
            </a:pPr>
            <a:r>
              <a:rPr lang="sr-Latn-RS" dirty="0"/>
              <a:t>Da li su pitanja koja ćete čitati formulisana tako da omogućavaju relativno otvorene, a ipak dovoljno </a:t>
            </a:r>
            <a:r>
              <a:rPr lang="sr-Latn-RS" dirty="0" smtClean="0"/>
              <a:t>kratke </a:t>
            </a:r>
            <a:r>
              <a:rPr lang="sr-Latn-RS" dirty="0"/>
              <a:t>odgovore (da nisu isuviše opšta i da nisu da/ne pitalice)</a:t>
            </a:r>
          </a:p>
          <a:p>
            <a:pPr marL="0" indent="0">
              <a:buNone/>
            </a:pPr>
            <a:endParaRPr lang="sr-Latn-RS" dirty="0"/>
          </a:p>
          <a:p>
            <a:pPr marL="514350" indent="-514350">
              <a:buAutoNum type="arabicParenR"/>
            </a:pPr>
            <a:endParaRPr lang="en-US" dirty="0"/>
          </a:p>
        </p:txBody>
      </p:sp>
    </p:spTree>
    <p:extLst>
      <p:ext uri="{BB962C8B-B14F-4D97-AF65-F5344CB8AC3E}">
        <p14:creationId xmlns:p14="http://schemas.microsoft.com/office/powerpoint/2010/main" val="421499947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0F26E70-31A5-4EEA-A94E-41E7012235C7}"/>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58C6B58D-BBB6-4F94-B070-9652C8DA4F17}"/>
              </a:ext>
            </a:extLst>
          </p:cNvPr>
          <p:cNvSpPr>
            <a:spLocks noGrp="1"/>
          </p:cNvSpPr>
          <p:nvPr>
            <p:ph idx="1"/>
          </p:nvPr>
        </p:nvSpPr>
        <p:spPr/>
        <p:txBody>
          <a:bodyPr>
            <a:normAutofit fontScale="85000" lnSpcReduction="10000"/>
          </a:bodyPr>
          <a:lstStyle/>
          <a:p>
            <a:r>
              <a:rPr lang="sr-Latn-RS" b="1" dirty="0"/>
              <a:t>Pre početka FG </a:t>
            </a:r>
            <a:r>
              <a:rPr lang="sr-Latn-RS" dirty="0"/>
              <a:t>uzmite (idealno je da to učini </a:t>
            </a:r>
            <a:r>
              <a:rPr lang="sr-Latn-RS" dirty="0" smtClean="0"/>
              <a:t>Vaš pomagač) </a:t>
            </a:r>
            <a:r>
              <a:rPr lang="sr-Latn-RS" dirty="0"/>
              <a:t>podatke o ispitanicima (radi kasnijeg ukrštanja njihovih odgovora s njihovim demografskim karakteristikama)</a:t>
            </a:r>
          </a:p>
          <a:p>
            <a:r>
              <a:rPr lang="sr-Latn-RS" dirty="0"/>
              <a:t>Proverite da li su saglasni da se predstave dok govore (u mnogim </a:t>
            </a:r>
            <a:r>
              <a:rPr lang="sr-Latn-RS" dirty="0" smtClean="0"/>
              <a:t>slučajevima </a:t>
            </a:r>
            <a:r>
              <a:rPr lang="sr-Latn-RS" dirty="0"/>
              <a:t>neophodno je sakriti identitet ispitanika, i </a:t>
            </a:r>
            <a:r>
              <a:rPr lang="sr-Latn-RS" dirty="0" smtClean="0"/>
              <a:t>tada </a:t>
            </a:r>
            <a:r>
              <a:rPr lang="sr-Latn-RS" dirty="0"/>
              <a:t>se umesto imena koriste brojevi – bukvalno napravite papire s brojevima, pridajte </a:t>
            </a:r>
            <a:r>
              <a:rPr lang="sr-Latn-RS" dirty="0" smtClean="0"/>
              <a:t>pojedinačni </a:t>
            </a:r>
            <a:r>
              <a:rPr lang="sr-Latn-RS" dirty="0"/>
              <a:t>broj svakom ispitaniku i konstantno ih molite da ne koriste imena već brojeve kada referiraju na sebe i druge sagovornike)</a:t>
            </a:r>
          </a:p>
          <a:p>
            <a:r>
              <a:rPr lang="sr-Latn-RS" dirty="0"/>
              <a:t>Ukoliko imate mogućnosti, kupite osveženje (ništa fensi, dovoljno je da imate </a:t>
            </a:r>
            <a:r>
              <a:rPr lang="sr-Latn-RS" dirty="0" smtClean="0"/>
              <a:t>kafu, sok </a:t>
            </a:r>
            <a:r>
              <a:rPr lang="sr-Latn-RS" dirty="0"/>
              <a:t>i vodu, i neku grickalicu ili keks)</a:t>
            </a:r>
          </a:p>
          <a:p>
            <a:r>
              <a:rPr lang="sr-Latn-RS" b="1" dirty="0"/>
              <a:t>Ne idite teorijski nepripremljeni</a:t>
            </a:r>
            <a:r>
              <a:rPr lang="sr-Latn-RS" dirty="0"/>
              <a:t> – ispitanici prepoznaju kada ih pitate nešto što je irelevantno (i ili izgube interesovanje, imajuči utisak da gube vreme, ili počinju da vas „uče iz početka“ čime dolazi do dosađivanja i gubljenja vremena)</a:t>
            </a:r>
            <a:endParaRPr lang="en-US" dirty="0"/>
          </a:p>
        </p:txBody>
      </p:sp>
    </p:spTree>
    <p:extLst>
      <p:ext uri="{BB962C8B-B14F-4D97-AF65-F5344CB8AC3E}">
        <p14:creationId xmlns:p14="http://schemas.microsoft.com/office/powerpoint/2010/main" val="243989561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C0B3884-D01F-4C95-B55A-9AFEB10D8F88}"/>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A8A13BBD-CCB4-4742-ABD0-FADBC04DCE7A}"/>
              </a:ext>
            </a:extLst>
          </p:cNvPr>
          <p:cNvSpPr>
            <a:spLocks noGrp="1"/>
          </p:cNvSpPr>
          <p:nvPr>
            <p:ph idx="1"/>
          </p:nvPr>
        </p:nvSpPr>
        <p:spPr/>
        <p:txBody>
          <a:bodyPr>
            <a:normAutofit fontScale="92500" lnSpcReduction="20000"/>
          </a:bodyPr>
          <a:lstStyle/>
          <a:p>
            <a:pPr marL="0" indent="0">
              <a:buNone/>
            </a:pPr>
            <a:r>
              <a:rPr lang="sr-Latn-RS" b="1" dirty="0"/>
              <a:t>Tokom samog razgovora</a:t>
            </a:r>
            <a:r>
              <a:rPr lang="sr-Latn-RS" dirty="0"/>
              <a:t>:</a:t>
            </a:r>
          </a:p>
          <a:p>
            <a:r>
              <a:rPr lang="sr-Latn-RS" dirty="0"/>
              <a:t>Pazite da ne prekoračite vreme, uopšte za ceo intervju i po segmentima</a:t>
            </a:r>
          </a:p>
          <a:p>
            <a:r>
              <a:rPr lang="sr-Latn-RS" dirty="0"/>
              <a:t>Podstičite ćutljive, diskretno skraćujte izlaganja onih koji </a:t>
            </a:r>
            <a:r>
              <a:rPr lang="sr-Latn-RS" dirty="0" smtClean="0"/>
              <a:t>„drže banku “</a:t>
            </a:r>
            <a:endParaRPr lang="sr-Latn-RS" dirty="0"/>
          </a:p>
          <a:p>
            <a:r>
              <a:rPr lang="sr-Latn-RS" dirty="0"/>
              <a:t>Sprečite dosađivanje (izbegavajte ponavljanja, pređite na novu pod-temu kada se jedna isrcpi) ali nastojte i da saznate sve što je pobrojano u instrumentu</a:t>
            </a:r>
          </a:p>
          <a:p>
            <a:r>
              <a:rPr lang="sr-Latn-RS" dirty="0"/>
              <a:t>Pokažite poštovanje prema ispitanicima</a:t>
            </a:r>
          </a:p>
          <a:p>
            <a:r>
              <a:rPr lang="sr-Latn-RS" dirty="0"/>
              <a:t>Jednako tretirajte sve prisutne</a:t>
            </a:r>
          </a:p>
          <a:p>
            <a:r>
              <a:rPr lang="sr-Latn-RS" dirty="0"/>
              <a:t>U suštini, ono što se smatra finim manirima važi i u kontekstu istraživanja</a:t>
            </a:r>
          </a:p>
          <a:p>
            <a:r>
              <a:rPr lang="sr-Latn-RS" dirty="0"/>
              <a:t>To ne znači da sagovornike ponekad ne treba isprovocirati da ipak odgovore na neko neprijatno pitanje </a:t>
            </a:r>
            <a:endParaRPr lang="en-US" dirty="0"/>
          </a:p>
        </p:txBody>
      </p:sp>
    </p:spTree>
    <p:extLst>
      <p:ext uri="{BB962C8B-B14F-4D97-AF65-F5344CB8AC3E}">
        <p14:creationId xmlns:p14="http://schemas.microsoft.com/office/powerpoint/2010/main" val="96276432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6E848E-3732-4478-AED8-DB163CB43360}"/>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7A739E44-4EEE-4C54-B625-83656AC16E98}"/>
              </a:ext>
            </a:extLst>
          </p:cNvPr>
          <p:cNvSpPr>
            <a:spLocks noGrp="1"/>
          </p:cNvSpPr>
          <p:nvPr>
            <p:ph idx="1"/>
          </p:nvPr>
        </p:nvSpPr>
        <p:spPr/>
        <p:txBody>
          <a:bodyPr>
            <a:normAutofit fontScale="85000" lnSpcReduction="20000"/>
          </a:bodyPr>
          <a:lstStyle/>
          <a:p>
            <a:pPr marL="0" indent="0">
              <a:buNone/>
            </a:pPr>
            <a:r>
              <a:rPr lang="sr-Latn-RS" dirty="0"/>
              <a:t>Tokom razgovora </a:t>
            </a:r>
            <a:r>
              <a:rPr lang="sr-Latn-RS" b="1" dirty="0"/>
              <a:t>važno je još i da</a:t>
            </a:r>
            <a:r>
              <a:rPr lang="sr-Latn-RS" dirty="0"/>
              <a:t>:</a:t>
            </a:r>
          </a:p>
          <a:p>
            <a:r>
              <a:rPr lang="sr-Latn-RS" dirty="0"/>
              <a:t>se suzdržite od </a:t>
            </a:r>
            <a:r>
              <a:rPr lang="sr-Latn-RS" dirty="0" smtClean="0"/>
              <a:t>iznošenja </a:t>
            </a:r>
            <a:r>
              <a:rPr lang="sr-Latn-RS" dirty="0"/>
              <a:t>sopstvenih stavova, osim kada je neophodno pokazati da razumete o </a:t>
            </a:r>
            <a:r>
              <a:rPr lang="sr-Latn-RS" dirty="0" smtClean="0"/>
              <a:t>čemu se </a:t>
            </a:r>
            <a:r>
              <a:rPr lang="sr-Latn-RS" dirty="0"/>
              <a:t>razgovara</a:t>
            </a:r>
          </a:p>
          <a:p>
            <a:r>
              <a:rPr lang="sr-Latn-RS" dirty="0"/>
              <a:t>se suzdržite od polemike sa ispitanicima</a:t>
            </a:r>
          </a:p>
          <a:p>
            <a:r>
              <a:rPr lang="sr-Latn-RS" dirty="0"/>
              <a:t>se suzdržite od nametanja autoriteta (bilo titulom, bilo monologom kojim ćete pokazati da „znate bolje“)</a:t>
            </a:r>
          </a:p>
          <a:p>
            <a:r>
              <a:rPr lang="sr-Latn-RS" dirty="0"/>
              <a:t>sprečite pokušaje „otmice“ intervjua od strane dominantnih ispitanika (što je česta pojava – neko ko misli da „najbolje zna“ pokuša da vodi intervju umesto Vas, da postavlja pitanja drugim informantim aili i </a:t>
            </a:r>
            <a:r>
              <a:rPr lang="sr-Latn-RS" dirty="0" smtClean="0"/>
              <a:t>Vama, </a:t>
            </a:r>
            <a:r>
              <a:rPr lang="sr-Latn-RS" dirty="0"/>
              <a:t>da promeni temu razgovora i odvede ga u pravcu daleko od instrumenta...)</a:t>
            </a:r>
          </a:p>
          <a:p>
            <a:r>
              <a:rPr lang="sr-Latn-RS" dirty="0"/>
              <a:t>neprekidno motivišete ispitanike, posebno one ćutljive, da izraze svoje mišljenje, posebno ako se ne slažu s nečim što je izrečeno</a:t>
            </a:r>
          </a:p>
          <a:p>
            <a:r>
              <a:rPr lang="sr-Latn-RS" dirty="0"/>
              <a:t>izbegavate </a:t>
            </a:r>
            <a:r>
              <a:rPr lang="sr-Latn-RS" dirty="0" smtClean="0"/>
              <a:t>isuviše naučnu terminologiju </a:t>
            </a:r>
            <a:r>
              <a:rPr lang="sr-Latn-RS" dirty="0"/>
              <a:t>i reči nepoznate ispitanicima generalno  </a:t>
            </a:r>
            <a:endParaRPr lang="en-US" dirty="0"/>
          </a:p>
        </p:txBody>
      </p:sp>
    </p:spTree>
    <p:extLst>
      <p:ext uri="{BB962C8B-B14F-4D97-AF65-F5344CB8AC3E}">
        <p14:creationId xmlns:p14="http://schemas.microsoft.com/office/powerpoint/2010/main" val="41912048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A8812D-6030-413D-8B20-6998ED18FE25}"/>
              </a:ext>
            </a:extLst>
          </p:cNvPr>
          <p:cNvSpPr>
            <a:spLocks noGrp="1"/>
          </p:cNvSpPr>
          <p:nvPr>
            <p:ph type="title"/>
          </p:nvPr>
        </p:nvSpPr>
        <p:spPr/>
        <p:txBody>
          <a:bodyPr/>
          <a:lstStyle/>
          <a:p>
            <a:r>
              <a:rPr lang="sr-Latn-RS" dirty="0"/>
              <a:t>Posmatranje/sa učestvovanjem</a:t>
            </a:r>
            <a:endParaRPr lang="en-US" dirty="0"/>
          </a:p>
        </p:txBody>
      </p:sp>
      <p:sp>
        <p:nvSpPr>
          <p:cNvPr id="3" name="Content Placeholder 2">
            <a:extLst>
              <a:ext uri="{FF2B5EF4-FFF2-40B4-BE49-F238E27FC236}">
                <a16:creationId xmlns:a16="http://schemas.microsoft.com/office/drawing/2014/main" xmlns="" id="{84F2952B-38FD-47F4-9CFC-C5A62CA1726A}"/>
              </a:ext>
            </a:extLst>
          </p:cNvPr>
          <p:cNvSpPr>
            <a:spLocks noGrp="1"/>
          </p:cNvSpPr>
          <p:nvPr>
            <p:ph idx="1"/>
          </p:nvPr>
        </p:nvSpPr>
        <p:spPr/>
        <p:txBody>
          <a:bodyPr>
            <a:normAutofit fontScale="92500"/>
          </a:bodyPr>
          <a:lstStyle/>
          <a:p>
            <a:r>
              <a:rPr lang="sr-Latn-RS" dirty="0"/>
              <a:t>Notorna je </a:t>
            </a:r>
            <a:r>
              <a:rPr lang="sr-Latn-RS" dirty="0" smtClean="0"/>
              <a:t>činjenica </a:t>
            </a:r>
            <a:r>
              <a:rPr lang="sr-Latn-RS" dirty="0"/>
              <a:t>da mi sve vreme nešto opažamo (na banalnom, svakodnevnom, gotovo trivijalnom nivou, mi smo „biće koje opaža“)</a:t>
            </a:r>
          </a:p>
          <a:p>
            <a:r>
              <a:rPr lang="sr-Latn-RS" dirty="0"/>
              <a:t>Ali u naučnom smislu, naše opažanje je posmatranje – sistematično a ne slučajno, organizovano a ne haotično, ciljano/usmereno a ne prigodno, zabeleženo a ne zapamćeno, u određenoj meri i osvešćeno kada je reč o percepcijskim </a:t>
            </a:r>
            <a:r>
              <a:rPr lang="sr-Latn-RS" dirty="0" smtClean="0"/>
              <a:t>„iskrivljenjima“ </a:t>
            </a:r>
            <a:r>
              <a:rPr lang="sr-Latn-RS" dirty="0"/>
              <a:t>fiziološke ili </a:t>
            </a:r>
            <a:r>
              <a:rPr lang="sr-Latn-RS" dirty="0" smtClean="0"/>
              <a:t>kulturne </a:t>
            </a:r>
            <a:r>
              <a:rPr lang="sr-Latn-RS" dirty="0"/>
              <a:t>prirode)</a:t>
            </a:r>
          </a:p>
          <a:p>
            <a:r>
              <a:rPr lang="sr-Latn-RS" dirty="0"/>
              <a:t>Kada u nauci posmatramo, </a:t>
            </a:r>
            <a:r>
              <a:rPr lang="sr-Latn-RS" dirty="0" smtClean="0"/>
              <a:t>bilo da </a:t>
            </a:r>
            <a:r>
              <a:rPr lang="sr-Latn-RS" dirty="0"/>
              <a:t>učestvujemo ili ne u posmatranom fenomenu, mi smo svesni da je reč o jednom deliću proučavane stvarnosti – o onome što je relevantno za naš istraživački problem (dok na </a:t>
            </a:r>
            <a:r>
              <a:rPr lang="sr-Latn-RS" dirty="0" smtClean="0"/>
              <a:t>svakodnevnom </a:t>
            </a:r>
            <a:r>
              <a:rPr lang="sr-Latn-RS" dirty="0"/>
              <a:t>planu mi opažamo svet „kao takav“, koji </a:t>
            </a:r>
            <a:r>
              <a:rPr lang="sr-Latn-RS" dirty="0" smtClean="0"/>
              <a:t>je </a:t>
            </a:r>
            <a:r>
              <a:rPr lang="sr-Latn-RS" dirty="0"/>
              <a:t>celina za nas, on je naš život) </a:t>
            </a:r>
            <a:endParaRPr lang="en-US" dirty="0"/>
          </a:p>
        </p:txBody>
      </p:sp>
    </p:spTree>
    <p:extLst>
      <p:ext uri="{BB962C8B-B14F-4D97-AF65-F5344CB8AC3E}">
        <p14:creationId xmlns:p14="http://schemas.microsoft.com/office/powerpoint/2010/main" val="15631639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E0115A-1EDF-4E43-90DB-C3CCB60C6471}"/>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81F1DD67-13CF-4AD5-902B-93484D131B32}"/>
              </a:ext>
            </a:extLst>
          </p:cNvPr>
          <p:cNvSpPr>
            <a:spLocks noGrp="1"/>
          </p:cNvSpPr>
          <p:nvPr>
            <p:ph idx="1"/>
          </p:nvPr>
        </p:nvSpPr>
        <p:spPr/>
        <p:txBody>
          <a:bodyPr>
            <a:normAutofit fontScale="92500" lnSpcReduction="10000"/>
          </a:bodyPr>
          <a:lstStyle/>
          <a:p>
            <a:r>
              <a:rPr lang="sr-Latn-RS" dirty="0"/>
              <a:t>Naučno posmatranje nam omogućava da se približimo proučavanom fenomenu, da ga „osetimo“ tj. da u njemu učestvujemo</a:t>
            </a:r>
          </a:p>
          <a:p>
            <a:r>
              <a:rPr lang="sr-Latn-RS" dirty="0"/>
              <a:t>Ono nam kreira osećaj da se „uživljavamo“ i da „delimo“ život naših proučavanih</a:t>
            </a:r>
          </a:p>
          <a:p>
            <a:r>
              <a:rPr lang="sr-Latn-RS" dirty="0"/>
              <a:t>Stvara nam osećaj „prirodnosti“</a:t>
            </a:r>
          </a:p>
          <a:p>
            <a:r>
              <a:rPr lang="sr-Latn-RS" dirty="0"/>
              <a:t>Ne zahteva </a:t>
            </a:r>
            <a:r>
              <a:rPr lang="sr-Latn-RS" dirty="0" smtClean="0"/>
              <a:t>složenu organizaciju </a:t>
            </a:r>
            <a:r>
              <a:rPr lang="sr-Latn-RS" dirty="0"/>
              <a:t>(ili će nas pustiti da posmatramo i učestvujemo, ili </a:t>
            </a:r>
            <a:r>
              <a:rPr lang="sr-Latn-RS" dirty="0" smtClean="0"/>
              <a:t>neće)</a:t>
            </a:r>
            <a:endParaRPr lang="sr-Latn-RS" dirty="0"/>
          </a:p>
          <a:p>
            <a:r>
              <a:rPr lang="sr-Latn-RS" dirty="0"/>
              <a:t>Po pravilu ne zavisi od drugih </a:t>
            </a:r>
            <a:r>
              <a:rPr lang="sr-Latn-RS" dirty="0" smtClean="0"/>
              <a:t>lica (osim u zatvorenim zajednicama)</a:t>
            </a:r>
            <a:endParaRPr lang="sr-Latn-RS" dirty="0"/>
          </a:p>
          <a:p>
            <a:r>
              <a:rPr lang="sr-Latn-RS" dirty="0" smtClean="0"/>
              <a:t>Učestvovanje nam </a:t>
            </a:r>
            <a:r>
              <a:rPr lang="sr-Latn-RS" dirty="0"/>
              <a:t>omogućava i da simuliramo laboratoriju – svojim ponašanjem možemo da proveravamo posledice onoga što činimo (osim kada je to prevenirano etičkim smernicama i kodeksima)</a:t>
            </a:r>
          </a:p>
          <a:p>
            <a:endParaRPr lang="en-US" dirty="0"/>
          </a:p>
        </p:txBody>
      </p:sp>
    </p:spTree>
    <p:extLst>
      <p:ext uri="{BB962C8B-B14F-4D97-AF65-F5344CB8AC3E}">
        <p14:creationId xmlns:p14="http://schemas.microsoft.com/office/powerpoint/2010/main" val="330024972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E66EED-5F98-40CA-B473-0A2BF29F5EBE}"/>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01D40010-1462-46A4-9AD0-87F2B8FADEFE}"/>
              </a:ext>
            </a:extLst>
          </p:cNvPr>
          <p:cNvSpPr>
            <a:spLocks noGrp="1"/>
          </p:cNvSpPr>
          <p:nvPr>
            <p:ph idx="1"/>
          </p:nvPr>
        </p:nvSpPr>
        <p:spPr/>
        <p:txBody>
          <a:bodyPr/>
          <a:lstStyle/>
          <a:p>
            <a:r>
              <a:rPr lang="sr-Latn-RS" dirty="0"/>
              <a:t>Važna odlika – dugotrajnost</a:t>
            </a:r>
          </a:p>
          <a:p>
            <a:r>
              <a:rPr lang="sr-Latn-RS" dirty="0"/>
              <a:t>Mana – relativna nemogućnost kombinovanja s drugim tehnikama istraživanja, osim kod iskusnih istraživača (izbegavajte kombinovanje istraživačkih tehnika na </a:t>
            </a:r>
            <a:r>
              <a:rPr lang="sr-Latn-RS" dirty="0" smtClean="0"/>
              <a:t>diplomskom i master </a:t>
            </a:r>
            <a:r>
              <a:rPr lang="sr-Latn-RS" dirty="0"/>
              <a:t>nivou)</a:t>
            </a:r>
          </a:p>
          <a:p>
            <a:r>
              <a:rPr lang="sr-Latn-RS" dirty="0"/>
              <a:t>Na </a:t>
            </a:r>
            <a:r>
              <a:rPr lang="sr-Latn-RS" dirty="0" smtClean="0"/>
              <a:t>diplomskom master </a:t>
            </a:r>
            <a:r>
              <a:rPr lang="sr-Latn-RS" dirty="0"/>
              <a:t>nivou nije moguće obaviti pravo dugotrajno etnografsko istraživanje (u kojem biste delili život sa proučavanima) ali je moguće obavljati kratke posete događajima (na primer, sastancima </a:t>
            </a:r>
            <a:r>
              <a:rPr lang="sr-Latn-RS" dirty="0" smtClean="0"/>
              <a:t>neofašističke političke stranke ili društvenog </a:t>
            </a:r>
            <a:r>
              <a:rPr lang="sr-Latn-RS" dirty="0"/>
              <a:t>pokreta koji se </a:t>
            </a:r>
            <a:r>
              <a:rPr lang="sr-Latn-RS" dirty="0" smtClean="0"/>
              <a:t>protivi </a:t>
            </a:r>
            <a:r>
              <a:rPr lang="sr-Latn-RS" dirty="0"/>
              <a:t>vakcinaciji dece) i </a:t>
            </a:r>
            <a:r>
              <a:rPr lang="sr-Latn-RS" dirty="0" smtClean="0"/>
              <a:t>učestvovati </a:t>
            </a:r>
            <a:r>
              <a:rPr lang="sr-Latn-RS" dirty="0"/>
              <a:t>(ili ne) u njima</a:t>
            </a:r>
          </a:p>
          <a:p>
            <a:r>
              <a:rPr lang="sr-Latn-RS" dirty="0"/>
              <a:t>Druga važna odlika – kontekstualna, situaciona priroda</a:t>
            </a:r>
            <a:endParaRPr lang="en-US" dirty="0"/>
          </a:p>
        </p:txBody>
      </p:sp>
    </p:spTree>
    <p:extLst>
      <p:ext uri="{BB962C8B-B14F-4D97-AF65-F5344CB8AC3E}">
        <p14:creationId xmlns:p14="http://schemas.microsoft.com/office/powerpoint/2010/main" val="418576120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228DE1-884C-47D7-8550-D2567BD4FC82}"/>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602C4F70-D60C-4A71-B179-5DC9C1A9EBBA}"/>
              </a:ext>
            </a:extLst>
          </p:cNvPr>
          <p:cNvSpPr>
            <a:spLocks noGrp="1"/>
          </p:cNvSpPr>
          <p:nvPr>
            <p:ph idx="1"/>
          </p:nvPr>
        </p:nvSpPr>
        <p:spPr/>
        <p:txBody>
          <a:bodyPr/>
          <a:lstStyle/>
          <a:p>
            <a:r>
              <a:rPr lang="sr-Latn-RS" dirty="0"/>
              <a:t>Zahteva formalne i neformalne dozvole</a:t>
            </a:r>
          </a:p>
          <a:p>
            <a:r>
              <a:rPr lang="sr-Latn-RS" dirty="0"/>
              <a:t>Zahteva oprez (to što Vas je neko pustio da prisustvujete ne znači da ste </a:t>
            </a:r>
            <a:r>
              <a:rPr lang="sr-Latn-RS" dirty="0" smtClean="0"/>
              <a:t>postali </a:t>
            </a:r>
            <a:r>
              <a:rPr lang="sr-Latn-RS" dirty="0"/>
              <a:t>„jedan od njih“)</a:t>
            </a:r>
          </a:p>
          <a:p>
            <a:r>
              <a:rPr lang="sr-Latn-RS" dirty="0"/>
              <a:t>Ukoliko </a:t>
            </a:r>
            <a:r>
              <a:rPr lang="sr-Latn-RS" dirty="0" smtClean="0"/>
              <a:t>posmatrate </a:t>
            </a:r>
            <a:r>
              <a:rPr lang="sr-Latn-RS" dirty="0"/>
              <a:t>bez učestvovanja, na primer iz prikrajka ili gledanjem ranije napravljenih snimaka, nastojte da „raščistite etičku situaciju“ s mentorom ili drugom zaduženom osobom (narušavanje privatnosti post festum takođe je narušavanje privatnosti)</a:t>
            </a:r>
          </a:p>
          <a:p>
            <a:r>
              <a:rPr lang="sr-Latn-RS" dirty="0"/>
              <a:t>Vodite računa i o tome da izostankom učestvovanja Vi možda </a:t>
            </a:r>
            <a:r>
              <a:rPr lang="sr-Latn-RS" dirty="0" smtClean="0"/>
              <a:t>projektujete </a:t>
            </a:r>
            <a:r>
              <a:rPr lang="sr-Latn-RS" dirty="0"/>
              <a:t>značenja onoga što vidite, iskrivljujuči stvarnost (koju </a:t>
            </a:r>
            <a:r>
              <a:rPr lang="sr-Latn-RS" dirty="0" smtClean="0"/>
              <a:t>navodno </a:t>
            </a:r>
            <a:r>
              <a:rPr lang="sr-Latn-RS" dirty="0"/>
              <a:t>„objektivno“ proučavate time što se uzdržavate od učešća)</a:t>
            </a:r>
          </a:p>
          <a:p>
            <a:endParaRPr lang="en-US" dirty="0"/>
          </a:p>
        </p:txBody>
      </p:sp>
    </p:spTree>
    <p:extLst>
      <p:ext uri="{BB962C8B-B14F-4D97-AF65-F5344CB8AC3E}">
        <p14:creationId xmlns:p14="http://schemas.microsoft.com/office/powerpoint/2010/main" val="94303504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EEDA4-8100-41F5-9996-27DEF938D4F3}"/>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DCB906DE-5AAC-4588-A62B-9EE396507961}"/>
              </a:ext>
            </a:extLst>
          </p:cNvPr>
          <p:cNvSpPr>
            <a:spLocks noGrp="1"/>
          </p:cNvSpPr>
          <p:nvPr>
            <p:ph idx="1"/>
          </p:nvPr>
        </p:nvSpPr>
        <p:spPr/>
        <p:txBody>
          <a:bodyPr>
            <a:normAutofit fontScale="92500" lnSpcReduction="10000"/>
          </a:bodyPr>
          <a:lstStyle/>
          <a:p>
            <a:r>
              <a:rPr lang="sr-Latn-RS" dirty="0"/>
              <a:t>Posmatranje, a posebno ako obuhvata i </a:t>
            </a:r>
            <a:r>
              <a:rPr lang="sr-Latn-RS" dirty="0" smtClean="0"/>
              <a:t>učestvovanje</a:t>
            </a:r>
            <a:r>
              <a:rPr lang="sr-Latn-RS" dirty="0"/>
              <a:t>, zahteva vreme – „osetiti atmosferu“ ponekad traje nedeljama pa i mesecima</a:t>
            </a:r>
          </a:p>
          <a:p>
            <a:r>
              <a:rPr lang="sr-Latn-RS" dirty="0"/>
              <a:t>Tipska greška – kratkotrajno posmatranje i </a:t>
            </a:r>
            <a:r>
              <a:rPr lang="sr-Latn-RS" dirty="0" smtClean="0"/>
              <a:t>zaključivanje </a:t>
            </a:r>
            <a:r>
              <a:rPr lang="sr-Latn-RS" dirty="0"/>
              <a:t>na osnovu njega (ljudske zajednice imaju svoj „društveni kalendar“ – rade različite stvari tokom </a:t>
            </a:r>
            <a:r>
              <a:rPr lang="sr-Latn-RS" dirty="0" smtClean="0"/>
              <a:t>različitih </a:t>
            </a:r>
            <a:r>
              <a:rPr lang="sr-Latn-RS" dirty="0"/>
              <a:t>delova </a:t>
            </a:r>
            <a:r>
              <a:rPr lang="sr-Latn-RS" dirty="0" smtClean="0"/>
              <a:t>godine; rade različite stvari pred nekim ko se tek pojavio i pred nekim ko je već izvesno vreme prisutan)</a:t>
            </a:r>
            <a:endParaRPr lang="sr-Latn-RS" dirty="0"/>
          </a:p>
          <a:p>
            <a:r>
              <a:rPr lang="sr-Latn-RS" dirty="0"/>
              <a:t>Terenske beleške su ključne – </a:t>
            </a:r>
            <a:r>
              <a:rPr lang="sr-Latn-RS" dirty="0" smtClean="0"/>
              <a:t>kao </a:t>
            </a:r>
            <a:r>
              <a:rPr lang="sr-Latn-RS" dirty="0"/>
              <a:t>i kod učenja, nemojte misliti da </a:t>
            </a:r>
            <a:r>
              <a:rPr lang="sr-Latn-RS" dirty="0" smtClean="0"/>
              <a:t>ćete </a:t>
            </a:r>
            <a:r>
              <a:rPr lang="sr-Latn-RS" dirty="0"/>
              <a:t>„zapamtiti šta ste videli“</a:t>
            </a:r>
          </a:p>
          <a:p>
            <a:r>
              <a:rPr lang="sr-Latn-RS" dirty="0"/>
              <a:t>Trudite se da </a:t>
            </a:r>
            <a:r>
              <a:rPr lang="sr-Latn-RS" dirty="0" smtClean="0"/>
              <a:t>posmatrate </a:t>
            </a:r>
            <a:r>
              <a:rPr lang="sr-Latn-RS" dirty="0"/>
              <a:t>u skladu s ciljem svog rada – istraživačkim problemom, onako kako je opisan i strukturisna u </a:t>
            </a:r>
            <a:r>
              <a:rPr lang="sr-Latn-RS" dirty="0" smtClean="0"/>
              <a:t>teorijsko-metodološkom okviru</a:t>
            </a:r>
            <a:endParaRPr lang="sr-Latn-RS" dirty="0"/>
          </a:p>
          <a:p>
            <a:endParaRPr lang="en-US" dirty="0"/>
          </a:p>
        </p:txBody>
      </p:sp>
    </p:spTree>
    <p:extLst>
      <p:ext uri="{BB962C8B-B14F-4D97-AF65-F5344CB8AC3E}">
        <p14:creationId xmlns:p14="http://schemas.microsoft.com/office/powerpoint/2010/main" val="29569032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6305D88-C239-463D-BC93-B25E99FAD6B1}"/>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C37B3C81-926E-46AF-9117-7FB9E457F315}"/>
              </a:ext>
            </a:extLst>
          </p:cNvPr>
          <p:cNvSpPr>
            <a:spLocks noGrp="1"/>
          </p:cNvSpPr>
          <p:nvPr>
            <p:ph idx="1"/>
          </p:nvPr>
        </p:nvSpPr>
        <p:spPr/>
        <p:txBody>
          <a:bodyPr>
            <a:normAutofit fontScale="85000" lnSpcReduction="20000"/>
          </a:bodyPr>
          <a:lstStyle/>
          <a:p>
            <a:r>
              <a:rPr lang="sr-Latn-RS" dirty="0"/>
              <a:t>Posmatranje nema smisla ako nije usmereno, usklađeno s istraživačkim </a:t>
            </a:r>
            <a:r>
              <a:rPr lang="sr-Latn-RS" dirty="0" smtClean="0"/>
              <a:t>problemom – zato je važno da pre terenskog dela istraživanja imate definisan predmet, cilj i teorijsko-metodološki okvir, usaglašen sa mentorom</a:t>
            </a:r>
            <a:endParaRPr lang="sr-Latn-RS" dirty="0"/>
          </a:p>
          <a:p>
            <a:r>
              <a:rPr lang="sr-Latn-RS" dirty="0"/>
              <a:t>Kombinovanje posmatranja s učestovanjem sa tehnikama snimanja daje odlične rezultate</a:t>
            </a:r>
          </a:p>
          <a:p>
            <a:r>
              <a:rPr lang="sr-Latn-RS" dirty="0"/>
              <a:t>I beleške i snimke (auditivne, vizuelne) treba srediti </a:t>
            </a:r>
            <a:r>
              <a:rPr lang="sr-Latn-RS" dirty="0" smtClean="0"/>
              <a:t>odn. </a:t>
            </a:r>
            <a:r>
              <a:rPr lang="sr-Latn-RS" dirty="0"/>
              <a:t>transkribovati</a:t>
            </a:r>
          </a:p>
          <a:p>
            <a:r>
              <a:rPr lang="sr-Latn-RS" dirty="0"/>
              <a:t>Tipska greška – „učitavanje“ prilikom sređivanja beleški (dodavanje situacija koje se nisu dogodile ili ispuštanje da se u konačnu verziju za analizu uvrsti nešto </a:t>
            </a:r>
            <a:r>
              <a:rPr lang="sr-Latn-RS" dirty="0" smtClean="0"/>
              <a:t>što </a:t>
            </a:r>
            <a:r>
              <a:rPr lang="sr-Latn-RS" dirty="0"/>
              <a:t>nam se u trenutku sređivanja čini nevažnim)</a:t>
            </a:r>
          </a:p>
          <a:p>
            <a:r>
              <a:rPr lang="sr-Latn-RS" dirty="0"/>
              <a:t>Još jedna tipska greška – naknadno odlučivanje o identiteu ispitanika, lokacija i sl. (obelodanjivanje ispitanika ili lokacija istraživanja, koje </a:t>
            </a:r>
            <a:r>
              <a:rPr lang="sr-Latn-RS" dirty="0" smtClean="0"/>
              <a:t>po pravilu </a:t>
            </a:r>
            <a:r>
              <a:rPr lang="sr-Latn-RS" dirty="0"/>
              <a:t>ukazuju i na identitet ispitanika, mora biti definisano, gotovo propisano samim planom istraživanja, o čemu mora postojati saglasnost mentora</a:t>
            </a:r>
            <a:r>
              <a:rPr lang="sr-Latn-RS" dirty="0" smtClean="0"/>
              <a:t>)</a:t>
            </a:r>
          </a:p>
          <a:p>
            <a:r>
              <a:rPr lang="sr-Latn-RS" dirty="0" smtClean="0"/>
              <a:t>O ovome ćemo učiti i na predavanjima o etici istraživanja</a:t>
            </a:r>
            <a:endParaRPr lang="sr-Latn-RS" dirty="0"/>
          </a:p>
          <a:p>
            <a:endParaRPr lang="en-US" dirty="0"/>
          </a:p>
        </p:txBody>
      </p:sp>
    </p:spTree>
    <p:extLst>
      <p:ext uri="{BB962C8B-B14F-4D97-AF65-F5344CB8AC3E}">
        <p14:creationId xmlns:p14="http://schemas.microsoft.com/office/powerpoint/2010/main" val="447577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D95FA3-D2C2-4000-9A34-260B848FA9A9}"/>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25F7CD11-82C1-406E-9CAF-50F92335B386}"/>
              </a:ext>
            </a:extLst>
          </p:cNvPr>
          <p:cNvSpPr>
            <a:spLocks noGrp="1"/>
          </p:cNvSpPr>
          <p:nvPr>
            <p:ph idx="1"/>
          </p:nvPr>
        </p:nvSpPr>
        <p:spPr/>
        <p:txBody>
          <a:bodyPr>
            <a:normAutofit fontScale="92500" lnSpcReduction="20000"/>
          </a:bodyPr>
          <a:lstStyle/>
          <a:p>
            <a:r>
              <a:rPr lang="sr-Latn-RS" dirty="0"/>
              <a:t>U tom smislu, za kvalitativnu paradigmu karakterističan je </a:t>
            </a:r>
            <a:r>
              <a:rPr lang="sr-Latn-RS" b="1" dirty="0"/>
              <a:t>relativizam</a:t>
            </a:r>
            <a:r>
              <a:rPr lang="sr-Latn-RS" dirty="0"/>
              <a:t> (znanje je relativno saznajnoj shemi odn. referentnom okviru i nije puko predstavljanje stvarnosti izvan istraživača) </a:t>
            </a:r>
          </a:p>
          <a:p>
            <a:r>
              <a:rPr lang="sr-Latn-RS" dirty="0"/>
              <a:t>Osim toga, kvalitativna paradigma dozvoljava </a:t>
            </a:r>
            <a:r>
              <a:rPr lang="sr-Latn-RS" b="1" dirty="0" smtClean="0"/>
              <a:t>pluralizam</a:t>
            </a:r>
            <a:r>
              <a:rPr lang="sr-Latn-RS" dirty="0" smtClean="0"/>
              <a:t> odn. </a:t>
            </a:r>
            <a:r>
              <a:rPr lang="sr-Latn-RS" b="1" dirty="0" smtClean="0"/>
              <a:t>multiperspektivizam</a:t>
            </a:r>
            <a:r>
              <a:rPr lang="sr-Latn-RS" dirty="0" smtClean="0"/>
              <a:t> </a:t>
            </a:r>
            <a:r>
              <a:rPr lang="sr-Latn-RS" dirty="0"/>
              <a:t>(uporedo legitimno </a:t>
            </a:r>
            <a:r>
              <a:rPr lang="sr-Latn-RS" dirty="0" smtClean="0"/>
              <a:t>po</a:t>
            </a:r>
            <a:r>
              <a:rPr lang="en-US" dirty="0" smtClean="0"/>
              <a:t>s</a:t>
            </a:r>
            <a:r>
              <a:rPr lang="sr-Latn-RS" dirty="0" smtClean="0"/>
              <a:t>tojanje </a:t>
            </a:r>
            <a:r>
              <a:rPr lang="sr-Latn-RS" dirty="0"/>
              <a:t>više referentnih okvira, uključujući i </a:t>
            </a:r>
            <a:r>
              <a:rPr lang="sr-Latn-RS" dirty="0" smtClean="0"/>
              <a:t>mogu</a:t>
            </a:r>
            <a:r>
              <a:rPr lang="sr-Latn-RS" dirty="0"/>
              <a:t>ć</a:t>
            </a:r>
            <a:r>
              <a:rPr lang="sr-Latn-RS" dirty="0" smtClean="0"/>
              <a:t>nost </a:t>
            </a:r>
            <a:r>
              <a:rPr lang="sr-Latn-RS" dirty="0"/>
              <a:t>da istraživač bude subjektivistički orijentisani kvantitativac)</a:t>
            </a:r>
          </a:p>
          <a:p>
            <a:r>
              <a:rPr lang="sr-Latn-RS" dirty="0"/>
              <a:t>Pomenute ontološke, epistemološke i metodološke razlike među ovim paradigmama praćene su i aksiološkim, posebno etičkim razlikama</a:t>
            </a:r>
          </a:p>
          <a:p>
            <a:r>
              <a:rPr lang="sr-Latn-RS" dirty="0"/>
              <a:t>Podsetnik – kad god ne razumete </a:t>
            </a:r>
            <a:r>
              <a:rPr lang="sr-Latn-RS" dirty="0" smtClean="0"/>
              <a:t>neki </a:t>
            </a:r>
            <a:r>
              <a:rPr lang="sr-Latn-RS" dirty="0"/>
              <a:t>pojam iz predavanja ili </a:t>
            </a:r>
            <a:r>
              <a:rPr lang="sr-Latn-RS" dirty="0" smtClean="0"/>
              <a:t>literature</a:t>
            </a:r>
            <a:r>
              <a:rPr lang="sr-Latn-RS" dirty="0"/>
              <a:t>, </a:t>
            </a:r>
            <a:r>
              <a:rPr lang="sr-Latn-RS" dirty="0" smtClean="0"/>
              <a:t>pogledajte njegovo </a:t>
            </a:r>
            <a:r>
              <a:rPr lang="sr-Latn-RS" dirty="0"/>
              <a:t>značenje u rečniku ili enciklopediji (kao i u samoj obaveznoj </a:t>
            </a:r>
            <a:r>
              <a:rPr lang="sr-Latn-RS" dirty="0" smtClean="0"/>
              <a:t>literaturi, posebno u rečničkim i enciklopedijskim odrednicama koje su njen deo)</a:t>
            </a:r>
            <a:endParaRPr lang="en-US" dirty="0"/>
          </a:p>
        </p:txBody>
      </p:sp>
    </p:spTree>
    <p:extLst>
      <p:ext uri="{BB962C8B-B14F-4D97-AF65-F5344CB8AC3E}">
        <p14:creationId xmlns:p14="http://schemas.microsoft.com/office/powerpoint/2010/main" val="20426099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57FBDF-D21D-47E2-AE1D-5139FC3E4E3B}"/>
              </a:ext>
            </a:extLst>
          </p:cNvPr>
          <p:cNvSpPr>
            <a:spLocks noGrp="1"/>
          </p:cNvSpPr>
          <p:nvPr>
            <p:ph type="title"/>
          </p:nvPr>
        </p:nvSpPr>
        <p:spPr/>
        <p:txBody>
          <a:bodyPr/>
          <a:lstStyle/>
          <a:p>
            <a:r>
              <a:rPr lang="sr-Latn-RS" dirty="0"/>
              <a:t>Analiza građe (arhivske, dokumentarne...)</a:t>
            </a:r>
            <a:endParaRPr lang="en-US" dirty="0"/>
          </a:p>
        </p:txBody>
      </p:sp>
      <p:sp>
        <p:nvSpPr>
          <p:cNvPr id="3" name="Content Placeholder 2">
            <a:extLst>
              <a:ext uri="{FF2B5EF4-FFF2-40B4-BE49-F238E27FC236}">
                <a16:creationId xmlns:a16="http://schemas.microsoft.com/office/drawing/2014/main" xmlns="" id="{8934F097-7CBE-4C89-A3C7-1B7C5E37DB3E}"/>
              </a:ext>
            </a:extLst>
          </p:cNvPr>
          <p:cNvSpPr>
            <a:spLocks noGrp="1"/>
          </p:cNvSpPr>
          <p:nvPr>
            <p:ph idx="1"/>
          </p:nvPr>
        </p:nvSpPr>
        <p:spPr/>
        <p:txBody>
          <a:bodyPr/>
          <a:lstStyle/>
          <a:p>
            <a:r>
              <a:rPr lang="sr-Latn-RS" dirty="0"/>
              <a:t>Ovu specifičnu istraživačku tehniku nećemo učiti kao grupa, s </a:t>
            </a:r>
            <a:r>
              <a:rPr lang="sr-Latn-RS" dirty="0" smtClean="0"/>
              <a:t>obzirom na </a:t>
            </a:r>
            <a:r>
              <a:rPr lang="sr-Latn-RS" dirty="0"/>
              <a:t>veoma malu verovatnoću da </a:t>
            </a:r>
            <a:r>
              <a:rPr lang="sr-Latn-RS" dirty="0" smtClean="0"/>
              <a:t>ćete </a:t>
            </a:r>
            <a:r>
              <a:rPr lang="sr-Latn-RS" dirty="0"/>
              <a:t>je koristiti na </a:t>
            </a:r>
            <a:r>
              <a:rPr lang="sr-Latn-RS" dirty="0" smtClean="0"/>
              <a:t>diplomskom </a:t>
            </a:r>
            <a:r>
              <a:rPr lang="sr-Latn-RS" dirty="0"/>
              <a:t>nivou</a:t>
            </a:r>
          </a:p>
          <a:p>
            <a:r>
              <a:rPr lang="sr-Latn-RS" dirty="0" smtClean="0"/>
              <a:t>Ukoliko </a:t>
            </a:r>
            <a:r>
              <a:rPr lang="sr-Latn-RS" dirty="0"/>
              <a:t>neko ipak u dogovoru s mentorom odluči da sprovede arhivsko ili srodno istraživanje, neka mi se obrati za </a:t>
            </a:r>
            <a:r>
              <a:rPr lang="sr-Latn-RS" dirty="0" smtClean="0"/>
              <a:t>savete, </a:t>
            </a:r>
            <a:r>
              <a:rPr lang="sr-Latn-RS" dirty="0"/>
              <a:t>primere i literaturu</a:t>
            </a:r>
            <a:endParaRPr lang="en-US" dirty="0"/>
          </a:p>
        </p:txBody>
      </p:sp>
    </p:spTree>
    <p:extLst>
      <p:ext uri="{BB962C8B-B14F-4D97-AF65-F5344CB8AC3E}">
        <p14:creationId xmlns:p14="http://schemas.microsoft.com/office/powerpoint/2010/main" val="335579294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7E6AB42-741B-4974-9FBE-9AB17358C98B}"/>
              </a:ext>
            </a:extLst>
          </p:cNvPr>
          <p:cNvSpPr>
            <a:spLocks noGrp="1"/>
          </p:cNvSpPr>
          <p:nvPr>
            <p:ph type="title"/>
          </p:nvPr>
        </p:nvSpPr>
        <p:spPr/>
        <p:txBody>
          <a:bodyPr/>
          <a:lstStyle/>
          <a:p>
            <a:r>
              <a:rPr lang="sr-Latn-RS" dirty="0"/>
              <a:t>Analiza sadržaja</a:t>
            </a:r>
            <a:endParaRPr lang="en-US" dirty="0"/>
          </a:p>
        </p:txBody>
      </p:sp>
      <p:sp>
        <p:nvSpPr>
          <p:cNvPr id="3" name="Content Placeholder 2">
            <a:extLst>
              <a:ext uri="{FF2B5EF4-FFF2-40B4-BE49-F238E27FC236}">
                <a16:creationId xmlns:a16="http://schemas.microsoft.com/office/drawing/2014/main" xmlns="" id="{67CAEA70-B3A6-41BD-A661-B206DB18BE56}"/>
              </a:ext>
            </a:extLst>
          </p:cNvPr>
          <p:cNvSpPr>
            <a:spLocks noGrp="1"/>
          </p:cNvSpPr>
          <p:nvPr>
            <p:ph idx="1"/>
          </p:nvPr>
        </p:nvSpPr>
        <p:spPr/>
        <p:txBody>
          <a:bodyPr/>
          <a:lstStyle/>
          <a:p>
            <a:r>
              <a:rPr lang="sr-Latn-RS" dirty="0"/>
              <a:t>Ni ovu tehniku verovatno nećete koristiti na </a:t>
            </a:r>
            <a:r>
              <a:rPr lang="sr-Latn-RS" dirty="0" smtClean="0"/>
              <a:t>diplomskom </a:t>
            </a:r>
            <a:r>
              <a:rPr lang="sr-Latn-RS" dirty="0"/>
              <a:t>nivou (mada, ako pronađete vreme, pročitajte informativnu </a:t>
            </a:r>
            <a:r>
              <a:rPr lang="sr-Latn-RS" dirty="0" smtClean="0"/>
              <a:t>literaturu </a:t>
            </a:r>
            <a:r>
              <a:rPr lang="sr-Latn-RS" dirty="0"/>
              <a:t>– veoma je zanimljiva)</a:t>
            </a:r>
          </a:p>
          <a:p>
            <a:r>
              <a:rPr lang="sr-Latn-RS" dirty="0"/>
              <a:t>Kao i slučaju </a:t>
            </a:r>
            <a:r>
              <a:rPr lang="sr-Latn-RS" dirty="0" smtClean="0"/>
              <a:t>arhivskog </a:t>
            </a:r>
            <a:r>
              <a:rPr lang="sr-Latn-RS" dirty="0"/>
              <a:t>rada, javite se za pojedinačno prilagođavanje metoda</a:t>
            </a:r>
            <a:endParaRPr lang="en-US" dirty="0"/>
          </a:p>
        </p:txBody>
      </p:sp>
    </p:spTree>
    <p:extLst>
      <p:ext uri="{BB962C8B-B14F-4D97-AF65-F5344CB8AC3E}">
        <p14:creationId xmlns:p14="http://schemas.microsoft.com/office/powerpoint/2010/main" val="34911996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53F59D8-F41A-43A4-A1F5-17E69AE358D9}"/>
              </a:ext>
            </a:extLst>
          </p:cNvPr>
          <p:cNvSpPr>
            <a:spLocks noGrp="1"/>
          </p:cNvSpPr>
          <p:nvPr>
            <p:ph type="title"/>
          </p:nvPr>
        </p:nvSpPr>
        <p:spPr/>
        <p:txBody>
          <a:bodyPr/>
          <a:lstStyle/>
          <a:p>
            <a:r>
              <a:rPr lang="sr-Latn-RS" dirty="0"/>
              <a:t>Za kraj, ne zaboravite...</a:t>
            </a:r>
            <a:endParaRPr lang="en-US" dirty="0"/>
          </a:p>
        </p:txBody>
      </p:sp>
      <p:sp>
        <p:nvSpPr>
          <p:cNvPr id="3" name="Content Placeholder 2">
            <a:extLst>
              <a:ext uri="{FF2B5EF4-FFF2-40B4-BE49-F238E27FC236}">
                <a16:creationId xmlns:a16="http://schemas.microsoft.com/office/drawing/2014/main" xmlns="" id="{347463C1-574B-4D35-96E2-AADC7AB6A7E7}"/>
              </a:ext>
            </a:extLst>
          </p:cNvPr>
          <p:cNvSpPr>
            <a:spLocks noGrp="1"/>
          </p:cNvSpPr>
          <p:nvPr>
            <p:ph idx="1"/>
          </p:nvPr>
        </p:nvSpPr>
        <p:spPr/>
        <p:txBody>
          <a:bodyPr>
            <a:normAutofit lnSpcReduction="10000"/>
          </a:bodyPr>
          <a:lstStyle/>
          <a:p>
            <a:r>
              <a:rPr lang="sr-Latn-RS" dirty="0"/>
              <a:t>... o sličnostima i razlikama kvalitativnih i kvantitativnih istraživanja imali smo prethodno predavanje</a:t>
            </a:r>
          </a:p>
          <a:p>
            <a:r>
              <a:rPr lang="sr-Latn-RS" dirty="0"/>
              <a:t>U </a:t>
            </a:r>
            <a:r>
              <a:rPr lang="sr-Latn-RS" dirty="0" smtClean="0"/>
              <a:t>DHN</a:t>
            </a:r>
            <a:r>
              <a:rPr lang="en-US" dirty="0" smtClean="0"/>
              <a:t>,</a:t>
            </a:r>
            <a:r>
              <a:rPr lang="sr-Latn-RS" dirty="0" smtClean="0"/>
              <a:t> </a:t>
            </a:r>
            <a:r>
              <a:rPr lang="sr-Latn-RS" dirty="0"/>
              <a:t>prikupljanje informacija direktno je povezano s njihovom </a:t>
            </a:r>
            <a:r>
              <a:rPr lang="sr-Latn-RS" dirty="0" smtClean="0"/>
              <a:t>analizom – to nisu potpuno razdvojeni koraci u </a:t>
            </a:r>
            <a:r>
              <a:rPr lang="sr-Latn-RS" dirty="0" smtClean="0"/>
              <a:t>istraživanju</a:t>
            </a:r>
          </a:p>
          <a:p>
            <a:r>
              <a:rPr lang="sr-Latn-RS" smtClean="0"/>
              <a:t>Mi ne smatramo da informacije samo „nalazimo“, mada nam je jasno da ih ne proizvodimo baš sve sami</a:t>
            </a:r>
            <a:r>
              <a:rPr lang="sr-Latn-RS" smtClean="0">
                <a:sym typeface="Wingdings" panose="05000000000000000000" pitchFamily="2" charset="2"/>
              </a:rPr>
              <a:t></a:t>
            </a:r>
            <a:endParaRPr lang="sr-Latn-RS" dirty="0" smtClean="0"/>
          </a:p>
          <a:p>
            <a:r>
              <a:rPr lang="sr-Latn-RS" dirty="0" smtClean="0"/>
              <a:t>Etnografija i kvalitativno istraživanje su sinonimi izvan antropologije ali ne i u njoj</a:t>
            </a:r>
            <a:endParaRPr lang="sr-Latn-RS" dirty="0"/>
          </a:p>
          <a:p>
            <a:endParaRPr lang="sr-Latn-RS" dirty="0"/>
          </a:p>
          <a:p>
            <a:pPr marL="0" indent="0">
              <a:buNone/>
            </a:pPr>
            <a:r>
              <a:rPr lang="sr-Latn-RS" dirty="0"/>
              <a:t>milmil</a:t>
            </a:r>
            <a:r>
              <a:rPr lang="en-US" dirty="0"/>
              <a:t>@f.bg.ac.rs</a:t>
            </a:r>
            <a:endParaRPr lang="sr-Latn-RS" dirty="0"/>
          </a:p>
          <a:p>
            <a:endParaRPr lang="en-US" dirty="0"/>
          </a:p>
        </p:txBody>
      </p:sp>
    </p:spTree>
    <p:extLst>
      <p:ext uri="{BB962C8B-B14F-4D97-AF65-F5344CB8AC3E}">
        <p14:creationId xmlns:p14="http://schemas.microsoft.com/office/powerpoint/2010/main" val="9251566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89CD5D-19FD-4A2F-9DDD-4BC6DA623EB4}"/>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A3E70541-BE69-4517-BC5E-E14DBF3162D6}"/>
              </a:ext>
            </a:extLst>
          </p:cNvPr>
          <p:cNvSpPr>
            <a:spLocks noGrp="1"/>
          </p:cNvSpPr>
          <p:nvPr>
            <p:ph idx="1"/>
          </p:nvPr>
        </p:nvSpPr>
        <p:spPr/>
        <p:txBody>
          <a:bodyPr>
            <a:normAutofit fontScale="85000" lnSpcReduction="20000"/>
          </a:bodyPr>
          <a:lstStyle/>
          <a:p>
            <a:r>
              <a:rPr lang="sr-Latn-RS" dirty="0"/>
              <a:t>Na aksiološkom planu, </a:t>
            </a:r>
            <a:r>
              <a:rPr lang="sr-Latn-RS" dirty="0" smtClean="0"/>
              <a:t>kvalitativna </a:t>
            </a:r>
            <a:r>
              <a:rPr lang="sr-Latn-RS" dirty="0"/>
              <a:t>paradigma negira „parcelisanje“ ljudskog subjekta na saznajnu i </a:t>
            </a:r>
            <a:r>
              <a:rPr lang="sr-Latn-RS" b="1" dirty="0"/>
              <a:t>vrednosnu</a:t>
            </a:r>
            <a:r>
              <a:rPr lang="sr-Latn-RS" dirty="0"/>
              <a:t> ravan</a:t>
            </a:r>
          </a:p>
          <a:p>
            <a:r>
              <a:rPr lang="sr-Latn-RS" dirty="0"/>
              <a:t>Jeste/treba, tradicionalna aksiološka distinkcija ugrađena u tradicionalnu epistemologiju, za kvalitativnu paradigmu ne predstavlja verni opis društvene stvarnosti ali ni pojedinačnih ljudskih bića</a:t>
            </a:r>
          </a:p>
          <a:p>
            <a:r>
              <a:rPr lang="sr-Latn-RS" dirty="0"/>
              <a:t>Mi smo, kao ljudska bića, uglavnom bez naučnog treninga, skloni da verujemo da „jeste“ (stvarno) ono što bi „trebalo da“ (bude stvarno, u skladu s našim pogledom na svet, kulturom, religijom itd.)</a:t>
            </a:r>
          </a:p>
          <a:p>
            <a:r>
              <a:rPr lang="sr-Latn-RS" dirty="0"/>
              <a:t>Osim toga, kao vrsta smo skloni da generalno verujemo onima koje poznajemo, </a:t>
            </a:r>
            <a:r>
              <a:rPr lang="sr-Latn-RS" dirty="0" smtClean="0"/>
              <a:t>volimo, sa kojima se identifikujemo </a:t>
            </a:r>
            <a:r>
              <a:rPr lang="sr-Latn-RS" dirty="0"/>
              <a:t>itd.</a:t>
            </a:r>
          </a:p>
          <a:p>
            <a:r>
              <a:rPr lang="sr-Latn-RS" dirty="0"/>
              <a:t>Kvantitativna paradigma zasniva se na tradicionalnoj pozitivističkoj ideji da je „jeste“ i „treba“ moguće razdvojiti, i da naučnik proučava samo ono što jeste </a:t>
            </a:r>
            <a:r>
              <a:rPr lang="sr-Latn-RS" dirty="0" smtClean="0"/>
              <a:t>ne podležući vrednostima (o </a:t>
            </a:r>
            <a:r>
              <a:rPr lang="sr-Latn-RS" dirty="0"/>
              <a:t>tome smo ranije govorili kao vrednosnoj </a:t>
            </a:r>
            <a:r>
              <a:rPr lang="sr-Latn-RS" dirty="0" smtClean="0"/>
              <a:t>neutralnosti </a:t>
            </a:r>
            <a:r>
              <a:rPr lang="sr-Latn-RS" dirty="0"/>
              <a:t>utkanoj u tradicionalni pogled na nauku</a:t>
            </a:r>
            <a:r>
              <a:rPr lang="sr-Latn-RS" dirty="0" smtClean="0"/>
              <a:t>)</a:t>
            </a:r>
            <a:endParaRPr lang="en-US" dirty="0"/>
          </a:p>
        </p:txBody>
      </p:sp>
    </p:spTree>
    <p:extLst>
      <p:ext uri="{BB962C8B-B14F-4D97-AF65-F5344CB8AC3E}">
        <p14:creationId xmlns:p14="http://schemas.microsoft.com/office/powerpoint/2010/main" val="3316153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A631FD-3539-45FB-9148-549391892D08}"/>
              </a:ext>
            </a:extLst>
          </p:cNvPr>
          <p:cNvSpPr>
            <a:spLocks noGrp="1"/>
          </p:cNvSpPr>
          <p:nvPr>
            <p:ph type="title"/>
          </p:nvPr>
        </p:nvSpPr>
        <p:spPr/>
        <p:txBody>
          <a:bodyPr/>
          <a:lstStyle/>
          <a:p>
            <a:r>
              <a:rPr lang="sr-Latn-RS" dirty="0"/>
              <a:t>...</a:t>
            </a:r>
            <a:endParaRPr lang="en-US" dirty="0"/>
          </a:p>
        </p:txBody>
      </p:sp>
      <p:sp>
        <p:nvSpPr>
          <p:cNvPr id="3" name="Content Placeholder 2">
            <a:extLst>
              <a:ext uri="{FF2B5EF4-FFF2-40B4-BE49-F238E27FC236}">
                <a16:creationId xmlns:a16="http://schemas.microsoft.com/office/drawing/2014/main" xmlns="" id="{7E604280-392C-4AC3-8498-16730B2F141B}"/>
              </a:ext>
            </a:extLst>
          </p:cNvPr>
          <p:cNvSpPr>
            <a:spLocks noGrp="1"/>
          </p:cNvSpPr>
          <p:nvPr>
            <p:ph idx="1"/>
          </p:nvPr>
        </p:nvSpPr>
        <p:spPr/>
        <p:txBody>
          <a:bodyPr>
            <a:normAutofit fontScale="85000" lnSpcReduction="20000"/>
          </a:bodyPr>
          <a:lstStyle/>
          <a:p>
            <a:r>
              <a:rPr lang="sr-Latn-RS" b="1" dirty="0"/>
              <a:t>Kvalitativnaa pradigma, naprotiv, činjenice i vrednosti smatra nerazdvojivim</a:t>
            </a:r>
            <a:r>
              <a:rPr lang="sr-Latn-RS" dirty="0"/>
              <a:t>, ona podrazumeva da </a:t>
            </a:r>
            <a:r>
              <a:rPr lang="sr-Latn-RS" dirty="0" smtClean="0"/>
              <a:t>je </a:t>
            </a:r>
            <a:r>
              <a:rPr lang="sr-Latn-RS" dirty="0"/>
              <a:t>njihova </a:t>
            </a:r>
            <a:r>
              <a:rPr lang="sr-Latn-RS" dirty="0" smtClean="0"/>
              <a:t>distinkcija </a:t>
            </a:r>
            <a:r>
              <a:rPr lang="sr-Latn-RS" dirty="0"/>
              <a:t>pozitivistička fikcija (posebno naglašena u bihejviorističkom </a:t>
            </a:r>
            <a:r>
              <a:rPr lang="sr-Latn-RS" dirty="0" smtClean="0"/>
              <a:t>pokušaju </a:t>
            </a:r>
            <a:r>
              <a:rPr lang="sr-Latn-RS" dirty="0"/>
              <a:t>da DHN imitiraju prirodne nauke, kao u psihologiji i ekonomiji)</a:t>
            </a:r>
          </a:p>
          <a:p>
            <a:r>
              <a:rPr lang="sr-Latn-RS" dirty="0"/>
              <a:t>Jezgrovito rečeno – </a:t>
            </a:r>
            <a:r>
              <a:rPr lang="sr-Latn-RS" b="1" dirty="0" smtClean="0"/>
              <a:t>informanti i istraživači </a:t>
            </a:r>
            <a:r>
              <a:rPr lang="sr-Latn-RS" b="1" dirty="0"/>
              <a:t>konstituišu činjenice</a:t>
            </a:r>
            <a:r>
              <a:rPr lang="sr-Latn-RS" dirty="0"/>
              <a:t> na osnovu vrednosti (ciljeva, interesa, prethodnih znanja i pretpostavki o tome šta nam treba kao činjenica</a:t>
            </a:r>
            <a:r>
              <a:rPr lang="sr-Latn-RS" dirty="0" smtClean="0"/>
              <a:t>) u određenim situacijama i kontekstima</a:t>
            </a:r>
            <a:endParaRPr lang="sr-Latn-RS" dirty="0"/>
          </a:p>
          <a:p>
            <a:r>
              <a:rPr lang="sr-Latn-RS" dirty="0"/>
              <a:t>To ne znači da kvalitativno orijentisani istraživači smatraju da treba da budemo </a:t>
            </a:r>
            <a:r>
              <a:rPr lang="sr-Latn-RS" dirty="0" smtClean="0"/>
              <a:t>otvoreno </a:t>
            </a:r>
            <a:r>
              <a:rPr lang="sr-Latn-RS" dirty="0"/>
              <a:t>pristrasni ili da dopustimo da nam van-naučni faktori rukovode istraživanjem. Oni </a:t>
            </a:r>
            <a:r>
              <a:rPr lang="sr-Latn-RS" dirty="0" smtClean="0"/>
              <a:t>ukazuju </a:t>
            </a:r>
            <a:r>
              <a:rPr lang="sr-Latn-RS" dirty="0"/>
              <a:t>na to da ne treba da se pretvaramo da je to moguće u potpunosti ostvariti, ili da smo to ostvarili kvantitativnom metodom (na primer, da smo „naučnije“ proučili neki društveni fenomen ako smo koristili statistiku)</a:t>
            </a:r>
          </a:p>
          <a:p>
            <a:r>
              <a:rPr lang="sr-Latn-RS" dirty="0"/>
              <a:t>Kvalitativno orijentisanim istraživačima posebno je naivno (pa i smešno – otud spor ili „rat“ u </a:t>
            </a:r>
            <a:r>
              <a:rPr lang="sr-Latn-RS" dirty="0" smtClean="0"/>
              <a:t>okviru </a:t>
            </a:r>
            <a:r>
              <a:rPr lang="sr-Latn-RS" dirty="0"/>
              <a:t>samih DHN) da se statistika posmatra kao naučna metodologija (a čak i kao sinonim za metodologiju uopšte)</a:t>
            </a:r>
            <a:endParaRPr lang="en-US" dirty="0"/>
          </a:p>
        </p:txBody>
      </p:sp>
    </p:spTree>
    <p:extLst>
      <p:ext uri="{BB962C8B-B14F-4D97-AF65-F5344CB8AC3E}">
        <p14:creationId xmlns:p14="http://schemas.microsoft.com/office/powerpoint/2010/main" val="42399914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3206</TotalTime>
  <Words>8688</Words>
  <Application>Microsoft Office PowerPoint</Application>
  <PresentationFormat>Custom</PresentationFormat>
  <Paragraphs>419</Paragraphs>
  <Slides>72</Slides>
  <Notes>0</Notes>
  <HiddenSlides>0</HiddenSlides>
  <MMClips>0</MMClips>
  <ScaleCrop>false</ScaleCrop>
  <HeadingPairs>
    <vt:vector size="4" baseType="variant">
      <vt:variant>
        <vt:lpstr>Theme</vt:lpstr>
      </vt:variant>
      <vt:variant>
        <vt:i4>1</vt:i4>
      </vt:variant>
      <vt:variant>
        <vt:lpstr>Slide Titles</vt:lpstr>
      </vt:variant>
      <vt:variant>
        <vt:i4>72</vt:i4>
      </vt:variant>
    </vt:vector>
  </HeadingPairs>
  <TitlesOfParts>
    <vt:vector size="73" baseType="lpstr">
      <vt:lpstr>Office Theme</vt:lpstr>
      <vt:lpstr>   Kvalitativna vs. kvantitativna istraživanja Kako sprovesti kvalitativno istraživanje</vt:lpstr>
      <vt:lpstr>Opšte paradigmatske razlike</vt:lpstr>
      <vt:lpstr>...</vt:lpstr>
      <vt:lpstr>...</vt:lpstr>
      <vt:lpstr>...</vt:lpstr>
      <vt:lpstr>...</vt:lpstr>
      <vt:lpstr>...</vt:lpstr>
      <vt:lpstr>...</vt:lpstr>
      <vt:lpstr>...</vt:lpstr>
      <vt:lpstr>...</vt:lpstr>
      <vt:lpstr>Privremeni zaključak: osnovne metodološke razlike ove dve paradigme</vt:lpstr>
      <vt:lpstr>...</vt:lpstr>
      <vt:lpstr>...</vt:lpstr>
      <vt:lpstr>Sumirano: uopštene metodološke razlike (zamislite ovo kao dugu odn. kontinuum a ne kao isključive dihotomije)</vt:lpstr>
      <vt:lpstr>...</vt:lpstr>
      <vt:lpstr>Razlike u dizajnu istraživanja</vt:lpstr>
      <vt:lpstr>...</vt:lpstr>
      <vt:lpstr>...</vt:lpstr>
      <vt:lpstr>Razlike u kreiranju uzorka</vt:lpstr>
      <vt:lpstr>Razlike u prikupljanju podataka</vt:lpstr>
      <vt:lpstr>Praktični aspekti</vt:lpstr>
      <vt:lpstr>Pauza </vt:lpstr>
      <vt:lpstr>PowerPoint Presentation</vt:lpstr>
      <vt:lpstr>Osnova kvalitativnih istraživanja?</vt:lpstr>
      <vt:lpstr>Metodološke implikacije prethodno rečenog... </vt:lpstr>
      <vt:lpstr>...</vt:lpstr>
      <vt:lpstr>Tipično za kvalitativna istraživanja je da (se)...:</vt:lpstr>
      <vt:lpstr>...</vt:lpstr>
      <vt:lpstr>...</vt:lpstr>
      <vt:lpstr>Da li je ovo nauka?</vt:lpstr>
      <vt:lpstr>Zašto se kvalitativna istraživanja ne smatraju „pravom naukom“?</vt:lpstr>
      <vt:lpstr>Cilj određuje sredstvo</vt:lpstr>
      <vt:lpstr>Sredstvo određuje ispitanike</vt:lpstr>
      <vt:lpstr>Ispitanici i istraživači imaju svoje ja</vt:lpstr>
      <vt:lpstr>„imati svoje ja“ – prednosti i mane</vt:lpstr>
      <vt:lpstr>Izostanak kvantifikacije – prednosti i mane</vt:lpstr>
      <vt:lpstr>Čime zamenjujemo kvantifikaciju</vt:lpstr>
      <vt:lpstr>Kako sprovesti kvalitativno istraživanje (2. deo)</vt:lpstr>
      <vt:lpstr>Na koje sve načine dolazimo do podataka</vt:lpstr>
      <vt:lpstr>Intervju – individualni...</vt:lpstr>
      <vt:lpstr>...</vt:lpstr>
      <vt:lpstr>...</vt:lpstr>
      <vt:lpstr>...</vt:lpstr>
      <vt:lpstr>...</vt:lpstr>
      <vt:lpstr>...</vt:lpstr>
      <vt:lpstr>...</vt:lpstr>
      <vt:lpstr>...</vt:lpstr>
      <vt:lpstr>Fokus-grupni intervju...</vt:lpstr>
      <vt:lpstr>...</vt:lpstr>
      <vt:lpstr>...</vt:lpstr>
      <vt:lpstr>...</vt:lpstr>
      <vt:lpstr>...</vt:lpstr>
      <vt:lpstr>...</vt:lpstr>
      <vt:lpstr>...</vt:lpstr>
      <vt:lpstr>...</vt:lpstr>
      <vt:lpstr>...</vt:lpstr>
      <vt:lpstr>...</vt:lpstr>
      <vt:lpstr>...</vt:lpstr>
      <vt:lpstr>...</vt:lpstr>
      <vt:lpstr>...</vt:lpstr>
      <vt:lpstr>...</vt:lpstr>
      <vt:lpstr>...</vt:lpstr>
      <vt:lpstr>...</vt:lpstr>
      <vt:lpstr>Posmatranje/sa učestvovanjem</vt:lpstr>
      <vt:lpstr>...</vt:lpstr>
      <vt:lpstr>...</vt:lpstr>
      <vt:lpstr>...</vt:lpstr>
      <vt:lpstr>...</vt:lpstr>
      <vt:lpstr>...</vt:lpstr>
      <vt:lpstr>Analiza građe (arhivske, dokumentarne...)</vt:lpstr>
      <vt:lpstr>Analiza sadržaja</vt:lpstr>
      <vt:lpstr>Za kraj, ne zaboravite...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„Uvod u metodologiju društveno-humanističkih nauka“  (kurs u okviru predmeta)  Metodologija istraživanja u fizičkom vaspitanju i sportu  18.12.2018. Kvalitativna vs. Kvantitativna istraživanja</dc:title>
  <dc:creator>korisnik</dc:creator>
  <cp:lastModifiedBy>EA</cp:lastModifiedBy>
  <cp:revision>146</cp:revision>
  <dcterms:created xsi:type="dcterms:W3CDTF">2018-12-23T08:00:02Z</dcterms:created>
  <dcterms:modified xsi:type="dcterms:W3CDTF">2021-01-16T17:15:45Z</dcterms:modified>
</cp:coreProperties>
</file>