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7"/>
  </p:notesMasterIdLst>
  <p:sldIdLst>
    <p:sldId id="258" r:id="rId2"/>
    <p:sldId id="328" r:id="rId3"/>
    <p:sldId id="335" r:id="rId4"/>
    <p:sldId id="349" r:id="rId5"/>
    <p:sldId id="361" r:id="rId6"/>
    <p:sldId id="362" r:id="rId7"/>
    <p:sldId id="351" r:id="rId8"/>
    <p:sldId id="359" r:id="rId9"/>
    <p:sldId id="357" r:id="rId10"/>
    <p:sldId id="352" r:id="rId11"/>
    <p:sldId id="353" r:id="rId12"/>
    <p:sldId id="350" r:id="rId13"/>
    <p:sldId id="360" r:id="rId14"/>
    <p:sldId id="355" r:id="rId15"/>
    <p:sldId id="356" r:id="rId1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Franklin Gothic Book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Franklin Gothic Book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Franklin Gothic Book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Franklin Gothic Book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Zeljka Manic" initials="ZM" lastIdx="1" clrIdx="0">
    <p:extLst>
      <p:ext uri="{19B8F6BF-5375-455C-9EA6-DF929625EA0E}">
        <p15:presenceInfo xmlns:p15="http://schemas.microsoft.com/office/powerpoint/2012/main" userId="Zeljka Manic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152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sr-Latn-R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0F687A2F-1EBB-4DCD-A820-A1A8A11911DC}" type="datetimeFigureOut">
              <a:rPr lang="sr-Latn-RS"/>
              <a:pPr>
                <a:defRPr/>
              </a:pPr>
              <a:t>3.4.2020.</a:t>
            </a:fld>
            <a:endParaRPr lang="sr-Latn-R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sr-Latn-R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sr-Latn-R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8DBA95F0-E020-4DD6-B5F4-38E3250618A7}" type="slidenum">
              <a:rPr lang="sr-Latn-RS"/>
              <a:pPr>
                <a:defRPr/>
              </a:pPr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76272900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5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5" name="Rectangle 4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7" name="Freeform 6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90600" y="1017588"/>
            <a:ext cx="7178675" cy="4830762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90600" y="1009650"/>
            <a:ext cx="7180263" cy="4832350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0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938" y="701675"/>
            <a:ext cx="566737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4950" y="749300"/>
            <a:ext cx="566738" cy="56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88" y="5357813"/>
            <a:ext cx="121443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79E65B-F74C-48D6-A8CD-5CFAFABA7320}" type="datetimeFigureOut">
              <a:rPr lang="sr-Latn-RS"/>
              <a:pPr>
                <a:defRPr/>
              </a:pPr>
              <a:t>3.4.2020.</a:t>
            </a:fld>
            <a:endParaRPr lang="sr-Latn-RS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750" y="5357813"/>
            <a:ext cx="503396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475" y="5357813"/>
            <a:ext cx="554038" cy="365125"/>
          </a:xfrm>
        </p:spPr>
        <p:txBody>
          <a:bodyPr/>
          <a:lstStyle>
            <a:lvl1pPr algn="ctr">
              <a:defRPr smtClean="0"/>
            </a:lvl1pPr>
          </a:lstStyle>
          <a:p>
            <a:pPr>
              <a:defRPr/>
            </a:pPr>
            <a:fld id="{B39E0D73-CE09-4862-855C-8B53BD00AD0E}" type="slidenum">
              <a:rPr lang="sr-Latn-RS"/>
              <a:pPr>
                <a:defRPr/>
              </a:pPr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233849-51A7-49A5-B860-3B16F1945F4E}" type="datetimeFigureOut">
              <a:rPr lang="sr-Latn-RS"/>
              <a:pPr>
                <a:defRPr/>
              </a:pPr>
              <a:t>3.4.2020.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0B210F-AD10-4A9C-BA60-9EE6AC9F232C}" type="slidenum">
              <a:rPr lang="sr-Latn-RS"/>
              <a:pPr>
                <a:defRPr/>
              </a:pPr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A25EBD-9F69-493D-8468-26D0EA9A3C6A}" type="datetimeFigureOut">
              <a:rPr lang="sr-Latn-RS"/>
              <a:pPr>
                <a:defRPr/>
              </a:pPr>
              <a:t>3.4.2020.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C38A31-7B54-45D0-A895-9C8D16ACCE29}" type="slidenum">
              <a:rPr lang="sr-Latn-RS"/>
              <a:pPr>
                <a:defRPr/>
              </a:pPr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033A1E-BB2F-4A1D-BC4D-0773572FD7DE}" type="datetimeFigureOut">
              <a:rPr lang="sr-Latn-RS"/>
              <a:pPr>
                <a:defRPr/>
              </a:pPr>
              <a:t>3.4.2020.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D53798-807C-406A-B986-358FCDBD658C}" type="slidenum">
              <a:rPr lang="sr-Latn-RS"/>
              <a:pPr>
                <a:defRPr/>
              </a:pPr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0BDD3F-55D9-40B3-8DFB-92263CBA86F4}" type="datetimeFigureOut">
              <a:rPr lang="sr-Latn-RS"/>
              <a:pPr>
                <a:defRPr/>
              </a:pPr>
              <a:t>3.4.2020.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1ACD5F-C18A-4116-8423-EBE55D5860BE}" type="slidenum">
              <a:rPr lang="sr-Latn-RS"/>
              <a:pPr>
                <a:defRPr/>
              </a:pPr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03DA2C-FAB1-437B-924A-6AB3CAC3A7A9}" type="datetimeFigureOut">
              <a:rPr lang="sr-Latn-RS"/>
              <a:pPr>
                <a:defRPr/>
              </a:pPr>
              <a:t>3.4.2020.</a:t>
            </a:fld>
            <a:endParaRPr lang="sr-Latn-R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1915B4-9B47-4497-B5A7-71238B94B2B4}" type="slidenum">
              <a:rPr lang="sr-Latn-RS"/>
              <a:pPr>
                <a:defRPr/>
              </a:pPr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4CBB97-335B-4FA3-A061-B1668A6E0555}" type="datetimeFigureOut">
              <a:rPr lang="sr-Latn-RS"/>
              <a:pPr>
                <a:defRPr/>
              </a:pPr>
              <a:t>3.4.2020.</a:t>
            </a:fld>
            <a:endParaRPr lang="sr-Latn-R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71B84F-84B8-4B3A-80BE-D29FC29F2CAD}" type="slidenum">
              <a:rPr lang="sr-Latn-RS"/>
              <a:pPr>
                <a:defRPr/>
              </a:pPr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3D0BDB-D7CB-4CA0-A8BE-BEAAF948ABC2}" type="datetimeFigureOut">
              <a:rPr lang="sr-Latn-RS"/>
              <a:pPr>
                <a:defRPr/>
              </a:pPr>
              <a:t>3.4.2020.</a:t>
            </a:fld>
            <a:endParaRPr lang="sr-Latn-R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684E9C-F3B3-4EFB-AE3E-396A6AAC7C10}" type="slidenum">
              <a:rPr lang="sr-Latn-RS"/>
              <a:pPr>
                <a:defRPr/>
              </a:pPr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24A61F-E30B-49EC-9EF8-698288AF1824}" type="datetimeFigureOut">
              <a:rPr lang="sr-Latn-RS"/>
              <a:pPr>
                <a:defRPr/>
              </a:pPr>
              <a:t>3.4.2020.</a:t>
            </a:fld>
            <a:endParaRPr lang="sr-Latn-R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078B9-AFDD-4DBF-BCEF-309262F6959D}" type="slidenum">
              <a:rPr lang="sr-Latn-RS"/>
              <a:pPr>
                <a:defRPr/>
              </a:pPr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6" name="Rectangle 5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8" name="Freeform 7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 rot="60000">
            <a:off x="4468813" y="604838"/>
            <a:ext cx="3789362" cy="5722937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 rot="60000">
            <a:off x="4471988" y="603250"/>
            <a:ext cx="3787775" cy="5722938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 rot="21540000">
            <a:off x="749300" y="576263"/>
            <a:ext cx="3789363" cy="5722937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300" y="576263"/>
            <a:ext cx="3789363" cy="5721350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725" y="293688"/>
            <a:ext cx="566738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80150" y="333375"/>
            <a:ext cx="566738" cy="56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2063" y="5886450"/>
            <a:ext cx="121285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E51EAA-4DC4-41AC-A4BE-5989354B9655}" type="datetimeFigureOut">
              <a:rPr lang="sr-Latn-RS"/>
              <a:pPr>
                <a:defRPr/>
              </a:pPr>
              <a:t>3.4.2020.</a:t>
            </a:fld>
            <a:endParaRPr lang="sr-Latn-RS"/>
          </a:p>
        </p:txBody>
      </p:sp>
      <p:sp>
        <p:nvSpPr>
          <p:cNvPr id="16" name="Footer Placeholder 5"/>
          <p:cNvSpPr>
            <a:spLocks noGrp="1"/>
          </p:cNvSpPr>
          <p:nvPr>
            <p:ph type="ftr" sz="quarter" idx="11"/>
          </p:nvPr>
        </p:nvSpPr>
        <p:spPr>
          <a:xfrm rot="21540000">
            <a:off x="914400" y="5829300"/>
            <a:ext cx="352266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/>
          </a:p>
        </p:txBody>
      </p:sp>
      <p:sp>
        <p:nvSpPr>
          <p:cNvPr id="1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8088" y="5897563"/>
            <a:ext cx="55403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3635B2-A99C-4B89-BBD8-9925AA53B880}" type="slidenum">
              <a:rPr lang="sr-Latn-RS"/>
              <a:pPr>
                <a:defRPr/>
              </a:pPr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6" name="Rectangle 5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8" name="Freeform 7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 rot="21540000">
            <a:off x="749300" y="576263"/>
            <a:ext cx="3789363" cy="5722937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 rot="21540000">
            <a:off x="744538" y="576263"/>
            <a:ext cx="3789362" cy="5721350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 rot="60000">
            <a:off x="4468813" y="604838"/>
            <a:ext cx="3789362" cy="5722937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 rot="60000">
            <a:off x="4464050" y="603250"/>
            <a:ext cx="3789363" cy="5722938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725" y="293688"/>
            <a:ext cx="566738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80150" y="333375"/>
            <a:ext cx="566738" cy="56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238" y="5888038"/>
            <a:ext cx="121443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04B04F-5A8A-474B-9D13-0512A092CBB1}" type="datetimeFigureOut">
              <a:rPr lang="sr-Latn-RS"/>
              <a:pPr>
                <a:defRPr/>
              </a:pPr>
              <a:t>3.4.2020.</a:t>
            </a:fld>
            <a:endParaRPr lang="sr-Latn-RS"/>
          </a:p>
        </p:txBody>
      </p:sp>
      <p:sp>
        <p:nvSpPr>
          <p:cNvPr id="16" name="Footer Placeholder 5"/>
          <p:cNvSpPr>
            <a:spLocks noGrp="1"/>
          </p:cNvSpPr>
          <p:nvPr>
            <p:ph type="ftr" sz="quarter" idx="11"/>
          </p:nvPr>
        </p:nvSpPr>
        <p:spPr>
          <a:xfrm rot="21540000">
            <a:off x="914400" y="5830888"/>
            <a:ext cx="331946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/>
          </a:p>
        </p:txBody>
      </p:sp>
      <p:sp>
        <p:nvSpPr>
          <p:cNvPr id="1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850" y="5900738"/>
            <a:ext cx="55403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9E3132-EC04-4C00-B0EE-684D5EBA9ED2}" type="slidenum">
              <a:rPr lang="sr-Latn-RS"/>
              <a:pPr>
                <a:defRPr/>
              </a:pPr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5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838" y="574675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838" y="576263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032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4513" y="273050"/>
            <a:ext cx="566737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300" y="298450"/>
            <a:ext cx="566738" cy="56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4" name="Title Placeholder 1"/>
          <p:cNvSpPr>
            <a:spLocks noGrp="1"/>
          </p:cNvSpPr>
          <p:nvPr>
            <p:ph type="title"/>
          </p:nvPr>
        </p:nvSpPr>
        <p:spPr bwMode="auto">
          <a:xfrm>
            <a:off x="1095375" y="817563"/>
            <a:ext cx="6964363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463675" y="2119313"/>
            <a:ext cx="6196013" cy="360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775" y="5808663"/>
            <a:ext cx="1212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2"/>
                </a:solidFill>
                <a:latin typeface="Rage Italic" pitchFamily="66" charset="0"/>
                <a:cs typeface="+mn-cs"/>
              </a:defRPr>
            </a:lvl1pPr>
          </a:lstStyle>
          <a:p>
            <a:pPr>
              <a:defRPr/>
            </a:pPr>
            <a:fld id="{54980D25-C280-4012-BB05-465DAEE3FA19}" type="datetimeFigureOut">
              <a:rPr lang="sr-Latn-RS"/>
              <a:pPr>
                <a:defRPr/>
              </a:pPr>
              <a:t>3.4.2020.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0" y="5808663"/>
            <a:ext cx="55403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400">
                <a:solidFill>
                  <a:schemeClr val="tx2"/>
                </a:solidFill>
                <a:latin typeface="Rage Italic" pitchFamily="66" charset="0"/>
                <a:cs typeface="+mn-cs"/>
              </a:defRPr>
            </a:lvl1pPr>
          </a:lstStyle>
          <a:p>
            <a:pPr>
              <a:defRPr/>
            </a:pPr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800" y="5808663"/>
            <a:ext cx="5540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smtClean="0">
                <a:solidFill>
                  <a:schemeClr val="tx2"/>
                </a:solidFill>
                <a:latin typeface="Rage Italic" pitchFamily="66" charset="0"/>
                <a:cs typeface="+mn-cs"/>
              </a:defRPr>
            </a:lvl1pPr>
          </a:lstStyle>
          <a:p>
            <a:pPr>
              <a:defRPr/>
            </a:pPr>
            <a:fld id="{6B0A2387-4834-4B37-A716-C29B2D112B54}" type="slidenum">
              <a:rPr lang="sr-Latn-RS"/>
              <a:pPr>
                <a:defRPr/>
              </a:pPr>
              <a:t>‹#›</a:t>
            </a:fld>
            <a:endParaRPr 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6" r:id="rId8"/>
    <p:sldLayoutId id="2147483697" r:id="rId9"/>
    <p:sldLayoutId id="2147483693" r:id="rId10"/>
    <p:sldLayoutId id="2147483694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nstantia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nstantia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nstantia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nstantia" pitchFamily="18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Brush Script MT" pitchFamily="66" charset="0"/>
        <a:buChar char="O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6446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10531" y="1772816"/>
            <a:ext cx="5722938" cy="2376264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600">
                <a:latin typeface="Times New Roman" pitchFamily="18" charset="0"/>
                <a:cs typeface="Times New Roman" pitchFamily="18" charset="0"/>
              </a:rPr>
              <a:t>Lazarsfeldovi doprinosi proučavanju društvene komunikacije</a:t>
            </a:r>
            <a:endParaRPr lang="sr-Latn-RS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375" y="817563"/>
            <a:ext cx="6964363" cy="667221"/>
          </a:xfrm>
        </p:spPr>
        <p:txBody>
          <a:bodyPr/>
          <a:lstStyle/>
          <a:p>
            <a:r>
              <a:rPr lang="en-US" sz="2400" i="1">
                <a:latin typeface="Times New Roman" pitchFamily="18" charset="0"/>
                <a:cs typeface="Times New Roman" pitchFamily="18" charset="0"/>
              </a:rPr>
              <a:t>The People Look at Radio</a:t>
            </a:r>
            <a:endParaRPr lang="sr-Latn-RS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1484784"/>
            <a:ext cx="7200800" cy="4608512"/>
          </a:xfrm>
        </p:spPr>
        <p:txBody>
          <a:bodyPr/>
          <a:lstStyle/>
          <a:p>
            <a:pPr marL="0" indent="0" algn="just">
              <a:buNone/>
            </a:pPr>
            <a:r>
              <a:rPr lang="sr-Latn-RS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sr-Latn-RS" sz="2000">
                <a:latin typeface="Times New Roman" pitchFamily="18" charset="0"/>
                <a:cs typeface="Times New Roman" pitchFamily="18" charset="0"/>
              </a:rPr>
              <a:t>Studij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a se odnosi na slušaoce radio programa, a podaci su prikupljani anketnim istraživanjem krajem 1945. godine </a:t>
            </a:r>
            <a:r>
              <a:rPr lang="sr-Latn-RS" sz="2000">
                <a:latin typeface="Times New Roman" pitchFamily="18" charset="0"/>
                <a:cs typeface="Times New Roman" pitchFamily="18" charset="0"/>
              </a:rPr>
              <a:t>(Lazarsfeld i Field, 1946)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. P</a:t>
            </a:r>
            <a:r>
              <a:rPr lang="sr-Latn-RS" sz="2000">
                <a:latin typeface="Times New Roman" pitchFamily="18" charset="0"/>
                <a:cs typeface="Times New Roman" pitchFamily="18" charset="0"/>
              </a:rPr>
              <a:t>redstavlja prvo američko nacionalno istraživanje stavova javnog mnjenja o radiju, čija je realizacija planirana za 1943. godin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sr-Latn-RS" sz="2000">
                <a:latin typeface="Times New Roman" pitchFamily="18" charset="0"/>
                <a:cs typeface="Times New Roman" pitchFamily="18" charset="0"/>
              </a:rPr>
              <a:t> i odložena zbog ratnog stanja. </a:t>
            </a:r>
            <a:endParaRPr lang="en-US" sz="200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	Istraživanjem je o</a:t>
            </a:r>
            <a:r>
              <a:rPr lang="sr-Latn-RS" sz="2000">
                <a:latin typeface="Times New Roman" pitchFamily="18" charset="0"/>
                <a:cs typeface="Times New Roman" pitchFamily="18" charset="0"/>
              </a:rPr>
              <a:t>buhvaćen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RS" sz="2000">
                <a:latin typeface="Times New Roman" pitchFamily="18" charset="0"/>
                <a:cs typeface="Times New Roman" pitchFamily="18" charset="0"/>
              </a:rPr>
              <a:t>reprezentativni uzorak od 2.571 odrasl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og</a:t>
            </a:r>
            <a:r>
              <a:rPr lang="sr-Latn-RS" sz="2000">
                <a:latin typeface="Times New Roman" pitchFamily="18" charset="0"/>
                <a:cs typeface="Times New Roman" pitchFamily="18" charset="0"/>
              </a:rPr>
              <a:t> stanovnika SAD-a, uz dodatni uzorak od 672 ispitanika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sr-Latn-RS" sz="2000">
                <a:latin typeface="Times New Roman" pitchFamily="18" charset="0"/>
                <a:cs typeface="Times New Roman" pitchFamily="18" charset="0"/>
              </a:rPr>
              <a:t>radi mogućnosti poređenja geografskih regiona. </a:t>
            </a:r>
            <a:endParaRPr lang="en-US" sz="200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	Pitanja su se ticala količine slušanja radio programa, vrste sadržaja koju ispitanici prate, reklama u programu, ali i čitanja novina, knjiga, odlaska u bioskop itd. Od slušalaca radio programa su traženi opsežniji podaci, a činili su 87% osnovnog i 92% dodatnog uzorka. </a:t>
            </a:r>
            <a:endParaRPr lang="sr-Latn-R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34463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375" y="817563"/>
            <a:ext cx="6964363" cy="1027261"/>
          </a:xfrm>
        </p:spPr>
        <p:txBody>
          <a:bodyPr/>
          <a:lstStyle/>
          <a:p>
            <a:r>
              <a:rPr lang="en-US" sz="2400" i="1">
                <a:latin typeface="Times New Roman" pitchFamily="18" charset="0"/>
                <a:cs typeface="Times New Roman" pitchFamily="18" charset="0"/>
              </a:rPr>
              <a:t>Radio Listening in America: The People Look at Radio- Again</a:t>
            </a:r>
            <a:endParaRPr lang="sr-Latn-RS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1844824"/>
            <a:ext cx="7200800" cy="4248472"/>
          </a:xfrm>
        </p:spPr>
        <p:txBody>
          <a:bodyPr/>
          <a:lstStyle/>
          <a:p>
            <a:pPr marL="0" indent="0" algn="just">
              <a:buNone/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Ovo anketno istraživanje o slušaocima radio programa je realizovano krajem 1947. godine, </a:t>
            </a:r>
            <a:r>
              <a:rPr lang="pl-PL" sz="2000">
                <a:latin typeface="Times New Roman" pitchFamily="18" charset="0"/>
                <a:cs typeface="Times New Roman" pitchFamily="18" charset="0"/>
              </a:rPr>
              <a:t>na reprezentativnom uzorku od 3.529 respondenata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 (Lazarsfeld i Kendall, 1948)</a:t>
            </a:r>
            <a:r>
              <a:rPr lang="pl-PL" sz="2000">
                <a:latin typeface="Times New Roman" pitchFamily="18" charset="0"/>
                <a:cs typeface="Times New Roman" pitchFamily="18" charset="0"/>
              </a:rPr>
              <a:t>. </a:t>
            </a:r>
            <a:endParaRPr lang="en-US" sz="200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pl-PL" sz="2000">
                <a:latin typeface="Times New Roman" pitchFamily="18" charset="0"/>
                <a:cs typeface="Times New Roman" pitchFamily="18" charset="0"/>
              </a:rPr>
              <a:t>Struktur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pl-PL" sz="2000">
                <a:latin typeface="Times New Roman" pitchFamily="18" charset="0"/>
                <a:cs typeface="Times New Roman" pitchFamily="18" charset="0"/>
              </a:rPr>
              <a:t> uzorka 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je slična onoj iz prethodnog istraživanja</a:t>
            </a:r>
            <a:r>
              <a:rPr lang="pl-PL" sz="2000">
                <a:latin typeface="Times New Roman" pitchFamily="18" charset="0"/>
                <a:cs typeface="Times New Roman" pitchFamily="18" charset="0"/>
              </a:rPr>
              <a:t>, tačnije ujednačene 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su </a:t>
            </a:r>
            <a:r>
              <a:rPr lang="pl-PL" sz="2000">
                <a:latin typeface="Times New Roman" pitchFamily="18" charset="0"/>
                <a:cs typeface="Times New Roman" pitchFamily="18" charset="0"/>
              </a:rPr>
              <a:t>prema geografskim regionima, obrazovnoj strukturi i materijalnom položaju ispitanika, s tim da se polna i obrazovna struktura razlikuju. 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marL="0" indent="0" algn="just">
              <a:buNone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pl-PL" sz="2000">
                <a:latin typeface="Times New Roman" pitchFamily="18" charset="0"/>
                <a:cs typeface="Times New Roman" pitchFamily="18" charset="0"/>
              </a:rPr>
              <a:t>Upitnik upotrebljen u prvom istraživanju bio je osnova za izradu 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instrumenta </a:t>
            </a:r>
            <a:r>
              <a:rPr lang="pl-PL" sz="2000">
                <a:latin typeface="Times New Roman" pitchFamily="18" charset="0"/>
                <a:cs typeface="Times New Roman" pitchFamily="18" charset="0"/>
              </a:rPr>
              <a:t>primenjenog u 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ovom istraživanju</a:t>
            </a:r>
            <a:r>
              <a:rPr lang="pl-PL" sz="2000">
                <a:latin typeface="Times New Roman" pitchFamily="18" charset="0"/>
                <a:cs typeface="Times New Roman" pitchFamily="18" charset="0"/>
              </a:rPr>
              <a:t>, iako nisu u potpunosti uporedivi. 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	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	Slušaoci radio programa su činili 92% uzorka.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00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59927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375" y="817563"/>
            <a:ext cx="6964363" cy="667221"/>
          </a:xfrm>
        </p:spPr>
        <p:txBody>
          <a:bodyPr/>
          <a:lstStyle/>
          <a:p>
            <a:r>
              <a:rPr lang="sr-Latn-RS" sz="2400" i="1">
                <a:latin typeface="Times New Roman" pitchFamily="18" charset="0"/>
                <a:cs typeface="Times New Roman" pitchFamily="18" charset="0"/>
              </a:rPr>
              <a:t>The People’s Choice</a:t>
            </a:r>
            <a:endParaRPr lang="sr-Latn-RS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1484784"/>
            <a:ext cx="7200800" cy="4608512"/>
          </a:xfrm>
        </p:spPr>
        <p:txBody>
          <a:bodyPr/>
          <a:lstStyle/>
          <a:p>
            <a:pPr marL="0" indent="0" algn="just">
              <a:buNone/>
            </a:pPr>
            <a:r>
              <a:rPr lang="sr-Latn-RS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sr-Latn-RS" sz="2000">
                <a:latin typeface="Times New Roman" pitchFamily="18" charset="0"/>
                <a:cs typeface="Times New Roman" pitchFamily="18" charset="0"/>
              </a:rPr>
              <a:t>Istraživanje je 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sr-Latn-RS" sz="2000">
                <a:latin typeface="Times New Roman" pitchFamily="18" charset="0"/>
                <a:cs typeface="Times New Roman" pitchFamily="18" charset="0"/>
              </a:rPr>
              <a:t>ealizovano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RS" sz="2000">
                <a:latin typeface="Times New Roman" pitchFamily="18" charset="0"/>
                <a:cs typeface="Times New Roman" pitchFamily="18" charset="0"/>
              </a:rPr>
              <a:t>1940. godine u okrugu Eri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sr-Latn-RS" sz="2000">
                <a:latin typeface="Times New Roman" pitchFamily="18" charset="0"/>
                <a:cs typeface="Times New Roman" pitchFamily="18" charset="0"/>
              </a:rPr>
              <a:t> (Oh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sr-Latn-RS" sz="2000">
                <a:latin typeface="Times New Roman" pitchFamily="18" charset="0"/>
                <a:cs typeface="Times New Roman" pitchFamily="18" charset="0"/>
              </a:rPr>
              <a:t>o), tokom trajanja predsedničke kampanje u SAD-u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RS" sz="2000">
                <a:latin typeface="Times New Roman" pitchFamily="18" charset="0"/>
                <a:cs typeface="Times New Roman" pitchFamily="18" charset="0"/>
              </a:rPr>
              <a:t>(Lazarsfled, Berelson i Gaudet, 1948).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RS" sz="2000">
                <a:latin typeface="Times New Roman" pitchFamily="18" charset="0"/>
                <a:cs typeface="Times New Roman" pitchFamily="18" charset="0"/>
              </a:rPr>
              <a:t>Osnovni cilj istraživanja je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 utvrđivanje </a:t>
            </a:r>
            <a:r>
              <a:rPr lang="sr-Latn-RS" sz="2000">
                <a:latin typeface="Times New Roman" pitchFamily="18" charset="0"/>
                <a:cs typeface="Times New Roman" pitchFamily="18" charset="0"/>
              </a:rPr>
              <a:t>kako se i zašto glasači odlučuju kome će dati svoj glas. </a:t>
            </a:r>
            <a:endParaRPr lang="en-US" sz="200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	I</a:t>
            </a:r>
            <a:r>
              <a:rPr lang="sr-Latn-RS" sz="2000">
                <a:latin typeface="Times New Roman" pitchFamily="18" charset="0"/>
                <a:cs typeface="Times New Roman" pitchFamily="18" charset="0"/>
              </a:rPr>
              <a:t>zdvojene 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su </a:t>
            </a:r>
            <a:r>
              <a:rPr lang="sr-Latn-RS" sz="2000">
                <a:latin typeface="Times New Roman" pitchFamily="18" charset="0"/>
                <a:cs typeface="Times New Roman" pitchFamily="18" charset="0"/>
              </a:rPr>
              <a:t>četiri reprezentativne grupe od po 600 ispitanika, s tim da je jedna imala ulogu panel grupe, od koje su podaci prikupljani svakog meseca, a preostale kontrolnih grupa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, čiji su </a:t>
            </a:r>
            <a:r>
              <a:rPr lang="sr-Latn-RS" sz="2000">
                <a:latin typeface="Times New Roman" pitchFamily="18" charset="0"/>
                <a:cs typeface="Times New Roman" pitchFamily="18" charset="0"/>
              </a:rPr>
              <a:t>članovi intervjuisani po jednom u različitim fazama trajanja istraživanja. 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sr-Latn-RS" sz="2000">
                <a:latin typeface="Times New Roman" pitchFamily="18" charset="0"/>
                <a:cs typeface="Times New Roman" pitchFamily="18" charset="0"/>
              </a:rPr>
              <a:t>rikupljani 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su </a:t>
            </a:r>
            <a:r>
              <a:rPr lang="sr-Latn-RS" sz="2000">
                <a:latin typeface="Times New Roman" pitchFamily="18" charset="0"/>
                <a:cs typeface="Times New Roman" pitchFamily="18" charset="0"/>
              </a:rPr>
              <a:t>podaci o glasačkim namerama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sr-Latn-RS" sz="2000">
                <a:latin typeface="Times New Roman" pitchFamily="18" charset="0"/>
                <a:cs typeface="Times New Roman" pitchFamily="18" charset="0"/>
              </a:rPr>
              <a:t>svemu za šta je pretpostavljeno da može uticati n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sr-Latn-RS" sz="2000">
                <a:latin typeface="Times New Roman" pitchFamily="18" charset="0"/>
                <a:cs typeface="Times New Roman" pitchFamily="18" charset="0"/>
              </a:rPr>
              <a:t>političke sklonosti 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sr-Latn-RS" sz="2000">
                <a:latin typeface="Times New Roman" pitchFamily="18" charset="0"/>
                <a:cs typeface="Times New Roman" pitchFamily="18" charset="0"/>
              </a:rPr>
              <a:t>ličnim osobinama ispitanika, političkoj orijentaciji, društvenom životu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marL="0" indent="0" algn="just">
              <a:buNone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	Analizom sadržaja su proučavani najznačajniji izvori propagande u različitim periodima kampanje: najčitaniji dnevni listovi, časopisi, program lokalnih radio stanica. </a:t>
            </a:r>
            <a:endParaRPr lang="sr-Latn-R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30231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375" y="817563"/>
            <a:ext cx="6964363" cy="667221"/>
          </a:xfrm>
        </p:spPr>
        <p:txBody>
          <a:bodyPr/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Empirizam </a:t>
            </a:r>
            <a:endParaRPr lang="sr-Latn-R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1484784"/>
            <a:ext cx="7200800" cy="4608512"/>
          </a:xfrm>
        </p:spPr>
        <p:txBody>
          <a:bodyPr/>
          <a:lstStyle/>
          <a:p>
            <a:pPr marL="0" indent="0" algn="just">
              <a:buNone/>
            </a:pPr>
            <a:r>
              <a:rPr lang="sr-Latn-RS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sr-Latn-RS" sz="2000">
                <a:latin typeface="Times New Roman" pitchFamily="18" charset="0"/>
                <a:cs typeface="Times New Roman" pitchFamily="18" charset="0"/>
              </a:rPr>
              <a:t>Lazarsfeldov empirizam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 evidentan je u</a:t>
            </a:r>
            <a:r>
              <a:rPr lang="sr-Latn-RS" sz="2000">
                <a:latin typeface="Times New Roman" pitchFamily="18" charset="0"/>
                <a:cs typeface="Times New Roman" pitchFamily="18" charset="0"/>
              </a:rPr>
              <a:t> svim navedenim istraživanjima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. Uprkos tome što </a:t>
            </a:r>
            <a:r>
              <a:rPr lang="sr-Latn-RS" sz="2000">
                <a:latin typeface="Times New Roman" pitchFamily="18" charset="0"/>
                <a:cs typeface="Times New Roman" pitchFamily="18" charset="0"/>
              </a:rPr>
              <a:t>je smatrao da napredak nauke počiva u integrisanju teorije i činjenica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sr-Latn-RS" sz="20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kao i da je </a:t>
            </a:r>
            <a:r>
              <a:rPr lang="sr-Latn-RS" sz="2000">
                <a:latin typeface="Times New Roman" pitchFamily="18" charset="0"/>
                <a:cs typeface="Times New Roman" pitchFamily="18" charset="0"/>
              </a:rPr>
              <a:t>zagovarao teorijski i istorijski pristup proučavanja društva u svojim metodološkim radovima, izostal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i su</a:t>
            </a:r>
            <a:r>
              <a:rPr lang="sr-Latn-RS" sz="2000">
                <a:latin typeface="Times New Roman" pitchFamily="18" charset="0"/>
                <a:cs typeface="Times New Roman" pitchFamily="18" charset="0"/>
              </a:rPr>
              <a:t> u empirijskim istraživanjima. </a:t>
            </a:r>
            <a:endParaRPr lang="en-US" sz="200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sr-Latn-RS" sz="2000">
                <a:latin typeface="Times New Roman" pitchFamily="18" charset="0"/>
                <a:cs typeface="Times New Roman" pitchFamily="18" charset="0"/>
              </a:rPr>
              <a:t>„Lazarsfeldov rad je pored pozitivnih uticaja, u koje svakako treba ubrojiti učvršćenje sociologije i kao praktične discipline i razvijanje postupaka za metodično vođenje istraživanja i analizu rezultata, stvorio i prostor za bavljenje naukom u onom vidu koji vodi velikom stepenu uprošćenosti u primeni njenih proceduralnih pravila u istraživanju, kada se postavlja pitanje da li takva istraživanja donose naučno iole značajne rezultate” (Bogdanović, 1981: 84). </a:t>
            </a:r>
            <a:endParaRPr lang="sr-Latn-R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47454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375" y="817563"/>
            <a:ext cx="6964363" cy="667221"/>
          </a:xfrm>
        </p:spPr>
        <p:txBody>
          <a:bodyPr/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Literatura</a:t>
            </a:r>
            <a:endParaRPr lang="sr-Latn-R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1484784"/>
            <a:ext cx="7200800" cy="4464496"/>
          </a:xfrm>
        </p:spPr>
        <p:txBody>
          <a:bodyPr/>
          <a:lstStyle/>
          <a:p>
            <a:pPr marL="0" indent="0" algn="just">
              <a:buNone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	Bogdanović, Marija, 1981. </a:t>
            </a:r>
            <a:r>
              <a:rPr lang="en-US" sz="2000" i="1">
                <a:latin typeface="Times New Roman" pitchFamily="18" charset="0"/>
                <a:cs typeface="Times New Roman" pitchFamily="18" charset="0"/>
              </a:rPr>
              <a:t>Kvantitativni pristup u sociologiji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, Beograd, Službeni list SFRJ</a:t>
            </a:r>
          </a:p>
          <a:p>
            <a:pPr marL="0" indent="0" algn="just">
              <a:buNone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	Lazarsfeld, Paul F. and Wyant, Rowena, 1937. Magazines in 90 Cities- Who Reads What?, </a:t>
            </a:r>
            <a:r>
              <a:rPr lang="en-US" sz="2000" i="1">
                <a:latin typeface="Times New Roman" pitchFamily="18" charset="0"/>
                <a:cs typeface="Times New Roman" pitchFamily="18" charset="0"/>
              </a:rPr>
              <a:t>Public Opinion Quarterly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, Vol. 1, No. 4: 29-41</a:t>
            </a:r>
          </a:p>
          <a:p>
            <a:pPr marL="0" indent="0" algn="just">
              <a:buNone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	Lazarsfeld, Paul F., 1940. </a:t>
            </a:r>
            <a:r>
              <a:rPr lang="en-US" sz="2000" i="1">
                <a:latin typeface="Times New Roman" pitchFamily="18" charset="0"/>
                <a:cs typeface="Times New Roman" pitchFamily="18" charset="0"/>
              </a:rPr>
              <a:t>Radio and the Printed Page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, New York: Duell, Sloan and Pearce</a:t>
            </a:r>
          </a:p>
          <a:p>
            <a:pPr marL="0" indent="0" algn="just">
              <a:buNone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	Lazarsfeld, Paul F. and Merton, Robert K, 1959. Studies in Radio and Film Propaganda, in: Merton, Robert K, </a:t>
            </a:r>
            <a:r>
              <a:rPr lang="en-US" sz="2000" i="1">
                <a:latin typeface="Times New Roman" pitchFamily="18" charset="0"/>
                <a:cs typeface="Times New Roman" pitchFamily="18" charset="0"/>
              </a:rPr>
              <a:t>Social Theory and Social Structure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, Illinois: The Free Press of Glencoe (revised and enlarged edition)</a:t>
            </a:r>
          </a:p>
          <a:p>
            <a:pPr marL="0" indent="0" algn="just">
              <a:buNone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	Lazarsfeld, Paul F. and Harry Field, 1946. </a:t>
            </a:r>
            <a:r>
              <a:rPr lang="en-US" sz="2000" i="1">
                <a:latin typeface="Times New Roman" pitchFamily="18" charset="0"/>
                <a:cs typeface="Times New Roman" pitchFamily="18" charset="0"/>
              </a:rPr>
              <a:t>The People Look at Radio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, Chapel Hill: University of North Carolina Press</a:t>
            </a:r>
          </a:p>
          <a:p>
            <a:pPr marL="0" indent="0" algn="just">
              <a:buNone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			</a:t>
            </a:r>
            <a:endParaRPr lang="sr-Latn-R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24805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375" y="817563"/>
            <a:ext cx="6964363" cy="667221"/>
          </a:xfrm>
        </p:spPr>
        <p:txBody>
          <a:bodyPr/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Literatura</a:t>
            </a:r>
            <a:endParaRPr lang="sr-Latn-R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1484784"/>
            <a:ext cx="7200800" cy="4464496"/>
          </a:xfrm>
        </p:spPr>
        <p:txBody>
          <a:bodyPr/>
          <a:lstStyle/>
          <a:p>
            <a:pPr marL="0" indent="0" algn="just">
              <a:buNone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	Lazarsfeld, Paul F., 1947. Audience Research in the Movie Field, Annals of the American Academy of Political and Social Science, </a:t>
            </a:r>
            <a:r>
              <a:rPr lang="en-US" sz="2000" i="1">
                <a:latin typeface="Times New Roman" pitchFamily="18" charset="0"/>
                <a:cs typeface="Times New Roman" pitchFamily="18" charset="0"/>
              </a:rPr>
              <a:t>The Motion Picture Industry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, Vol. 254: 160-168</a:t>
            </a:r>
          </a:p>
          <a:p>
            <a:pPr marL="0" indent="0" algn="just">
              <a:buNone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	Lazarsfeld, Paul F., Bernard Berelson and Hazel Gaudet, 1948. </a:t>
            </a:r>
            <a:r>
              <a:rPr lang="en-US" sz="2000" i="1">
                <a:latin typeface="Times New Roman" pitchFamily="18" charset="0"/>
                <a:cs typeface="Times New Roman" pitchFamily="18" charset="0"/>
              </a:rPr>
              <a:t>The People’s Choice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, New York: Columbia University Press</a:t>
            </a:r>
          </a:p>
          <a:p>
            <a:pPr marL="0" indent="0" algn="just">
              <a:buNone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	Lazarsfeld, Paul F. and Patricia L. Kendall, 1948. </a:t>
            </a:r>
            <a:r>
              <a:rPr lang="en-US" sz="2000" i="1">
                <a:latin typeface="Times New Roman" pitchFamily="18" charset="0"/>
                <a:cs typeface="Times New Roman" pitchFamily="18" charset="0"/>
              </a:rPr>
              <a:t>Radio Listening in America: The People Look at Radio- Agai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n, New York: Prentice-Hall, Inc.</a:t>
            </a:r>
          </a:p>
          <a:p>
            <a:pPr marL="0" indent="0" algn="just">
              <a:buNone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		</a:t>
            </a:r>
            <a:endParaRPr lang="sr-Latn-R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03527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375" y="817563"/>
            <a:ext cx="6964363" cy="955253"/>
          </a:xfrm>
        </p:spPr>
        <p:txBody>
          <a:bodyPr/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Lazarsfeldovi doprinosi metodologiji socioloških istraživanja</a:t>
            </a:r>
            <a:endParaRPr lang="sr-Latn-R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1772816"/>
            <a:ext cx="7200800" cy="4255256"/>
          </a:xfrm>
        </p:spPr>
        <p:txBody>
          <a:bodyPr/>
          <a:lstStyle/>
          <a:p>
            <a:pPr marL="0" indent="0" algn="just">
              <a:buNone/>
            </a:pPr>
            <a:r>
              <a:rPr lang="sr-Latn-RS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Doprinosi metodologiji socioloških istraživanja Paula F. Lazarsfelda mogu se posmatrati kroz:</a:t>
            </a:r>
          </a:p>
          <a:p>
            <a:pPr algn="just">
              <a:buFontTx/>
              <a:buChar char="-"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empirijske radove o formiranju javnog mnjenja i sredstvima masovne komunikacije, </a:t>
            </a:r>
          </a:p>
          <a:p>
            <a:pPr algn="just">
              <a:buFontTx/>
              <a:buChar char="-"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razvijanje anketnih istraživanja i mernih instrumenata,</a:t>
            </a:r>
          </a:p>
          <a:p>
            <a:pPr algn="just">
              <a:buFontTx/>
              <a:buChar char="-"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primenu matematike u oblasti društvenih nauka, </a:t>
            </a:r>
          </a:p>
          <a:p>
            <a:pPr algn="just">
              <a:buFontTx/>
              <a:buChar char="-"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sistematizovanje rezultata do kojih se došlo u istraživačkoj praksi i njihovo ocenjivanje (Bogdanović, 1981). </a:t>
            </a:r>
          </a:p>
        </p:txBody>
      </p:sp>
    </p:spTree>
    <p:extLst>
      <p:ext uri="{BB962C8B-B14F-4D97-AF65-F5344CB8AC3E}">
        <p14:creationId xmlns:p14="http://schemas.microsoft.com/office/powerpoint/2010/main" val="21549099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375" y="817563"/>
            <a:ext cx="6964363" cy="667221"/>
          </a:xfrm>
        </p:spPr>
        <p:txBody>
          <a:bodyPr/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Biro za primenjeno društveno istraživanje</a:t>
            </a:r>
            <a:endParaRPr lang="sr-Latn-R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1484784"/>
            <a:ext cx="7200800" cy="4608512"/>
          </a:xfrm>
        </p:spPr>
        <p:txBody>
          <a:bodyPr/>
          <a:lstStyle/>
          <a:p>
            <a:pPr marL="0" indent="0" algn="just">
              <a:buNone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	Lazarsfeldovi doprinosi proučavanju društvene komunikacije pretežno su nastali u okviru Biroa za primenjeno društveno istraživanje (BPDI), specijalizovanog za istraživanje masovnih komunikacija. </a:t>
            </a:r>
          </a:p>
          <a:p>
            <a:pPr marL="0" indent="0" algn="just">
              <a:buNone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	U svojstvu direktora projekta, Lazarsfeld je učestvovao u istraživanju radija na Univerzitetu Prinston započetog 1937. godine, u kom su sudelovali i Hadley Cantril, Frank Stanton, Theodor Adorno i Gordon Allport. Projekat je dobio stalan oblik u vidu Kancelarije za istraživanje radija, koja je 1940. godine preseljena na Univerzitet Kolumbija, a 1944. godine preimenovana u Biro za primenjeno društveno istraživanje. Prvi direktor BPDI bio je Lazarsfeld, a pomoćnik direktora Robert K. Merton. </a:t>
            </a:r>
          </a:p>
          <a:p>
            <a:pPr marL="0" indent="0" algn="just">
              <a:buNone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marL="0" indent="0" algn="just">
              <a:buNone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marL="0" indent="0" algn="just">
              <a:buNone/>
            </a:pPr>
            <a:endParaRPr lang="sr-Latn-R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63161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375" y="817563"/>
            <a:ext cx="6964363" cy="667221"/>
          </a:xfrm>
        </p:spPr>
        <p:txBody>
          <a:bodyPr/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Proučavanje društvene komunikacije</a:t>
            </a:r>
            <a:endParaRPr lang="sr-Latn-R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1484784"/>
            <a:ext cx="7200800" cy="4608512"/>
          </a:xfrm>
        </p:spPr>
        <p:txBody>
          <a:bodyPr/>
          <a:lstStyle/>
          <a:p>
            <a:pPr marL="0" indent="0" algn="just">
              <a:buNone/>
            </a:pPr>
            <a:r>
              <a:rPr lang="sr-Latn-RS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Lazarsfeldovo interesovanje za istraživanje društvene komunikacije bilo je prvenstveno usmereno na primaoce poruka, tačnije na slušaoce radijskog programa. Bavio se i proučavanjem čitalaca štampe, filmskom publikom, kao i sadržajem društvene komunikacije odaslate preko radija i štampanih medija. O njegovim doprinosima istraživanju društvene komunikacije posebno svedoče studije:</a:t>
            </a:r>
          </a:p>
          <a:p>
            <a:pPr algn="just">
              <a:buFontTx/>
              <a:buChar char="-"/>
            </a:pPr>
            <a:r>
              <a:rPr lang="sr-Latn-RS" sz="2000" i="1">
                <a:latin typeface="Times New Roman" pitchFamily="18" charset="0"/>
                <a:cs typeface="Times New Roman" pitchFamily="18" charset="0"/>
              </a:rPr>
              <a:t>Radio and the Printed Page</a:t>
            </a:r>
            <a:r>
              <a:rPr lang="en-US" sz="2000" i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(Lazarsfeld, 1940)</a:t>
            </a:r>
            <a:r>
              <a:rPr lang="sr-Latn-RS" sz="2000">
                <a:latin typeface="Times New Roman" pitchFamily="18" charset="0"/>
                <a:cs typeface="Times New Roman" pitchFamily="18" charset="0"/>
              </a:rPr>
              <a:t>, </a:t>
            </a:r>
            <a:endParaRPr lang="en-US" sz="2000"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Char char="-"/>
            </a:pPr>
            <a:r>
              <a:rPr lang="sr-Latn-RS" sz="2000" i="1">
                <a:latin typeface="Times New Roman" pitchFamily="18" charset="0"/>
                <a:cs typeface="Times New Roman" pitchFamily="18" charset="0"/>
              </a:rPr>
              <a:t>The People Look at Radio</a:t>
            </a:r>
            <a:r>
              <a:rPr lang="en-US" sz="2000" i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(Lazarsfeld i Field, 1946)</a:t>
            </a:r>
            <a:r>
              <a:rPr lang="sr-Latn-RS" sz="2000">
                <a:latin typeface="Times New Roman" pitchFamily="18" charset="0"/>
                <a:cs typeface="Times New Roman" pitchFamily="18" charset="0"/>
              </a:rPr>
              <a:t>, </a:t>
            </a:r>
            <a:endParaRPr lang="en-US" sz="2000"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Char char="-"/>
            </a:pPr>
            <a:r>
              <a:rPr lang="sr-Latn-RS" sz="2000" i="1">
                <a:latin typeface="Times New Roman" pitchFamily="18" charset="0"/>
                <a:cs typeface="Times New Roman" pitchFamily="18" charset="0"/>
              </a:rPr>
              <a:t>Radio Listening in America: The People Look at Radio- Again</a:t>
            </a:r>
            <a:r>
              <a:rPr lang="en-US" sz="2000" i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(Lazarsfeld i Kendall, 1948),</a:t>
            </a:r>
          </a:p>
          <a:p>
            <a:pPr algn="just">
              <a:buFontTx/>
              <a:buChar char="-"/>
            </a:pPr>
            <a:r>
              <a:rPr lang="sr-Latn-RS" sz="2000" i="1">
                <a:latin typeface="Times New Roman" pitchFamily="18" charset="0"/>
                <a:cs typeface="Times New Roman" pitchFamily="18" charset="0"/>
              </a:rPr>
              <a:t>The People’s Choice</a:t>
            </a:r>
            <a:r>
              <a:rPr lang="en-US" sz="2000" i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(Lazarsfeld, Berelson i Gaudet, 1948)</a:t>
            </a:r>
            <a:r>
              <a:rPr lang="sr-Latn-RS" sz="2000">
                <a:latin typeface="Times New Roman" pitchFamily="18" charset="0"/>
                <a:cs typeface="Times New Roman" pitchFamily="18" charset="0"/>
              </a:rPr>
              <a:t>.</a:t>
            </a:r>
            <a:endParaRPr lang="sr-Latn-R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79930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375" y="817563"/>
            <a:ext cx="6964363" cy="667221"/>
          </a:xfrm>
        </p:spPr>
        <p:txBody>
          <a:bodyPr/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Proučavanje efekata propagande</a:t>
            </a:r>
            <a:endParaRPr lang="sr-Latn-R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1484784"/>
            <a:ext cx="7200800" cy="4608512"/>
          </a:xfrm>
        </p:spPr>
        <p:txBody>
          <a:bodyPr/>
          <a:lstStyle/>
          <a:p>
            <a:pPr marL="0" indent="0" algn="just">
              <a:buNone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	Lazarsfeld i Merton su bili zainteresovani za proučavanje efekata propagande, njenog uticaja na slušaoce radija i gledaoce filmova (Lazarsfeld i Merton, 1959). Pod propagandom podrazumevaju simbole koji utiču na javno mnjenje, a odnose se na probleme koji se smatraju kontroverznim.</a:t>
            </a:r>
          </a:p>
          <a:p>
            <a:pPr marL="0" indent="0" algn="just">
              <a:buNone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sr-Latn-RS" sz="2000">
                <a:latin typeface="Times New Roman" pitchFamily="18" charset="0"/>
                <a:cs typeface="Times New Roman" pitchFamily="18" charset="0"/>
              </a:rPr>
              <a:t>Primenjivali su analizu sadržaja 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da bi uočili </a:t>
            </a:r>
            <a:r>
              <a:rPr lang="sr-Latn-RS" sz="2000">
                <a:latin typeface="Times New Roman" pitchFamily="18" charset="0"/>
                <a:cs typeface="Times New Roman" pitchFamily="18" charset="0"/>
              </a:rPr>
              <a:t>koji će delovi proučavane građe verovatno izazvati određene efekte, 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odnosno da bi utvrdili moguće odgovore publike na propagandu. Zatim su </a:t>
            </a:r>
            <a:r>
              <a:rPr lang="sr-Latn-RS" sz="2000">
                <a:latin typeface="Times New Roman" pitchFamily="18" charset="0"/>
                <a:cs typeface="Times New Roman" pitchFamily="18" charset="0"/>
              </a:rPr>
              <a:t>analizom odgovora 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utvrđivali</a:t>
            </a:r>
            <a:r>
              <a:rPr lang="sr-Latn-RS" sz="2000">
                <a:latin typeface="Times New Roman" pitchFamily="18" charset="0"/>
                <a:cs typeface="Times New Roman" pitchFamily="18" charset="0"/>
              </a:rPr>
              <a:t> da li su reakcije primalaca zaista produkt propagande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. A</a:t>
            </a:r>
            <a:r>
              <a:rPr lang="sr-Latn-RS" sz="2000">
                <a:latin typeface="Times New Roman" pitchFamily="18" charset="0"/>
                <a:cs typeface="Times New Roman" pitchFamily="18" charset="0"/>
              </a:rPr>
              <a:t>naliza odgovora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RS" sz="2000">
                <a:latin typeface="Times New Roman" pitchFamily="18" charset="0"/>
                <a:cs typeface="Times New Roman" pitchFamily="18" charset="0"/>
              </a:rPr>
              <a:t>zahteva vođenje razgovora sa primaocima poruka i to specifične vrste razgovora u vidu fokusiranog intervjua. </a:t>
            </a:r>
            <a:endParaRPr lang="sr-Latn-R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61631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375" y="817563"/>
            <a:ext cx="6964363" cy="667221"/>
          </a:xfrm>
        </p:spPr>
        <p:txBody>
          <a:bodyPr/>
          <a:lstStyle/>
          <a:p>
            <a:r>
              <a:rPr lang="en-US" sz="2400" i="1">
                <a:latin typeface="Times New Roman" pitchFamily="18" charset="0"/>
                <a:cs typeface="Times New Roman" pitchFamily="18" charset="0"/>
              </a:rPr>
              <a:t>Lazarsfeld- Stanton Program Analyzer</a:t>
            </a:r>
            <a:endParaRPr lang="sr-Latn-RS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1484784"/>
            <a:ext cx="7200800" cy="4608512"/>
          </a:xfrm>
        </p:spPr>
        <p:txBody>
          <a:bodyPr/>
          <a:lstStyle/>
          <a:p>
            <a:pPr marL="0" indent="0" algn="just">
              <a:buNone/>
            </a:pPr>
            <a:r>
              <a:rPr lang="sr-Latn-RS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sr-Latn-RS" sz="2000">
                <a:latin typeface="Times New Roman" pitchFamily="18" charset="0"/>
                <a:cs typeface="Times New Roman" pitchFamily="18" charset="0"/>
              </a:rPr>
              <a:t>Potreba za dobijanjem informacija o primaocima poruka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, pored komplementarne upotrebe više istraživačkih postupaka, ispunjavana je primenom</a:t>
            </a:r>
            <a:r>
              <a:rPr lang="sr-Latn-RS" sz="2000">
                <a:latin typeface="Times New Roman" pitchFamily="18" charset="0"/>
                <a:cs typeface="Times New Roman" pitchFamily="18" charset="0"/>
              </a:rPr>
              <a:t> uređaja poznatog kao </a:t>
            </a:r>
            <a:r>
              <a:rPr lang="sr-Latn-RS" sz="2000" i="1">
                <a:latin typeface="Times New Roman" pitchFamily="18" charset="0"/>
                <a:cs typeface="Times New Roman" pitchFamily="18" charset="0"/>
              </a:rPr>
              <a:t>Lazarsfeld-</a:t>
            </a:r>
            <a:r>
              <a:rPr lang="en-US" sz="2000" i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RS" sz="2000" i="1">
                <a:latin typeface="Times New Roman" pitchFamily="18" charset="0"/>
                <a:cs typeface="Times New Roman" pitchFamily="18" charset="0"/>
              </a:rPr>
              <a:t>Stanton </a:t>
            </a:r>
            <a:r>
              <a:rPr lang="en-US" sz="2000" i="1">
                <a:latin typeface="Times New Roman" pitchFamily="18" charset="0"/>
                <a:cs typeface="Times New Roman" pitchFamily="18" charset="0"/>
              </a:rPr>
              <a:t>Program </a:t>
            </a:r>
            <a:r>
              <a:rPr lang="sr-Latn-RS" sz="2000" i="1">
                <a:latin typeface="Times New Roman" pitchFamily="18" charset="0"/>
                <a:cs typeface="Times New Roman" pitchFamily="18" charset="0"/>
              </a:rPr>
              <a:t>Analyzer. 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Osmišljen je u okviru Kancelarije za istraživanje radija, a tvorci su Lazarsfeld i Frank Stanton. </a:t>
            </a:r>
          </a:p>
          <a:p>
            <a:pPr marL="0" indent="0" algn="just">
              <a:buNone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i="1">
                <a:latin typeface="Times New Roman" pitchFamily="18" charset="0"/>
                <a:cs typeface="Times New Roman" pitchFamily="18" charset="0"/>
              </a:rPr>
              <a:t>Lazarsfeld- Stanton Program Analyzer 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je omogućavao slušaocima da zabeleže reakcije na radio program pritiskom dugmeta koji označava (ne)dopadanje, a odsustvo reakcije smatrano je ravnodušnim odnosom. Rezultati pritiskanja tastera beleženi su na rolnu trake, sinhronizovano sa radio programom, a uređaj se mogao koristiti i za praćenje drugih oblika komunikacije poput filma. Zabeležene reakcije su kasnije detaljnije proučavane primenom fokusiranog intervjua. </a:t>
            </a:r>
            <a:endParaRPr lang="sr-Latn-R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68937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375" y="817563"/>
            <a:ext cx="6964363" cy="667221"/>
          </a:xfrm>
        </p:spPr>
        <p:txBody>
          <a:bodyPr/>
          <a:lstStyle/>
          <a:p>
            <a:r>
              <a:rPr lang="en-US" sz="2400" i="1">
                <a:latin typeface="Times New Roman" pitchFamily="18" charset="0"/>
                <a:cs typeface="Times New Roman" pitchFamily="18" charset="0"/>
              </a:rPr>
              <a:t>Magazines in 90 Cities- Who Reads What?</a:t>
            </a:r>
            <a:endParaRPr lang="sr-Latn-RS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1484784"/>
            <a:ext cx="7200800" cy="4608512"/>
          </a:xfrm>
        </p:spPr>
        <p:txBody>
          <a:bodyPr/>
          <a:lstStyle/>
          <a:p>
            <a:pPr marL="0" indent="0" algn="just">
              <a:buNone/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Pre angažovanja u BPDI, Lazarsfeld se bavio proučavanjem čitalačkih navika čitalaca 25 časopisa (</a:t>
            </a:r>
            <a:r>
              <a:rPr lang="en-US" sz="2000" i="1">
                <a:latin typeface="Times New Roman" pitchFamily="18" charset="0"/>
                <a:cs typeface="Times New Roman" pitchFamily="18" charset="0"/>
              </a:rPr>
              <a:t>Time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i="1">
                <a:latin typeface="Times New Roman" pitchFamily="18" charset="0"/>
                <a:cs typeface="Times New Roman" pitchFamily="18" charset="0"/>
              </a:rPr>
              <a:t>Vogue 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itd.) u 90 američkih gradova (Lazarsfeld i Wyant, 1937). </a:t>
            </a:r>
          </a:p>
          <a:p>
            <a:pPr marL="0" indent="0" algn="just">
              <a:buNone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	Prema tiražu svakog časopisa na 1.000 stanovnika, za svaki grad je izračunat indeks čitanosti, a zatim proučavana veza između čitanosti i geografske lokacije, veličine grada, starosne strukture, zanimanja, obrazovnih izdataka i drugih pokazatelja. Autori su nastojali da utvrde i da li je Muncie, grad u kom je bračni par Lynd realizovao svoju poznatu studiju </a:t>
            </a:r>
            <a:r>
              <a:rPr lang="en-US" sz="2000" i="1">
                <a:latin typeface="Times New Roman" pitchFamily="18" charset="0"/>
                <a:cs typeface="Times New Roman" pitchFamily="18" charset="0"/>
              </a:rPr>
              <a:t>Middletown: A Study in Modern American Culture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, zaista tipičan američki grad i po tiražu štampe, što su potvrdili istraživanjem. </a:t>
            </a:r>
          </a:p>
          <a:p>
            <a:pPr marL="0" indent="0" algn="just">
              <a:buNone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	Već se u ovom istraživanju uočava značaj koji Lazarsfeld pridaje proučavanju strukture publike, a koje će kasnije označiti kao jedan od načina dolaska do podataka o značenju poruka za primaoce.</a:t>
            </a:r>
          </a:p>
          <a:p>
            <a:pPr marL="0" indent="0" algn="just">
              <a:buNone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marL="0" indent="0" algn="just">
              <a:buNone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	</a:t>
            </a:r>
            <a:endParaRPr lang="sr-Latn-R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16470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375" y="817563"/>
            <a:ext cx="6964363" cy="667221"/>
          </a:xfrm>
        </p:spPr>
        <p:txBody>
          <a:bodyPr/>
          <a:lstStyle/>
          <a:p>
            <a:r>
              <a:rPr lang="en-US" sz="2400" i="1">
                <a:latin typeface="Times New Roman" pitchFamily="18" charset="0"/>
                <a:cs typeface="Times New Roman" pitchFamily="18" charset="0"/>
              </a:rPr>
              <a:t>Audience Research in the Movie Field</a:t>
            </a:r>
            <a:endParaRPr lang="sr-Latn-RS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1484784"/>
            <a:ext cx="7200800" cy="4608512"/>
          </a:xfrm>
        </p:spPr>
        <p:txBody>
          <a:bodyPr/>
          <a:lstStyle/>
          <a:p>
            <a:pPr marL="0" indent="0" algn="just">
              <a:buNone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	Karakteristike filmske publike Lazarsfeld je analizirao na osnovu podataka prikupljenih u istraživanju na reprezentativnim uzorku od 800 ispitanica u gradu Central City u Illionisu, kojim je rukovodio Charles Wright Mills (Lazarsfeld, 1947). Od iste grupe ispitanica su podaci prikupljani tri puta tokom trajanja istraživanja, drugi put dva meseca nakon prvog, a treći put šest meseci kasnije. </a:t>
            </a:r>
          </a:p>
          <a:p>
            <a:pPr marL="0" indent="0" algn="just">
              <a:buNone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	Osnovno pitanje odnosilo se na učestalost odlaženja u bioskop, a s tim u vezi javila se nedoumica na osnovu kolike učestalosti posećivanja bioskopa treba odrediti ko spada u filmsku publiku, kao i da li je odlazak na projekcije adekvatan pokazatelj. </a:t>
            </a:r>
          </a:p>
          <a:p>
            <a:pPr marL="0" indent="0" algn="just">
              <a:buNone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	Publika je analizirana na osnovu starosne strukture, obrazovanja, razloga za odlazak u bioskop, ko ih savetuje pri izboru filmova, koga one savetuju itd. 	</a:t>
            </a:r>
            <a:endParaRPr lang="sr-Latn-R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24293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375" y="817563"/>
            <a:ext cx="6964363" cy="667221"/>
          </a:xfrm>
        </p:spPr>
        <p:txBody>
          <a:bodyPr/>
          <a:lstStyle/>
          <a:p>
            <a:r>
              <a:rPr lang="en-US" sz="2400" i="1">
                <a:latin typeface="Times New Roman" pitchFamily="18" charset="0"/>
                <a:cs typeface="Times New Roman" pitchFamily="18" charset="0"/>
              </a:rPr>
              <a:t>Radio and the Printed Page</a:t>
            </a:r>
            <a:endParaRPr lang="sr-Latn-R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1484784"/>
            <a:ext cx="7200800" cy="4608512"/>
          </a:xfrm>
        </p:spPr>
        <p:txBody>
          <a:bodyPr/>
          <a:lstStyle/>
          <a:p>
            <a:pPr marL="0" indent="0" algn="just">
              <a:buNone/>
            </a:pPr>
            <a:r>
              <a:rPr lang="sr-Latn-RS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U studiji su prikazani nalazi istraživanja o odnosu slušanja radija i praćenja štampanih sredstava društvene komunikacije, poput novina i knjiga (Lazarsfeld, 1940). </a:t>
            </a:r>
          </a:p>
          <a:p>
            <a:pPr marL="0" indent="0" algn="just">
              <a:buNone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	Upotrebljeni</a:t>
            </a:r>
            <a:r>
              <a:rPr lang="sr-Latn-RS" sz="2000">
                <a:latin typeface="Times New Roman" pitchFamily="18" charset="0"/>
                <a:cs typeface="Times New Roman" pitchFamily="18" charset="0"/>
              </a:rPr>
              <a:t> su empirijski podaci prikupljeni primenom različitih 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istraživačkih </a:t>
            </a:r>
            <a:r>
              <a:rPr lang="sr-Latn-RS" sz="2000">
                <a:latin typeface="Times New Roman" pitchFamily="18" charset="0"/>
                <a:cs typeface="Times New Roman" pitchFamily="18" charset="0"/>
              </a:rPr>
              <a:t>postupaka: naučnim razgovorom, anketnim istraživanjem licem u lice, telefonskim anketnim istraživanjem, metodom slučaja, analizom sadržaja itd. Iskustveni materijal je prikupljen u različitim vremenskim periodima, u različitim područjima SAD-a, na uzorcima različite strukture i veličine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, a prikupljale su ga i druge organizacije, pored Kancelarije za istraživanje radija</a:t>
            </a:r>
            <a:r>
              <a:rPr lang="sr-Latn-RS" sz="2000">
                <a:latin typeface="Times New Roman" pitchFamily="18" charset="0"/>
                <a:cs typeface="Times New Roman" pitchFamily="18" charset="0"/>
              </a:rPr>
              <a:t>. </a:t>
            </a:r>
            <a:endParaRPr lang="en-US" sz="200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	Studija je primer komplementarne upotrebe različitih izvora podataka, kvantitativnih i kvalitativnih, što je u saglasnosti sa Lazarsfeldovim metodskim načelima (Bogdanović, 1981). </a:t>
            </a:r>
            <a:endParaRPr lang="sr-Latn-R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381998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ushpin">
  <a:themeElements>
    <a:clrScheme name="Pushpin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Pushpin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ushp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3246</TotalTime>
  <Words>1726</Words>
  <Application>Microsoft Office PowerPoint</Application>
  <PresentationFormat>On-screen Show (4:3)</PresentationFormat>
  <Paragraphs>66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Brush Script MT</vt:lpstr>
      <vt:lpstr>Calibri</vt:lpstr>
      <vt:lpstr>Constantia</vt:lpstr>
      <vt:lpstr>Franklin Gothic Book</vt:lpstr>
      <vt:lpstr>Rage Italic</vt:lpstr>
      <vt:lpstr>Times New Roman</vt:lpstr>
      <vt:lpstr>Pushpin</vt:lpstr>
      <vt:lpstr>Lazarsfeldovi doprinosi proučavanju društvene komunikacije</vt:lpstr>
      <vt:lpstr>Lazarsfeldovi doprinosi metodologiji socioloških istraživanja</vt:lpstr>
      <vt:lpstr>Biro za primenjeno društveno istraživanje</vt:lpstr>
      <vt:lpstr>Proučavanje društvene komunikacije</vt:lpstr>
      <vt:lpstr>Proučavanje efekata propagande</vt:lpstr>
      <vt:lpstr>Lazarsfeld- Stanton Program Analyzer</vt:lpstr>
      <vt:lpstr>Magazines in 90 Cities- Who Reads What?</vt:lpstr>
      <vt:lpstr>Audience Research in the Movie Field</vt:lpstr>
      <vt:lpstr>Radio and the Printed Page</vt:lpstr>
      <vt:lpstr>The People Look at Radio</vt:lpstr>
      <vt:lpstr>Radio Listening in America: The People Look at Radio- Again</vt:lpstr>
      <vt:lpstr>The People’s Choice</vt:lpstr>
      <vt:lpstr>Empirizam </vt:lpstr>
      <vt:lpstr>Literatura</vt:lpstr>
      <vt:lpstr>Literatura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Društveni položaj poljoprivrednika u Srbiji</dc:title>
  <dc:creator>Irena</dc:creator>
  <cp:lastModifiedBy>Zeljka Manic</cp:lastModifiedBy>
  <cp:revision>473</cp:revision>
  <dcterms:created xsi:type="dcterms:W3CDTF">2015-09-17T19:38:07Z</dcterms:created>
  <dcterms:modified xsi:type="dcterms:W3CDTF">2020-04-03T14:25:12Z</dcterms:modified>
</cp:coreProperties>
</file>