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8" r:id="rId3"/>
    <p:sldId id="309" r:id="rId4"/>
    <p:sldId id="257" r:id="rId5"/>
    <p:sldId id="258" r:id="rId6"/>
    <p:sldId id="310"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0" r:id="rId48"/>
    <p:sldId id="301" r:id="rId49"/>
    <p:sldId id="302" r:id="rId50"/>
    <p:sldId id="303" r:id="rId51"/>
    <p:sldId id="304" r:id="rId52"/>
    <p:sldId id="305" r:id="rId53"/>
    <p:sldId id="306"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558F5-FFDE-467B-8A3A-5ED4C65CB2FE}"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558F5-FFDE-467B-8A3A-5ED4C65CB2FE}"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558F5-FFDE-467B-8A3A-5ED4C65CB2FE}"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558F5-FFDE-467B-8A3A-5ED4C65CB2FE}"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558F5-FFDE-467B-8A3A-5ED4C65CB2FE}" type="datetimeFigureOut">
              <a:rPr lang="en-US" smtClean="0"/>
              <a:pPr/>
              <a:t>5/13/2020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558F5-FFDE-467B-8A3A-5ED4C65CB2FE}"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558F5-FFDE-467B-8A3A-5ED4C65CB2FE}" type="datetimeFigureOut">
              <a:rPr lang="en-US" smtClean="0"/>
              <a:pPr/>
              <a:t>5/13/2020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558F5-FFDE-467B-8A3A-5ED4C65CB2FE}" type="datetimeFigureOut">
              <a:rPr lang="en-US" smtClean="0"/>
              <a:pPr/>
              <a:t>5/13/2020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558F5-FFDE-467B-8A3A-5ED4C65CB2FE}" type="datetimeFigureOut">
              <a:rPr lang="en-US" smtClean="0"/>
              <a:pPr/>
              <a:t>5/13/2020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558F5-FFDE-467B-8A3A-5ED4C65CB2FE}"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558F5-FFDE-467B-8A3A-5ED4C65CB2FE}" type="datetimeFigureOut">
              <a:rPr lang="en-US" smtClean="0"/>
              <a:pPr/>
              <a:t>5/13/2020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9435B9-8B2D-4B0A-A5CB-7B8F8F9D37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558F5-FFDE-467B-8A3A-5ED4C65CB2FE}" type="datetimeFigureOut">
              <a:rPr lang="en-US" smtClean="0"/>
              <a:pPr/>
              <a:t>5/13/2020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435B9-8B2D-4B0A-A5CB-7B8F8F9D37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oholy-nagy.org/" TargetMode="External"/><Relationship Id="rId2" Type="http://schemas.openxmlformats.org/officeDocument/2006/relationships/hyperlink" Target="https://www.youtube.com/watch?v=l7iKw2Qtr6w"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e66Z5WgDJW4"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nVnF9A3azSA"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hyperlink" Target="https://www.youtube.com/watch?v=QHdK19meZTk"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wassilykandinsky.net/book-pointlinetoplane.html"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NSKY9MJOk0Y"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hyperlink" Target="https://monoskop.org/images/c/cb/Moholy-Nagy_Laszlo_Painting_Photography_Film.pdf"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www.guggenheim.org/artwork/2979" TargetMode="External"/><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hyperlink" Target="https://www.guggenheim.org/artwork/artist/laszlo-moholy-nagy"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guggenheim.org/artwork/5665" TargetMode="External"/><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hyperlink" Target="https://www.youtube.com/watch?v=vBZj4Me3RK8"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ediation.centrepompidou.fr/education/ressources/ENS-kandinsky-mono-EN/ENS-kandinsky-monographie-EN.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uggenheim.org/artwork/192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Latn-RS" dirty="0" smtClean="0"/>
              <a:t>b</a:t>
            </a:r>
            <a:r>
              <a:rPr lang="en-US" dirty="0" err="1" smtClean="0"/>
              <a:t>auhaus</a:t>
            </a:r>
            <a:r>
              <a:rPr lang="sr-Latn-RS" dirty="0" smtClean="0"/>
              <a:t>:</a:t>
            </a:r>
            <a:r>
              <a:rPr lang="en-US" dirty="0" smtClean="0"/>
              <a:t> </a:t>
            </a:r>
            <a:r>
              <a:rPr lang="en-US" dirty="0" err="1" smtClean="0"/>
              <a:t>kandinski</a:t>
            </a:r>
            <a:r>
              <a:rPr lang="en-US" dirty="0" smtClean="0"/>
              <a:t>, </a:t>
            </a:r>
            <a:r>
              <a:rPr lang="en-US" dirty="0" err="1" smtClean="0"/>
              <a:t>moholji</a:t>
            </a:r>
            <a:r>
              <a:rPr lang="sr-Latn-RS" dirty="0" smtClean="0"/>
              <a:t>-</a:t>
            </a:r>
            <a:r>
              <a:rPr lang="en-US" dirty="0" err="1" smtClean="0"/>
              <a:t>na</a:t>
            </a:r>
            <a:r>
              <a:rPr lang="sr-Latn-RS" dirty="0" smtClean="0"/>
              <a:t>đ</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srcRect/>
          <a:stretch>
            <a:fillRect/>
          </a:stretch>
        </p:blipFill>
        <p:spPr bwMode="auto">
          <a:xfrm>
            <a:off x="729316" y="1295400"/>
            <a:ext cx="7805083" cy="4952766"/>
          </a:xfrm>
          <a:prstGeom prst="rect">
            <a:avLst/>
          </a:prstGeom>
          <a:noFill/>
          <a:ln w="9525">
            <a:noFill/>
            <a:miter lim="800000"/>
            <a:headEnd/>
            <a:tailEnd/>
          </a:ln>
        </p:spPr>
      </p:pic>
      <p:sp>
        <p:nvSpPr>
          <p:cNvPr id="40963" name="Rectangle 2"/>
          <p:cNvSpPr>
            <a:spLocks noChangeArrowheads="1"/>
          </p:cNvSpPr>
          <p:nvPr/>
        </p:nvSpPr>
        <p:spPr bwMode="auto">
          <a:xfrm>
            <a:off x="228600" y="533400"/>
            <a:ext cx="8763000" cy="646331"/>
          </a:xfrm>
          <a:prstGeom prst="rect">
            <a:avLst/>
          </a:prstGeom>
          <a:noFill/>
          <a:ln w="9525">
            <a:noFill/>
            <a:miter lim="800000"/>
            <a:headEnd/>
            <a:tailEnd/>
          </a:ln>
        </p:spPr>
        <p:txBody>
          <a:bodyPr>
            <a:spAutoFit/>
          </a:bodyPr>
          <a:lstStyle/>
          <a:p>
            <a:pPr algn="ctr"/>
            <a:r>
              <a:rPr lang="sr-Latn-RS" dirty="0" smtClean="0">
                <a:latin typeface="Calibri" pitchFamily="34" charset="0"/>
              </a:rPr>
              <a:t>Kandinski, 1925, </a:t>
            </a:r>
            <a:r>
              <a:rPr lang="sr-Latn-RS" i="1" dirty="0" smtClean="0">
                <a:latin typeface="Calibri" pitchFamily="34" charset="0"/>
              </a:rPr>
              <a:t>Žuto, crveno i plavo, </a:t>
            </a:r>
            <a:r>
              <a:rPr lang="sr-Latn-RS" dirty="0" smtClean="0">
                <a:latin typeface="Calibri" pitchFamily="34" charset="0"/>
              </a:rPr>
              <a:t>ulje na platnu</a:t>
            </a:r>
            <a:r>
              <a:rPr lang="en-US" dirty="0" smtClean="0">
                <a:latin typeface="Calibri" pitchFamily="34" charset="0"/>
              </a:rPr>
              <a:t>, </a:t>
            </a:r>
            <a:r>
              <a:rPr lang="en-US" dirty="0">
                <a:latin typeface="Calibri" pitchFamily="34" charset="0"/>
              </a:rPr>
              <a:t>127x200cm; Centre Georges Pompidou, Paris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457200" y="152400"/>
            <a:ext cx="8229600" cy="1143000"/>
          </a:xfrm>
        </p:spPr>
        <p:txBody>
          <a:bodyPr>
            <a:noAutofit/>
          </a:bodyPr>
          <a:lstStyle/>
          <a:p>
            <a:r>
              <a:rPr lang="sr-Latn-CS" sz="2400" dirty="0" smtClean="0"/>
              <a:t>laslo moholji-nađ (</a:t>
            </a:r>
            <a:r>
              <a:rPr lang="en-US" sz="2400" dirty="0" smtClean="0">
                <a:hlinkClick r:id="rId2"/>
              </a:rPr>
              <a:t>https://www.youtube.com/watch?v=l7iKw2Qtr6w</a:t>
            </a:r>
            <a:r>
              <a:rPr lang="sr-Latn-RS" sz="2400" dirty="0" smtClean="0"/>
              <a:t> i </a:t>
            </a:r>
            <a:r>
              <a:rPr lang="en-US" sz="2400" dirty="0" smtClean="0">
                <a:hlinkClick r:id="rId3"/>
              </a:rPr>
              <a:t>https://moholy-nagy.org/</a:t>
            </a:r>
            <a:r>
              <a:rPr lang="sr-Latn-RS" sz="2400" dirty="0" smtClean="0"/>
              <a:t>)</a:t>
            </a:r>
            <a:endParaRPr lang="en-US" sz="2400" dirty="0"/>
          </a:p>
        </p:txBody>
      </p:sp>
      <p:sp>
        <p:nvSpPr>
          <p:cNvPr id="93187" name="Rectangle 3"/>
          <p:cNvSpPr>
            <a:spLocks noGrp="1" noChangeArrowheads="1"/>
          </p:cNvSpPr>
          <p:nvPr>
            <p:ph type="body" idx="4294967295"/>
          </p:nvPr>
        </p:nvSpPr>
        <p:spPr>
          <a:xfrm>
            <a:off x="228600" y="1524000"/>
            <a:ext cx="8686800" cy="4953000"/>
          </a:xfrm>
        </p:spPr>
        <p:txBody>
          <a:bodyPr>
            <a:normAutofit lnSpcReduction="10000"/>
          </a:bodyPr>
          <a:lstStyle/>
          <a:p>
            <a:pPr>
              <a:lnSpc>
                <a:spcPct val="90000"/>
              </a:lnSpc>
            </a:pPr>
            <a:r>
              <a:rPr lang="sr-Latn-CS" sz="2000" dirty="0"/>
              <a:t>Na Bauhausu </a:t>
            </a:r>
            <a:r>
              <a:rPr lang="sr-Latn-CS" sz="2000" dirty="0" smtClean="0"/>
              <a:t>tokom 20-ih </a:t>
            </a:r>
            <a:r>
              <a:rPr lang="sr-Latn-CS" sz="2000" dirty="0"/>
              <a:t>Valter Gropijus, Oskar Šlemer i Laslo </a:t>
            </a:r>
            <a:r>
              <a:rPr lang="sr-Latn-CS" sz="2000" dirty="0" smtClean="0"/>
              <a:t>Moholji-Nađ </a:t>
            </a:r>
            <a:r>
              <a:rPr lang="sr-Latn-CS" sz="2000" dirty="0"/>
              <a:t>su </a:t>
            </a:r>
            <a:r>
              <a:rPr lang="sr-Latn-CS" sz="2000" dirty="0" smtClean="0"/>
              <a:t>Bauhaus preorijentisali od ekspresionizma </a:t>
            </a:r>
            <a:r>
              <a:rPr lang="sr-Latn-CS" sz="2000" dirty="0"/>
              <a:t>koji je bio vezan za ovu instituciju tokom njenih ranih </a:t>
            </a:r>
            <a:r>
              <a:rPr lang="sr-Latn-CS" sz="2000" dirty="0" smtClean="0"/>
              <a:t>godina ka konstruktivizmu.</a:t>
            </a:r>
            <a:endParaRPr lang="sr-Latn-CS" sz="2000" dirty="0"/>
          </a:p>
          <a:p>
            <a:pPr>
              <a:lnSpc>
                <a:spcPct val="90000"/>
              </a:lnSpc>
            </a:pPr>
            <a:r>
              <a:rPr lang="sr-Latn-CS" sz="2000" dirty="0"/>
              <a:t>Kritikujući svoje kolege – «svi ste vi bolesni romantičari» - </a:t>
            </a:r>
            <a:r>
              <a:rPr lang="sr-Latn-CS" sz="2000" dirty="0" smtClean="0"/>
              <a:t>Moholji-Nađ </a:t>
            </a:r>
            <a:r>
              <a:rPr lang="sr-Latn-CS" sz="2000" dirty="0"/>
              <a:t>se suprotstavljao retorici ekspresionizma, ukorenjenoj u romantičarskim pojmovima sopstva </a:t>
            </a:r>
          </a:p>
          <a:p>
            <a:pPr>
              <a:lnSpc>
                <a:spcPct val="90000"/>
              </a:lnSpc>
            </a:pPr>
            <a:r>
              <a:rPr lang="sr-Latn-CS" sz="2000" dirty="0"/>
              <a:t>Modelovao je sebe kao inženjera koji radi naučno i u anonimnosti</a:t>
            </a:r>
          </a:p>
          <a:p>
            <a:pPr>
              <a:lnSpc>
                <a:spcPct val="90000"/>
              </a:lnSpc>
            </a:pPr>
            <a:r>
              <a:rPr lang="sr-Latn-CS" sz="2000" dirty="0"/>
              <a:t>odrekao se ideje da on kao umetnik treba da se bori za 'stil jedinstvenog (prepoznatljivog) potpisa'. U ovu svrhu njegovo delo </a:t>
            </a:r>
            <a:r>
              <a:rPr lang="sr-Latn-CS" sz="2000" dirty="0" smtClean="0"/>
              <a:t>podriva </a:t>
            </a:r>
            <a:r>
              <a:rPr lang="sr-Latn-CS" sz="2000" dirty="0"/>
              <a:t>humanistički pogled na umetničku praksu kao originalne i potpuno autonomne napore koji su izdignuti iznad svih drugih manuelnih napora.</a:t>
            </a:r>
          </a:p>
          <a:p>
            <a:pPr>
              <a:lnSpc>
                <a:spcPct val="90000"/>
              </a:lnSpc>
            </a:pPr>
            <a:r>
              <a:rPr lang="sr-Latn-CS" sz="2000" dirty="0"/>
              <a:t>Npr </a:t>
            </a:r>
            <a:r>
              <a:rPr lang="sr-Latn-CS" sz="2000" dirty="0" smtClean="0"/>
              <a:t>‘Svetlosno-prostorni modulator' </a:t>
            </a:r>
            <a:r>
              <a:rPr lang="sr-Latn-CS" sz="2000" dirty="0"/>
              <a:t>(1923-30) </a:t>
            </a:r>
            <a:r>
              <a:rPr lang="sr-Latn-CS" sz="2000" dirty="0" smtClean="0"/>
              <a:t>nalazi </a:t>
            </a:r>
            <a:r>
              <a:rPr lang="sr-Latn-CS" sz="2000" dirty="0"/>
              <a:t>se negde između mašine i umetničkog dela - to je kinetička skulptura koja odražava i projektuje svetlo – 'svetlosna fontana' napravljena od metala i ogledala. </a:t>
            </a:r>
          </a:p>
          <a:p>
            <a:pPr>
              <a:lnSpc>
                <a:spcPct val="90000"/>
              </a:lnSpc>
            </a:pPr>
            <a:r>
              <a:rPr lang="sr-Latn-CS" sz="2000" dirty="0"/>
              <a:t>Napravljen u saradnji sa nemačkom inženjerskom firmom AEG, </a:t>
            </a:r>
            <a:r>
              <a:rPr lang="sr-Latn-CS" sz="2000" dirty="0" smtClean="0"/>
              <a:t>‘Svetlosno-prostorni modulator’ predstavlja rezultat </a:t>
            </a:r>
            <a:r>
              <a:rPr lang="sr-Latn-CS" sz="2000" dirty="0"/>
              <a:t>aktivnosti koje je </a:t>
            </a:r>
            <a:r>
              <a:rPr lang="sr-Latn-CS" sz="2000" dirty="0" smtClean="0"/>
              <a:t>Moholji-Nađi </a:t>
            </a:r>
            <a:r>
              <a:rPr lang="sr-Latn-CS" sz="2000" dirty="0"/>
              <a:t>ohrabrivao na Bauhausu: </a:t>
            </a:r>
            <a:r>
              <a:rPr lang="sr-Latn-CS" sz="2000" dirty="0" smtClean="0"/>
              <a:t>industrijsku saradnju, </a:t>
            </a:r>
            <a:r>
              <a:rPr lang="sr-Latn-CS" sz="2000" dirty="0"/>
              <a:t>konstruktivizam, </a:t>
            </a:r>
            <a:r>
              <a:rPr lang="sr-Latn-CS" sz="2000" dirty="0" smtClean="0"/>
              <a:t>fotografiju </a:t>
            </a:r>
            <a:r>
              <a:rPr lang="sr-Latn-CS" sz="2000" dirty="0"/>
              <a:t>(posebno </a:t>
            </a:r>
            <a:r>
              <a:rPr lang="sr-Latn-CS" sz="2000" dirty="0" smtClean="0"/>
              <a:t>piktograme) </a:t>
            </a:r>
            <a:r>
              <a:rPr lang="sr-Latn-CS" sz="2000" dirty="0"/>
              <a:t>i film.</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moholy-nagy.org/assets/images/posts/COM.030.jpg"/>
          <p:cNvPicPr>
            <a:picLocks noChangeAspect="1" noChangeArrowheads="1"/>
          </p:cNvPicPr>
          <p:nvPr/>
        </p:nvPicPr>
        <p:blipFill>
          <a:blip r:embed="rId2"/>
          <a:srcRect/>
          <a:stretch>
            <a:fillRect/>
          </a:stretch>
        </p:blipFill>
        <p:spPr bwMode="auto">
          <a:xfrm>
            <a:off x="0" y="0"/>
            <a:ext cx="5249863" cy="3810000"/>
          </a:xfrm>
          <a:prstGeom prst="rect">
            <a:avLst/>
          </a:prstGeom>
          <a:noFill/>
          <a:ln w="9525">
            <a:noFill/>
            <a:miter lim="800000"/>
            <a:headEnd/>
            <a:tailEnd/>
          </a:ln>
        </p:spPr>
      </p:pic>
      <p:pic>
        <p:nvPicPr>
          <p:cNvPr id="43011" name="Picture 4" descr="http://moholy-nagy.org/assets/images/posts/COM.031.jpg"/>
          <p:cNvPicPr>
            <a:picLocks noChangeAspect="1" noChangeArrowheads="1"/>
          </p:cNvPicPr>
          <p:nvPr/>
        </p:nvPicPr>
        <p:blipFill>
          <a:blip r:embed="rId3"/>
          <a:srcRect/>
          <a:stretch>
            <a:fillRect/>
          </a:stretch>
        </p:blipFill>
        <p:spPr bwMode="auto">
          <a:xfrm>
            <a:off x="5224463" y="1981200"/>
            <a:ext cx="3919537" cy="4876800"/>
          </a:xfrm>
          <a:prstGeom prst="rect">
            <a:avLst/>
          </a:prstGeom>
          <a:noFill/>
          <a:ln w="9525">
            <a:noFill/>
            <a:miter lim="800000"/>
            <a:headEnd/>
            <a:tailEnd/>
          </a:ln>
        </p:spPr>
      </p:pic>
      <p:sp>
        <p:nvSpPr>
          <p:cNvPr id="43012" name="Rectangle 3"/>
          <p:cNvSpPr>
            <a:spLocks noChangeArrowheads="1"/>
          </p:cNvSpPr>
          <p:nvPr/>
        </p:nvSpPr>
        <p:spPr bwMode="auto">
          <a:xfrm>
            <a:off x="5410200" y="304800"/>
            <a:ext cx="3581400" cy="646331"/>
          </a:xfrm>
          <a:prstGeom prst="rect">
            <a:avLst/>
          </a:prstGeom>
          <a:noFill/>
          <a:ln w="9525">
            <a:noFill/>
            <a:miter lim="800000"/>
            <a:headEnd/>
            <a:tailEnd/>
          </a:ln>
        </p:spPr>
        <p:txBody>
          <a:bodyPr wrap="square">
            <a:spAutoFit/>
          </a:bodyPr>
          <a:lstStyle/>
          <a:p>
            <a:r>
              <a:rPr lang="sr-Latn-CS" dirty="0" smtClean="0">
                <a:latin typeface="Calibri" pitchFamily="34" charset="0"/>
              </a:rPr>
              <a:t>laslo moholji-nađ, grafičko rešenje bauhaus izdanja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838200" y="685800"/>
            <a:ext cx="3006725" cy="923330"/>
          </a:xfrm>
          <a:prstGeom prst="rect">
            <a:avLst/>
          </a:prstGeom>
          <a:noFill/>
          <a:ln w="9525">
            <a:noFill/>
            <a:miter lim="800000"/>
            <a:headEnd/>
            <a:tailEnd/>
          </a:ln>
        </p:spPr>
        <p:txBody>
          <a:bodyPr>
            <a:spAutoFit/>
          </a:bodyPr>
          <a:lstStyle/>
          <a:p>
            <a:pPr algn="r"/>
            <a:r>
              <a:rPr lang="sr-Latn-CS" dirty="0" smtClean="0">
                <a:latin typeface="Calibri" pitchFamily="34" charset="0"/>
              </a:rPr>
              <a:t>Laslo Moholji-Nađ, </a:t>
            </a:r>
            <a:r>
              <a:rPr lang="en-US" dirty="0">
                <a:latin typeface="Calibri" pitchFamily="34" charset="0"/>
              </a:rPr>
              <a:t>19</a:t>
            </a:r>
            <a:r>
              <a:rPr lang="sr-Latn-CS" dirty="0">
                <a:latin typeface="Calibri" pitchFamily="34" charset="0"/>
              </a:rPr>
              <a:t>23, </a:t>
            </a:r>
            <a:r>
              <a:rPr lang="sr-Latn-CS" i="1" dirty="0" smtClean="0">
                <a:latin typeface="Calibri" pitchFamily="34" charset="0"/>
              </a:rPr>
              <a:t>Ruine zamka u Rajnskoj oblasti </a:t>
            </a:r>
            <a:r>
              <a:rPr lang="sr-Latn-CS" dirty="0" smtClean="0">
                <a:latin typeface="Calibri" pitchFamily="34" charset="0"/>
              </a:rPr>
              <a:t>, fotografija</a:t>
            </a:r>
            <a:endParaRPr lang="en-US" dirty="0">
              <a:latin typeface="Calibri" pitchFamily="34" charset="0"/>
            </a:endParaRPr>
          </a:p>
        </p:txBody>
      </p:sp>
      <p:pic>
        <p:nvPicPr>
          <p:cNvPr id="44035" name="Picture 2" descr="http://moholy-nagy.org/assets/images/posts/FGF.055.jpg"/>
          <p:cNvPicPr>
            <a:picLocks noChangeAspect="1" noChangeArrowheads="1"/>
          </p:cNvPicPr>
          <p:nvPr/>
        </p:nvPicPr>
        <p:blipFill>
          <a:blip r:embed="rId2"/>
          <a:srcRect/>
          <a:stretch>
            <a:fillRect/>
          </a:stretch>
        </p:blipFill>
        <p:spPr bwMode="auto">
          <a:xfrm>
            <a:off x="4572000" y="609600"/>
            <a:ext cx="4057650" cy="5486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moholy-nagy.org/assets/images/posts/FGF.024.jpg"/>
          <p:cNvPicPr>
            <a:picLocks noChangeAspect="1" noChangeArrowheads="1"/>
          </p:cNvPicPr>
          <p:nvPr/>
        </p:nvPicPr>
        <p:blipFill>
          <a:blip r:embed="rId2"/>
          <a:srcRect/>
          <a:stretch>
            <a:fillRect/>
          </a:stretch>
        </p:blipFill>
        <p:spPr bwMode="auto">
          <a:xfrm>
            <a:off x="4572000" y="685800"/>
            <a:ext cx="4067175" cy="5486400"/>
          </a:xfrm>
          <a:prstGeom prst="rect">
            <a:avLst/>
          </a:prstGeom>
          <a:noFill/>
          <a:ln w="9525">
            <a:noFill/>
            <a:miter lim="800000"/>
            <a:headEnd/>
            <a:tailEnd/>
          </a:ln>
        </p:spPr>
      </p:pic>
      <p:sp>
        <p:nvSpPr>
          <p:cNvPr id="45059" name="Rectangle 2"/>
          <p:cNvSpPr>
            <a:spLocks noChangeArrowheads="1"/>
          </p:cNvSpPr>
          <p:nvPr/>
        </p:nvSpPr>
        <p:spPr bwMode="auto">
          <a:xfrm>
            <a:off x="1295400" y="609600"/>
            <a:ext cx="2895600" cy="923330"/>
          </a:xfrm>
          <a:prstGeom prst="rect">
            <a:avLst/>
          </a:prstGeom>
          <a:noFill/>
          <a:ln w="9525">
            <a:noFill/>
            <a:miter lim="800000"/>
            <a:headEnd/>
            <a:tailEnd/>
          </a:ln>
        </p:spPr>
        <p:txBody>
          <a:bodyPr>
            <a:spAutoFit/>
          </a:bodyPr>
          <a:lstStyle/>
          <a:p>
            <a:pPr algn="r"/>
            <a:r>
              <a:rPr lang="sr-Latn-CS" dirty="0" smtClean="0">
                <a:latin typeface="Calibri" pitchFamily="34" charset="0"/>
              </a:rPr>
              <a:t>Laslo Moholji-Nađ, </a:t>
            </a:r>
            <a:r>
              <a:rPr lang="en-US" dirty="0">
                <a:latin typeface="Calibri" pitchFamily="34" charset="0"/>
              </a:rPr>
              <a:t>1925, </a:t>
            </a:r>
            <a:r>
              <a:rPr lang="sr-Latn-RS" i="1" dirty="0" smtClean="0">
                <a:latin typeface="Calibri" pitchFamily="34" charset="0"/>
              </a:rPr>
              <a:t>Ajfelova kula, Pariz</a:t>
            </a:r>
            <a:r>
              <a:rPr lang="sr-Latn-RS" dirty="0" smtClean="0">
                <a:latin typeface="Calibri" pitchFamily="34" charset="0"/>
              </a:rPr>
              <a:t>, fotografija</a:t>
            </a:r>
            <a:endParaRPr lang="en-US" dirty="0">
              <a:latin typeface="Calibri" pitchFamily="34" charset="0"/>
            </a:endParaRPr>
          </a:p>
        </p:txBody>
      </p:sp>
      <p:sp>
        <p:nvSpPr>
          <p:cNvPr id="45060" name="Rectangle 3"/>
          <p:cNvSpPr>
            <a:spLocks noChangeArrowheads="1"/>
          </p:cNvSpPr>
          <p:nvPr/>
        </p:nvSpPr>
        <p:spPr bwMode="auto">
          <a:xfrm>
            <a:off x="381000" y="2438400"/>
            <a:ext cx="3810000" cy="3785652"/>
          </a:xfrm>
          <a:prstGeom prst="rect">
            <a:avLst/>
          </a:prstGeom>
          <a:noFill/>
          <a:ln w="9525">
            <a:noFill/>
            <a:miter lim="800000"/>
            <a:headEnd/>
            <a:tailEnd/>
          </a:ln>
        </p:spPr>
        <p:txBody>
          <a:bodyPr wrap="square">
            <a:spAutoFit/>
          </a:bodyPr>
          <a:lstStyle/>
          <a:p>
            <a:r>
              <a:rPr lang="sr-Latn-CS" sz="2000" dirty="0" smtClean="0">
                <a:latin typeface="Calibri" pitchFamily="34" charset="0"/>
              </a:rPr>
              <a:t>Moholji-Nađ se </a:t>
            </a:r>
            <a:r>
              <a:rPr lang="sr-Latn-CS" sz="2000" dirty="0">
                <a:latin typeface="Calibri" pitchFamily="34" charset="0"/>
              </a:rPr>
              <a:t>poput</a:t>
            </a:r>
            <a:r>
              <a:rPr lang="en-US" sz="2000" dirty="0">
                <a:latin typeface="Calibri" pitchFamily="34" charset="0"/>
              </a:rPr>
              <a:t> </a:t>
            </a:r>
            <a:r>
              <a:rPr lang="en-US" sz="2000" dirty="0" smtClean="0">
                <a:latin typeface="Calibri" pitchFamily="34" charset="0"/>
              </a:rPr>
              <a:t>Rod</a:t>
            </a:r>
            <a:r>
              <a:rPr lang="sr-Latn-RS" sz="2000" dirty="0" smtClean="0">
                <a:latin typeface="Calibri" pitchFamily="34" charset="0"/>
              </a:rPr>
              <a:t>č</a:t>
            </a:r>
            <a:r>
              <a:rPr lang="en-US" sz="2000" dirty="0" err="1" smtClean="0">
                <a:latin typeface="Calibri" pitchFamily="34" charset="0"/>
              </a:rPr>
              <a:t>enk</a:t>
            </a:r>
            <a:r>
              <a:rPr lang="sr-Latn-CS" sz="2000" dirty="0" smtClean="0">
                <a:latin typeface="Calibri" pitchFamily="34" charset="0"/>
              </a:rPr>
              <a:t>a</a:t>
            </a:r>
            <a:r>
              <a:rPr lang="sr-Latn-RS" sz="2000" dirty="0" smtClean="0">
                <a:latin typeface="Calibri" pitchFamily="34" charset="0"/>
              </a:rPr>
              <a:t> </a:t>
            </a:r>
            <a:r>
              <a:rPr lang="sr-Latn-CS" sz="2000" dirty="0" smtClean="0">
                <a:latin typeface="Calibri" pitchFamily="34" charset="0"/>
              </a:rPr>
              <a:t>suprotstavljao </a:t>
            </a:r>
            <a:r>
              <a:rPr lang="sr-Latn-CS" sz="2000" dirty="0">
                <a:latin typeface="Calibri" pitchFamily="34" charset="0"/>
              </a:rPr>
              <a:t>automatskoj prirodi percepcije</a:t>
            </a:r>
          </a:p>
          <a:p>
            <a:endParaRPr lang="sr-Latn-CS" sz="2000" dirty="0">
              <a:latin typeface="Calibri" pitchFamily="34" charset="0"/>
            </a:endParaRPr>
          </a:p>
          <a:p>
            <a:r>
              <a:rPr lang="sr-Latn-CS" sz="2000" b="1" dirty="0">
                <a:latin typeface="Calibri" pitchFamily="34" charset="0"/>
              </a:rPr>
              <a:t>P</a:t>
            </a:r>
            <a:r>
              <a:rPr lang="sr-Latn-CS" sz="2000" dirty="0">
                <a:latin typeface="Calibri" pitchFamily="34" charset="0"/>
              </a:rPr>
              <a:t>o njegovom mišljenju fotografija je bila način </a:t>
            </a:r>
            <a:r>
              <a:rPr lang="sr-Latn-CS" sz="2000" u="sng" dirty="0">
                <a:latin typeface="Calibri" pitchFamily="34" charset="0"/>
              </a:rPr>
              <a:t>treniranja pogleda i razvijanja čula do krajnjih granica</a:t>
            </a:r>
          </a:p>
          <a:p>
            <a:endParaRPr lang="sr-Latn-CS" sz="2000" dirty="0">
              <a:latin typeface="Calibri" pitchFamily="34" charset="0"/>
            </a:endParaRPr>
          </a:p>
          <a:p>
            <a:r>
              <a:rPr lang="sr-Latn-CS" sz="2000" dirty="0">
                <a:latin typeface="Calibri" pitchFamily="34" charset="0"/>
              </a:rPr>
              <a:t>Tradicionalne forme percepcije, verovao je, nisu mogle više da izraze obilju čulnih izazova modernog života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p:cNvPicPr>
            <a:picLocks noChangeAspect="1" noChangeArrowheads="1"/>
          </p:cNvPicPr>
          <p:nvPr/>
        </p:nvPicPr>
        <p:blipFill>
          <a:blip r:embed="rId2"/>
          <a:srcRect/>
          <a:stretch>
            <a:fillRect/>
          </a:stretch>
        </p:blipFill>
        <p:spPr bwMode="auto">
          <a:xfrm>
            <a:off x="4419600" y="457200"/>
            <a:ext cx="4248150" cy="5915025"/>
          </a:xfrm>
          <a:prstGeom prst="rect">
            <a:avLst/>
          </a:prstGeom>
          <a:noFill/>
          <a:ln w="9525">
            <a:noFill/>
            <a:miter lim="800000"/>
            <a:headEnd/>
            <a:tailEnd/>
          </a:ln>
        </p:spPr>
      </p:pic>
      <p:sp>
        <p:nvSpPr>
          <p:cNvPr id="46083" name="Rectangle 5"/>
          <p:cNvSpPr>
            <a:spLocks noChangeArrowheads="1"/>
          </p:cNvSpPr>
          <p:nvPr/>
        </p:nvSpPr>
        <p:spPr bwMode="auto">
          <a:xfrm>
            <a:off x="533400" y="304800"/>
            <a:ext cx="3505200" cy="92333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1925, </a:t>
            </a:r>
            <a:r>
              <a:rPr lang="sr-Latn-RS" i="1" dirty="0" smtClean="0">
                <a:latin typeface="Calibri" pitchFamily="34" charset="0"/>
              </a:rPr>
              <a:t>Bez naziva (pogled sa broda</a:t>
            </a:r>
            <a:r>
              <a:rPr lang="en-US" i="1" dirty="0" smtClean="0">
                <a:latin typeface="Calibri" pitchFamily="34" charset="0"/>
              </a:rPr>
              <a:t>)</a:t>
            </a:r>
            <a:r>
              <a:rPr lang="sr-Latn-RS" dirty="0" smtClean="0">
                <a:latin typeface="Calibri" pitchFamily="34" charset="0"/>
              </a:rPr>
              <a:t>, fotografija</a:t>
            </a:r>
            <a:endParaRPr lang="en-US" dirty="0">
              <a:latin typeface="Calibri" pitchFamily="34" charset="0"/>
            </a:endParaRPr>
          </a:p>
        </p:txBody>
      </p:sp>
      <p:sp>
        <p:nvSpPr>
          <p:cNvPr id="46084" name="Rectangle 3"/>
          <p:cNvSpPr>
            <a:spLocks noChangeArrowheads="1"/>
          </p:cNvSpPr>
          <p:nvPr/>
        </p:nvSpPr>
        <p:spPr bwMode="auto">
          <a:xfrm>
            <a:off x="152400" y="1524000"/>
            <a:ext cx="4114800" cy="4801314"/>
          </a:xfrm>
          <a:prstGeom prst="rect">
            <a:avLst/>
          </a:prstGeom>
          <a:noFill/>
          <a:ln w="9525">
            <a:noFill/>
            <a:miter lim="800000"/>
            <a:headEnd/>
            <a:tailEnd/>
          </a:ln>
        </p:spPr>
        <p:txBody>
          <a:bodyPr wrap="square">
            <a:spAutoFit/>
          </a:bodyPr>
          <a:lstStyle/>
          <a:p>
            <a:r>
              <a:rPr lang="sr-Latn-CS" dirty="0" smtClean="0">
                <a:latin typeface="Calibri" pitchFamily="34" charset="0"/>
              </a:rPr>
              <a:t>Moholji-Nađ je </a:t>
            </a:r>
            <a:r>
              <a:rPr lang="sr-Latn-CS" dirty="0">
                <a:latin typeface="Calibri" pitchFamily="34" charset="0"/>
              </a:rPr>
              <a:t>koristio </a:t>
            </a:r>
            <a:r>
              <a:rPr lang="sr-Latn-CS" u="sng" dirty="0">
                <a:latin typeface="Calibri" pitchFamily="34" charset="0"/>
              </a:rPr>
              <a:t>fotografiju da razvije svest koja bi omogućila ljudima da preuzmu kontrolu nad tehnologijom </a:t>
            </a:r>
            <a:r>
              <a:rPr lang="sr-Latn-CS" dirty="0">
                <a:latin typeface="Calibri" pitchFamily="34" charset="0"/>
              </a:rPr>
              <a:t>koristeći šok i kontradikcije koji karakterišu iskustvo u modernim </a:t>
            </a:r>
            <a:r>
              <a:rPr lang="sr-Latn-CS" dirty="0" smtClean="0">
                <a:latin typeface="Calibri" pitchFamily="34" charset="0"/>
              </a:rPr>
              <a:t>metropolisima i ne s namerom da </a:t>
            </a:r>
            <a:r>
              <a:rPr lang="sr-Latn-CS" dirty="0">
                <a:latin typeface="Calibri" pitchFamily="34" charset="0"/>
              </a:rPr>
              <a:t>prevaziđu alijenaciju već da se na nju naviknu</a:t>
            </a:r>
          </a:p>
          <a:p>
            <a:endParaRPr lang="sr-Latn-CS" dirty="0">
              <a:latin typeface="Calibri" pitchFamily="34" charset="0"/>
            </a:endParaRPr>
          </a:p>
          <a:p>
            <a:r>
              <a:rPr lang="sr-Latn-CS" dirty="0">
                <a:latin typeface="Calibri" pitchFamily="34" charset="0"/>
              </a:rPr>
              <a:t>Fotografije </a:t>
            </a:r>
            <a:r>
              <a:rPr lang="sr-Latn-CS" dirty="0" smtClean="0">
                <a:latin typeface="Calibri" pitchFamily="34" charset="0"/>
              </a:rPr>
              <a:t>Moholji-Nađ a</a:t>
            </a:r>
            <a:r>
              <a:rPr lang="en-US" dirty="0" smtClean="0">
                <a:latin typeface="Calibri" pitchFamily="34" charset="0"/>
              </a:rPr>
              <a:t> </a:t>
            </a:r>
            <a:r>
              <a:rPr lang="sr-Latn-CS" dirty="0">
                <a:latin typeface="Calibri" pitchFamily="34" charset="0"/>
              </a:rPr>
              <a:t>mogu se videti kao one koje pripremaju ljude na tehnologiju i konzumersku kulturu</a:t>
            </a:r>
          </a:p>
          <a:p>
            <a:endParaRPr lang="sr-Latn-CS" dirty="0">
              <a:latin typeface="Calibri" pitchFamily="34" charset="0"/>
            </a:endParaRPr>
          </a:p>
          <a:p>
            <a:r>
              <a:rPr lang="sr-Latn-CS" dirty="0">
                <a:latin typeface="Calibri" pitchFamily="34" charset="0"/>
              </a:rPr>
              <a:t>Fina linija deli Rodčenka od Moholji Nađa a ona ide upravo linijom značenja koje slične forme proizvode u zavisnosti od politike i poetike </a:t>
            </a:r>
            <a:r>
              <a:rPr lang="sr-Latn-CS" dirty="0" smtClean="0">
                <a:latin typeface="Calibri" pitchFamily="34" charset="0"/>
              </a:rPr>
              <a:t>tehnologije, </a:t>
            </a:r>
            <a:r>
              <a:rPr lang="sr-Latn-CS" dirty="0">
                <a:latin typeface="Calibri" pitchFamily="34" charset="0"/>
              </a:rPr>
              <a:t>a koje su različite u dva veoma različita društva</a:t>
            </a:r>
            <a:endParaRPr lang="en-US" dirty="0">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1143000" y="457200"/>
            <a:ext cx="3048000" cy="92333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 </a:t>
            </a:r>
            <a:r>
              <a:rPr lang="en-US" dirty="0" smtClean="0">
                <a:latin typeface="Calibri" pitchFamily="34" charset="0"/>
              </a:rPr>
              <a:t>19</a:t>
            </a:r>
            <a:r>
              <a:rPr lang="sr-Latn-CS" dirty="0">
                <a:latin typeface="Calibri" pitchFamily="34" charset="0"/>
              </a:rPr>
              <a:t>26, </a:t>
            </a:r>
            <a:r>
              <a:rPr lang="sr-Latn-CS" i="1" dirty="0" smtClean="0">
                <a:latin typeface="Calibri" pitchFamily="34" charset="0"/>
              </a:rPr>
              <a:t>Bez naziva (čamac za spašavanje)</a:t>
            </a:r>
            <a:r>
              <a:rPr lang="sr-Latn-CS" dirty="0" smtClean="0">
                <a:latin typeface="Calibri" pitchFamily="34" charset="0"/>
              </a:rPr>
              <a:t>, 29,5x21,7cm, fotografija</a:t>
            </a:r>
            <a:endParaRPr lang="en-US" dirty="0">
              <a:latin typeface="Calibri" pitchFamily="34" charset="0"/>
            </a:endParaRPr>
          </a:p>
        </p:txBody>
      </p:sp>
      <p:pic>
        <p:nvPicPr>
          <p:cNvPr id="47107" name="Picture 2" descr="http://moholy-nagy.org/assets/images/posts/FGF.019.jpg"/>
          <p:cNvPicPr>
            <a:picLocks noChangeAspect="1" noChangeArrowheads="1"/>
          </p:cNvPicPr>
          <p:nvPr/>
        </p:nvPicPr>
        <p:blipFill>
          <a:blip r:embed="rId2"/>
          <a:srcRect/>
          <a:stretch>
            <a:fillRect/>
          </a:stretch>
        </p:blipFill>
        <p:spPr bwMode="auto">
          <a:xfrm>
            <a:off x="4724400" y="457200"/>
            <a:ext cx="4000500" cy="54864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moholy-nagy.org/assets/images/posts/FGF.021.jpg"/>
          <p:cNvPicPr>
            <a:picLocks noChangeAspect="1" noChangeArrowheads="1"/>
          </p:cNvPicPr>
          <p:nvPr/>
        </p:nvPicPr>
        <p:blipFill>
          <a:blip r:embed="rId2"/>
          <a:srcRect/>
          <a:stretch>
            <a:fillRect/>
          </a:stretch>
        </p:blipFill>
        <p:spPr bwMode="auto">
          <a:xfrm>
            <a:off x="4724400" y="685800"/>
            <a:ext cx="3952875" cy="5486400"/>
          </a:xfrm>
          <a:prstGeom prst="rect">
            <a:avLst/>
          </a:prstGeom>
          <a:noFill/>
          <a:ln w="9525">
            <a:noFill/>
            <a:miter lim="800000"/>
            <a:headEnd/>
            <a:tailEnd/>
          </a:ln>
        </p:spPr>
      </p:pic>
      <p:sp>
        <p:nvSpPr>
          <p:cNvPr id="48131" name="Rectangle 2"/>
          <p:cNvSpPr>
            <a:spLocks noChangeArrowheads="1"/>
          </p:cNvSpPr>
          <p:nvPr/>
        </p:nvSpPr>
        <p:spPr bwMode="auto">
          <a:xfrm>
            <a:off x="762000" y="609600"/>
            <a:ext cx="3429000" cy="92333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 </a:t>
            </a:r>
            <a:r>
              <a:rPr lang="en-US" dirty="0" smtClean="0">
                <a:latin typeface="Calibri" pitchFamily="34" charset="0"/>
              </a:rPr>
              <a:t>19</a:t>
            </a:r>
            <a:r>
              <a:rPr lang="sr-Latn-CS" dirty="0">
                <a:latin typeface="Calibri" pitchFamily="34" charset="0"/>
              </a:rPr>
              <a:t>27, </a:t>
            </a:r>
            <a:r>
              <a:rPr lang="sr-Latn-CS" i="1" dirty="0">
                <a:latin typeface="Calibri" pitchFamily="34" charset="0"/>
              </a:rPr>
              <a:t>Oskar Šlemer u Askoni</a:t>
            </a:r>
            <a:r>
              <a:rPr lang="sr-Latn-CS" dirty="0">
                <a:latin typeface="Calibri" pitchFamily="34" charset="0"/>
              </a:rPr>
              <a:t>, </a:t>
            </a:r>
            <a:r>
              <a:rPr lang="sr-Latn-CS" dirty="0" smtClean="0">
                <a:latin typeface="Calibri" pitchFamily="34" charset="0"/>
              </a:rPr>
              <a:t>23,5x17,4cm, fotografija</a:t>
            </a:r>
            <a:endParaRPr lang="en-US" dirty="0">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moholy-nagy.org/assets/images/posts/FGF.030.jpg"/>
          <p:cNvPicPr>
            <a:picLocks noChangeAspect="1" noChangeArrowheads="1"/>
          </p:cNvPicPr>
          <p:nvPr/>
        </p:nvPicPr>
        <p:blipFill>
          <a:blip r:embed="rId2"/>
          <a:srcRect/>
          <a:stretch>
            <a:fillRect/>
          </a:stretch>
        </p:blipFill>
        <p:spPr bwMode="auto">
          <a:xfrm>
            <a:off x="4495800" y="685800"/>
            <a:ext cx="4371975" cy="5486400"/>
          </a:xfrm>
          <a:prstGeom prst="rect">
            <a:avLst/>
          </a:prstGeom>
          <a:noFill/>
          <a:ln w="9525">
            <a:noFill/>
            <a:miter lim="800000"/>
            <a:headEnd/>
            <a:tailEnd/>
          </a:ln>
        </p:spPr>
      </p:pic>
      <p:sp>
        <p:nvSpPr>
          <p:cNvPr id="49155" name="Rectangle 2"/>
          <p:cNvSpPr>
            <a:spLocks noChangeArrowheads="1"/>
          </p:cNvSpPr>
          <p:nvPr/>
        </p:nvSpPr>
        <p:spPr bwMode="auto">
          <a:xfrm>
            <a:off x="457200" y="609600"/>
            <a:ext cx="3505200" cy="646331"/>
          </a:xfrm>
          <a:prstGeom prst="rect">
            <a:avLst/>
          </a:prstGeom>
          <a:noFill/>
          <a:ln w="9525">
            <a:noFill/>
            <a:miter lim="800000"/>
            <a:headEnd/>
            <a:tailEnd/>
          </a:ln>
        </p:spPr>
        <p:txBody>
          <a:bodyPr wrap="square">
            <a:spAutoFit/>
          </a:bodyPr>
          <a:lstStyle/>
          <a:p>
            <a:pPr algn="r"/>
            <a:r>
              <a:rPr lang="sr-Latn-RS" dirty="0" smtClean="0">
                <a:latin typeface="Calibri" pitchFamily="34" charset="0"/>
              </a:rPr>
              <a:t>Laslo </a:t>
            </a:r>
            <a:r>
              <a:rPr lang="sr-Latn-CS" dirty="0" smtClean="0">
                <a:latin typeface="Calibri" pitchFamily="34" charset="0"/>
              </a:rPr>
              <a:t>Moholji-Nađ </a:t>
            </a:r>
            <a:r>
              <a:rPr lang="en-US" dirty="0" smtClean="0">
                <a:latin typeface="Calibri" pitchFamily="34" charset="0"/>
              </a:rPr>
              <a:t>19</a:t>
            </a:r>
            <a:r>
              <a:rPr lang="sr-Latn-CS" dirty="0">
                <a:latin typeface="Calibri" pitchFamily="34" charset="0"/>
              </a:rPr>
              <a:t>26, </a:t>
            </a:r>
            <a:r>
              <a:rPr lang="sr-Latn-CS" i="1" dirty="0" smtClean="0">
                <a:latin typeface="Calibri" pitchFamily="34" charset="0"/>
              </a:rPr>
              <a:t>Balkoni, Bauhaus, Desau</a:t>
            </a:r>
            <a:r>
              <a:rPr lang="sr-Latn-CS" dirty="0" smtClean="0">
                <a:latin typeface="Calibri" pitchFamily="34" charset="0"/>
              </a:rPr>
              <a:t>, fotografija</a:t>
            </a:r>
            <a:endParaRPr lang="sr-Latn-CS" i="1" dirty="0" smtClean="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moholy-nagy.org/assets/images/posts/FGF.032.jpg"/>
          <p:cNvPicPr>
            <a:picLocks noChangeAspect="1" noChangeArrowheads="1"/>
          </p:cNvPicPr>
          <p:nvPr/>
        </p:nvPicPr>
        <p:blipFill>
          <a:blip r:embed="rId2"/>
          <a:srcRect/>
          <a:stretch>
            <a:fillRect/>
          </a:stretch>
        </p:blipFill>
        <p:spPr bwMode="auto">
          <a:xfrm>
            <a:off x="4648200" y="533400"/>
            <a:ext cx="4010025" cy="5486400"/>
          </a:xfrm>
          <a:prstGeom prst="rect">
            <a:avLst/>
          </a:prstGeom>
          <a:noFill/>
          <a:ln w="9525">
            <a:noFill/>
            <a:miter lim="800000"/>
            <a:headEnd/>
            <a:tailEnd/>
          </a:ln>
        </p:spPr>
      </p:pic>
      <p:sp>
        <p:nvSpPr>
          <p:cNvPr id="50179" name="Rectangle 2"/>
          <p:cNvSpPr>
            <a:spLocks noChangeArrowheads="1"/>
          </p:cNvSpPr>
          <p:nvPr/>
        </p:nvSpPr>
        <p:spPr bwMode="auto">
          <a:xfrm>
            <a:off x="1447800" y="533400"/>
            <a:ext cx="2819400" cy="92333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en-US" dirty="0" smtClean="0">
                <a:latin typeface="Calibri" pitchFamily="34" charset="0"/>
              </a:rPr>
              <a:t> </a:t>
            </a:r>
            <a:r>
              <a:rPr lang="en-US" dirty="0">
                <a:latin typeface="Calibri" pitchFamily="34" charset="0"/>
              </a:rPr>
              <a:t>19</a:t>
            </a:r>
            <a:r>
              <a:rPr lang="sr-Latn-CS" dirty="0">
                <a:latin typeface="Calibri" pitchFamily="34" charset="0"/>
              </a:rPr>
              <a:t>26, </a:t>
            </a:r>
            <a:r>
              <a:rPr lang="sr-Latn-CS" i="1" dirty="0" smtClean="0">
                <a:latin typeface="Calibri" pitchFamily="34" charset="0"/>
              </a:rPr>
              <a:t>Jedrenje</a:t>
            </a:r>
            <a:r>
              <a:rPr lang="sr-Latn-CS" dirty="0" smtClean="0">
                <a:latin typeface="Calibri" pitchFamily="34" charset="0"/>
              </a:rPr>
              <a:t>, 37,4x27,2cm, fotografija</a:t>
            </a:r>
            <a:endParaRPr lang="en-US"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s://monoskop.org/images/9/9b/INKhUK_members_c1920.jpg"/>
          <p:cNvPicPr>
            <a:picLocks noChangeAspect="1" noChangeArrowheads="1"/>
          </p:cNvPicPr>
          <p:nvPr/>
        </p:nvPicPr>
        <p:blipFill>
          <a:blip r:embed="rId2"/>
          <a:srcRect/>
          <a:stretch>
            <a:fillRect/>
          </a:stretch>
        </p:blipFill>
        <p:spPr bwMode="auto">
          <a:xfrm>
            <a:off x="990600" y="76200"/>
            <a:ext cx="7086600" cy="4297585"/>
          </a:xfrm>
          <a:prstGeom prst="rect">
            <a:avLst/>
          </a:prstGeom>
          <a:noFill/>
        </p:spPr>
      </p:pic>
      <p:sp>
        <p:nvSpPr>
          <p:cNvPr id="3" name="Rectangle 2"/>
          <p:cNvSpPr/>
          <p:nvPr/>
        </p:nvSpPr>
        <p:spPr>
          <a:xfrm>
            <a:off x="990600" y="152400"/>
            <a:ext cx="7315200" cy="584775"/>
          </a:xfrm>
          <a:prstGeom prst="rect">
            <a:avLst/>
          </a:prstGeom>
        </p:spPr>
        <p:txBody>
          <a:bodyPr wrap="square">
            <a:spAutoFit/>
          </a:bodyPr>
          <a:lstStyle/>
          <a:p>
            <a:pPr algn="ctr"/>
            <a:r>
              <a:rPr lang="sr-Latn-RS" sz="1600" b="1" dirty="0" smtClean="0"/>
              <a:t>Kandinski (treći s leva) sa ostalim članovima Inhuka (Instituta umetničke kulture) u Moskvi oko 1920</a:t>
            </a:r>
            <a:r>
              <a:rPr lang="sr-Latn-RS" sz="1600" dirty="0" smtClean="0">
                <a:solidFill>
                  <a:schemeClr val="bg1"/>
                </a:solidFill>
              </a:rPr>
              <a:t>.</a:t>
            </a:r>
            <a:endParaRPr lang="en-US" sz="1600" dirty="0">
              <a:solidFill>
                <a:schemeClr val="bg1"/>
              </a:solidFill>
            </a:endParaRPr>
          </a:p>
        </p:txBody>
      </p:sp>
      <p:sp>
        <p:nvSpPr>
          <p:cNvPr id="4" name="Rectangle 3"/>
          <p:cNvSpPr/>
          <p:nvPr/>
        </p:nvSpPr>
        <p:spPr>
          <a:xfrm>
            <a:off x="152400" y="4495800"/>
            <a:ext cx="8839200" cy="2308324"/>
          </a:xfrm>
          <a:prstGeom prst="rect">
            <a:avLst/>
          </a:prstGeom>
        </p:spPr>
        <p:txBody>
          <a:bodyPr wrap="square">
            <a:spAutoFit/>
          </a:bodyPr>
          <a:lstStyle/>
          <a:p>
            <a:pPr algn="just"/>
            <a:r>
              <a:rPr lang="sr-Latn-CS" sz="1600" dirty="0" smtClean="0">
                <a:latin typeface="Calibri" pitchFamily="34" charset="0"/>
              </a:rPr>
              <a:t>Kandinski je program svog tečaja na Bauhausu razvijao </a:t>
            </a:r>
            <a:r>
              <a:rPr lang="sr-Latn-CS" sz="1600" dirty="0" smtClean="0">
                <a:latin typeface="Calibri" pitchFamily="34" charset="0"/>
              </a:rPr>
              <a:t>iz ideja </a:t>
            </a:r>
            <a:r>
              <a:rPr lang="sr-Latn-CS" sz="1600" dirty="0" smtClean="0">
                <a:latin typeface="Calibri" pitchFamily="34" charset="0"/>
              </a:rPr>
              <a:t>koje </a:t>
            </a:r>
            <a:r>
              <a:rPr lang="sr-Latn-CS" sz="1600" dirty="0" smtClean="0">
                <a:latin typeface="Calibri" pitchFamily="34" charset="0"/>
              </a:rPr>
              <a:t>je postavio </a:t>
            </a:r>
            <a:r>
              <a:rPr lang="sr-Latn-CS" sz="1600" dirty="0" smtClean="0">
                <a:latin typeface="Calibri" pitchFamily="34" charset="0"/>
              </a:rPr>
              <a:t>u predlogu programa za Inhuk i </a:t>
            </a:r>
            <a:r>
              <a:rPr lang="sr-Latn-CS" sz="1600" dirty="0" smtClean="0">
                <a:latin typeface="Calibri" pitchFamily="34" charset="0"/>
              </a:rPr>
              <a:t>koje su konačno uticale i </a:t>
            </a:r>
            <a:r>
              <a:rPr lang="sr-Latn-CS" sz="1600" dirty="0" smtClean="0">
                <a:latin typeface="Calibri" pitchFamily="34" charset="0"/>
              </a:rPr>
              <a:t>na promenu u njegovom  </a:t>
            </a:r>
            <a:r>
              <a:rPr lang="sr-Latn-CS" sz="1600" dirty="0" smtClean="0">
                <a:latin typeface="Calibri" pitchFamily="34" charset="0"/>
              </a:rPr>
              <a:t>slikarstvu. Program koji je bio razradio u pokušaju sistematizacije različitih iskustava - pouka suprematizma, Tatljinove ‘kulture materijala’ i sopstvenih teorija – u jedan pedagoški metod temeljio se pre svega na ideji o “psihološkoj reakciji umetnika na određeno svostvo”.  Program odnosno ideje na kojima se program temeljio izazvali su snažan otpor kod (budućih) konstruktivista na Inhuk-u koji, zaokupljeni racionalističkom koncepcijom umetničkog stvaranja, nisu mogli da prihvate ideje Kandinskog o umetnosti kao psihičkom i intuitivnom procesu, tako da je predlog njegovog programa bio odbijen većinom glasova a Kandinski, potom, odlazi sa Inhuk-a.</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moholy-nagy.org/assets/images/posts/FGF.018.jpg"/>
          <p:cNvPicPr>
            <a:picLocks noChangeAspect="1" noChangeArrowheads="1"/>
          </p:cNvPicPr>
          <p:nvPr/>
        </p:nvPicPr>
        <p:blipFill>
          <a:blip r:embed="rId2"/>
          <a:srcRect/>
          <a:stretch>
            <a:fillRect/>
          </a:stretch>
        </p:blipFill>
        <p:spPr bwMode="auto">
          <a:xfrm>
            <a:off x="4495800" y="609600"/>
            <a:ext cx="4067175" cy="5486400"/>
          </a:xfrm>
          <a:prstGeom prst="rect">
            <a:avLst/>
          </a:prstGeom>
          <a:noFill/>
          <a:ln w="9525">
            <a:noFill/>
            <a:miter lim="800000"/>
            <a:headEnd/>
            <a:tailEnd/>
          </a:ln>
        </p:spPr>
      </p:pic>
      <p:sp>
        <p:nvSpPr>
          <p:cNvPr id="51203" name="Rectangle 2"/>
          <p:cNvSpPr>
            <a:spLocks noChangeArrowheads="1"/>
          </p:cNvSpPr>
          <p:nvPr/>
        </p:nvSpPr>
        <p:spPr bwMode="auto">
          <a:xfrm>
            <a:off x="533400" y="609600"/>
            <a:ext cx="3657600" cy="92333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en-US" dirty="0" smtClean="0">
                <a:latin typeface="Calibri" pitchFamily="34" charset="0"/>
              </a:rPr>
              <a:t> </a:t>
            </a:r>
            <a:r>
              <a:rPr lang="en-US" dirty="0">
                <a:latin typeface="Calibri" pitchFamily="34" charset="0"/>
              </a:rPr>
              <a:t>19</a:t>
            </a:r>
            <a:r>
              <a:rPr lang="sr-Latn-CS" dirty="0">
                <a:latin typeface="Calibri" pitchFamily="34" charset="0"/>
              </a:rPr>
              <a:t>27,</a:t>
            </a:r>
            <a:r>
              <a:rPr lang="sr-Latn-CS" i="1" dirty="0">
                <a:latin typeface="Calibri" pitchFamily="34" charset="0"/>
              </a:rPr>
              <a:t> </a:t>
            </a:r>
            <a:r>
              <a:rPr lang="sr-Latn-CS" i="1" dirty="0" smtClean="0">
                <a:latin typeface="Calibri" pitchFamily="34" charset="0"/>
              </a:rPr>
              <a:t>Železnička </a:t>
            </a:r>
            <a:r>
              <a:rPr lang="sr-Latn-CS" i="1" dirty="0">
                <a:latin typeface="Calibri" pitchFamily="34" charset="0"/>
              </a:rPr>
              <a:t>stanica u Lionu</a:t>
            </a:r>
            <a:r>
              <a:rPr lang="sr-Latn-CS" dirty="0">
                <a:latin typeface="Calibri" pitchFamily="34" charset="0"/>
              </a:rPr>
              <a:t>, </a:t>
            </a:r>
            <a:r>
              <a:rPr lang="sr-Latn-CS" dirty="0" smtClean="0">
                <a:latin typeface="Calibri" pitchFamily="34" charset="0"/>
              </a:rPr>
              <a:t>23,4x17,4cm, fotografija</a:t>
            </a:r>
            <a:endParaRPr lang="en-US" dirty="0">
              <a:latin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4953000" y="228600"/>
            <a:ext cx="3733800" cy="3693319"/>
          </a:xfrm>
          <a:prstGeom prst="rect">
            <a:avLst/>
          </a:prstGeom>
          <a:noFill/>
          <a:ln w="9525">
            <a:noFill/>
            <a:miter lim="800000"/>
            <a:headEnd/>
            <a:tailEnd/>
          </a:ln>
        </p:spPr>
        <p:txBody>
          <a:bodyPr wrap="square">
            <a:spAutoFit/>
          </a:bodyPr>
          <a:lstStyle/>
          <a:p>
            <a:r>
              <a:rPr lang="sr-Latn-CS" dirty="0">
                <a:latin typeface="Calibri" pitchFamily="34" charset="0"/>
              </a:rPr>
              <a:t>Rodčenko smatra da 'umetnosti nema mesta u modernom životu' već fotografiji, posebno eksperimentalnoj fotografiji kao opozitu 'fotografiji konosera' </a:t>
            </a:r>
            <a:r>
              <a:rPr lang="sr-Latn-CS" dirty="0" smtClean="0">
                <a:latin typeface="Calibri" pitchFamily="34" charset="0"/>
              </a:rPr>
              <a:t>i ultimativnoj anti-građanskoj i anti-umetničkoj praksi.</a:t>
            </a:r>
            <a:endParaRPr lang="sr-Latn-CS" dirty="0">
              <a:latin typeface="Calibri" pitchFamily="34" charset="0"/>
            </a:endParaRPr>
          </a:p>
          <a:p>
            <a:endParaRPr lang="sr-Latn-CS" dirty="0">
              <a:latin typeface="Calibri" pitchFamily="34" charset="0"/>
            </a:endParaRPr>
          </a:p>
          <a:p>
            <a:r>
              <a:rPr lang="sr-Latn-CS" dirty="0">
                <a:latin typeface="Calibri" pitchFamily="34" charset="0"/>
              </a:rPr>
              <a:t>Rodčenkove fotografije sa svojim oštrim rakursima bile su namenjene da istaknu tehničku estetiku kao </a:t>
            </a:r>
            <a:r>
              <a:rPr lang="sr-Latn-CS" dirty="0" smtClean="0">
                <a:latin typeface="Calibri" pitchFamily="34" charset="0"/>
              </a:rPr>
              <a:t>onu koja je suprotna </a:t>
            </a:r>
            <a:r>
              <a:rPr lang="sr-Latn-CS" dirty="0">
                <a:latin typeface="Calibri" pitchFamily="34" charset="0"/>
              </a:rPr>
              <a:t>'konoserskoj' estetici, </a:t>
            </a:r>
            <a:r>
              <a:rPr lang="sr-Latn-CS" dirty="0" smtClean="0">
                <a:latin typeface="Calibri" pitchFamily="34" charset="0"/>
              </a:rPr>
              <a:t>i zahvaljujući kojoj je </a:t>
            </a:r>
            <a:r>
              <a:rPr lang="sr-Latn-CS" dirty="0">
                <a:latin typeface="Calibri" pitchFamily="34" charset="0"/>
              </a:rPr>
              <a:t>fotografija mogla biti u službi revolucije</a:t>
            </a:r>
            <a:endParaRPr lang="en-US" dirty="0">
              <a:latin typeface="Calibri" pitchFamily="34" charset="0"/>
            </a:endParaRPr>
          </a:p>
        </p:txBody>
      </p:sp>
      <p:pic>
        <p:nvPicPr>
          <p:cNvPr id="138243" name="Picture 3"/>
          <p:cNvPicPr>
            <a:picLocks noChangeAspect="1" noChangeArrowheads="1"/>
          </p:cNvPicPr>
          <p:nvPr/>
        </p:nvPicPr>
        <p:blipFill>
          <a:blip r:embed="rId2"/>
          <a:srcRect/>
          <a:stretch>
            <a:fillRect/>
          </a:stretch>
        </p:blipFill>
        <p:spPr bwMode="auto">
          <a:xfrm>
            <a:off x="0" y="0"/>
            <a:ext cx="4664075" cy="6858000"/>
          </a:xfrm>
          <a:prstGeom prst="rect">
            <a:avLst/>
          </a:prstGeom>
          <a:noFill/>
          <a:ln w="9525">
            <a:noFill/>
            <a:miter lim="800000"/>
            <a:headEnd/>
            <a:tailEnd/>
          </a:ln>
        </p:spPr>
      </p:pic>
      <p:sp>
        <p:nvSpPr>
          <p:cNvPr id="138244" name="Rectangle 4"/>
          <p:cNvSpPr>
            <a:spLocks noChangeArrowheads="1"/>
          </p:cNvSpPr>
          <p:nvPr/>
        </p:nvSpPr>
        <p:spPr bwMode="auto">
          <a:xfrm>
            <a:off x="4800600" y="5715000"/>
            <a:ext cx="3851275" cy="646331"/>
          </a:xfrm>
          <a:prstGeom prst="rect">
            <a:avLst/>
          </a:prstGeom>
          <a:noFill/>
          <a:ln w="9525">
            <a:noFill/>
            <a:miter lim="800000"/>
            <a:headEnd/>
            <a:tailEnd/>
          </a:ln>
        </p:spPr>
        <p:txBody>
          <a:bodyPr>
            <a:spAutoFit/>
          </a:bodyPr>
          <a:lstStyle/>
          <a:p>
            <a:r>
              <a:rPr lang="sr-Latn-RS" dirty="0" smtClean="0">
                <a:latin typeface="Calibri" pitchFamily="34" charset="0"/>
              </a:rPr>
              <a:t>Rodčenko, </a:t>
            </a:r>
            <a:r>
              <a:rPr lang="en-US" dirty="0" smtClean="0">
                <a:latin typeface="Calibri" pitchFamily="34" charset="0"/>
              </a:rPr>
              <a:t>1928, </a:t>
            </a:r>
            <a:r>
              <a:rPr lang="sr-Latn-RS" i="1" dirty="0" smtClean="0">
                <a:latin typeface="Calibri" pitchFamily="34" charset="0"/>
              </a:rPr>
              <a:t>Okupljanje </a:t>
            </a:r>
            <a:r>
              <a:rPr lang="en-US" i="1" dirty="0" smtClean="0">
                <a:latin typeface="Calibri" pitchFamily="34" charset="0"/>
              </a:rPr>
              <a:t>u </a:t>
            </a:r>
            <a:r>
              <a:rPr lang="en-US" i="1" dirty="0" err="1" smtClean="0">
                <a:latin typeface="Calibri" pitchFamily="34" charset="0"/>
              </a:rPr>
              <a:t>dvoristu</a:t>
            </a:r>
            <a:r>
              <a:rPr lang="en-US" i="1" dirty="0" smtClean="0">
                <a:latin typeface="Calibri" pitchFamily="34" charset="0"/>
              </a:rPr>
              <a:t> VHUTEMASK-a</a:t>
            </a:r>
            <a:endParaRPr lang="en-US" i="1" dirty="0">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3"/>
          <p:cNvPicPr>
            <a:picLocks noChangeAspect="1" noChangeArrowheads="1"/>
          </p:cNvPicPr>
          <p:nvPr/>
        </p:nvPicPr>
        <p:blipFill>
          <a:blip r:embed="rId2"/>
          <a:srcRect/>
          <a:stretch>
            <a:fillRect/>
          </a:stretch>
        </p:blipFill>
        <p:spPr bwMode="auto">
          <a:xfrm>
            <a:off x="0" y="0"/>
            <a:ext cx="5257800" cy="6858000"/>
          </a:xfrm>
          <a:prstGeom prst="rect">
            <a:avLst/>
          </a:prstGeom>
          <a:noFill/>
          <a:ln w="9525">
            <a:noFill/>
            <a:miter lim="800000"/>
            <a:headEnd/>
            <a:tailEnd/>
          </a:ln>
        </p:spPr>
      </p:pic>
      <p:sp>
        <p:nvSpPr>
          <p:cNvPr id="139267" name="Rectangle 4"/>
          <p:cNvSpPr>
            <a:spLocks noChangeArrowheads="1"/>
          </p:cNvSpPr>
          <p:nvPr/>
        </p:nvSpPr>
        <p:spPr bwMode="auto">
          <a:xfrm>
            <a:off x="5715000" y="6248400"/>
            <a:ext cx="2833340" cy="369332"/>
          </a:xfrm>
          <a:prstGeom prst="rect">
            <a:avLst/>
          </a:prstGeom>
          <a:noFill/>
          <a:ln w="9525">
            <a:noFill/>
            <a:miter lim="800000"/>
            <a:headEnd/>
            <a:tailEnd/>
          </a:ln>
        </p:spPr>
        <p:txBody>
          <a:bodyPr wrap="none">
            <a:spAutoFit/>
          </a:bodyPr>
          <a:lstStyle/>
          <a:p>
            <a:r>
              <a:rPr lang="sr-Latn-RS" dirty="0" smtClean="0">
                <a:latin typeface="Calibri" pitchFamily="34" charset="0"/>
              </a:rPr>
              <a:t>Rodčenko </a:t>
            </a:r>
            <a:r>
              <a:rPr lang="en-US" dirty="0" smtClean="0">
                <a:latin typeface="Calibri" pitchFamily="34" charset="0"/>
              </a:rPr>
              <a:t>1928, </a:t>
            </a:r>
            <a:r>
              <a:rPr lang="sr-Latn-RS" i="1" dirty="0" smtClean="0">
                <a:latin typeface="Calibri" pitchFamily="34" charset="0"/>
              </a:rPr>
              <a:t>Na telefonu</a:t>
            </a:r>
            <a:endParaRPr lang="en-US" i="1" dirty="0">
              <a:latin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moholy-nagy.org/assets/images/posts/FGF.045.jpg"/>
          <p:cNvPicPr>
            <a:picLocks noChangeAspect="1" noChangeArrowheads="1"/>
          </p:cNvPicPr>
          <p:nvPr/>
        </p:nvPicPr>
        <p:blipFill>
          <a:blip r:embed="rId2"/>
          <a:srcRect/>
          <a:stretch>
            <a:fillRect/>
          </a:stretch>
        </p:blipFill>
        <p:spPr bwMode="auto">
          <a:xfrm>
            <a:off x="4724400" y="609600"/>
            <a:ext cx="4000500" cy="5486400"/>
          </a:xfrm>
          <a:prstGeom prst="rect">
            <a:avLst/>
          </a:prstGeom>
          <a:noFill/>
          <a:ln w="9525">
            <a:noFill/>
            <a:miter lim="800000"/>
            <a:headEnd/>
            <a:tailEnd/>
          </a:ln>
        </p:spPr>
      </p:pic>
      <p:sp>
        <p:nvSpPr>
          <p:cNvPr id="52227" name="Rectangle 2"/>
          <p:cNvSpPr>
            <a:spLocks noChangeArrowheads="1"/>
          </p:cNvSpPr>
          <p:nvPr/>
        </p:nvSpPr>
        <p:spPr bwMode="auto">
          <a:xfrm>
            <a:off x="990600" y="533400"/>
            <a:ext cx="3276090" cy="369332"/>
          </a:xfrm>
          <a:prstGeom prst="rect">
            <a:avLst/>
          </a:prstGeom>
          <a:noFill/>
          <a:ln w="9525">
            <a:noFill/>
            <a:miter lim="800000"/>
            <a:headEnd/>
            <a:tailEnd/>
          </a:ln>
        </p:spPr>
        <p:txBody>
          <a:bodyPr wrap="none">
            <a:spAutoFit/>
          </a:bodyPr>
          <a:lstStyle/>
          <a:p>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29, </a:t>
            </a:r>
            <a:r>
              <a:rPr lang="sr-Latn-CS" i="1" dirty="0" smtClean="0">
                <a:latin typeface="Calibri" pitchFamily="34" charset="0"/>
              </a:rPr>
              <a:t>Marsej</a:t>
            </a:r>
            <a:endParaRPr lang="en-US" i="1"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moholy-nagy.org/assets/images/posts/FGM.087.jpg"/>
          <p:cNvPicPr>
            <a:picLocks noChangeAspect="1" noChangeArrowheads="1"/>
          </p:cNvPicPr>
          <p:nvPr/>
        </p:nvPicPr>
        <p:blipFill>
          <a:blip r:embed="rId2"/>
          <a:srcRect/>
          <a:stretch>
            <a:fillRect/>
          </a:stretch>
        </p:blipFill>
        <p:spPr bwMode="auto">
          <a:xfrm>
            <a:off x="1828800" y="1524000"/>
            <a:ext cx="5486400" cy="4162425"/>
          </a:xfrm>
          <a:prstGeom prst="rect">
            <a:avLst/>
          </a:prstGeom>
          <a:noFill/>
          <a:ln w="9525">
            <a:noFill/>
            <a:miter lim="800000"/>
            <a:headEnd/>
            <a:tailEnd/>
          </a:ln>
        </p:spPr>
      </p:pic>
      <p:sp>
        <p:nvSpPr>
          <p:cNvPr id="53251" name="Rectangle 2"/>
          <p:cNvSpPr>
            <a:spLocks noChangeArrowheads="1"/>
          </p:cNvSpPr>
          <p:nvPr/>
        </p:nvSpPr>
        <p:spPr bwMode="auto">
          <a:xfrm>
            <a:off x="914400" y="457200"/>
            <a:ext cx="7632719" cy="923330"/>
          </a:xfrm>
          <a:prstGeom prst="rect">
            <a:avLst/>
          </a:prstGeom>
          <a:noFill/>
          <a:ln w="9525">
            <a:noFill/>
            <a:miter lim="800000"/>
            <a:headEnd/>
            <a:tailEnd/>
          </a:ln>
        </p:spPr>
        <p:txBody>
          <a:bodyPr wrap="square">
            <a:spAutoFit/>
          </a:bodyPr>
          <a:lstStyle/>
          <a:p>
            <a:pPr algn="ctr"/>
            <a:r>
              <a:rPr lang="sr-Latn-RS" dirty="0" smtClean="0">
                <a:latin typeface="Calibri" pitchFamily="34" charset="0"/>
              </a:rPr>
              <a:t>Laslo </a:t>
            </a:r>
            <a:r>
              <a:rPr lang="sr-Latn-CS" dirty="0" smtClean="0">
                <a:latin typeface="Calibri" pitchFamily="34" charset="0"/>
              </a:rPr>
              <a:t>Moholji-Nađ </a:t>
            </a:r>
            <a:r>
              <a:rPr lang="en-US" dirty="0" smtClean="0">
                <a:latin typeface="Calibri" pitchFamily="34" charset="0"/>
              </a:rPr>
              <a:t>19</a:t>
            </a:r>
            <a:r>
              <a:rPr lang="sr-Latn-CS" dirty="0">
                <a:latin typeface="Calibri" pitchFamily="34" charset="0"/>
              </a:rPr>
              <a:t>23-25, </a:t>
            </a:r>
            <a:r>
              <a:rPr lang="sr-Latn-CS" i="1" dirty="0" smtClean="0">
                <a:latin typeface="Calibri" pitchFamily="34" charset="0"/>
              </a:rPr>
              <a:t>Bez naziva(Vajmar)</a:t>
            </a:r>
            <a:r>
              <a:rPr lang="sr-Latn-CS" dirty="0" smtClean="0">
                <a:latin typeface="Calibri" pitchFamily="34" charset="0"/>
              </a:rPr>
              <a:t>, fotogram</a:t>
            </a:r>
            <a:r>
              <a:rPr lang="sr-Latn-CS" dirty="0">
                <a:latin typeface="Calibri" pitchFamily="34" charset="0"/>
              </a:rPr>
              <a:t>, 38,3x29 </a:t>
            </a:r>
            <a:r>
              <a:rPr lang="sr-Latn-CS" dirty="0" smtClean="0">
                <a:latin typeface="Calibri" pitchFamily="34" charset="0"/>
              </a:rPr>
              <a:t>cm;</a:t>
            </a:r>
          </a:p>
          <a:p>
            <a:pPr algn="ctr"/>
            <a:r>
              <a:rPr lang="sr-Latn-CS" dirty="0" smtClean="0">
                <a:latin typeface="Calibri" pitchFamily="34" charset="0"/>
              </a:rPr>
              <a:t>Videti na: </a:t>
            </a:r>
            <a:r>
              <a:rPr lang="en-US" dirty="0" smtClean="0">
                <a:hlinkClick r:id="rId3"/>
              </a:rPr>
              <a:t>https://www.youtube.com/watch?v=e66Z5WgDJW4</a:t>
            </a:r>
            <a:endParaRPr lang="en-US" dirty="0" smtClean="0">
              <a:latin typeface="Calibri" pitchFamily="34" charset="0"/>
            </a:endParaRPr>
          </a:p>
          <a:p>
            <a:pPr algn="r"/>
            <a:endParaRPr lang="en-US"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moholy-nagy.org/assets/images/posts/FGM.087A.jpg"/>
          <p:cNvPicPr>
            <a:picLocks noChangeAspect="1" noChangeArrowheads="1"/>
          </p:cNvPicPr>
          <p:nvPr/>
        </p:nvPicPr>
        <p:blipFill>
          <a:blip r:embed="rId2"/>
          <a:srcRect/>
          <a:stretch>
            <a:fillRect/>
          </a:stretch>
        </p:blipFill>
        <p:spPr bwMode="auto">
          <a:xfrm>
            <a:off x="1676400" y="1524000"/>
            <a:ext cx="5486400" cy="4038600"/>
          </a:xfrm>
          <a:prstGeom prst="rect">
            <a:avLst/>
          </a:prstGeom>
          <a:noFill/>
          <a:ln w="9525">
            <a:noFill/>
            <a:miter lim="800000"/>
            <a:headEnd/>
            <a:tailEnd/>
          </a:ln>
        </p:spPr>
      </p:pic>
      <p:sp>
        <p:nvSpPr>
          <p:cNvPr id="54275" name="Rectangle 2"/>
          <p:cNvSpPr>
            <a:spLocks noChangeArrowheads="1"/>
          </p:cNvSpPr>
          <p:nvPr/>
        </p:nvSpPr>
        <p:spPr bwMode="auto">
          <a:xfrm>
            <a:off x="1524000" y="533400"/>
            <a:ext cx="5638800" cy="646113"/>
          </a:xfrm>
          <a:prstGeom prst="rect">
            <a:avLst/>
          </a:prstGeom>
          <a:noFill/>
          <a:ln w="9525">
            <a:noFill/>
            <a:miter lim="800000"/>
            <a:headEnd/>
            <a:tailEnd/>
          </a:ln>
        </p:spPr>
        <p:txBody>
          <a:bodyPr>
            <a:spAutoFit/>
          </a:bodyPr>
          <a:lstStyle/>
          <a:p>
            <a:pPr algn="ct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23-25, </a:t>
            </a:r>
            <a:r>
              <a:rPr lang="sr-Latn-CS" i="1" dirty="0" smtClean="0">
                <a:latin typeface="Calibri" pitchFamily="34" charset="0"/>
              </a:rPr>
              <a:t>Bez naziva(Vajmar)</a:t>
            </a:r>
            <a:r>
              <a:rPr lang="sr-Latn-CS" dirty="0" smtClean="0">
                <a:latin typeface="Calibri" pitchFamily="34" charset="0"/>
              </a:rPr>
              <a:t>, fotogram, </a:t>
            </a:r>
            <a:r>
              <a:rPr lang="sr-Latn-CS" dirty="0">
                <a:latin typeface="Calibri" pitchFamily="34" charset="0"/>
              </a:rPr>
              <a:t>37,8x28,3 cm</a:t>
            </a:r>
            <a:endParaRPr lang="en-US" dirty="0">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ChangeArrowheads="1"/>
          </p:cNvSpPr>
          <p:nvPr/>
        </p:nvSpPr>
        <p:spPr bwMode="auto">
          <a:xfrm>
            <a:off x="381000" y="685800"/>
            <a:ext cx="3592513"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24x18</a:t>
            </a:r>
            <a:endParaRPr lang="en-US" dirty="0">
              <a:latin typeface="Calibri" pitchFamily="34" charset="0"/>
            </a:endParaRPr>
          </a:p>
        </p:txBody>
      </p:sp>
      <p:pic>
        <p:nvPicPr>
          <p:cNvPr id="55299" name="Picture 2" descr="http://moholy-nagy.org/assets/images/posts/FGM.132.jpg"/>
          <p:cNvPicPr>
            <a:picLocks noChangeAspect="1" noChangeArrowheads="1"/>
          </p:cNvPicPr>
          <p:nvPr/>
        </p:nvPicPr>
        <p:blipFill>
          <a:blip r:embed="rId2"/>
          <a:srcRect/>
          <a:stretch>
            <a:fillRect/>
          </a:stretch>
        </p:blipFill>
        <p:spPr bwMode="auto">
          <a:xfrm>
            <a:off x="4495800" y="914400"/>
            <a:ext cx="4067175" cy="5457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p:cNvSpPr>
            <a:spLocks noChangeArrowheads="1"/>
          </p:cNvSpPr>
          <p:nvPr/>
        </p:nvSpPr>
        <p:spPr bwMode="auto">
          <a:xfrm>
            <a:off x="228600" y="533400"/>
            <a:ext cx="4040188"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23,2x17,9cm</a:t>
            </a:r>
            <a:endParaRPr lang="en-US" dirty="0">
              <a:latin typeface="Calibri" pitchFamily="34" charset="0"/>
            </a:endParaRPr>
          </a:p>
        </p:txBody>
      </p:sp>
      <p:pic>
        <p:nvPicPr>
          <p:cNvPr id="56323" name="Picture 2" descr="http://moholy-nagy.org/assets/images/posts/FGM.201.jpg"/>
          <p:cNvPicPr>
            <a:picLocks noChangeAspect="1" noChangeArrowheads="1"/>
          </p:cNvPicPr>
          <p:nvPr/>
        </p:nvPicPr>
        <p:blipFill>
          <a:blip r:embed="rId2"/>
          <a:srcRect/>
          <a:stretch>
            <a:fillRect/>
          </a:stretch>
        </p:blipFill>
        <p:spPr bwMode="auto">
          <a:xfrm>
            <a:off x="4495800" y="533400"/>
            <a:ext cx="4191000" cy="54864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moholy-nagy.org/assets/images/posts/FGM.227.jpg"/>
          <p:cNvPicPr>
            <a:picLocks noChangeAspect="1" noChangeArrowheads="1"/>
          </p:cNvPicPr>
          <p:nvPr/>
        </p:nvPicPr>
        <p:blipFill>
          <a:blip r:embed="rId2"/>
          <a:srcRect/>
          <a:stretch>
            <a:fillRect/>
          </a:stretch>
        </p:blipFill>
        <p:spPr bwMode="auto">
          <a:xfrm>
            <a:off x="4953000" y="685800"/>
            <a:ext cx="3800475" cy="5486400"/>
          </a:xfrm>
          <a:prstGeom prst="rect">
            <a:avLst/>
          </a:prstGeom>
          <a:noFill/>
          <a:ln w="9525">
            <a:noFill/>
            <a:miter lim="800000"/>
            <a:headEnd/>
            <a:tailEnd/>
          </a:ln>
        </p:spPr>
      </p:pic>
      <p:sp>
        <p:nvSpPr>
          <p:cNvPr id="57347" name="Rectangle 2"/>
          <p:cNvSpPr>
            <a:spLocks noChangeArrowheads="1"/>
          </p:cNvSpPr>
          <p:nvPr/>
        </p:nvSpPr>
        <p:spPr bwMode="auto">
          <a:xfrm>
            <a:off x="304800" y="685800"/>
            <a:ext cx="45720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25-28,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23,8x17,8cm</a:t>
            </a:r>
            <a:endParaRPr lang="en-US" dirty="0">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moholy-nagy.org/assets/images/posts/FGM.215.jpg"/>
          <p:cNvPicPr>
            <a:picLocks noChangeAspect="1" noChangeArrowheads="1"/>
          </p:cNvPicPr>
          <p:nvPr/>
        </p:nvPicPr>
        <p:blipFill>
          <a:blip r:embed="rId2"/>
          <a:srcRect/>
          <a:stretch>
            <a:fillRect/>
          </a:stretch>
        </p:blipFill>
        <p:spPr bwMode="auto">
          <a:xfrm>
            <a:off x="4343400" y="533400"/>
            <a:ext cx="4095750" cy="5486400"/>
          </a:xfrm>
          <a:prstGeom prst="rect">
            <a:avLst/>
          </a:prstGeom>
          <a:noFill/>
          <a:ln w="9525">
            <a:noFill/>
            <a:miter lim="800000"/>
            <a:headEnd/>
            <a:tailEnd/>
          </a:ln>
        </p:spPr>
      </p:pic>
      <p:sp>
        <p:nvSpPr>
          <p:cNvPr id="58371" name="Rectangle 2"/>
          <p:cNvSpPr>
            <a:spLocks noChangeArrowheads="1"/>
          </p:cNvSpPr>
          <p:nvPr/>
        </p:nvSpPr>
        <p:spPr bwMode="auto">
          <a:xfrm>
            <a:off x="152400" y="533400"/>
            <a:ext cx="40386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25-28,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23,8x17,8cm</a:t>
            </a:r>
            <a:endParaRPr lang="en-US"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Kandinsky's Bauhaus | Frieze"/>
          <p:cNvPicPr>
            <a:picLocks noChangeAspect="1" noChangeArrowheads="1"/>
          </p:cNvPicPr>
          <p:nvPr/>
        </p:nvPicPr>
        <p:blipFill>
          <a:blip r:embed="rId2"/>
          <a:srcRect/>
          <a:stretch>
            <a:fillRect/>
          </a:stretch>
        </p:blipFill>
        <p:spPr bwMode="auto">
          <a:xfrm>
            <a:off x="4381500" y="0"/>
            <a:ext cx="4762500" cy="6838950"/>
          </a:xfrm>
          <a:prstGeom prst="rect">
            <a:avLst/>
          </a:prstGeom>
          <a:noFill/>
        </p:spPr>
      </p:pic>
      <p:sp>
        <p:nvSpPr>
          <p:cNvPr id="5" name="Rectangle 4"/>
          <p:cNvSpPr/>
          <p:nvPr/>
        </p:nvSpPr>
        <p:spPr>
          <a:xfrm>
            <a:off x="4419600" y="152400"/>
            <a:ext cx="3048000" cy="646331"/>
          </a:xfrm>
          <a:prstGeom prst="rect">
            <a:avLst/>
          </a:prstGeom>
        </p:spPr>
        <p:txBody>
          <a:bodyPr wrap="square">
            <a:spAutoFit/>
          </a:bodyPr>
          <a:lstStyle/>
          <a:p>
            <a:r>
              <a:rPr lang="en-US" dirty="0" err="1" smtClean="0"/>
              <a:t>Kandinsk</a:t>
            </a:r>
            <a:r>
              <a:rPr lang="sr-Latn-RS" dirty="0" smtClean="0"/>
              <a:t>i na balkonu svoje</a:t>
            </a:r>
            <a:r>
              <a:rPr lang="en-US" dirty="0" smtClean="0"/>
              <a:t> </a:t>
            </a:r>
            <a:r>
              <a:rPr lang="sr-Latn-RS" dirty="0" smtClean="0"/>
              <a:t>‘</a:t>
            </a:r>
            <a:r>
              <a:rPr lang="en-US" dirty="0" err="1" smtClean="0"/>
              <a:t>Meisterhaus</a:t>
            </a:r>
            <a:r>
              <a:rPr lang="sr-Latn-RS" dirty="0" smtClean="0"/>
              <a:t>’</a:t>
            </a:r>
            <a:r>
              <a:rPr lang="en-US" dirty="0" smtClean="0"/>
              <a:t>, </a:t>
            </a:r>
            <a:r>
              <a:rPr lang="en-US" dirty="0" err="1" smtClean="0"/>
              <a:t>Desau</a:t>
            </a:r>
            <a:r>
              <a:rPr lang="en-US" dirty="0" smtClean="0"/>
              <a:t>, 1929</a:t>
            </a:r>
            <a:endParaRPr lang="en-US" dirty="0"/>
          </a:p>
        </p:txBody>
      </p:sp>
      <p:sp>
        <p:nvSpPr>
          <p:cNvPr id="6" name="Rectangle 5"/>
          <p:cNvSpPr/>
          <p:nvPr/>
        </p:nvSpPr>
        <p:spPr>
          <a:xfrm>
            <a:off x="228600" y="152400"/>
            <a:ext cx="3962400" cy="6463308"/>
          </a:xfrm>
          <a:prstGeom prst="rect">
            <a:avLst/>
          </a:prstGeom>
        </p:spPr>
        <p:txBody>
          <a:bodyPr wrap="square">
            <a:spAutoFit/>
          </a:bodyPr>
          <a:lstStyle/>
          <a:p>
            <a:r>
              <a:rPr lang="sr-Latn-CS" dirty="0" smtClean="0">
                <a:latin typeface="Calibri" pitchFamily="34" charset="0"/>
              </a:rPr>
              <a:t>Program koji je ponudio Inhuk-u takođe je, na poziv Lunačarskog, predložio kao osnovu za reorganizovanje nastave likovnog odseka na Ruskoj akademiji umetničkih nauka. Međutim kako su vlasti bile zaokupljene nestašicom hrane, ogreva i stambenog prostora taj program je arhiviran i Kandinski ubrzo napušta Rusiju.</a:t>
            </a:r>
          </a:p>
          <a:p>
            <a:r>
              <a:rPr lang="sr-Latn-CS" dirty="0" smtClean="0">
                <a:latin typeface="Calibri" pitchFamily="34" charset="0"/>
              </a:rPr>
              <a:t>Na Bauhausu njegov pristup, utemeljen na ideji o subjektivnom, psihičkom, intuitivnom, a u prisustvu Klea koji je takođe verovao da intuicija kao polaznu tačku iz koje kreću sva istraživanja, dobija svoj prostor. Za razliku od Johanesa Itena, koji zbog svoje izrazito eskpresionističke prirode, misticizma i subjektivnosti napušta Bauhaus 1922 u vreme kada se Bauhaus preorijentiše na racionalan pristup i ka konstruktivizmu, i Kle i Kandinski su o(p)stali jer su pored sklonosti ka metafizičkom takođe negovali strogi analitički pristup.</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moholy-nagy.org/assets/images/posts/FGM.235.jpg"/>
          <p:cNvPicPr>
            <a:picLocks noChangeAspect="1" noChangeArrowheads="1"/>
          </p:cNvPicPr>
          <p:nvPr/>
        </p:nvPicPr>
        <p:blipFill>
          <a:blip r:embed="rId2"/>
          <a:srcRect/>
          <a:stretch>
            <a:fillRect/>
          </a:stretch>
        </p:blipFill>
        <p:spPr bwMode="auto">
          <a:xfrm>
            <a:off x="4648200" y="762000"/>
            <a:ext cx="4200525" cy="5486400"/>
          </a:xfrm>
          <a:prstGeom prst="rect">
            <a:avLst/>
          </a:prstGeom>
          <a:noFill/>
          <a:ln w="9525">
            <a:noFill/>
            <a:miter lim="800000"/>
            <a:headEnd/>
            <a:tailEnd/>
          </a:ln>
        </p:spPr>
      </p:pic>
      <p:sp>
        <p:nvSpPr>
          <p:cNvPr id="59395" name="Rectangle 2"/>
          <p:cNvSpPr>
            <a:spLocks noChangeArrowheads="1"/>
          </p:cNvSpPr>
          <p:nvPr/>
        </p:nvSpPr>
        <p:spPr bwMode="auto">
          <a:xfrm>
            <a:off x="609600" y="914400"/>
            <a:ext cx="38100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 </a:t>
            </a:r>
            <a:r>
              <a:rPr lang="en-US" dirty="0" smtClean="0">
                <a:latin typeface="Calibri" pitchFamily="34" charset="0"/>
              </a:rPr>
              <a:t>19</a:t>
            </a:r>
            <a:r>
              <a:rPr lang="sr-Latn-CS" dirty="0">
                <a:latin typeface="Calibri" pitchFamily="34" charset="0"/>
              </a:rPr>
              <a:t>25,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29x22,3cm</a:t>
            </a:r>
            <a:endParaRPr lang="en-US" dirty="0">
              <a:latin typeface="Calibri"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moholy-nagy.org/assets/images/posts/FGM.236A.jpg"/>
          <p:cNvPicPr>
            <a:picLocks noChangeAspect="1" noChangeArrowheads="1"/>
          </p:cNvPicPr>
          <p:nvPr/>
        </p:nvPicPr>
        <p:blipFill>
          <a:blip r:embed="rId2"/>
          <a:srcRect/>
          <a:stretch>
            <a:fillRect/>
          </a:stretch>
        </p:blipFill>
        <p:spPr bwMode="auto">
          <a:xfrm>
            <a:off x="4648200" y="685800"/>
            <a:ext cx="4019550" cy="5486400"/>
          </a:xfrm>
          <a:prstGeom prst="rect">
            <a:avLst/>
          </a:prstGeom>
          <a:noFill/>
          <a:ln w="9525">
            <a:noFill/>
            <a:miter lim="800000"/>
            <a:headEnd/>
            <a:tailEnd/>
          </a:ln>
        </p:spPr>
      </p:pic>
      <p:sp>
        <p:nvSpPr>
          <p:cNvPr id="60419" name="Rectangle 2"/>
          <p:cNvSpPr>
            <a:spLocks noChangeArrowheads="1"/>
          </p:cNvSpPr>
          <p:nvPr/>
        </p:nvSpPr>
        <p:spPr bwMode="auto">
          <a:xfrm>
            <a:off x="762000" y="762000"/>
            <a:ext cx="3429000" cy="92333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22,8x17,8 cm</a:t>
            </a:r>
            <a:endParaRPr lang="en-US" dirty="0">
              <a:latin typeface="Calibr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moholy-nagy.org/assets/images/posts/FGM.114.jpg"/>
          <p:cNvPicPr>
            <a:picLocks noChangeAspect="1" noChangeArrowheads="1"/>
          </p:cNvPicPr>
          <p:nvPr/>
        </p:nvPicPr>
        <p:blipFill>
          <a:blip r:embed="rId2"/>
          <a:srcRect/>
          <a:stretch>
            <a:fillRect/>
          </a:stretch>
        </p:blipFill>
        <p:spPr bwMode="auto">
          <a:xfrm>
            <a:off x="4572000" y="685800"/>
            <a:ext cx="4057650" cy="5486400"/>
          </a:xfrm>
          <a:prstGeom prst="rect">
            <a:avLst/>
          </a:prstGeom>
          <a:noFill/>
          <a:ln w="9525">
            <a:noFill/>
            <a:miter lim="800000"/>
            <a:headEnd/>
            <a:tailEnd/>
          </a:ln>
        </p:spPr>
      </p:pic>
      <p:sp>
        <p:nvSpPr>
          <p:cNvPr id="61443" name="Rectangle 2"/>
          <p:cNvSpPr>
            <a:spLocks noChangeArrowheads="1"/>
          </p:cNvSpPr>
          <p:nvPr/>
        </p:nvSpPr>
        <p:spPr bwMode="auto">
          <a:xfrm>
            <a:off x="533400" y="762000"/>
            <a:ext cx="37338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26,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23,7x17,7cm</a:t>
            </a:r>
            <a:endParaRPr lang="en-US" dirty="0">
              <a:latin typeface="Calibr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moholy-nagy.org/assets/images/posts/FGM.140.jpg"/>
          <p:cNvPicPr>
            <a:picLocks noChangeAspect="1" noChangeArrowheads="1"/>
          </p:cNvPicPr>
          <p:nvPr/>
        </p:nvPicPr>
        <p:blipFill>
          <a:blip r:embed="rId2"/>
          <a:srcRect/>
          <a:stretch>
            <a:fillRect/>
          </a:stretch>
        </p:blipFill>
        <p:spPr bwMode="auto">
          <a:xfrm>
            <a:off x="4419600" y="609600"/>
            <a:ext cx="4095750" cy="5486400"/>
          </a:xfrm>
          <a:prstGeom prst="rect">
            <a:avLst/>
          </a:prstGeom>
          <a:noFill/>
          <a:ln w="9525">
            <a:noFill/>
            <a:miter lim="800000"/>
            <a:headEnd/>
            <a:tailEnd/>
          </a:ln>
        </p:spPr>
      </p:pic>
      <p:sp>
        <p:nvSpPr>
          <p:cNvPr id="62467" name="Rectangle 2"/>
          <p:cNvSpPr>
            <a:spLocks noChangeArrowheads="1"/>
          </p:cNvSpPr>
          <p:nvPr/>
        </p:nvSpPr>
        <p:spPr bwMode="auto">
          <a:xfrm>
            <a:off x="228600" y="609600"/>
            <a:ext cx="40386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 </a:t>
            </a:r>
            <a:r>
              <a:rPr lang="sr-Latn-CS" i="1" dirty="0" smtClean="0">
                <a:latin typeface="Calibri" pitchFamily="34" charset="0"/>
              </a:rPr>
              <a:t>Bez naziva (Desau)</a:t>
            </a:r>
            <a:r>
              <a:rPr lang="sr-Latn-CS" dirty="0" smtClean="0">
                <a:latin typeface="Calibri" pitchFamily="34" charset="0"/>
              </a:rPr>
              <a:t>, fotogram, </a:t>
            </a:r>
            <a:r>
              <a:rPr lang="sr-Latn-CS" dirty="0">
                <a:latin typeface="Calibri" pitchFamily="34" charset="0"/>
              </a:rPr>
              <a:t>24x18 cm</a:t>
            </a:r>
            <a:endParaRPr lang="en-US" dirty="0">
              <a:latin typeface="Calibr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moholy-nagy.org/assets/images/posts/SCP.008.jpg"/>
          <p:cNvPicPr>
            <a:picLocks noChangeAspect="1" noChangeArrowheads="1"/>
          </p:cNvPicPr>
          <p:nvPr/>
        </p:nvPicPr>
        <p:blipFill>
          <a:blip r:embed="rId2"/>
          <a:srcRect/>
          <a:stretch>
            <a:fillRect/>
          </a:stretch>
        </p:blipFill>
        <p:spPr bwMode="auto">
          <a:xfrm>
            <a:off x="1676400" y="1524000"/>
            <a:ext cx="5486400" cy="4467225"/>
          </a:xfrm>
          <a:prstGeom prst="rect">
            <a:avLst/>
          </a:prstGeom>
          <a:noFill/>
          <a:ln w="9525">
            <a:noFill/>
            <a:miter lim="800000"/>
            <a:headEnd/>
            <a:tailEnd/>
          </a:ln>
        </p:spPr>
      </p:pic>
      <p:sp>
        <p:nvSpPr>
          <p:cNvPr id="72707" name="Rectangle 2"/>
          <p:cNvSpPr>
            <a:spLocks noChangeArrowheads="1"/>
          </p:cNvSpPr>
          <p:nvPr/>
        </p:nvSpPr>
        <p:spPr bwMode="auto">
          <a:xfrm>
            <a:off x="2209800" y="609600"/>
            <a:ext cx="4505272" cy="369332"/>
          </a:xfrm>
          <a:prstGeom prst="rect">
            <a:avLst/>
          </a:prstGeom>
          <a:noFill/>
          <a:ln w="9525">
            <a:noFill/>
            <a:miter lim="800000"/>
            <a:headEnd/>
            <a:tailEnd/>
          </a:ln>
        </p:spPr>
        <p:txBody>
          <a:bodyPr wrap="none">
            <a:spAutoFit/>
          </a:bodyPr>
          <a:lstStyle/>
          <a:p>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a:t>
            </a:r>
            <a:r>
              <a:rPr lang="en-US" dirty="0">
                <a:latin typeface="Calibri" pitchFamily="34" charset="0"/>
              </a:rPr>
              <a:t>3</a:t>
            </a:r>
            <a:r>
              <a:rPr lang="sr-Latn-CS" dirty="0">
                <a:latin typeface="Calibri" pitchFamily="34" charset="0"/>
              </a:rPr>
              <a:t>-5</a:t>
            </a:r>
            <a:r>
              <a:rPr lang="en-US" dirty="0">
                <a:latin typeface="Calibri" pitchFamily="34" charset="0"/>
              </a:rPr>
              <a:t>, </a:t>
            </a:r>
            <a:r>
              <a:rPr lang="sr-Latn-RS" i="1" dirty="0" smtClean="0">
                <a:latin typeface="Calibri" pitchFamily="34" charset="0"/>
              </a:rPr>
              <a:t>K</a:t>
            </a:r>
            <a:r>
              <a:rPr lang="sr-Latn-CS" i="1" dirty="0" smtClean="0">
                <a:latin typeface="Calibri" pitchFamily="34" charset="0"/>
              </a:rPr>
              <a:t>inetička </a:t>
            </a:r>
            <a:r>
              <a:rPr lang="sr-Latn-CS" i="1" dirty="0">
                <a:latin typeface="Calibri" pitchFamily="34" charset="0"/>
              </a:rPr>
              <a:t>skulptura</a:t>
            </a:r>
            <a:endParaRPr lang="en-US" i="1" dirty="0">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p:cNvPicPr>
            <a:picLocks noChangeAspect="1" noChangeArrowheads="1"/>
          </p:cNvPicPr>
          <p:nvPr/>
        </p:nvPicPr>
        <p:blipFill>
          <a:blip r:embed="rId2"/>
          <a:srcRect/>
          <a:stretch>
            <a:fillRect/>
          </a:stretch>
        </p:blipFill>
        <p:spPr bwMode="auto">
          <a:xfrm>
            <a:off x="3924300" y="0"/>
            <a:ext cx="5219700" cy="6858000"/>
          </a:xfrm>
          <a:prstGeom prst="rect">
            <a:avLst/>
          </a:prstGeom>
          <a:noFill/>
          <a:ln w="9525">
            <a:noFill/>
            <a:miter lim="800000"/>
            <a:headEnd/>
            <a:tailEnd/>
          </a:ln>
        </p:spPr>
      </p:pic>
      <p:sp>
        <p:nvSpPr>
          <p:cNvPr id="73731" name="Rectangle 5"/>
          <p:cNvSpPr>
            <a:spLocks noChangeArrowheads="1"/>
          </p:cNvSpPr>
          <p:nvPr/>
        </p:nvSpPr>
        <p:spPr bwMode="auto">
          <a:xfrm>
            <a:off x="304800" y="228600"/>
            <a:ext cx="3429000" cy="258532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1930, </a:t>
            </a:r>
            <a:r>
              <a:rPr lang="sr-Latn-RS" i="1" dirty="0" smtClean="0">
                <a:latin typeface="Calibri" pitchFamily="34" charset="0"/>
              </a:rPr>
              <a:t>Svetlosni rekvizit za električnu scenu (Svetlosno-prostorni modulator),</a:t>
            </a:r>
          </a:p>
          <a:p>
            <a:pPr algn="r"/>
            <a:r>
              <a:rPr lang="en-US" dirty="0" smtClean="0">
                <a:latin typeface="Calibri" pitchFamily="34" charset="0"/>
              </a:rPr>
              <a:t>V</a:t>
            </a:r>
            <a:r>
              <a:rPr lang="sr-Latn-RS" dirty="0" smtClean="0">
                <a:latin typeface="Calibri" pitchFamily="34" charset="0"/>
              </a:rPr>
              <a:t>ideti na</a:t>
            </a:r>
            <a:r>
              <a:rPr lang="sr-Latn-RS" i="1" dirty="0" smtClean="0">
                <a:latin typeface="Calibri" pitchFamily="34" charset="0"/>
              </a:rPr>
              <a:t>: </a:t>
            </a:r>
            <a:r>
              <a:rPr lang="en-US" dirty="0" smtClean="0">
                <a:hlinkClick r:id="rId3"/>
              </a:rPr>
              <a:t>https://www.youtube.com/watch?v=nVnF9A3azSA</a:t>
            </a:r>
            <a:endParaRPr lang="sr-Latn-RS" dirty="0" smtClean="0"/>
          </a:p>
          <a:p>
            <a:pPr algn="r"/>
            <a:r>
              <a:rPr lang="en-US" dirty="0" smtClean="0">
                <a:latin typeface="Calibri" pitchFamily="34" charset="0"/>
              </a:rPr>
              <a:t>I</a:t>
            </a:r>
            <a:endParaRPr lang="sr-Latn-RS" dirty="0" smtClean="0">
              <a:latin typeface="Calibri" pitchFamily="34" charset="0"/>
            </a:endParaRPr>
          </a:p>
          <a:p>
            <a:pPr algn="r"/>
            <a:r>
              <a:rPr lang="en-US" dirty="0" smtClean="0">
                <a:hlinkClick r:id="rId4"/>
              </a:rPr>
              <a:t>https://www.youtube.com/watch?v=QHdK19meZTk</a:t>
            </a:r>
            <a:endParaRPr lang="en-US" i="1" dirty="0">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moholy-nagy.org/assets/images/posts/SCP.004.jpg"/>
          <p:cNvPicPr>
            <a:picLocks noChangeAspect="1" noChangeArrowheads="1"/>
          </p:cNvPicPr>
          <p:nvPr/>
        </p:nvPicPr>
        <p:blipFill>
          <a:blip r:embed="rId2"/>
          <a:srcRect/>
          <a:stretch>
            <a:fillRect/>
          </a:stretch>
        </p:blipFill>
        <p:spPr bwMode="auto">
          <a:xfrm>
            <a:off x="3657600" y="533400"/>
            <a:ext cx="4810125" cy="5495925"/>
          </a:xfrm>
          <a:prstGeom prst="rect">
            <a:avLst/>
          </a:prstGeom>
          <a:noFill/>
          <a:ln w="9525">
            <a:noFill/>
            <a:miter lim="800000"/>
            <a:headEnd/>
            <a:tailEnd/>
          </a:ln>
        </p:spPr>
      </p:pic>
      <p:sp>
        <p:nvSpPr>
          <p:cNvPr id="74755" name="Rectangle 2"/>
          <p:cNvSpPr>
            <a:spLocks noChangeArrowheads="1"/>
          </p:cNvSpPr>
          <p:nvPr/>
        </p:nvSpPr>
        <p:spPr bwMode="auto">
          <a:xfrm>
            <a:off x="457200" y="609600"/>
            <a:ext cx="2895600" cy="1477328"/>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1930, </a:t>
            </a:r>
            <a:r>
              <a:rPr lang="sr-Latn-RS" i="1" dirty="0" smtClean="0">
                <a:latin typeface="Calibri" pitchFamily="34" charset="0"/>
              </a:rPr>
              <a:t>Svetlosni rekvizit za električnu scenu (Svetlosno-prostorni modulator)</a:t>
            </a:r>
            <a:r>
              <a:rPr lang="sr-Latn-CS" dirty="0" smtClean="0">
                <a:latin typeface="Calibri" pitchFamily="34" charset="0"/>
              </a:rPr>
              <a:t>,</a:t>
            </a:r>
            <a:endParaRPr lang="sr-Latn-CS" dirty="0">
              <a:latin typeface="Calibri" pitchFamily="34" charset="0"/>
            </a:endParaRPr>
          </a:p>
          <a:p>
            <a:pPr algn="r"/>
            <a:r>
              <a:rPr lang="sr-Latn-CS" dirty="0">
                <a:latin typeface="Calibri" pitchFamily="34" charset="0"/>
              </a:rPr>
              <a:t>151x70x70 cm</a:t>
            </a:r>
            <a:endParaRPr lang="en-US" dirty="0">
              <a:latin typeface="Calibri" pitchFamily="34" charset="0"/>
            </a:endParaRPr>
          </a:p>
        </p:txBody>
      </p:sp>
      <p:sp>
        <p:nvSpPr>
          <p:cNvPr id="74756" name="Rectangle 3"/>
          <p:cNvSpPr>
            <a:spLocks noChangeArrowheads="1"/>
          </p:cNvSpPr>
          <p:nvPr/>
        </p:nvSpPr>
        <p:spPr bwMode="auto">
          <a:xfrm>
            <a:off x="152400" y="3657600"/>
            <a:ext cx="3429000" cy="2862322"/>
          </a:xfrm>
          <a:prstGeom prst="rect">
            <a:avLst/>
          </a:prstGeom>
          <a:noFill/>
          <a:ln w="9525">
            <a:noFill/>
            <a:miter lim="800000"/>
            <a:headEnd/>
            <a:tailEnd/>
          </a:ln>
        </p:spPr>
        <p:txBody>
          <a:bodyPr wrap="square">
            <a:spAutoFit/>
          </a:bodyPr>
          <a:lstStyle/>
          <a:p>
            <a:r>
              <a:rPr lang="sr-Latn-CS" sz="2000" dirty="0">
                <a:latin typeface="Calibri" pitchFamily="34" charset="0"/>
              </a:rPr>
              <a:t>Moholj-Nađi je verovao da mašina ima potencijal da oslobodi čoveka i ženu od </a:t>
            </a:r>
            <a:r>
              <a:rPr lang="sr-Latn-CS" sz="2000" dirty="0" smtClean="0">
                <a:latin typeface="Calibri" pitchFamily="34" charset="0"/>
              </a:rPr>
              <a:t>svakodnevnog tereta repetitivnog </a:t>
            </a:r>
            <a:r>
              <a:rPr lang="sr-Latn-CS" sz="2000" dirty="0">
                <a:latin typeface="Calibri" pitchFamily="34" charset="0"/>
              </a:rPr>
              <a:t>posla </a:t>
            </a:r>
            <a:r>
              <a:rPr lang="sr-Latn-CS" sz="2000" dirty="0" smtClean="0">
                <a:latin typeface="Calibri" pitchFamily="34" charset="0"/>
              </a:rPr>
              <a:t>za razliku od nekih drugih </a:t>
            </a:r>
            <a:r>
              <a:rPr lang="sr-Latn-CS" sz="2000" dirty="0">
                <a:latin typeface="Calibri" pitchFamily="34" charset="0"/>
              </a:rPr>
              <a:t>koji su </a:t>
            </a:r>
            <a:r>
              <a:rPr lang="sr-Latn-CS" sz="2000" dirty="0" smtClean="0">
                <a:latin typeface="Calibri" pitchFamily="34" charset="0"/>
              </a:rPr>
              <a:t>tridesetih dovodili </a:t>
            </a:r>
            <a:r>
              <a:rPr lang="sr-Latn-CS" sz="2000" dirty="0">
                <a:latin typeface="Calibri" pitchFamily="34" charset="0"/>
              </a:rPr>
              <a:t>ovaj optimizam u </a:t>
            </a:r>
            <a:r>
              <a:rPr lang="sr-Latn-CS" sz="2000" dirty="0" smtClean="0">
                <a:latin typeface="Calibri" pitchFamily="34" charset="0"/>
              </a:rPr>
              <a:t>pitanje, odnosno pokazivali sasvim suprotno</a:t>
            </a:r>
            <a:endParaRPr lang="sr-Latn-CS" sz="2000" dirty="0">
              <a:latin typeface="Calibri"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image.toutlecine.com/photos/t/e/m/temps-modernes-11-g.jpg"/>
          <p:cNvPicPr>
            <a:picLocks noChangeAspect="1" noChangeArrowheads="1"/>
          </p:cNvPicPr>
          <p:nvPr/>
        </p:nvPicPr>
        <p:blipFill>
          <a:blip r:embed="rId2"/>
          <a:srcRect/>
          <a:stretch>
            <a:fillRect/>
          </a:stretch>
        </p:blipFill>
        <p:spPr bwMode="auto">
          <a:xfrm>
            <a:off x="1447800" y="685800"/>
            <a:ext cx="6288088" cy="5486400"/>
          </a:xfrm>
          <a:prstGeom prst="rect">
            <a:avLst/>
          </a:prstGeom>
          <a:noFill/>
          <a:ln w="9525">
            <a:noFill/>
            <a:miter lim="800000"/>
            <a:headEnd/>
            <a:tailEnd/>
          </a:ln>
        </p:spPr>
      </p:pic>
      <p:sp>
        <p:nvSpPr>
          <p:cNvPr id="3" name="Rectangle 2"/>
          <p:cNvSpPr/>
          <p:nvPr/>
        </p:nvSpPr>
        <p:spPr>
          <a:xfrm>
            <a:off x="2819400" y="152400"/>
            <a:ext cx="3721083" cy="369332"/>
          </a:xfrm>
          <a:prstGeom prst="rect">
            <a:avLst/>
          </a:prstGeom>
        </p:spPr>
        <p:txBody>
          <a:bodyPr wrap="none">
            <a:spAutoFit/>
          </a:bodyPr>
          <a:lstStyle/>
          <a:p>
            <a:r>
              <a:rPr lang="sr-Latn-CS" dirty="0" smtClean="0">
                <a:latin typeface="Calibri" pitchFamily="34" charset="0"/>
              </a:rPr>
              <a:t>'Moderna vremena'  1936 Čarli Čaplin</a:t>
            </a:r>
            <a:endParaRPr lang="sr-Latn-CS" dirty="0">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descr="data:image/jpeg;base64,/9j/4AAQSkZJRgABAQAAAQABAAD/2wCEAAkGBxQTEhUUExQWFBUXGBwZGBgYGB0aHxsdGBccGhcdHB0cHCggHBslHxwXITEhJSktLi4uFx8zODMtNygtLisBCgoKBQUFDgUFDisZExkrKysrKysrKysrKysrKysrKysrKysrKysrKysrKysrKysrKysrKysrKysrKysrKysrK//AABEIAMUA/wMBIgACEQEDEQH/xAAcAAABBAMBAAAAAAAAAAAAAAAFAwQGBwABAgj/xABGEAACAQIEAwUFBQYEBQMFAQABAgMAEQQSITEFQVEGEyJhcQcyQoGRFCNSobEzYnKCwdGi4fDxFRZDkrIkU3MXRGPC0gj/xAAUAQEAAAAAAAAAAAAAAAAAAAAA/8QAFBEBAAAAAAAAAAAAAAAAAAAAAP/aAAwDAQACEQMRAD8AqPvad8J4xLhpVlhbKy/QjmrDmp6UPvWr0F78G7XDERLIulx4hf3WG4/t1FqqXtrxJ3xU6SG9pDby6W+VqR7P8VaEsBqG5XtqNv7V12j/APUsJo0IfKA4Gua2gYedtD6CgAI1jW5pb2pI1oGg7DVK+y3aJsJDP3QPey5VDDcAX0A63NRKpGIfsaKWH/qHFwv/ALQOxP75HLlQPUlTB3klAmxjahW8Sw32Zvxy87bD1oFicS8jF5WZ3O5Y3pItqSdWOutPeEcN74szuIoU/aSHl5KPic9Pr5ghg8NJM2WNcx3PIKOpJ0A8zRWH7Ph9cq4mX96/dL6L8Z9dPKmfE+PAr3OGTuoAdL6s/wC855n9KHd7bfWgJY7jcsx8bkjkNlHkANAKHtJrXAXlWGgcRzEeVKHEnrTMGtlqBaTEk86yKc01JrsbetAsxuL8yaUxPEGAyqbciaRY6+gpm7UD3A8SmibPFK6MNirH8+vzqRx9psNi/BxGEB9hioQFcfxqNHFQ4NXLUBzj3AXwwVwyz4d/cmTY+TD4G8j+dBmannCOMyQZlHjifR4m1Vh6cj5iucbh09+K5j5g7oTyPUedA64D2kxGEYmGQqCLEbg/I6VIeLe0HEzxd3cJceJl0LD+lQc11E9tDtQPDLeuS1Jk8qVAoNJeujMF8zSMuItov1rhIwNX+nOgX7930F/QU7wuEhBAnmK+Ua5z9SQooe+KNrDwr0H9aRoJN224WMPi3CD7t/vI/R9SPkbj6VH81SzttLnWF+l1+uv9KadjuybY95AJBCkYBZyubVicqgXGpsx35UAJG50Y4YdQcxHPSjnEPZliU/ZSxTC2mpQn63X6sKj+K4VicMfvoJIxvcqSvrmF1/OgsfgXC8LPrPEsp01ZRf6gXqnuIOplkKCyl2ygchmNh9Kl/CePiME5hseflpUJRb2FAY4AUjP2iQBsn7NDsz8if3V38zbzpGbENI7SOczMbkmmjyXIHwroKWhVnZUQXZiAB67UD3hnDmnci+VEGaR/wr/c7Af2NI8X4n3mWOMZIU0Rev7zdWO96fcax4hh+yRHS95nH/UblbmFHTyqOgUCoIrBbqa5tWFaBxG1x5iu/Om8TWNOCLHyNBywtWia7cflSJNBhpYbjypKMa11m386DJG0J602vSs52FIGg2TXNZWUG7064fiCjXGvUHYjmD5U3EfWlBcDQWoHfEcBlVZU1ic2/hb8J/oaYWo3wecEGKT9nKLHyPwt8jahOKw7RuyNoym39jQKYYBtDuNvStYmb4V+vX/KkFaxBFOWyr4xrf3R060HIiyWvqx5dPWknHPc9a6vfnqa6UX0oEBW66dLUrhsHJJpHG8n8Clv0FAR4xi80KDnnJ+g1/8AIUdjRocEsIYo8p72W2lgyjIvXRcpt1Y9KCcMwyyygv8AsYVzSeZvonqzZU9ATyp1PxBpnYsGDkkuTa2pNsotoLW0N9qA9w3tJLHHldjI9ycw032ra9t8U72zsth4vh67Ea2tb53qMai9bXFWIvQTr/i+HlVvtOHSUEeIhQr2+I51sx+ZNOJ/ZVhJlz4TFvHcXCyqJBryzLlI+YNQgoso8QOmosbUeg4pIgAQstAJ417M8fhwWEazoBctA2f/AAEB/opqP8IxHdZpPisVXyuLMfW2nzNWL2f4/i2e8jMgUgANrewGYg22JufK/lXXtJ4LHiIji4QBOgvKosO8UDVrD41GpPMA32FBVc63a/Wu8OyqbkZqyKUnoRSvdg8iPzoNMUPUUk69CDSn2e+xB8tqSaEg6g0CZpxG91seVIFa2lAtekyK6vWWoOKzPWPXBoNO165rZFKIKDSxddKUROgt5mlEQfxGtSyW3+goNKBy1NaaQDfX9KRaUn0rkCgc/bOoolxeUTQRy/HH9256j4CfPl86BUV4FA8haNFZg4sbC9uhPIcjQDTTjCQGQZF1a4y8t9CLnSj0fYTGaZ0WK/4mF/ot6fp2JMVnacXHILt8y1A2wfYCZheSWJB5EufyAH50Tw3Y6FR940jnqLKPpYn86wcbdRYEG2mt/WtHtFKR8B+RoD3DOG4aIgrChI5sMx/xXqXw4nwpayrrt/aq1wfGnOpVR63FSMceIRc0RI6qwPlQQfh/DJXXuMNG07Bryd2rMS1veOmibhSbbN1ptLmUlGBVlNmVhYg9CDqD5Gp72B7SS4PvFSHv4mOZwrhDGRcXYMQuUqFOZtNxfQ1HPaFx6PFY0PGyMBCqsV2zBmJGawz2BC5hcaaUAGDDPLIqRrmdyFUdSTYfLzq7eyvsuwkcd5oxipviMlwg6hEDAW6Frn02qrewuKWPH4cubDOVubaFkZVOum5A+dXzhy2ctclCARl19ef5+ZoIL297AQRxSYjBoYWiGZ4wSUZR71gSSrKNdNCOV9arrvrkAGxq4faHxlcPgJ7sRJKrRInMtKMo9cqnMbdDVJ8OxAjlRmJyq6liNSAGBJA5kDW1BJeLdnOIxwCf7O/d23GrAdSgOcL520tc23oLwXikiyBwDbNfLcsBroNSSR61Y3BvaS0ca/azAqKoAlhlEjzFeSxKS+vPOFtfW21VtwnFB5XfQBmY2OwBa+3zoEe1fA0hcSRr9zN44/3fxIfNf0I6Gg0RtpVq8LwKYzCyYZ7Lc5oW/C1tCLcgb38pCOdVZiIyjMjDKyMVZejKbMPqDQKlhbVQx/1/lTfS+lxWHWuSx60G3gvz/K36VxJhGHK46g3/AM6UV6WEulAzhgZmCqCWYgADck7Cp5wrsREP2rd69tQCQinmBbVrdSQPKhXYYL9peRrHu42K36myg/IE/WpFH2rXDsytEXJILEECy20t1N76ab0Cc3ZbCWs0duVwxB+tQjtFwE4Ygg5422bmD0bz8+dWHxvj+Gkw5eJvH+BhZr8hbn6i9COPZXwbkaiwPowINvW+nzoK6roNXRSuSlBtpzaw0pGuihpXA4OSaRY4kZ3Y2VVFyf8ALz5UCK1J+zHYjFY2zIoji5yyaL55Ru59NPMVPezHs3hw0ffY3JNIBfISBEmnxE6MfM6eXOjWP7UF1BgyQw+79qmBEdwNoY9Gl8iLL5mgDYbsPgMCA2IvO25eXwxrYdL5fKzFjrtvbnGcbzKpwsOWMe7I1oIreTPbMOfhBoDxvtFEHvCrYiQf/cYmzEf/ABxW7uMfK9RHiGOklYtLI0jdWN/p0+VBJ8fxgZmZ8UoZveGGjZyQNh3kpUD+UW1NA8RxWG5smIl/+We35RqP1oUsbN7oJ9BXUmDYb2HzFApJjo76YeIepkb9XrQxi3/Yw+lm/wD6pEYFiCw1AIBI5E3t+h+la+ynzt6UD+PGpzgT+V5FP/nb8qIx8Sjy2viI/SRZF+joD+dAzhSDa40pQROBsSPLWgU4zGSwNthf+5prh9CKVfGGb3kAK81v+d76/wBqSTQ0BQxKy2o/gu2/EYkVFnV1X3TIt2FhaxI1b+a9AIBSl76c6BbiWOnxMne4iVpn2BOgUdFUaKPQVysN6yFKVdWFAFxmHCOwUkA9NNDy9KW4ZE7NljIDeYBHzB0pxjsOSM3Mb0ywTlWvQWd2Xw8gRYyRcDQjk39rgVFvaLhvvlxIFhMLSDpNFZXHldcjfNulEuz/AB1lOXQk3yi4W5AvpcgXsDUo/wCW/wDiUJzAxLKVkDDWzAWvlPMqSDY9KCm1asNFO1PAHwOJaB3WQrY5l6MLgEfC1raa7ihY15UHYiOXNbw3tfz3rf5VwprvSgWwuJaNs0bWO17DUHca8qyWUsxY7netCY5bX0PKkzQO1xByhSdASbefW9Kz4sdyy5iAdbdSNvztTGMXNqzHYU2AB13tyN9tetA0uKwGtYaMBvvcyqPesLn0W+lz1On9VcTiYmIMcbRgCzXfNfz2uPPl0AoCPBsLJOwhjjVy3M3GUdTvoKtPhOGw/Co/cJdhZpALvI5ICRou+uvhHTXrTHgJwmDwqyQsJc5AzLfNJIdAiqdQb6BeW/UkVx3ixgcsSHxxBFwbphVbdI+RktoXoCHaLiYBDY20km8eBU3jj/C2II99/wB3YdDUL41xWSd+8xD5iNFUaBR0UbKKYPK2awu8jHTmST+ZNTTgXZIIBLiAJZdwm6R9LjZ29dB52vQRTDcLllUOQIojszcx+6N29dB50r9ihRWIVnYWszAEeZ6LbTkfUVMOJTrmDzAMgtcKNNBa7aknqfyAptx0d4nga4I0C2C2Ogtagi+HnAzyMb90hdRewz5lWPbkGYNYfhoNPxiZrksNWLEhVBJJuSSFv+dOJW+7Yel/k1CJaB9EjuMxkNyOpvryveu0wrbd4/1/zrIVsAPIfnS8cgvrQcLhJBtIw6Xv/enrxYkJfwsptfKQpNtswGW/zvWxiF0tRt5Y+5XcHyoIhhe8TNE4ZQSHKMLaqCAdRfZmHz8hTmHCd66rEHdmyqFy6lzuAOYvsatDtR2kHFeFNiO6MJilHhLZgSLKxU2GlpOnKmvsWwSNiJpWAzxIAmtrGQtcjzCoR6MaBxwf2RyMt8RiBE5F8iJnt5FswF/IfU1Hu1fYybAkFiJYmNlkXQXGuVgb5W35kab1f3CpHdWJUDUjXyJG/wAqjXtIZRwzEtJawVCv8feLlt6mw+tBQsTWOtEUAK+Qpm0eulKlQBvlHMk6DzNAuFGo96+lJ8N4OJpkRXBLNYqPeW1r3HzFSPsn2dM3iOV4wSMynwtY7qenypHjvafBYFyMBGsmJsVaY3KLc3NtfE3pptcm1qCQ8b7N8Nw2HP2tgqkeHX7wkfhAFz9KiPGPahLkEOBX7NEoADGzSEAWHVU+Vz5ioJxHiEs7mSZ2kdt2Y3PoOg6AaCmtA9fFszEuxYsblmJJJPMk6k1huKbRxFjYAknlU17P9iTIiySvZGGgUjzGrEEDlpb6b0EUBp1gMHJOwSFGlY8kF/meQHmdKtXCcHwMUZyqlzYXIL5iN9XBFudtt6MYDtAMNe8K6jR1XJY8sygeIbE2v5Cgh/Z32S4qZBJM6QIT7t87Ec28N1Hpc38qmkPsr4eFUMZpTvcyZfyUAAVs9v4/s7LYqyrYGxAJWynRrEAE/MWIvtUqgN7W6f5/3oIvxT2bcPWJmCtHlQnNmJtlBNzfU+euv0qEN2QwjJ+0mWQEG4KsGD3CgAqLG4Iv/oWx2onCYScm18hVbn4pBkUfMsBVccMKPxVYNMqxZrDmy3sPM2LG1AWxXYHDzQRCR3jiw6klUt4tAWLGxJJsT1uT8oT2t7HwjDvPg1cCEjvFY38LAFXUi4ZT1v12tarBwXaGYYmOB41MU5dSy3ugC3UEC99CoLaa5hW8Z2nh4cfszYUmIgqLEMWWzEAhh4hfwm5sO830NBSnZrjDwOWWxIVspIJyFrAsmtg9tL9Ca3PNbzZvmST/AFp3iOEFVebKFDsSEU3yKSSAOZA/pT3sxw4XSVgGdj92jGwCjUs3S4B15KCaA/2T4QmHVp5SM6jM8hF+7B2ROrHbqSbbVHe0XbeaSYGJmiVSbKhy2PVraM3XkNhSHbDjzP8AcxaQqxIIBAduba9AbL0W3MmonQTnCdqhMCs1gx+IC3zZR16r9K1HP3Ry3vGxuDe4UnmLfCahCnWpHhyURA5uslyo5i2huPmD5/KgccVwWWQjlIDb+L/e1Rki7AdakU+LvHkY6oboeoHL1odIAriS11Nz/Nbb660GGXxNflp9NK5MopgrGu1agdNJ0pYY5rWvcUzDVjbUFxcY4omOwuIhwsBjCCxTKq6jxrYISLNbQ+RqC9i+1j8PxHeFS6EZJU2LKSDcfvqQCL76jS9xZjxQcHwyM6GUyMBNKLZyQLlrHXu1GbQbac2Job2t9mn2lPtOBt3hGYxHwiQHXw3tlbyOnLSgkkftQ4VkDd81+ad1Le9umWx5c7edVj7QO3z8QIiiUxYZTmCk+KRgLBmsbADkovvc62tFJeBYpHKNhZwwNrd0x+lhr6ipZ2Q9neNncNJAYoxr98cl/LLlL/VRQCsIqFQM95Sbd3Y3tlvmB2te4tvpUrwnZqNI++xbCNBYnNoB5G+5PQfnTrtL2WnwcBxcQhlMepsC2VDu6nw5gNPkb1WXG+Pz4kATuHsSwNgCLi1hbRVHQWve5ubUB3tP2zDRfZMEDDhV0J1DSa3N+YQnluefSoUaw10kZNByovtS3cW31PQUvFEbHIrG27AXtfa52FEuHYO7rGPfJuXvYAeV+mv6nQUCUnDCgytcyEaouuS+2YjS5/CPrrUwweFkWKEByGy/EWOXUlbJ7t8trnyoo3ZiTBxd+YsqNYZ2e9gfiNuZJ0PPrrrIuwuHh4hgZGcDvu8dGfdlYaxsOV8pGo3sQb0AjhOFmxTEIuZkFzqoAuCFPXUX2J500wOSXGJhtFaUhZCNGUqDrbnoDR/2a9m8Xg5MTLigiJLawzgm6sxvYaBSGO5vtpRVuzeAXFtj8ztMWzABxkUlbHKBbe7Ehm3Y0Fce0zAfYcTFHmYwyKrh2t8LFXBAGthrYD4hVpcK7QBp3iWF/CqOWJUaPfLZQT052reOxuGlUSzQQyLG2RXmUPlZrGw8LAE+Hn050DwXaSGTHxqjJdkZLLm+G5GpUAgWNh50Ev4xw6LExhJAbBg41KkMuqE2IuAdbai4qi+xWBbiPE18bxMil2aM2ZclgSCdDdmt/ML31q6uM46WOMNHCZiHAZQbHK2lxprYlb7aXPKhnD+K4aNmIw0eHnPhfIqBtDsxGW+o86CGdrAcJi2ibHYlycpALKo8Qvc5QNL7m2nnUsXgCyIY8ShKFEWOQt4gQD4tdQ5vc8jre9a4n2VwWKxKYyUyCRShIJ8Dd3bKGBFraD3SL61x7TOH4zEwRjBAPkcu4DAEi1hbNYHc87+tBC+O9lZ4ZVjVhKG/ZlSASRuCpNwfS486Z8YwX2aA9+XTESAxoh0yqLZz5giy+h86smbArhuHfacYFfEwxZ8+2R7WVFsdrkA9TfysHw3aSHiKCPuPtJC53TJmyacjuCToLG51oKdxJzLlJ0G3l6VnZzgRxM4jY5I1BeWTkkai7MSdNgalJlwQxaxrgWuxAUSzPkDEkC6jxWJt4STtbnUv9ocGEwuDZO5RHxKgCKJ+7AKqcsjKE9xWAJUMQWI33AVXwLgyT4tkRiYEZmMjDKe7U6MRyJFjblrSHF8Wss7PHcRjSMHko2+up+dPuJZcNCII3zSSqGlI5KwDBL876E+XrQYDlQPDIpA0JpxguHTTZhGhZV946BR/EzEKp9TejHZDs8JwZZb5R7qarmH4mb4U9NT5DUueJ9oUT7uACYroDbLEnkiC1/Xn1NAOk7GMFzGeK/4Vu2nO7EAX9L+tcHsicmfvbjyQn/8AanMeBx2J1Z2VP+xR9LD601n4S0ZsZo2I10kB9RQJjsrMRdGVvI3Q/np+dD8dgZYTllRkJ2uND6HY/Ki8YxUfiR2K7751/qKLwdp1eMx4qJRcgg5bobb+Hcctr0EkXsdjsVxHv52D4eOS4DuBmjBzKiKoIA2BBtmsbnnTPtF7UcU2NjiwRMEauIyHRSZGdgpLKb2A2AFjuedgS4zxHiU+Bwn2BHbvobzNGpzqQFBAa9kuS2u/h0NVDxfATQSmPEI8Ui2JV99RcH+tBfPtS7aycM7lIUjeWXMx7y5CqtgDZWBuST/2mhvbzjqz8DSdJ1R5u7Pdo9i2tpksDcqPFcfu1R82Kdzd3Zza12YtoNhrSRFjfagkmH7c4yPBtglktC1xt4gp95Fbkh6b8gQNKjjGl5cBKL3jcZdW8J0236bga07RY+4CKgeeQgl76RKuwFj77a5r7ADmdAHvHY2BB8x/reicfBZWAtlAIvq2wBtrbz0onwDhUXxsC3LoP7/7UXaBIsquwCOw8R8OUXF7ka2A19AfmAzA4YRIiuoJ1Ljkt75bt8JtruDU47UdgzgMN9ojzYkfGFAJTNsb7sl8ouBfblRPtr7NH7kfYbTGwvGxVb3+ND7tueUnzudjJOH42bh2Ew+Hmb7Vi7CNEj0udcoZ20CqBbOdSEJsTegT4JOZOFIvE4+4Xuu7lWQhfABlVtTdWK2NjYgiobjO2eGwKdzw7DLFHpeVwfEdsxW+eT1JHlpQbtZxnFz4numR5MTmKmEC6x+SgEg6amQnnuBRThfs2ItNj5Qq6fdqeZ2XNzJ2soJ6UA7jnFJ58SYsJiXxwsrBgtgpa91VVAUAb5rX1tfQ0U4d7PcfJZp8SU55SSx/W1P+0faeLg8KjC4JI2mJKh/ASAPfZB4ytzazlDe9hpVZ8Z9ovEcRcNiWjU/BD92PS6+Ij1JoLUb2b2W03E5I482dkNlVja1/E1r20vY6UL4t2W4ZAplg4hGMQgLJmxEerAaAgcjt86peWQsSzEsTuSbk+pNc2oPTvZnH/asMpLXLJlLKbbi1wRsdjcVGl9nTujZMX3kmY5y63bMDrmYNe9Qv2UdsPs8gw0rWjc/dsfgY8j+636+tF/bNwVoZI+I4dmTvfBKUJWzgeA3GviAI9UHWgf8AEOH8SwMZYXlUfgBc+XhtmtURwfH+7WCfD4jEHHGRjOrXMZQ3sMvum/hFvM7WFM+F+0HiQUwidpQylbSAOwuLXVz4s3TWrF7I9mMKMNeaEOWuDOhLqttGUEeKOxBBNsumrUBKPtDhsdEYMUl1f3gL201BsDmUg8xRjheCw3C8HI2HUvGoeUm4ZpCASAW0BsLKOn1qG8d7ESRr3uEYyra4FwTbkVI94eYqHxvPicNiWkxgjWGxOHY5e+INsoUEZjew1DeIgaaUCnZDs/PxOWSWA2lMhZpGBCRl2Llwdywvou9yDsL0I7W4afD4mVca/e4lSBvnDeEFWJ/DlI8Nr9QOd3+zZ0hwCJCgD2ZmQmwLsSb3F/DsLi9haqyg7DcR4pjcQZU7n7wmWWQeEHkE/H4bWtpa1yLigrd5CWLE3Ym5J5k7mpF2L4F9rxAV790vjlI6ckBGxY/kDS/aXsl/w7FPBORNYAqykgFW91iAbhtDdSfqLEyTs1LDh+GYmWF/vQTcEWsz2WIeYFzr/FQN+2/GzNJ9kw3hjWyvl0zEbILfCNrdfSm/C+EmOZMPh0GJxjbg/s4Ra5LHqNLk6D10pv2eth4JcU2rjwx318b/ABedhc/KrZ9nHAVwmFDMPv5wJJWO+uqr8gfqTQM8D7NY2s2PnkxT75ASkS+QA1I+npR5OxPDgLfY4Lfwa/XeihfW9KIxNBGeIezHBOCcOZMJJ1jclfmjEi3paq87T9n5cH4cYitGx8GIjHha3Jl+Fv8AWtXarkb1vFokkZSRVdDa6sAQbG40PnQVl2b7VHh/BoZlj71jI8YBbKB95IwJNjoANh1qre1faOXHzvNMEztYWQWAC7Aakn1Jq2+wnEMLh+FRSY0oI2kkC50L3YSPsoViTZTyqu/aLxTAYqdpMHH3Vgo0QRh98zZRsddzYm1BCqV+yvlz5Gy2vmtYatl0666aUmyml8TxCV41jZ2MaXyqToL2vp18K/SgWwsEsu7NkO5LGxtqdCdSL04ggzHJGPqRe9SWKBJoVMSi1tgdQd3Fx/ba3pTQzwwC+V821vDY/wAw9elAnDJHhyAfE5F730H0BP8ArS9WL2k9lzy4dXwc4lfKrZHIyyaXvG/LfTNfTmKA4b2U4nF4VMVHNEJZl7wRNe2U6paS58RWxsR5XqyPZ9wvEcO4eq4p80pJKREgiIH4cw3tudbAmw60G8LK/C8DFBJN300aaufdQch1KqNFB1NuVVeeI4rieM7rCFr5sxkzEZOWdmFstrC1ulhRrtjHNjscMFhJFlZgGldWuqA7lyNsosbc7qOdqkphj4bEMDgBecgGacgHJce+3IyH4E5DXbcOeH4XC8KvHnOJxknjlkYMza7s+W7Klzou5J1O7A7wPiWGme4dnnAP7RChA590p0CagHLc7ZiaA4XhyRLsxvq7Nqzsfidtz/vTHirZCssejIQy38uR8iLg+TGgint+wLjFwT/9N4e7U9GjdmYfR1P16VVlenu0HCY+LcOaNfeYCSFjbwyLewPTXMjeprzLPEUYqwKspIYHcEGxB8waBOsrKygwVdHs/wC22FxWHOC4lkJ5GS2WQDbX4XBt+o8qXrLUHpHG4bAxYaRYoMNltnClQoJSxuXGoO3j5XBp57NsN3GBQWyR5pJEzHVUd2dMxPMKVv8AOqt7D9nWmxUeD1EcSLNi9TqxuRHa9tQyKRzynpVwcck93DpoCAXHRAdB/MQfkpHOgZ4nHHMXwkLDW5BKqknU5CdCfxeE9b7UC4n2dwvE80sS/Z8anvqwykkaWkA94bWkGuo9KlUcVM+L8K7wrJGxjnT3JBp/K3Vd9wdzuCQQrnh+JxGCmMZvGykZozsLbMp2seo0INXDwLjvfR3S2cA+FtBfkdOV+lRnF4VeJRlHAhxsI3t/veNtNNbXBFwQWYdlJmh7yOfOmIVwQthlCAWBBHnmB8iNLG9BDf8AkjinFMZPJKnc/eEPJLcL4dAEA1cAAWI8PnUV47wabA4iXCynUEZsvuuvvI3pbXy1FemMXxllwjzQp3rqhIQcyo1A5nqBz2rzsnA+JcTeTFJh5ZO8JcyWCg9ApcjMAAAAt9gKB1iYQWwuH+F5lJ+ZVB/5mrxDcq85vjnCQy2N4SB62IKfoB8qv/B41ZFSRDdXUMp8mFx+tA/Qai/UD6m1EVUDQULl8SkKbNuDvYjUG3PUClI+Kra8oMTDcG5W/wC6wFiDy2PUCgc4trD52pNGGWkZMSJB4b5d7kEX6AA6/O1drHoaCJcF7Ex4zhmDhmMkeVA4yEAhpBmNwykH3jVNdsezf2PESxrIJUWQoG2Yld8y7aG4uOlWp7UOzvEGPf4Vn7mOFVyRTMjALcsxW4B35EmwFUhLI2xLczY356nQ9aBua7Asd76AjS+9tDf1P0+dKw4WSW+Rc1t9h+prePVgwLbkC+24FuWnSgcYPFtDExRiGMgU2OhARr/qNanXZb2XYzGtHJLliwrqkne5lLOrLm+7UXs2trta1762tUD4AsTYmBcQcsBlXvPJbjNfpoLV6OxftFwGHCok6zsbLHFh7SE8lUZfCDsACRQPOy3DPsj/AGeJGjwkKX+8OYl2Ja6te4+MsNvdsBc1FPaJ2sYAqgJd9I1AudTZQBzJNTftTjHEfdRgl21YDcKN/XppVf8As24YcdjpMfNrFh2KxDcF7aEdQo19WXpQHuzPAjwrBk2EmOxHikJ1AY7Lf/20za9SeV9BkkZiGrFnZszMd2Y7k/25fW854lhGkVmHvHYeQ2H5k+pqAcXkYE6HQbcx6igUxHFdLHehy4rMGU28qGYiUsb3AP61xPLoOTCglXYPifdzNhyfDJd478mA8S/MC9v3W61DPbn2X7nELjIxaPEG0ltlmAuf+8eL1Vqf4DNJ4kOWRCGQ9CDf9frtVi43CJxXhzwt4TIthf8A6cqHTz8Lj5qehoPLNZS+OwbwyPFIpSRGKsp5MpsRSFBlbViCCCQRqCOVudaqe+xrsx9sxwkcXhw1pXvsWv8AdL82GbzCEc6C2vZ9wH7DgjJPf7RNefEM2pubsAfMA6/vFqeYO7EyPoz+IjoLWVfkAB63POlO0+Ou6w9fvJP4QfAP5mH0Q9ayJ7+lAtGda7OtIBhfzpRpLUA/jOFYATxHLNELqbXzAbow5g6/U7XrriuFGJiGIRSJUFpFG9hYkX5kaMp5qR1FKPiWkLJEAz7eSk83OwA3tueVFfswg7tl9xVWKTzUeFHPmp3/AHWJPuigEcGx3c5SWuh39Dz/AK/M097d9tV4dh1fIXZ7rHyXMBpmP9BvY9KF8YwfczBAbLK47snZWa+ZT5XGn8QHOjGDgjmXuZ0WTu2uAdRoSFt6aj033oPPeBweMxRlvE7GYsxYqEBLMWJGaw3N9KsLsThsdhohDiO7yp7njBIBOqm3IHb1tyqQe03j2EhwzYeEqMQbZBEF+7IIN30sBa4tub/OqeTHYknWdvy/tQXtDjgB4iPkaWi4hGTYML+en671QiS4ge7K30FKR8dxcZ97MOn+9B6GSuxsapjs/wC0ExHKwK35E6fIHT6Wop2sx2Mx8YXByKItC6KSkhN+t7Mt7aAg9b8gBcY9reOmheBlgAcFGZUdWtsw1kIBO17dagE+IzEltzUl9ovaDD4zFmTDoFQIqlsuUyMB4nYf4ddbLUUdRQEOHY2RPAq+FjfUHmALg+luoopHgVl8LX11uNwetOeFzxzJfxrbw5QAQPK99Ralu+hw470mQkHYKDubDdvn8vOgFJgRDio5MUBNGGV2RDYuqn3TfY2Gx9L869E9nuK8O4iFkiSGVoyrgNGokiYG6mxF1IINiOmhqtuwvZqDjCTO7yxrEQoICBiWBJOuawAt9amfB+zEPCMLimhd5GfXMwGbQZUXwgXsST86CIe0vtbKJGELFSxKIVJDFfdsLdSD9ameGx+G4LgMPBiHCWS72Fyz6FwqjUkswAHQHYCq17MYU4vjGHRhdIfvWv0j1X/GVoL7ZeNfaeJygG6QAQrrzXV/nmLD+UUFl8P9tWBkkyuk0KnZ3VSP5grEj6GplLBh8WgkUpIrDSRCDceo39DXkmi3Z7tLicE+fDStHf3l3Vv4lOh9d/OgvPjfY9hcx2cemv051DeI4SRdLHw79fl1o52V9sUMuVMYncOdO8W5jJ8x7yfmPMVOsdwqHFKHBBuLrIhGvncaMKCtOD4hAQcpuOQGpqVdluMLHiChbwza26OB4SelwApvzEfWh/F+ASYcEqDIPxINfmN18yKijAxSJNKACwLIjHKPCC2bXe1gRfnbnawSP2qez9sZiUxOGeFGdcs4dsviWwR9FJJI0NvwjzqKr7KQGyNj4RJa+URuf6g2+VSLs7PNi79zGzm9mdmsqnzPM+QudtKeyezrGd53yzoH52d9RvY+HXXrQQPi/snx0S54gmKX/wDCxzgfwMAT6Lerf9n/AAmPhvDQshCyEGbEE8ja5H8igL6g9aZLxWbCkDFRsnRx4lY+TDn5GxppxrHrxKGSCNijEDx2NrghsrsNBcDY62PPagV4ZimlZpZBYyMWsfhW1kX5KB+ZovLiVAtuenOqy7Pccnjl+y4gMWDFQwGZww+E232tf+lWBguBzSHMx7ofiIBkI6KDonqbnfQb0D1sUFspuXbZVF2PWwGtvPYU+i4U0n7QmNfwKfEf4mG3ov8A3UljMZhOHxl5XWIHdmJZ3I+rOfIbeVVd2r9sEst4sChiB071rFyP3Rsnqbn0oLP4/wBp8FwyMCRlQ28MSC7t/KOv4j9ar3/64IzlZMGTA1wbSXbKdDplsbjlf51VojLMZJSZGvdixJJJ2uTqb2/I00xEhdqD0/wjFwcRwNwRMgzISR7wGniHIshBI6mk8DF9nlUa5Sco9Dt+g+lV1/8A594xllxGFJ0dRKo818L/AFBX/tq1+I4e6nqP6bUEQ417JxicVLOuJEMcjZu7WLMQxHjN84GrXbbnUK7S+zyfDYjuo5kdCoZWfMpN97qqtsb1aHbri+KhwKzYMXkzKGATObNcEga7Nl5VR2P4zjg95ziFvqSUa562z2vQFv8AkzFqPfh9M7j/AMowKDY3BYiK+dCQOakOPqpNvnTRu0067vIPUAUQwPHWceIhra6/60NANE6uLMBTzh2LlgN0JZel9vQ9KIYjhqYlTJHbMNWAIzettCw8yPnQgh4jlcacjy0/r5UAAxjr9aM9mXhDMsiB2YeG4BBtysRoT/SheHC5xnBK89amXCOGQLZ1U57W1OYC/S/O39aBzholVbKAg6AdaZ4nLezDMuoPnR2QKV0NAzh/FqPS1AhwvstxIP3/AA6LEqp910JTToGuMy6efQ1djSvFgsMMUx7wqpmzaksEu40G4bp0qP8AZ32px4eKLDyYZ/AFRWjYG/IXDWsfnRH2ju+ZCBcIjk/zEAfoaAN7M+7OK4jjFFokASMkWOUXdrjloqf1qjcbiTLI8je87M59WJJ/Wro7Hp3XAeISDdzOfpEqD9D9apJhQarKysoMo92Y7X4vAteCTwc428SN6ryPmLHzoDWUF7cE9o645SgjaGUAZrHMlibXDbg+RHzNjQ3jeBHEsdDhhqqjM7fhQHX0J0A9T0qM8PwIwmHiV2EcsyGYhgddhFHp8ViWA6lulTn2JQh3xs597MkY8goJ/M/pQWVwvBRYeJY41CIosANKdJMDSEkOZwDsBf5n/b86eJEOlAliMOrqUcBlYWIOoIqun7MRYXFNbMM4upudQCND5jw68xvtVnNUZ7aRC0Lcw9v8JoEXjiVDK+RLC7ubLYKN2PQAc+lV/wBrfbAqXjwKh22Mzg5R/Au7epsPI1I8Sy4tJ8I2iuuUtceFyodDa99PC21uVUBicKY3dHFnRijDoykhh9QaDfFOIzYiQyzyNI5+Jjc+gGwHkLCkIsSyghbC+5tr9TXLCtRLdgPOgLcRGSNFJuxALfxML2+QsPUHrTIJlWlsa2eT862mGLuqdT+W5/K9AZ9meNMPFcK17B3yHzEqlR+ZH0r0Vj1fvkGVjEVbMVIBVtMhNz7ls97a3y6EXt5rD5MbhmAtlkj/AMMgP5aD5V6mYa0DXg0vdo+Y6IWJPl7x035mq29r/tDwU+DkwcRaaRypzKLKhR1bUnUnQiwHM3tVm4eEEyKRowsfQgg1XHFvYRhzGxw+JmVwCQJArqbDQeFVIHnr86ChlY7Dny9aOcPhyodN/CP9f62rmTgMkDjvLW5aOAT6sop5DisjIbe5rY7EjnQHeI4KOGNDchwAdNLH+9POHImJjyTDKdLMdjbqB+R8yNqi+K4gb531fkDsvn60zw/HXR75nHzv+R0oOYMHGbHLbna9x+dSHh7EDQ1lZQGMMgJA8hrS2GwaMBp1rdZQWPwr2e4FUjkeNpXsGuzkAHQ6KthYed6T7XwK5YsP+na38xrKygjWFjC9nsWo6T/+ZqjJ11rKygSrZWt1lBzR/sFwpMTj8PDJ7jOSw6hEZ8voctj61usoLr7W8Kilk8a30vf0uBbpQ/2Ofdz42Ie7dXHqGdf0ArVZQWfiGy2YdbfWlBNptWVlApG16EdokDFVOwBPz2rKygDwYCPOHCKHtlz5RmKg6Lfe3lVUe2vg6RY5ZU07+IO4/eUlCR6gL879aysoK+KVzh08VZWUCmH1Y0e7LwhsQ1/hicj1Nl/RjWVlA0hGfExA6ASL+bAmvVRrdZQaTQ024UzP4nctqQBy+nP51lZQFMThkdSrorKdCGUEfQ1T3b/sZBBLGYfAkrW7u1wjb5lvsNrrsbctCMrKCocW12bya35UzmXnWVl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140291" name="AutoShape 4" descr="data:image/jpeg;base64,/9j/4AAQSkZJRgABAQAAAQABAAD/2wCEAAkGBxQTEhUUExQWFBUXGBwZGBgYGB0aHxsdGBccGhcdHB0cHCggHBslHxwXITEhJSktLi4uFx8zODMtNygtLisBCgoKBQUFDgUFDisZExkrKysrKysrKysrKysrKysrKysrKysrKysrKysrKysrKysrKysrKysrKysrKysrKysrK//AABEIAMUA/wMBIgACEQEDEQH/xAAcAAABBAMBAAAAAAAAAAAAAAAFAwQGBwABAgj/xABGEAACAQIEAwUFBQYEBQMFAQABAgMAEQQSITEFQVEGEyJhcQcyQoGRFCNSobEzYnKCwdGi4fDxFRZDkrIkU3MXRGPC0gj/xAAUAQEAAAAAAAAAAAAAAAAAAAAA/8QAFBEBAAAAAAAAAAAAAAAAAAAAAP/aAAwDAQACEQMRAD8AqPvad8J4xLhpVlhbKy/QjmrDmp6UPvWr0F78G7XDERLIulx4hf3WG4/t1FqqXtrxJ3xU6SG9pDby6W+VqR7P8VaEsBqG5XtqNv7V12j/APUsJo0IfKA4Gua2gYedtD6CgAI1jW5pb2pI1oGg7DVK+y3aJsJDP3QPey5VDDcAX0A63NRKpGIfsaKWH/qHFwv/ALQOxP75HLlQPUlTB3klAmxjahW8Sw32Zvxy87bD1oFicS8jF5WZ3O5Y3pItqSdWOutPeEcN74szuIoU/aSHl5KPic9Pr5ghg8NJM2WNcx3PIKOpJ0A8zRWH7Ph9cq4mX96/dL6L8Z9dPKmfE+PAr3OGTuoAdL6s/wC855n9KHd7bfWgJY7jcsx8bkjkNlHkANAKHtJrXAXlWGgcRzEeVKHEnrTMGtlqBaTEk86yKc01JrsbetAsxuL8yaUxPEGAyqbciaRY6+gpm7UD3A8SmibPFK6MNirH8+vzqRx9psNi/BxGEB9hioQFcfxqNHFQ4NXLUBzj3AXwwVwyz4d/cmTY+TD4G8j+dBmannCOMyQZlHjifR4m1Vh6cj5iucbh09+K5j5g7oTyPUedA64D2kxGEYmGQqCLEbg/I6VIeLe0HEzxd3cJceJl0LD+lQc11E9tDtQPDLeuS1Jk8qVAoNJeujMF8zSMuItov1rhIwNX+nOgX7930F/QU7wuEhBAnmK+Ua5z9SQooe+KNrDwr0H9aRoJN224WMPi3CD7t/vI/R9SPkbj6VH81SzttLnWF+l1+uv9KadjuybY95AJBCkYBZyubVicqgXGpsx35UAJG50Y4YdQcxHPSjnEPZliU/ZSxTC2mpQn63X6sKj+K4VicMfvoJIxvcqSvrmF1/OgsfgXC8LPrPEsp01ZRf6gXqnuIOplkKCyl2ygchmNh9Kl/CePiME5hseflpUJRb2FAY4AUjP2iQBsn7NDsz8if3V38zbzpGbENI7SOczMbkmmjyXIHwroKWhVnZUQXZiAB67UD3hnDmnci+VEGaR/wr/c7Af2NI8X4n3mWOMZIU0Rev7zdWO96fcax4hh+yRHS95nH/UblbmFHTyqOgUCoIrBbqa5tWFaBxG1x5iu/Om8TWNOCLHyNBywtWia7cflSJNBhpYbjypKMa11m386DJG0J602vSs52FIGg2TXNZWUG7064fiCjXGvUHYjmD5U3EfWlBcDQWoHfEcBlVZU1ic2/hb8J/oaYWo3wecEGKT9nKLHyPwt8jahOKw7RuyNoym39jQKYYBtDuNvStYmb4V+vX/KkFaxBFOWyr4xrf3R060HIiyWvqx5dPWknHPc9a6vfnqa6UX0oEBW66dLUrhsHJJpHG8n8Clv0FAR4xi80KDnnJ+g1/8AIUdjRocEsIYo8p72W2lgyjIvXRcpt1Y9KCcMwyyygv8AsYVzSeZvonqzZU9ATyp1PxBpnYsGDkkuTa2pNsotoLW0N9qA9w3tJLHHldjI9ycw032ra9t8U72zsth4vh67Ea2tb53qMai9bXFWIvQTr/i+HlVvtOHSUEeIhQr2+I51sx+ZNOJ/ZVhJlz4TFvHcXCyqJBryzLlI+YNQgoso8QOmosbUeg4pIgAQstAJ417M8fhwWEazoBctA2f/AAEB/opqP8IxHdZpPisVXyuLMfW2nzNWL2f4/i2e8jMgUgANrewGYg22JufK/lXXtJ4LHiIji4QBOgvKosO8UDVrD41GpPMA32FBVc63a/Wu8OyqbkZqyKUnoRSvdg8iPzoNMUPUUk69CDSn2e+xB8tqSaEg6g0CZpxG91seVIFa2lAtekyK6vWWoOKzPWPXBoNO165rZFKIKDSxddKUROgt5mlEQfxGtSyW3+goNKBy1NaaQDfX9KRaUn0rkCgc/bOoolxeUTQRy/HH9256j4CfPl86BUV4FA8haNFZg4sbC9uhPIcjQDTTjCQGQZF1a4y8t9CLnSj0fYTGaZ0WK/4mF/ot6fp2JMVnacXHILt8y1A2wfYCZheSWJB5EufyAH50Tw3Y6FR940jnqLKPpYn86wcbdRYEG2mt/WtHtFKR8B+RoD3DOG4aIgrChI5sMx/xXqXw4nwpayrrt/aq1wfGnOpVR63FSMceIRc0RI6qwPlQQfh/DJXXuMNG07Bryd2rMS1veOmibhSbbN1ptLmUlGBVlNmVhYg9CDqD5Gp72B7SS4PvFSHv4mOZwrhDGRcXYMQuUqFOZtNxfQ1HPaFx6PFY0PGyMBCqsV2zBmJGawz2BC5hcaaUAGDDPLIqRrmdyFUdSTYfLzq7eyvsuwkcd5oxipviMlwg6hEDAW6Frn02qrewuKWPH4cubDOVubaFkZVOum5A+dXzhy2ctclCARl19ef5+ZoIL297AQRxSYjBoYWiGZ4wSUZR71gSSrKNdNCOV9arrvrkAGxq4faHxlcPgJ7sRJKrRInMtKMo9cqnMbdDVJ8OxAjlRmJyq6liNSAGBJA5kDW1BJeLdnOIxwCf7O/d23GrAdSgOcL520tc23oLwXikiyBwDbNfLcsBroNSSR61Y3BvaS0ca/azAqKoAlhlEjzFeSxKS+vPOFtfW21VtwnFB5XfQBmY2OwBa+3zoEe1fA0hcSRr9zN44/3fxIfNf0I6Gg0RtpVq8LwKYzCyYZ7Lc5oW/C1tCLcgb38pCOdVZiIyjMjDKyMVZejKbMPqDQKlhbVQx/1/lTfS+lxWHWuSx60G3gvz/K36VxJhGHK46g3/AM6UV6WEulAzhgZmCqCWYgADck7Cp5wrsREP2rd69tQCQinmBbVrdSQPKhXYYL9peRrHu42K36myg/IE/WpFH2rXDsytEXJILEECy20t1N76ab0Cc3ZbCWs0duVwxB+tQjtFwE4Ygg5422bmD0bz8+dWHxvj+Gkw5eJvH+BhZr8hbn6i9COPZXwbkaiwPowINvW+nzoK6roNXRSuSlBtpzaw0pGuihpXA4OSaRY4kZ3Y2VVFyf8ALz5UCK1J+zHYjFY2zIoji5yyaL55Ru59NPMVPezHs3hw0ffY3JNIBfISBEmnxE6MfM6eXOjWP7UF1BgyQw+79qmBEdwNoY9Gl8iLL5mgDYbsPgMCA2IvO25eXwxrYdL5fKzFjrtvbnGcbzKpwsOWMe7I1oIreTPbMOfhBoDxvtFEHvCrYiQf/cYmzEf/ABxW7uMfK9RHiGOklYtLI0jdWN/p0+VBJ8fxgZmZ8UoZveGGjZyQNh3kpUD+UW1NA8RxWG5smIl/+We35RqP1oUsbN7oJ9BXUmDYb2HzFApJjo76YeIepkb9XrQxi3/Yw+lm/wD6pEYFiCw1AIBI5E3t+h+la+ynzt6UD+PGpzgT+V5FP/nb8qIx8Sjy2viI/SRZF+joD+dAzhSDa40pQROBsSPLWgU4zGSwNthf+5prh9CKVfGGb3kAK81v+d76/wBqSTQ0BQxKy2o/gu2/EYkVFnV1X3TIt2FhaxI1b+a9AIBSl76c6BbiWOnxMne4iVpn2BOgUdFUaKPQVysN6yFKVdWFAFxmHCOwUkA9NNDy9KW4ZE7NljIDeYBHzB0pxjsOSM3Mb0ywTlWvQWd2Xw8gRYyRcDQjk39rgVFvaLhvvlxIFhMLSDpNFZXHldcjfNulEuz/AB1lOXQk3yi4W5AvpcgXsDUo/wCW/wDiUJzAxLKVkDDWzAWvlPMqSDY9KCm1asNFO1PAHwOJaB3WQrY5l6MLgEfC1raa7ihY15UHYiOXNbw3tfz3rf5VwprvSgWwuJaNs0bWO17DUHca8qyWUsxY7netCY5bX0PKkzQO1xByhSdASbefW9Kz4sdyy5iAdbdSNvztTGMXNqzHYU2AB13tyN9tetA0uKwGtYaMBvvcyqPesLn0W+lz1On9VcTiYmIMcbRgCzXfNfz2uPPl0AoCPBsLJOwhjjVy3M3GUdTvoKtPhOGw/Co/cJdhZpALvI5ICRou+uvhHTXrTHgJwmDwqyQsJc5AzLfNJIdAiqdQb6BeW/UkVx3ixgcsSHxxBFwbphVbdI+RktoXoCHaLiYBDY20km8eBU3jj/C2II99/wB3YdDUL41xWSd+8xD5iNFUaBR0UbKKYPK2awu8jHTmST+ZNTTgXZIIBLiAJZdwm6R9LjZ29dB52vQRTDcLllUOQIojszcx+6N29dB50r9ihRWIVnYWszAEeZ6LbTkfUVMOJTrmDzAMgtcKNNBa7aknqfyAptx0d4nga4I0C2C2Ogtagi+HnAzyMb90hdRewz5lWPbkGYNYfhoNPxiZrksNWLEhVBJJuSSFv+dOJW+7Yel/k1CJaB9EjuMxkNyOpvryveu0wrbd4/1/zrIVsAPIfnS8cgvrQcLhJBtIw6Xv/enrxYkJfwsptfKQpNtswGW/zvWxiF0tRt5Y+5XcHyoIhhe8TNE4ZQSHKMLaqCAdRfZmHz8hTmHCd66rEHdmyqFy6lzuAOYvsatDtR2kHFeFNiO6MJilHhLZgSLKxU2GlpOnKmvsWwSNiJpWAzxIAmtrGQtcjzCoR6MaBxwf2RyMt8RiBE5F8iJnt5FswF/IfU1Hu1fYybAkFiJYmNlkXQXGuVgb5W35kab1f3CpHdWJUDUjXyJG/wAqjXtIZRwzEtJawVCv8feLlt6mw+tBQsTWOtEUAK+Qpm0eulKlQBvlHMk6DzNAuFGo96+lJ8N4OJpkRXBLNYqPeW1r3HzFSPsn2dM3iOV4wSMynwtY7qenypHjvafBYFyMBGsmJsVaY3KLc3NtfE3pptcm1qCQ8b7N8Nw2HP2tgqkeHX7wkfhAFz9KiPGPahLkEOBX7NEoADGzSEAWHVU+Vz5ioJxHiEs7mSZ2kdt2Y3PoOg6AaCmtA9fFszEuxYsblmJJJPMk6k1huKbRxFjYAknlU17P9iTIiySvZGGgUjzGrEEDlpb6b0EUBp1gMHJOwSFGlY8kF/meQHmdKtXCcHwMUZyqlzYXIL5iN9XBFudtt6MYDtAMNe8K6jR1XJY8sygeIbE2v5Cgh/Z32S4qZBJM6QIT7t87Ec28N1Hpc38qmkPsr4eFUMZpTvcyZfyUAAVs9v4/s7LYqyrYGxAJWynRrEAE/MWIvtUqgN7W6f5/3oIvxT2bcPWJmCtHlQnNmJtlBNzfU+euv0qEN2QwjJ+0mWQEG4KsGD3CgAqLG4Iv/oWx2onCYScm18hVbn4pBkUfMsBVccMKPxVYNMqxZrDmy3sPM2LG1AWxXYHDzQRCR3jiw6klUt4tAWLGxJJsT1uT8oT2t7HwjDvPg1cCEjvFY38LAFXUi4ZT1v12tarBwXaGYYmOB41MU5dSy3ugC3UEC99CoLaa5hW8Z2nh4cfszYUmIgqLEMWWzEAhh4hfwm5sO830NBSnZrjDwOWWxIVspIJyFrAsmtg9tL9Ca3PNbzZvmST/AFp3iOEFVebKFDsSEU3yKSSAOZA/pT3sxw4XSVgGdj92jGwCjUs3S4B15KCaA/2T4QmHVp5SM6jM8hF+7B2ROrHbqSbbVHe0XbeaSYGJmiVSbKhy2PVraM3XkNhSHbDjzP8AcxaQqxIIBAduba9AbL0W3MmonQTnCdqhMCs1gx+IC3zZR16r9K1HP3Ry3vGxuDe4UnmLfCahCnWpHhyURA5uslyo5i2huPmD5/KgccVwWWQjlIDb+L/e1Rki7AdakU+LvHkY6oboeoHL1odIAriS11Nz/Nbb660GGXxNflp9NK5MopgrGu1agdNJ0pYY5rWvcUzDVjbUFxcY4omOwuIhwsBjCCxTKq6jxrYISLNbQ+RqC9i+1j8PxHeFS6EZJU2LKSDcfvqQCL76jS9xZjxQcHwyM6GUyMBNKLZyQLlrHXu1GbQbac2Job2t9mn2lPtOBt3hGYxHwiQHXw3tlbyOnLSgkkftQ4VkDd81+ad1Le9umWx5c7edVj7QO3z8QIiiUxYZTmCk+KRgLBmsbADkovvc62tFJeBYpHKNhZwwNrd0x+lhr6ipZ2Q9neNncNJAYoxr98cl/LLlL/VRQCsIqFQM95Sbd3Y3tlvmB2te4tvpUrwnZqNI++xbCNBYnNoB5G+5PQfnTrtL2WnwcBxcQhlMepsC2VDu6nw5gNPkb1WXG+Pz4kATuHsSwNgCLi1hbRVHQWve5ubUB3tP2zDRfZMEDDhV0J1DSa3N+YQnluefSoUaw10kZNByovtS3cW31PQUvFEbHIrG27AXtfa52FEuHYO7rGPfJuXvYAeV+mv6nQUCUnDCgytcyEaouuS+2YjS5/CPrrUwweFkWKEByGy/EWOXUlbJ7t8trnyoo3ZiTBxd+YsqNYZ2e9gfiNuZJ0PPrrrIuwuHh4hgZGcDvu8dGfdlYaxsOV8pGo3sQb0AjhOFmxTEIuZkFzqoAuCFPXUX2J500wOSXGJhtFaUhZCNGUqDrbnoDR/2a9m8Xg5MTLigiJLawzgm6sxvYaBSGO5vtpRVuzeAXFtj8ztMWzABxkUlbHKBbe7Ehm3Y0Fce0zAfYcTFHmYwyKrh2t8LFXBAGthrYD4hVpcK7QBp3iWF/CqOWJUaPfLZQT052reOxuGlUSzQQyLG2RXmUPlZrGw8LAE+Hn050DwXaSGTHxqjJdkZLLm+G5GpUAgWNh50Ev4xw6LExhJAbBg41KkMuqE2IuAdbai4qi+xWBbiPE18bxMil2aM2ZclgSCdDdmt/ML31q6uM46WOMNHCZiHAZQbHK2lxprYlb7aXPKhnD+K4aNmIw0eHnPhfIqBtDsxGW+o86CGdrAcJi2ibHYlycpALKo8Qvc5QNL7m2nnUsXgCyIY8ShKFEWOQt4gQD4tdQ5vc8jre9a4n2VwWKxKYyUyCRShIJ8Dd3bKGBFraD3SL61x7TOH4zEwRjBAPkcu4DAEi1hbNYHc87+tBC+O9lZ4ZVjVhKG/ZlSASRuCpNwfS486Z8YwX2aA9+XTESAxoh0yqLZz5giy+h86smbArhuHfacYFfEwxZ8+2R7WVFsdrkA9TfysHw3aSHiKCPuPtJC53TJmyacjuCToLG51oKdxJzLlJ0G3l6VnZzgRxM4jY5I1BeWTkkai7MSdNgalJlwQxaxrgWuxAUSzPkDEkC6jxWJt4STtbnUv9ocGEwuDZO5RHxKgCKJ+7AKqcsjKE9xWAJUMQWI33AVXwLgyT4tkRiYEZmMjDKe7U6MRyJFjblrSHF8Wss7PHcRjSMHko2+up+dPuJZcNCII3zSSqGlI5KwDBL876E+XrQYDlQPDIpA0JpxguHTTZhGhZV946BR/EzEKp9TejHZDs8JwZZb5R7qarmH4mb4U9NT5DUueJ9oUT7uACYroDbLEnkiC1/Xn1NAOk7GMFzGeK/4Vu2nO7EAX9L+tcHsicmfvbjyQn/8AanMeBx2J1Z2VP+xR9LD601n4S0ZsZo2I10kB9RQJjsrMRdGVvI3Q/np+dD8dgZYTllRkJ2uND6HY/Ki8YxUfiR2K7751/qKLwdp1eMx4qJRcgg5bobb+Hcctr0EkXsdjsVxHv52D4eOS4DuBmjBzKiKoIA2BBtmsbnnTPtF7UcU2NjiwRMEauIyHRSZGdgpLKb2A2AFjuedgS4zxHiU+Bwn2BHbvobzNGpzqQFBAa9kuS2u/h0NVDxfATQSmPEI8Ui2JV99RcH+tBfPtS7aycM7lIUjeWXMx7y5CqtgDZWBuST/2mhvbzjqz8DSdJ1R5u7Pdo9i2tpksDcqPFcfu1R82Kdzd3Zza12YtoNhrSRFjfagkmH7c4yPBtglktC1xt4gp95Fbkh6b8gQNKjjGl5cBKL3jcZdW8J0236bga07RY+4CKgeeQgl76RKuwFj77a5r7ADmdAHvHY2BB8x/reicfBZWAtlAIvq2wBtrbz0onwDhUXxsC3LoP7/7UXaBIsquwCOw8R8OUXF7ka2A19AfmAzA4YRIiuoJ1Ljkt75bt8JtruDU47UdgzgMN9ojzYkfGFAJTNsb7sl8ouBfblRPtr7NH7kfYbTGwvGxVb3+ND7tueUnzudjJOH42bh2Ew+Hmb7Vi7CNEj0udcoZ20CqBbOdSEJsTegT4JOZOFIvE4+4Xuu7lWQhfABlVtTdWK2NjYgiobjO2eGwKdzw7DLFHpeVwfEdsxW+eT1JHlpQbtZxnFz4numR5MTmKmEC6x+SgEg6amQnnuBRThfs2ItNj5Qq6fdqeZ2XNzJ2soJ6UA7jnFJ58SYsJiXxwsrBgtgpa91VVAUAb5rX1tfQ0U4d7PcfJZp8SU55SSx/W1P+0faeLg8KjC4JI2mJKh/ASAPfZB4ytzazlDe9hpVZ8Z9ovEcRcNiWjU/BD92PS6+Ij1JoLUb2b2W03E5I482dkNlVja1/E1r20vY6UL4t2W4ZAplg4hGMQgLJmxEerAaAgcjt86peWQsSzEsTuSbk+pNc2oPTvZnH/asMpLXLJlLKbbi1wRsdjcVGl9nTujZMX3kmY5y63bMDrmYNe9Qv2UdsPs8gw0rWjc/dsfgY8j+636+tF/bNwVoZI+I4dmTvfBKUJWzgeA3GviAI9UHWgf8AEOH8SwMZYXlUfgBc+XhtmtURwfH+7WCfD4jEHHGRjOrXMZQ3sMvum/hFvM7WFM+F+0HiQUwidpQylbSAOwuLXVz4s3TWrF7I9mMKMNeaEOWuDOhLqttGUEeKOxBBNsumrUBKPtDhsdEYMUl1f3gL201BsDmUg8xRjheCw3C8HI2HUvGoeUm4ZpCASAW0BsLKOn1qG8d7ESRr3uEYyra4FwTbkVI94eYqHxvPicNiWkxgjWGxOHY5e+INsoUEZjew1DeIgaaUCnZDs/PxOWSWA2lMhZpGBCRl2Llwdywvou9yDsL0I7W4afD4mVca/e4lSBvnDeEFWJ/DlI8Nr9QOd3+zZ0hwCJCgD2ZmQmwLsSb3F/DsLi9haqyg7DcR4pjcQZU7n7wmWWQeEHkE/H4bWtpa1yLigrd5CWLE3Ym5J5k7mpF2L4F9rxAV790vjlI6ckBGxY/kDS/aXsl/w7FPBORNYAqykgFW91iAbhtDdSfqLEyTs1LDh+GYmWF/vQTcEWsz2WIeYFzr/FQN+2/GzNJ9kw3hjWyvl0zEbILfCNrdfSm/C+EmOZMPh0GJxjbg/s4Ra5LHqNLk6D10pv2eth4JcU2rjwx318b/ABedhc/KrZ9nHAVwmFDMPv5wJJWO+uqr8gfqTQM8D7NY2s2PnkxT75ASkS+QA1I+npR5OxPDgLfY4Lfwa/XeihfW9KIxNBGeIezHBOCcOZMJJ1jclfmjEi3paq87T9n5cH4cYitGx8GIjHha3Jl+Fv8AWtXarkb1vFokkZSRVdDa6sAQbG40PnQVl2b7VHh/BoZlj71jI8YBbKB95IwJNjoANh1qre1faOXHzvNMEztYWQWAC7Aakn1Jq2+wnEMLh+FRSY0oI2kkC50L3YSPsoViTZTyqu/aLxTAYqdpMHH3Vgo0QRh98zZRsddzYm1BCqV+yvlz5Gy2vmtYatl0666aUmyml8TxCV41jZ2MaXyqToL2vp18K/SgWwsEsu7NkO5LGxtqdCdSL04ggzHJGPqRe9SWKBJoVMSi1tgdQd3Fx/ba3pTQzwwC+V821vDY/wAw9elAnDJHhyAfE5F730H0BP8ArS9WL2k9lzy4dXwc4lfKrZHIyyaXvG/LfTNfTmKA4b2U4nF4VMVHNEJZl7wRNe2U6paS58RWxsR5XqyPZ9wvEcO4eq4p80pJKREgiIH4cw3tudbAmw60G8LK/C8DFBJN300aaufdQch1KqNFB1NuVVeeI4rieM7rCFr5sxkzEZOWdmFstrC1ulhRrtjHNjscMFhJFlZgGldWuqA7lyNsosbc7qOdqkphj4bEMDgBecgGacgHJce+3IyH4E5DXbcOeH4XC8KvHnOJxknjlkYMza7s+W7Klzou5J1O7A7wPiWGme4dnnAP7RChA590p0CagHLc7ZiaA4XhyRLsxvq7Nqzsfidtz/vTHirZCssejIQy38uR8iLg+TGgint+wLjFwT/9N4e7U9GjdmYfR1P16VVlenu0HCY+LcOaNfeYCSFjbwyLewPTXMjeprzLPEUYqwKspIYHcEGxB8waBOsrKygwVdHs/wC22FxWHOC4lkJ5GS2WQDbX4XBt+o8qXrLUHpHG4bAxYaRYoMNltnClQoJSxuXGoO3j5XBp57NsN3GBQWyR5pJEzHVUd2dMxPMKVv8AOqt7D9nWmxUeD1EcSLNi9TqxuRHa9tQyKRzynpVwcck93DpoCAXHRAdB/MQfkpHOgZ4nHHMXwkLDW5BKqknU5CdCfxeE9b7UC4n2dwvE80sS/Z8anvqwykkaWkA94bWkGuo9KlUcVM+L8K7wrJGxjnT3JBp/K3Vd9wdzuCQQrnh+JxGCmMZvGykZozsLbMp2seo0INXDwLjvfR3S2cA+FtBfkdOV+lRnF4VeJRlHAhxsI3t/veNtNNbXBFwQWYdlJmh7yOfOmIVwQthlCAWBBHnmB8iNLG9BDf8AkjinFMZPJKnc/eEPJLcL4dAEA1cAAWI8PnUV47wabA4iXCynUEZsvuuvvI3pbXy1FemMXxllwjzQp3rqhIQcyo1A5nqBz2rzsnA+JcTeTFJh5ZO8JcyWCg9ApcjMAAAAt9gKB1iYQWwuH+F5lJ+ZVB/5mrxDcq85vjnCQy2N4SB62IKfoB8qv/B41ZFSRDdXUMp8mFx+tA/Qai/UD6m1EVUDQULl8SkKbNuDvYjUG3PUClI+Kra8oMTDcG5W/wC6wFiDy2PUCgc4trD52pNGGWkZMSJB4b5d7kEX6AA6/O1drHoaCJcF7Ex4zhmDhmMkeVA4yEAhpBmNwykH3jVNdsezf2PESxrIJUWQoG2Yld8y7aG4uOlWp7UOzvEGPf4Vn7mOFVyRTMjALcsxW4B35EmwFUhLI2xLczY356nQ9aBua7Asd76AjS+9tDf1P0+dKw4WSW+Rc1t9h+prePVgwLbkC+24FuWnSgcYPFtDExRiGMgU2OhARr/qNanXZb2XYzGtHJLliwrqkne5lLOrLm+7UXs2trta1762tUD4AsTYmBcQcsBlXvPJbjNfpoLV6OxftFwGHCok6zsbLHFh7SE8lUZfCDsACRQPOy3DPsj/AGeJGjwkKX+8OYl2Ja6te4+MsNvdsBc1FPaJ2sYAqgJd9I1AudTZQBzJNTftTjHEfdRgl21YDcKN/XppVf8As24YcdjpMfNrFh2KxDcF7aEdQo19WXpQHuzPAjwrBk2EmOxHikJ1AY7Lf/20za9SeV9BkkZiGrFnZszMd2Y7k/25fW854lhGkVmHvHYeQ2H5k+pqAcXkYE6HQbcx6igUxHFdLHehy4rMGU28qGYiUsb3AP61xPLoOTCglXYPifdzNhyfDJd478mA8S/MC9v3W61DPbn2X7nELjIxaPEG0ltlmAuf+8eL1Vqf4DNJ4kOWRCGQ9CDf9frtVi43CJxXhzwt4TIthf8A6cqHTz8Lj5qehoPLNZS+OwbwyPFIpSRGKsp5MpsRSFBlbViCCCQRqCOVudaqe+xrsx9sxwkcXhw1pXvsWv8AdL82GbzCEc6C2vZ9wH7DgjJPf7RNefEM2pubsAfMA6/vFqeYO7EyPoz+IjoLWVfkAB63POlO0+Ou6w9fvJP4QfAP5mH0Q9ayJ7+lAtGda7OtIBhfzpRpLUA/jOFYATxHLNELqbXzAbow5g6/U7XrriuFGJiGIRSJUFpFG9hYkX5kaMp5qR1FKPiWkLJEAz7eSk83OwA3tueVFfswg7tl9xVWKTzUeFHPmp3/AHWJPuigEcGx3c5SWuh39Dz/AK/M097d9tV4dh1fIXZ7rHyXMBpmP9BvY9KF8YwfczBAbLK47snZWa+ZT5XGn8QHOjGDgjmXuZ0WTu2uAdRoSFt6aj033oPPeBweMxRlvE7GYsxYqEBLMWJGaw3N9KsLsThsdhohDiO7yp7njBIBOqm3IHb1tyqQe03j2EhwzYeEqMQbZBEF+7IIN30sBa4tub/OqeTHYknWdvy/tQXtDjgB4iPkaWi4hGTYML+en671QiS4ge7K30FKR8dxcZ97MOn+9B6GSuxsapjs/wC0ExHKwK35E6fIHT6Wop2sx2Mx8YXByKItC6KSkhN+t7Mt7aAg9b8gBcY9reOmheBlgAcFGZUdWtsw1kIBO17dagE+IzEltzUl9ovaDD4zFmTDoFQIqlsuUyMB4nYf4ddbLUUdRQEOHY2RPAq+FjfUHmALg+luoopHgVl8LX11uNwetOeFzxzJfxrbw5QAQPK99Ralu+hw470mQkHYKDubDdvn8vOgFJgRDio5MUBNGGV2RDYuqn3TfY2Gx9L869E9nuK8O4iFkiSGVoyrgNGokiYG6mxF1IINiOmhqtuwvZqDjCTO7yxrEQoICBiWBJOuawAt9amfB+zEPCMLimhd5GfXMwGbQZUXwgXsST86CIe0vtbKJGELFSxKIVJDFfdsLdSD9ameGx+G4LgMPBiHCWS72Fyz6FwqjUkswAHQHYCq17MYU4vjGHRhdIfvWv0j1X/GVoL7ZeNfaeJygG6QAQrrzXV/nmLD+UUFl8P9tWBkkyuk0KnZ3VSP5grEj6GplLBh8WgkUpIrDSRCDceo39DXkmi3Z7tLicE+fDStHf3l3Vv4lOh9d/OgvPjfY9hcx2cemv051DeI4SRdLHw79fl1o52V9sUMuVMYncOdO8W5jJ8x7yfmPMVOsdwqHFKHBBuLrIhGvncaMKCtOD4hAQcpuOQGpqVdluMLHiChbwza26OB4SelwApvzEfWh/F+ASYcEqDIPxINfmN18yKijAxSJNKACwLIjHKPCC2bXe1gRfnbnawSP2qez9sZiUxOGeFGdcs4dsviWwR9FJJI0NvwjzqKr7KQGyNj4RJa+URuf6g2+VSLs7PNi79zGzm9mdmsqnzPM+QudtKeyezrGd53yzoH52d9RvY+HXXrQQPi/snx0S54gmKX/wDCxzgfwMAT6Lerf9n/AAmPhvDQshCyEGbEE8ja5H8igL6g9aZLxWbCkDFRsnRx4lY+TDn5GxppxrHrxKGSCNijEDx2NrghsrsNBcDY62PPagV4ZimlZpZBYyMWsfhW1kX5KB+ZovLiVAtuenOqy7Pccnjl+y4gMWDFQwGZww+E232tf+lWBguBzSHMx7ofiIBkI6KDonqbnfQb0D1sUFspuXbZVF2PWwGtvPYU+i4U0n7QmNfwKfEf4mG3ov8A3UljMZhOHxl5XWIHdmJZ3I+rOfIbeVVd2r9sEst4sChiB071rFyP3Rsnqbn0oLP4/wBp8FwyMCRlQ28MSC7t/KOv4j9ar3/64IzlZMGTA1wbSXbKdDplsbjlf51VojLMZJSZGvdixJJJ2uTqb2/I00xEhdqD0/wjFwcRwNwRMgzISR7wGniHIshBI6mk8DF9nlUa5Sco9Dt+g+lV1/8A594xllxGFJ0dRKo818L/AFBX/tq1+I4e6nqP6bUEQ417JxicVLOuJEMcjZu7WLMQxHjN84GrXbbnUK7S+zyfDYjuo5kdCoZWfMpN97qqtsb1aHbri+KhwKzYMXkzKGATObNcEga7Nl5VR2P4zjg95ziFvqSUa562z2vQFv8AkzFqPfh9M7j/AMowKDY3BYiK+dCQOakOPqpNvnTRu0067vIPUAUQwPHWceIhra6/60NANE6uLMBTzh2LlgN0JZel9vQ9KIYjhqYlTJHbMNWAIzettCw8yPnQgh4jlcacjy0/r5UAAxjr9aM9mXhDMsiB2YeG4BBtysRoT/SheHC5xnBK89amXCOGQLZ1U57W1OYC/S/O39aBzholVbKAg6AdaZ4nLezDMuoPnR2QKV0NAzh/FqPS1AhwvstxIP3/AA6LEqp910JTToGuMy6efQ1djSvFgsMMUx7wqpmzaksEu40G4bp0qP8AZ32px4eKLDyYZ/AFRWjYG/IXDWsfnRH2ju+ZCBcIjk/zEAfoaAN7M+7OK4jjFFokASMkWOUXdrjloqf1qjcbiTLI8je87M59WJJ/Wro7Hp3XAeISDdzOfpEqD9D9apJhQarKysoMo92Y7X4vAteCTwc428SN6ryPmLHzoDWUF7cE9o645SgjaGUAZrHMlibXDbg+RHzNjQ3jeBHEsdDhhqqjM7fhQHX0J0A9T0qM8PwIwmHiV2EcsyGYhgddhFHp8ViWA6lulTn2JQh3xs597MkY8goJ/M/pQWVwvBRYeJY41CIosANKdJMDSEkOZwDsBf5n/b86eJEOlAliMOrqUcBlYWIOoIqun7MRYXFNbMM4upudQCND5jw68xvtVnNUZ7aRC0Lcw9v8JoEXjiVDK+RLC7ubLYKN2PQAc+lV/wBrfbAqXjwKh22Mzg5R/Au7epsPI1I8Sy4tJ8I2iuuUtceFyodDa99PC21uVUBicKY3dHFnRijDoykhh9QaDfFOIzYiQyzyNI5+Jjc+gGwHkLCkIsSyghbC+5tr9TXLCtRLdgPOgLcRGSNFJuxALfxML2+QsPUHrTIJlWlsa2eT862mGLuqdT+W5/K9AZ9meNMPFcK17B3yHzEqlR+ZH0r0Vj1fvkGVjEVbMVIBVtMhNz7ls97a3y6EXt5rD5MbhmAtlkj/AMMgP5aD5V6mYa0DXg0vdo+Y6IWJPl7x035mq29r/tDwU+DkwcRaaRypzKLKhR1bUnUnQiwHM3tVm4eEEyKRowsfQgg1XHFvYRhzGxw+JmVwCQJArqbDQeFVIHnr86ChlY7Dny9aOcPhyodN/CP9f62rmTgMkDjvLW5aOAT6sop5DisjIbe5rY7EjnQHeI4KOGNDchwAdNLH+9POHImJjyTDKdLMdjbqB+R8yNqi+K4gb531fkDsvn60zw/HXR75nHzv+R0oOYMHGbHLbna9x+dSHh7EDQ1lZQGMMgJA8hrS2GwaMBp1rdZQWPwr2e4FUjkeNpXsGuzkAHQ6KthYed6T7XwK5YsP+na38xrKygjWFjC9nsWo6T/+ZqjJ11rKygSrZWt1lBzR/sFwpMTj8PDJ7jOSw6hEZ8voctj61usoLr7W8Kilk8a30vf0uBbpQ/2Ofdz42Ie7dXHqGdf0ArVZQWfiGy2YdbfWlBNptWVlApG16EdokDFVOwBPz2rKygDwYCPOHCKHtlz5RmKg6Lfe3lVUe2vg6RY5ZU07+IO4/eUlCR6gL879aysoK+KVzh08VZWUCmH1Y0e7LwhsQ1/hicj1Nl/RjWVlA0hGfExA6ASL+bAmvVRrdZQaTQ024UzP4nctqQBy+nP51lZQFMThkdSrorKdCGUEfQ1T3b/sZBBLGYfAkrW7u1wjb5lvsNrrsbctCMrKCocW12bya35UzmXnWVlB/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140292" name="Picture 6" descr="http://www.doctormacro.com/Images/Chaplin,%20Charlie/Annex/Annex%20-%20Chaplin,%20Charlie%20(Modern%20Times)_01.jpg"/>
          <p:cNvPicPr>
            <a:picLocks noChangeAspect="1" noChangeArrowheads="1"/>
          </p:cNvPicPr>
          <p:nvPr/>
        </p:nvPicPr>
        <p:blipFill>
          <a:blip r:embed="rId2"/>
          <a:srcRect/>
          <a:stretch>
            <a:fillRect/>
          </a:stretch>
        </p:blipFill>
        <p:spPr bwMode="auto">
          <a:xfrm>
            <a:off x="3124200" y="2286000"/>
            <a:ext cx="5511800" cy="4267200"/>
          </a:xfrm>
          <a:prstGeom prst="rect">
            <a:avLst/>
          </a:prstGeom>
          <a:noFill/>
          <a:ln w="9525">
            <a:noFill/>
            <a:miter lim="800000"/>
            <a:headEnd/>
            <a:tailEnd/>
          </a:ln>
        </p:spPr>
      </p:pic>
      <p:sp>
        <p:nvSpPr>
          <p:cNvPr id="140293" name="Rectangle 4"/>
          <p:cNvSpPr>
            <a:spLocks noChangeArrowheads="1"/>
          </p:cNvSpPr>
          <p:nvPr/>
        </p:nvSpPr>
        <p:spPr bwMode="auto">
          <a:xfrm>
            <a:off x="304800" y="2743200"/>
            <a:ext cx="2590800" cy="646113"/>
          </a:xfrm>
          <a:prstGeom prst="rect">
            <a:avLst/>
          </a:prstGeom>
          <a:noFill/>
          <a:ln w="9525">
            <a:noFill/>
            <a:miter lim="800000"/>
            <a:headEnd/>
            <a:tailEnd/>
          </a:ln>
        </p:spPr>
        <p:txBody>
          <a:bodyPr>
            <a:spAutoFit/>
          </a:bodyPr>
          <a:lstStyle/>
          <a:p>
            <a:r>
              <a:rPr lang="sr-Latn-CS" dirty="0">
                <a:latin typeface="Calibri" pitchFamily="34" charset="0"/>
              </a:rPr>
              <a:t>'Moderna vremena'  1936 Čarli Čaplin</a:t>
            </a:r>
          </a:p>
        </p:txBody>
      </p:sp>
      <p:sp>
        <p:nvSpPr>
          <p:cNvPr id="140294" name="Rectangle 5"/>
          <p:cNvSpPr>
            <a:spLocks noChangeArrowheads="1"/>
          </p:cNvSpPr>
          <p:nvPr/>
        </p:nvSpPr>
        <p:spPr bwMode="auto">
          <a:xfrm>
            <a:off x="381000" y="152400"/>
            <a:ext cx="7467600" cy="2014538"/>
          </a:xfrm>
          <a:prstGeom prst="rect">
            <a:avLst/>
          </a:prstGeom>
          <a:noFill/>
          <a:ln w="9525">
            <a:noFill/>
            <a:miter lim="800000"/>
            <a:headEnd/>
            <a:tailEnd/>
          </a:ln>
        </p:spPr>
        <p:txBody>
          <a:bodyPr>
            <a:spAutoFit/>
          </a:bodyPr>
          <a:lstStyle/>
          <a:p>
            <a:r>
              <a:rPr lang="sr-Latn-CS" dirty="0">
                <a:latin typeface="Calibri" pitchFamily="34" charset="0"/>
              </a:rPr>
              <a:t>Frederik Vinslou Tejlor bio je pionir studija 'vremena i pokreta‘ koje su savetovale da radnik treba da radi kao mašina u kratkim, repetitivnim i ekonomičnim pokretima da bi maksimizovao efikasnost u fabrikama severne Amerike.</a:t>
            </a:r>
          </a:p>
          <a:p>
            <a:r>
              <a:rPr lang="sr-Latn-CS" dirty="0">
                <a:latin typeface="Calibri" pitchFamily="34" charset="0"/>
              </a:rPr>
              <a:t>Tejlor i Henri Ford (u čijoj fabrici motora su bili implementirani Tejlorove metode</a:t>
            </a:r>
            <a:r>
              <a:rPr lang="sr-Latn-CS" dirty="0" smtClean="0">
                <a:latin typeface="Calibri" pitchFamily="34" charset="0"/>
              </a:rPr>
              <a:t>) težili </a:t>
            </a:r>
            <a:r>
              <a:rPr lang="sr-Latn-CS" dirty="0">
                <a:latin typeface="Calibri" pitchFamily="34" charset="0"/>
              </a:rPr>
              <a:t>su da poboljšaju radnikovu efikasnost regulisanjem 'time and motion' svakog radnika, racionalizujući svaki pokret duž proizvodne trake.</a:t>
            </a:r>
            <a:endParaRPr lang="en-US" dirty="0">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p:cNvPicPr>
            <a:picLocks noChangeAspect="1" noChangeArrowheads="1"/>
          </p:cNvPicPr>
          <p:nvPr/>
        </p:nvPicPr>
        <p:blipFill>
          <a:blip r:embed="rId2"/>
          <a:srcRect/>
          <a:stretch>
            <a:fillRect/>
          </a:stretch>
        </p:blipFill>
        <p:spPr bwMode="auto">
          <a:xfrm>
            <a:off x="3603625" y="0"/>
            <a:ext cx="5540375" cy="6858000"/>
          </a:xfrm>
          <a:prstGeom prst="rect">
            <a:avLst/>
          </a:prstGeom>
          <a:noFill/>
          <a:ln w="9525">
            <a:noFill/>
            <a:miter lim="800000"/>
            <a:headEnd/>
            <a:tailEnd/>
          </a:ln>
        </p:spPr>
      </p:pic>
      <p:sp>
        <p:nvSpPr>
          <p:cNvPr id="75779" name="Rectangle 5"/>
          <p:cNvSpPr>
            <a:spLocks noChangeArrowheads="1"/>
          </p:cNvSpPr>
          <p:nvPr/>
        </p:nvSpPr>
        <p:spPr bwMode="auto">
          <a:xfrm>
            <a:off x="381001" y="228600"/>
            <a:ext cx="3124200" cy="646331"/>
          </a:xfrm>
          <a:prstGeom prst="rect">
            <a:avLst/>
          </a:prstGeom>
          <a:noFill/>
          <a:ln w="9525">
            <a:noFill/>
            <a:miter lim="800000"/>
            <a:headEnd/>
            <a:tailEnd/>
          </a:ln>
        </p:spPr>
        <p:txBody>
          <a:bodyPr wrap="square">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1939, </a:t>
            </a:r>
            <a:r>
              <a:rPr lang="sr-Latn-RS" i="1" dirty="0" smtClean="0">
                <a:latin typeface="Calibri" pitchFamily="34" charset="0"/>
              </a:rPr>
              <a:t>Bez naziva</a:t>
            </a:r>
            <a:r>
              <a:rPr lang="sr-Latn-RS" dirty="0" smtClean="0">
                <a:latin typeface="Calibri" pitchFamily="34" charset="0"/>
              </a:rPr>
              <a:t>, fotogram</a:t>
            </a:r>
            <a:endParaRPr lang="en-US" i="1" dirty="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28600" y="228600"/>
            <a:ext cx="4953000" cy="6463308"/>
          </a:xfrm>
          <a:prstGeom prst="rect">
            <a:avLst/>
          </a:prstGeom>
          <a:noFill/>
          <a:ln w="9525">
            <a:noFill/>
            <a:miter lim="800000"/>
            <a:headEnd/>
            <a:tailEnd/>
          </a:ln>
        </p:spPr>
        <p:txBody>
          <a:bodyPr wrap="square">
            <a:spAutoFit/>
          </a:bodyPr>
          <a:lstStyle/>
          <a:p>
            <a:r>
              <a:rPr lang="sr-Latn-RS" dirty="0" smtClean="0">
                <a:latin typeface="Calibri" pitchFamily="34" charset="0"/>
              </a:rPr>
              <a:t>V</a:t>
            </a:r>
            <a:r>
              <a:rPr lang="en-US" dirty="0" err="1" smtClean="0">
                <a:latin typeface="Calibri" pitchFamily="34" charset="0"/>
              </a:rPr>
              <a:t>asil</a:t>
            </a:r>
            <a:r>
              <a:rPr lang="sr-Latn-RS" dirty="0" smtClean="0">
                <a:latin typeface="Calibri" pitchFamily="34" charset="0"/>
              </a:rPr>
              <a:t>ij</a:t>
            </a:r>
            <a:r>
              <a:rPr lang="en-US" dirty="0" smtClean="0">
                <a:latin typeface="Calibri" pitchFamily="34" charset="0"/>
              </a:rPr>
              <a:t> </a:t>
            </a:r>
            <a:r>
              <a:rPr lang="en-US" dirty="0" err="1" smtClean="0">
                <a:latin typeface="Calibri" pitchFamily="34" charset="0"/>
              </a:rPr>
              <a:t>Kandinsk</a:t>
            </a:r>
            <a:r>
              <a:rPr lang="sr-Latn-RS" dirty="0" smtClean="0">
                <a:latin typeface="Calibri" pitchFamily="34" charset="0"/>
              </a:rPr>
              <a:t>i</a:t>
            </a:r>
            <a:r>
              <a:rPr lang="sr-Latn-CS" dirty="0" smtClean="0">
                <a:latin typeface="Calibri" pitchFamily="34" charset="0"/>
              </a:rPr>
              <a:t> </a:t>
            </a:r>
            <a:r>
              <a:rPr lang="sr-Latn-CS" dirty="0">
                <a:latin typeface="Calibri" pitchFamily="34" charset="0"/>
              </a:rPr>
              <a:t>– centralna tema njegovog </a:t>
            </a:r>
            <a:r>
              <a:rPr lang="sr-Latn-CS" dirty="0" smtClean="0">
                <a:latin typeface="Calibri" pitchFamily="34" charset="0"/>
              </a:rPr>
              <a:t>kursa (slikarstvo i  teorija) </a:t>
            </a:r>
            <a:r>
              <a:rPr lang="sr-Latn-CS" dirty="0">
                <a:latin typeface="Calibri" pitchFamily="34" charset="0"/>
              </a:rPr>
              <a:t>bila je geometrijska izgradnja slike i </a:t>
            </a:r>
            <a:r>
              <a:rPr lang="sr-Latn-CS" dirty="0" smtClean="0">
                <a:latin typeface="Calibri" pitchFamily="34" charset="0"/>
              </a:rPr>
              <a:t>šematsko </a:t>
            </a:r>
            <a:r>
              <a:rPr lang="sr-Latn-CS" dirty="0">
                <a:latin typeface="Calibri" pitchFamily="34" charset="0"/>
              </a:rPr>
              <a:t>svođenje oblika na osnovne geometrijske forme</a:t>
            </a:r>
          </a:p>
          <a:p>
            <a:r>
              <a:rPr lang="sr-Latn-CS" dirty="0">
                <a:latin typeface="Calibri" pitchFamily="34" charset="0"/>
              </a:rPr>
              <a:t>Teorijska baza nove faze njegovog </a:t>
            </a:r>
            <a:r>
              <a:rPr lang="sr-Latn-CS" dirty="0" smtClean="0">
                <a:latin typeface="Calibri" pitchFamily="34" charset="0"/>
              </a:rPr>
              <a:t>slikarstva </a:t>
            </a:r>
            <a:r>
              <a:rPr lang="sr-Latn-CS" dirty="0">
                <a:latin typeface="Calibri" pitchFamily="34" charset="0"/>
              </a:rPr>
              <a:t>1926 obrazložena u knjizi </a:t>
            </a:r>
            <a:r>
              <a:rPr lang="sr-Latn-CS" i="1" dirty="0">
                <a:latin typeface="Calibri" pitchFamily="34" charset="0"/>
              </a:rPr>
              <a:t>Tačka i linija na površini</a:t>
            </a:r>
          </a:p>
          <a:p>
            <a:endParaRPr lang="sr-Latn-CS" i="1" dirty="0">
              <a:latin typeface="Calibri" pitchFamily="34" charset="0"/>
            </a:endParaRPr>
          </a:p>
          <a:p>
            <a:r>
              <a:rPr lang="sr-Latn-CS" i="1" dirty="0">
                <a:latin typeface="Calibri" pitchFamily="34" charset="0"/>
              </a:rPr>
              <a:t>“</a:t>
            </a:r>
            <a:r>
              <a:rPr lang="sr-Latn-CS" dirty="0">
                <a:latin typeface="Calibri" pitchFamily="34" charset="0"/>
              </a:rPr>
              <a:t>Rad u Bauhausu podleže opštem jedinstvu različitih oblasti, koje su do pre kratkog vremena bile izdvojene. Ove nove, zajednički usmerene oblasti su: umetnosti ...(arhitektura, slikarstvo, plastika), nauka (matematika, fizika,hemija, psihologija itd) i industrija. ... Rad u Bauhausu je jedna sinteza. Razumljivo da je sintetički metod proizašao iz analitičkog. ... Pitanja forme moraju da budu podeljena na dva dela: forma u užem smislu (površina i prostor, i forma u širem smislu – boja i odnos ka formi u užem smislu. ...</a:t>
            </a:r>
          </a:p>
          <a:p>
            <a:r>
              <a:rPr lang="sr-Latn-CS" dirty="0">
                <a:latin typeface="Calibri" pitchFamily="34" charset="0"/>
              </a:rPr>
              <a:t>Tako će u prvom delu pitanja forme i površine da se ponovo vrate na tri osnovna </a:t>
            </a:r>
            <a:r>
              <a:rPr lang="sr-Latn-CS" dirty="0" smtClean="0">
                <a:latin typeface="Calibri" pitchFamily="34" charset="0"/>
              </a:rPr>
              <a:t>elementa </a:t>
            </a:r>
            <a:r>
              <a:rPr lang="sr-Latn-CS" dirty="0">
                <a:latin typeface="Calibri" pitchFamily="34" charset="0"/>
              </a:rPr>
              <a:t>– trougao, četvorougao i </a:t>
            </a:r>
            <a:r>
              <a:rPr lang="sr-Latn-CS" dirty="0" smtClean="0">
                <a:latin typeface="Calibri" pitchFamily="34" charset="0"/>
              </a:rPr>
              <a:t>krug </a:t>
            </a:r>
            <a:r>
              <a:rPr lang="sr-Latn-CS" dirty="0">
                <a:latin typeface="Calibri" pitchFamily="34" charset="0"/>
              </a:rPr>
              <a:t>– a prostor na tri osnovna postojeća prostorna </a:t>
            </a:r>
            <a:r>
              <a:rPr lang="sr-Latn-CS" dirty="0" smtClean="0">
                <a:latin typeface="Calibri" pitchFamily="34" charset="0"/>
              </a:rPr>
              <a:t>elementa </a:t>
            </a:r>
            <a:r>
              <a:rPr lang="sr-Latn-CS" dirty="0">
                <a:latin typeface="Calibri" pitchFamily="34" charset="0"/>
              </a:rPr>
              <a:t>– piramidu, kocku i loptu”</a:t>
            </a:r>
            <a:endParaRPr lang="en-US" dirty="0">
              <a:latin typeface="Calibri" pitchFamily="34" charset="0"/>
            </a:endParaRPr>
          </a:p>
        </p:txBody>
      </p:sp>
      <p:pic>
        <p:nvPicPr>
          <p:cNvPr id="4" name="Picture 2" descr="Wassily Kandinsky - &quot;Point and Line to Plane&quot;, 1926 | Histoire de ..."/>
          <p:cNvPicPr>
            <a:picLocks noChangeAspect="1" noChangeArrowheads="1"/>
          </p:cNvPicPr>
          <p:nvPr/>
        </p:nvPicPr>
        <p:blipFill>
          <a:blip r:embed="rId2"/>
          <a:srcRect/>
          <a:stretch>
            <a:fillRect/>
          </a:stretch>
        </p:blipFill>
        <p:spPr bwMode="auto">
          <a:xfrm>
            <a:off x="5105400" y="304800"/>
            <a:ext cx="3815674" cy="5486400"/>
          </a:xfrm>
          <a:prstGeom prst="rect">
            <a:avLst/>
          </a:prstGeom>
          <a:noFill/>
        </p:spPr>
      </p:pic>
      <p:sp>
        <p:nvSpPr>
          <p:cNvPr id="5" name="Rectangle 4"/>
          <p:cNvSpPr/>
          <p:nvPr/>
        </p:nvSpPr>
        <p:spPr>
          <a:xfrm>
            <a:off x="5181600" y="6019800"/>
            <a:ext cx="3810000" cy="646331"/>
          </a:xfrm>
          <a:prstGeom prst="rect">
            <a:avLst/>
          </a:prstGeom>
        </p:spPr>
        <p:txBody>
          <a:bodyPr wrap="square">
            <a:spAutoFit/>
          </a:bodyPr>
          <a:lstStyle/>
          <a:p>
            <a:r>
              <a:rPr lang="en-US" dirty="0" smtClean="0">
                <a:hlinkClick r:id="rId3"/>
              </a:rPr>
              <a:t>https://www.wassilykandinsky.net/book-pointlinetoplane.html</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2"/>
          <a:srcRect/>
          <a:stretch>
            <a:fillRect/>
          </a:stretch>
        </p:blipFill>
        <p:spPr bwMode="auto">
          <a:xfrm>
            <a:off x="4816475" y="228600"/>
            <a:ext cx="4327525" cy="5410200"/>
          </a:xfrm>
          <a:prstGeom prst="rect">
            <a:avLst/>
          </a:prstGeom>
          <a:noFill/>
          <a:ln w="9525">
            <a:noFill/>
            <a:miter lim="800000"/>
            <a:headEnd/>
            <a:tailEnd/>
          </a:ln>
        </p:spPr>
      </p:pic>
      <p:sp>
        <p:nvSpPr>
          <p:cNvPr id="76803" name="Rectangle 4"/>
          <p:cNvSpPr>
            <a:spLocks noChangeArrowheads="1"/>
          </p:cNvSpPr>
          <p:nvPr/>
        </p:nvSpPr>
        <p:spPr bwMode="auto">
          <a:xfrm>
            <a:off x="304800" y="381000"/>
            <a:ext cx="41910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 </a:t>
            </a:r>
            <a:r>
              <a:rPr lang="sr-Latn-CS" dirty="0">
                <a:latin typeface="Calibri" pitchFamily="34" charset="0"/>
              </a:rPr>
              <a:t>1923, </a:t>
            </a:r>
            <a:r>
              <a:rPr lang="sr-Latn-RS" i="1" dirty="0" smtClean="0">
                <a:latin typeface="Calibri" pitchFamily="34" charset="0"/>
              </a:rPr>
              <a:t>Dupli portret </a:t>
            </a:r>
            <a:r>
              <a:rPr lang="en-US" i="1" dirty="0" smtClean="0">
                <a:latin typeface="Calibri" pitchFamily="34" charset="0"/>
              </a:rPr>
              <a:t>(</a:t>
            </a:r>
            <a:r>
              <a:rPr lang="en-US" i="1" dirty="0" err="1" smtClean="0">
                <a:latin typeface="Calibri" pitchFamily="34" charset="0"/>
              </a:rPr>
              <a:t>Laslo</a:t>
            </a:r>
            <a:r>
              <a:rPr lang="en-US" i="1" dirty="0" smtClean="0">
                <a:latin typeface="Calibri" pitchFamily="34" charset="0"/>
              </a:rPr>
              <a:t> </a:t>
            </a:r>
            <a:r>
              <a:rPr lang="sr-Latn-RS" i="1" dirty="0" smtClean="0">
                <a:latin typeface="Calibri" pitchFamily="34" charset="0"/>
              </a:rPr>
              <a:t>i</a:t>
            </a:r>
            <a:r>
              <a:rPr lang="en-US" i="1" dirty="0" smtClean="0">
                <a:latin typeface="Calibri" pitchFamily="34" charset="0"/>
              </a:rPr>
              <a:t> </a:t>
            </a:r>
            <a:r>
              <a:rPr lang="en-US" i="1" dirty="0" err="1" smtClean="0">
                <a:latin typeface="Calibri" pitchFamily="34" charset="0"/>
              </a:rPr>
              <a:t>Luci</a:t>
            </a:r>
            <a:r>
              <a:rPr lang="sr-Latn-RS" i="1" dirty="0" smtClean="0">
                <a:latin typeface="Calibri" pitchFamily="34" charset="0"/>
              </a:rPr>
              <a:t>j</a:t>
            </a:r>
            <a:r>
              <a:rPr lang="en-US" i="1" dirty="0" smtClean="0">
                <a:latin typeface="Calibri" pitchFamily="34" charset="0"/>
              </a:rPr>
              <a:t>a)</a:t>
            </a:r>
            <a:r>
              <a:rPr lang="sr-Latn-RS" dirty="0" smtClean="0">
                <a:latin typeface="Calibri" pitchFamily="34" charset="0"/>
              </a:rPr>
              <a:t>, fotogram</a:t>
            </a:r>
            <a:endParaRPr lang="en-US" i="1" dirty="0">
              <a:latin typeface="Calibri" pitchFamily="34" charset="0"/>
            </a:endParaRPr>
          </a:p>
        </p:txBody>
      </p:sp>
      <p:pic>
        <p:nvPicPr>
          <p:cNvPr id="76804" name="Picture 4" descr="http://media-cache-ak0.pinimg.com/236x/e7/89/92/e78992174feaff0b9f2f4adec64db66f.jpg"/>
          <p:cNvPicPr>
            <a:picLocks noChangeAspect="1" noChangeArrowheads="1"/>
          </p:cNvPicPr>
          <p:nvPr/>
        </p:nvPicPr>
        <p:blipFill>
          <a:blip r:embed="rId3"/>
          <a:srcRect/>
          <a:stretch>
            <a:fillRect/>
          </a:stretch>
        </p:blipFill>
        <p:spPr bwMode="auto">
          <a:xfrm>
            <a:off x="914400" y="2514600"/>
            <a:ext cx="2247900" cy="2990850"/>
          </a:xfrm>
          <a:prstGeom prst="rect">
            <a:avLst/>
          </a:prstGeom>
          <a:noFill/>
          <a:ln w="9525">
            <a:noFill/>
            <a:miter lim="800000"/>
            <a:headEnd/>
            <a:tailEnd/>
          </a:ln>
        </p:spPr>
      </p:pic>
      <p:sp>
        <p:nvSpPr>
          <p:cNvPr id="76805" name="Rectangle 6"/>
          <p:cNvSpPr>
            <a:spLocks noChangeArrowheads="1"/>
          </p:cNvSpPr>
          <p:nvPr/>
        </p:nvSpPr>
        <p:spPr bwMode="auto">
          <a:xfrm>
            <a:off x="990600" y="1981200"/>
            <a:ext cx="1544638" cy="369888"/>
          </a:xfrm>
          <a:prstGeom prst="rect">
            <a:avLst/>
          </a:prstGeom>
          <a:noFill/>
          <a:ln w="9525">
            <a:noFill/>
            <a:miter lim="800000"/>
            <a:headEnd/>
            <a:tailEnd/>
          </a:ln>
        </p:spPr>
        <p:txBody>
          <a:bodyPr wrap="none">
            <a:spAutoFit/>
          </a:bodyPr>
          <a:lstStyle/>
          <a:p>
            <a:r>
              <a:rPr lang="en-US">
                <a:latin typeface="Calibri" pitchFamily="34" charset="0"/>
              </a:rPr>
              <a:t>Lucia Moholy</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p:cNvPicPr>
            <a:picLocks noChangeAspect="1" noChangeArrowheads="1"/>
          </p:cNvPicPr>
          <p:nvPr/>
        </p:nvPicPr>
        <p:blipFill>
          <a:blip r:embed="rId2"/>
          <a:srcRect/>
          <a:stretch>
            <a:fillRect/>
          </a:stretch>
        </p:blipFill>
        <p:spPr bwMode="auto">
          <a:xfrm>
            <a:off x="4495800" y="381000"/>
            <a:ext cx="4508500" cy="6096000"/>
          </a:xfrm>
          <a:prstGeom prst="rect">
            <a:avLst/>
          </a:prstGeom>
          <a:noFill/>
          <a:ln w="9525">
            <a:noFill/>
            <a:miter lim="800000"/>
            <a:headEnd/>
            <a:tailEnd/>
          </a:ln>
        </p:spPr>
      </p:pic>
      <p:sp>
        <p:nvSpPr>
          <p:cNvPr id="77827" name="Rectangle 5"/>
          <p:cNvSpPr>
            <a:spLocks noChangeArrowheads="1"/>
          </p:cNvSpPr>
          <p:nvPr/>
        </p:nvSpPr>
        <p:spPr bwMode="auto">
          <a:xfrm>
            <a:off x="914400" y="381000"/>
            <a:ext cx="3392852" cy="369332"/>
          </a:xfrm>
          <a:prstGeom prst="rect">
            <a:avLst/>
          </a:prstGeom>
          <a:noFill/>
          <a:ln w="9525">
            <a:noFill/>
            <a:miter lim="800000"/>
            <a:headEnd/>
            <a:tailEnd/>
          </a:ln>
        </p:spPr>
        <p:txBody>
          <a:bodyPr wrap="none">
            <a:spAutoFit/>
          </a:bodyPr>
          <a:lstStyle/>
          <a:p>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1925-26, </a:t>
            </a:r>
            <a:r>
              <a:rPr lang="sr-Latn-RS" i="1" dirty="0" smtClean="0">
                <a:latin typeface="Calibri" pitchFamily="34" charset="0"/>
              </a:rPr>
              <a:t>Lutke</a:t>
            </a:r>
            <a:endParaRPr lang="en-US" i="1" dirty="0">
              <a:latin typeface="Calibri"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p:cNvPicPr>
            <a:picLocks noChangeAspect="1" noChangeArrowheads="1"/>
          </p:cNvPicPr>
          <p:nvPr/>
        </p:nvPicPr>
        <p:blipFill>
          <a:blip r:embed="rId2"/>
          <a:srcRect/>
          <a:stretch>
            <a:fillRect/>
          </a:stretch>
        </p:blipFill>
        <p:spPr bwMode="auto">
          <a:xfrm>
            <a:off x="4270375" y="0"/>
            <a:ext cx="4873625" cy="6858000"/>
          </a:xfrm>
          <a:prstGeom prst="rect">
            <a:avLst/>
          </a:prstGeom>
          <a:noFill/>
          <a:ln w="9525">
            <a:noFill/>
            <a:miter lim="800000"/>
            <a:headEnd/>
            <a:tailEnd/>
          </a:ln>
        </p:spPr>
      </p:pic>
      <p:sp>
        <p:nvSpPr>
          <p:cNvPr id="78851" name="Rectangle 5"/>
          <p:cNvSpPr>
            <a:spLocks noChangeArrowheads="1"/>
          </p:cNvSpPr>
          <p:nvPr/>
        </p:nvSpPr>
        <p:spPr bwMode="auto">
          <a:xfrm>
            <a:off x="1295400" y="152400"/>
            <a:ext cx="2641557" cy="369332"/>
          </a:xfrm>
          <a:prstGeom prst="rect">
            <a:avLst/>
          </a:prstGeom>
          <a:noFill/>
          <a:ln w="9525">
            <a:noFill/>
            <a:miter lim="800000"/>
            <a:headEnd/>
            <a:tailEnd/>
          </a:ln>
        </p:spPr>
        <p:txBody>
          <a:bodyPr wrap="none">
            <a:spAutoFit/>
          </a:bodyPr>
          <a:lstStyle/>
          <a:p>
            <a:r>
              <a:rPr lang="sr-Latn-CS" dirty="0" smtClean="0">
                <a:latin typeface="Calibri" pitchFamily="34" charset="0"/>
              </a:rPr>
              <a:t>Moholji-Nađ</a:t>
            </a:r>
            <a:r>
              <a:rPr lang="en-US" dirty="0" smtClean="0">
                <a:latin typeface="Calibri" pitchFamily="34" charset="0"/>
              </a:rPr>
              <a:t> </a:t>
            </a:r>
            <a:r>
              <a:rPr lang="en-US" dirty="0">
                <a:latin typeface="Calibri" pitchFamily="34" charset="0"/>
              </a:rPr>
              <a:t>1926, </a:t>
            </a:r>
            <a:r>
              <a:rPr lang="sr-Latn-RS" i="1" dirty="0" smtClean="0">
                <a:latin typeface="Calibri" pitchFamily="34" charset="0"/>
              </a:rPr>
              <a:t>Na kafi</a:t>
            </a:r>
            <a:endParaRPr lang="en-US" i="1" dirty="0">
              <a:latin typeface="Calibri"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moholy-nagy.org/assets/images/posts/FPC.003.jpg"/>
          <p:cNvPicPr>
            <a:picLocks noChangeAspect="1" noChangeArrowheads="1"/>
          </p:cNvPicPr>
          <p:nvPr/>
        </p:nvPicPr>
        <p:blipFill>
          <a:blip r:embed="rId2"/>
          <a:srcRect/>
          <a:stretch>
            <a:fillRect/>
          </a:stretch>
        </p:blipFill>
        <p:spPr bwMode="auto">
          <a:xfrm>
            <a:off x="1905000" y="1524000"/>
            <a:ext cx="5486400" cy="3952875"/>
          </a:xfrm>
          <a:prstGeom prst="rect">
            <a:avLst/>
          </a:prstGeom>
          <a:noFill/>
          <a:ln w="9525">
            <a:noFill/>
            <a:miter lim="800000"/>
            <a:headEnd/>
            <a:tailEnd/>
          </a:ln>
        </p:spPr>
      </p:pic>
      <p:sp>
        <p:nvSpPr>
          <p:cNvPr id="63491" name="Rectangle 2"/>
          <p:cNvSpPr>
            <a:spLocks noChangeArrowheads="1"/>
          </p:cNvSpPr>
          <p:nvPr/>
        </p:nvSpPr>
        <p:spPr bwMode="auto">
          <a:xfrm>
            <a:off x="1295400" y="762000"/>
            <a:ext cx="7018781" cy="369332"/>
          </a:xfrm>
          <a:prstGeom prst="rect">
            <a:avLst/>
          </a:prstGeom>
          <a:noFill/>
          <a:ln w="9525">
            <a:noFill/>
            <a:miter lim="800000"/>
            <a:headEnd/>
            <a:tailEnd/>
          </a:ln>
        </p:spPr>
        <p:txBody>
          <a:bodyPr wrap="none">
            <a:spAutoFit/>
          </a:bodyPr>
          <a:lstStyle/>
          <a:p>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sr-Latn-CS" dirty="0">
                <a:latin typeface="Calibri" pitchFamily="34" charset="0"/>
              </a:rPr>
              <a:t>1927, </a:t>
            </a:r>
            <a:r>
              <a:rPr lang="sr-Latn-CS" i="1" dirty="0" smtClean="0">
                <a:latin typeface="Calibri" pitchFamily="34" charset="0"/>
              </a:rPr>
              <a:t>S</a:t>
            </a:r>
            <a:r>
              <a:rPr lang="en-US" i="1" dirty="0" smtClean="0">
                <a:latin typeface="Calibri" pitchFamily="34" charset="0"/>
              </a:rPr>
              <a:t>port </a:t>
            </a:r>
            <a:r>
              <a:rPr lang="sr-Latn-CS" i="1" dirty="0">
                <a:latin typeface="Calibri" pitchFamily="34" charset="0"/>
              </a:rPr>
              <a:t>razvija</a:t>
            </a:r>
            <a:r>
              <a:rPr lang="en-US" i="1" dirty="0">
                <a:latin typeface="Calibri" pitchFamily="34" charset="0"/>
              </a:rPr>
              <a:t> </a:t>
            </a:r>
            <a:r>
              <a:rPr lang="en-US" i="1" dirty="0" err="1">
                <a:latin typeface="Calibri" pitchFamily="34" charset="0"/>
              </a:rPr>
              <a:t>apetit</a:t>
            </a:r>
            <a:r>
              <a:rPr lang="sr-Latn-CS" dirty="0">
                <a:latin typeface="Calibri" pitchFamily="34" charset="0"/>
              </a:rPr>
              <a:t>, </a:t>
            </a:r>
            <a:r>
              <a:rPr lang="sr-Latn-CS" dirty="0" smtClean="0">
                <a:latin typeface="Calibri" pitchFamily="34" charset="0"/>
              </a:rPr>
              <a:t>fotomontaža, </a:t>
            </a:r>
            <a:r>
              <a:rPr lang="sr-Latn-CS" dirty="0">
                <a:latin typeface="Calibri" pitchFamily="34" charset="0"/>
              </a:rPr>
              <a:t>22,2x29,4 cm</a:t>
            </a:r>
            <a:endParaRPr lang="en-US" dirty="0">
              <a:latin typeface="Calibri"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moholy-nagy.org/assets/images/posts/FPC.007.jpg"/>
          <p:cNvPicPr>
            <a:picLocks noChangeAspect="1" noChangeArrowheads="1"/>
          </p:cNvPicPr>
          <p:nvPr/>
        </p:nvPicPr>
        <p:blipFill>
          <a:blip r:embed="rId2"/>
          <a:srcRect/>
          <a:stretch>
            <a:fillRect/>
          </a:stretch>
        </p:blipFill>
        <p:spPr bwMode="auto">
          <a:xfrm>
            <a:off x="5029200" y="609600"/>
            <a:ext cx="3638550" cy="5486400"/>
          </a:xfrm>
          <a:prstGeom prst="rect">
            <a:avLst/>
          </a:prstGeom>
          <a:noFill/>
          <a:ln w="9525">
            <a:noFill/>
            <a:miter lim="800000"/>
            <a:headEnd/>
            <a:tailEnd/>
          </a:ln>
        </p:spPr>
      </p:pic>
      <p:sp>
        <p:nvSpPr>
          <p:cNvPr id="64515" name="Rectangle 2"/>
          <p:cNvSpPr>
            <a:spLocks noChangeArrowheads="1"/>
          </p:cNvSpPr>
          <p:nvPr/>
        </p:nvSpPr>
        <p:spPr bwMode="auto">
          <a:xfrm>
            <a:off x="762000" y="838200"/>
            <a:ext cx="3733800" cy="3416320"/>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27</a:t>
            </a:r>
            <a:r>
              <a:rPr lang="en-US" dirty="0">
                <a:latin typeface="Calibri" pitchFamily="34" charset="0"/>
              </a:rPr>
              <a:t>, </a:t>
            </a:r>
            <a:r>
              <a:rPr lang="sr-Latn-RS" i="1" dirty="0" smtClean="0">
                <a:latin typeface="Calibri" pitchFamily="34" charset="0"/>
              </a:rPr>
              <a:t>Ubistvo na pruzi</a:t>
            </a:r>
            <a:r>
              <a:rPr lang="sr-Latn-RS" dirty="0" smtClean="0">
                <a:latin typeface="Calibri" pitchFamily="34" charset="0"/>
              </a:rPr>
              <a:t>, </a:t>
            </a:r>
            <a:r>
              <a:rPr lang="sr-Latn-CS" dirty="0" smtClean="0">
                <a:latin typeface="Calibri" pitchFamily="34" charset="0"/>
              </a:rPr>
              <a:t>photoplastic (fotoplastika je kovanica koju je Moholji-Nađ osmislio za svoje fotomontaže), </a:t>
            </a:r>
            <a:r>
              <a:rPr lang="sr-Latn-CS" dirty="0">
                <a:latin typeface="Calibri" pitchFamily="34" charset="0"/>
              </a:rPr>
              <a:t>17,5x23,5 </a:t>
            </a:r>
            <a:r>
              <a:rPr lang="sr-Latn-CS" dirty="0" smtClean="0">
                <a:latin typeface="Calibri" pitchFamily="34" charset="0"/>
              </a:rPr>
              <a:t>cm</a:t>
            </a:r>
          </a:p>
          <a:p>
            <a:pPr algn="r"/>
            <a:r>
              <a:rPr lang="sr-Latn-CS" dirty="0" smtClean="0">
                <a:latin typeface="Calibri" pitchFamily="34" charset="0"/>
              </a:rPr>
              <a:t>Videti na: </a:t>
            </a:r>
            <a:r>
              <a:rPr lang="en-US" dirty="0" smtClean="0">
                <a:hlinkClick r:id="rId3"/>
              </a:rPr>
              <a:t>https://</a:t>
            </a:r>
            <a:r>
              <a:rPr lang="en-US" dirty="0" smtClean="0">
                <a:hlinkClick r:id="rId3"/>
              </a:rPr>
              <a:t>www.youtube.com/watch?v=NSKY9MJOk0Y</a:t>
            </a:r>
            <a:endParaRPr lang="sr-Latn-RS" dirty="0" smtClean="0"/>
          </a:p>
          <a:p>
            <a:pPr algn="r"/>
            <a:r>
              <a:rPr lang="sr-Latn-RS" dirty="0" smtClean="0">
                <a:latin typeface="Calibri" pitchFamily="34" charset="0"/>
              </a:rPr>
              <a:t>i</a:t>
            </a:r>
            <a:endParaRPr lang="sr-Latn-RS" dirty="0" smtClean="0">
              <a:latin typeface="Calibri" pitchFamily="34" charset="0"/>
            </a:endParaRPr>
          </a:p>
          <a:p>
            <a:pPr algn="r"/>
            <a:r>
              <a:rPr lang="en-US" dirty="0" smtClean="0">
                <a:hlinkClick r:id="rId4"/>
              </a:rPr>
              <a:t>https://monoskop.org/images/c/cb/Moholy-Nagy_Laszlo_Painting_Photography_Film.pdf</a:t>
            </a:r>
            <a:endParaRPr lang="en-US" dirty="0">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moholy-nagy.org/assets/images/posts/FPC.006.jpg"/>
          <p:cNvPicPr>
            <a:picLocks noChangeAspect="1" noChangeArrowheads="1"/>
          </p:cNvPicPr>
          <p:nvPr/>
        </p:nvPicPr>
        <p:blipFill>
          <a:blip r:embed="rId2"/>
          <a:srcRect/>
          <a:stretch>
            <a:fillRect/>
          </a:stretch>
        </p:blipFill>
        <p:spPr bwMode="auto">
          <a:xfrm>
            <a:off x="4267200" y="533400"/>
            <a:ext cx="3990975" cy="5486400"/>
          </a:xfrm>
          <a:prstGeom prst="rect">
            <a:avLst/>
          </a:prstGeom>
          <a:noFill/>
          <a:ln w="9525">
            <a:noFill/>
            <a:miter lim="800000"/>
            <a:headEnd/>
            <a:tailEnd/>
          </a:ln>
        </p:spPr>
      </p:pic>
      <p:sp>
        <p:nvSpPr>
          <p:cNvPr id="65539" name="Rectangle 2"/>
          <p:cNvSpPr>
            <a:spLocks noChangeArrowheads="1"/>
          </p:cNvSpPr>
          <p:nvPr/>
        </p:nvSpPr>
        <p:spPr bwMode="auto">
          <a:xfrm>
            <a:off x="457200" y="609600"/>
            <a:ext cx="3657600" cy="646331"/>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27</a:t>
            </a:r>
            <a:r>
              <a:rPr lang="en-US" dirty="0">
                <a:latin typeface="Calibri" pitchFamily="34" charset="0"/>
              </a:rPr>
              <a:t>, </a:t>
            </a:r>
            <a:r>
              <a:rPr lang="sr-Latn-CS" i="1" dirty="0" smtClean="0">
                <a:latin typeface="Calibri" pitchFamily="34" charset="0"/>
              </a:rPr>
              <a:t>Militarizam</a:t>
            </a:r>
            <a:r>
              <a:rPr lang="sr-Latn-CS" dirty="0" smtClean="0">
                <a:latin typeface="Calibri" pitchFamily="34" charset="0"/>
              </a:rPr>
              <a:t>, </a:t>
            </a:r>
            <a:r>
              <a:rPr lang="sr-Latn-CS" dirty="0" smtClean="0">
                <a:latin typeface="Calibri" pitchFamily="34" charset="0"/>
              </a:rPr>
              <a:t>fotoplastika, </a:t>
            </a:r>
            <a:r>
              <a:rPr lang="sr-Latn-CS" dirty="0">
                <a:latin typeface="Calibri" pitchFamily="34" charset="0"/>
              </a:rPr>
              <a:t>17,8x13 cm</a:t>
            </a:r>
            <a:endParaRPr lang="en-US" dirty="0">
              <a:latin typeface="Calibri"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moholy-nagy.org/assets/images/posts/FPC.012.jpg"/>
          <p:cNvPicPr>
            <a:picLocks noChangeAspect="1" noChangeArrowheads="1"/>
          </p:cNvPicPr>
          <p:nvPr/>
        </p:nvPicPr>
        <p:blipFill>
          <a:blip r:embed="rId2"/>
          <a:srcRect/>
          <a:stretch>
            <a:fillRect/>
          </a:stretch>
        </p:blipFill>
        <p:spPr bwMode="auto">
          <a:xfrm>
            <a:off x="1981200" y="1905000"/>
            <a:ext cx="5486400" cy="3571875"/>
          </a:xfrm>
          <a:prstGeom prst="rect">
            <a:avLst/>
          </a:prstGeom>
          <a:noFill/>
          <a:ln w="9525">
            <a:noFill/>
            <a:miter lim="800000"/>
            <a:headEnd/>
            <a:tailEnd/>
          </a:ln>
        </p:spPr>
      </p:pic>
      <p:sp>
        <p:nvSpPr>
          <p:cNvPr id="66563" name="Rectangle 2"/>
          <p:cNvSpPr>
            <a:spLocks noChangeArrowheads="1"/>
          </p:cNvSpPr>
          <p:nvPr/>
        </p:nvSpPr>
        <p:spPr bwMode="auto">
          <a:xfrm>
            <a:off x="1752600" y="762000"/>
            <a:ext cx="5255991" cy="369332"/>
          </a:xfrm>
          <a:prstGeom prst="rect">
            <a:avLst/>
          </a:prstGeom>
          <a:noFill/>
          <a:ln w="9525">
            <a:noFill/>
            <a:miter lim="800000"/>
            <a:headEnd/>
            <a:tailEnd/>
          </a:ln>
        </p:spPr>
        <p:txBody>
          <a:bodyPr wrap="none">
            <a:spAutoFit/>
          </a:bodyPr>
          <a:lstStyle/>
          <a:p>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a:t>
            </a:r>
            <a:r>
              <a:rPr lang="en-US" dirty="0">
                <a:latin typeface="Calibri" pitchFamily="34" charset="0"/>
              </a:rPr>
              <a:t>, </a:t>
            </a:r>
            <a:r>
              <a:rPr lang="sr-Latn-CS" i="1" dirty="0" smtClean="0">
                <a:latin typeface="Calibri" pitchFamily="34" charset="0"/>
              </a:rPr>
              <a:t>Naš veliki čovek</a:t>
            </a:r>
            <a:r>
              <a:rPr lang="sr-Latn-CS" dirty="0" smtClean="0">
                <a:latin typeface="Calibri" pitchFamily="34" charset="0"/>
              </a:rPr>
              <a:t>, </a:t>
            </a:r>
            <a:r>
              <a:rPr lang="sr-Latn-CS" dirty="0" smtClean="0">
                <a:latin typeface="Calibri" pitchFamily="34" charset="0"/>
              </a:rPr>
              <a:t>fotoplastika</a:t>
            </a:r>
            <a:endParaRPr lang="en-US" dirty="0">
              <a:latin typeface="Calibri"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moholy-nagy.org/assets/images/posts/FPC.014.jpg"/>
          <p:cNvPicPr>
            <a:picLocks noChangeAspect="1" noChangeArrowheads="1"/>
          </p:cNvPicPr>
          <p:nvPr/>
        </p:nvPicPr>
        <p:blipFill>
          <a:blip r:embed="rId2"/>
          <a:srcRect/>
          <a:stretch>
            <a:fillRect/>
          </a:stretch>
        </p:blipFill>
        <p:spPr bwMode="auto">
          <a:xfrm>
            <a:off x="4419600" y="609600"/>
            <a:ext cx="4362450" cy="5486400"/>
          </a:xfrm>
          <a:prstGeom prst="rect">
            <a:avLst/>
          </a:prstGeom>
          <a:noFill/>
          <a:ln w="9525">
            <a:noFill/>
            <a:miter lim="800000"/>
            <a:headEnd/>
            <a:tailEnd/>
          </a:ln>
        </p:spPr>
      </p:pic>
      <p:sp>
        <p:nvSpPr>
          <p:cNvPr id="68611" name="Rectangle 2"/>
          <p:cNvSpPr>
            <a:spLocks noChangeArrowheads="1"/>
          </p:cNvSpPr>
          <p:nvPr/>
        </p:nvSpPr>
        <p:spPr bwMode="auto">
          <a:xfrm>
            <a:off x="914400" y="381000"/>
            <a:ext cx="31242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a:t>
            </a:r>
            <a:r>
              <a:rPr lang="en-US" dirty="0">
                <a:latin typeface="Calibri" pitchFamily="34" charset="0"/>
              </a:rPr>
              <a:t>, </a:t>
            </a:r>
            <a:r>
              <a:rPr lang="sr-Latn-CS" i="1" dirty="0" smtClean="0">
                <a:latin typeface="Calibri" pitchFamily="34" charset="0"/>
              </a:rPr>
              <a:t>Ljubomora</a:t>
            </a:r>
            <a:r>
              <a:rPr lang="sr-Latn-CS" dirty="0" smtClean="0">
                <a:latin typeface="Calibri" pitchFamily="34" charset="0"/>
              </a:rPr>
              <a:t>, fotoplastika</a:t>
            </a:r>
            <a:endParaRPr lang="en-US" dirty="0">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moholy-nagy.org/assets/images/posts/FPC.015.jpg"/>
          <p:cNvPicPr>
            <a:picLocks noChangeAspect="1" noChangeArrowheads="1"/>
          </p:cNvPicPr>
          <p:nvPr/>
        </p:nvPicPr>
        <p:blipFill>
          <a:blip r:embed="rId2"/>
          <a:srcRect/>
          <a:stretch>
            <a:fillRect/>
          </a:stretch>
        </p:blipFill>
        <p:spPr bwMode="auto">
          <a:xfrm>
            <a:off x="4648200" y="762000"/>
            <a:ext cx="4038600" cy="5486400"/>
          </a:xfrm>
          <a:prstGeom prst="rect">
            <a:avLst/>
          </a:prstGeom>
          <a:noFill/>
          <a:ln w="9525">
            <a:noFill/>
            <a:miter lim="800000"/>
            <a:headEnd/>
            <a:tailEnd/>
          </a:ln>
        </p:spPr>
      </p:pic>
      <p:sp>
        <p:nvSpPr>
          <p:cNvPr id="69635" name="Rectangle 2"/>
          <p:cNvSpPr>
            <a:spLocks noChangeArrowheads="1"/>
          </p:cNvSpPr>
          <p:nvPr/>
        </p:nvSpPr>
        <p:spPr bwMode="auto">
          <a:xfrm>
            <a:off x="533400" y="685800"/>
            <a:ext cx="38862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a:t>
            </a:r>
            <a:r>
              <a:rPr lang="en-US" dirty="0">
                <a:latin typeface="Calibri" pitchFamily="34" charset="0"/>
              </a:rPr>
              <a:t>, </a:t>
            </a:r>
            <a:r>
              <a:rPr lang="sr-Latn-CS" i="1" dirty="0" smtClean="0">
                <a:latin typeface="Calibri" pitchFamily="34" charset="0"/>
              </a:rPr>
              <a:t>Rastureni brak</a:t>
            </a:r>
            <a:r>
              <a:rPr lang="sr-Latn-CS" dirty="0" smtClean="0">
                <a:latin typeface="Calibri" pitchFamily="34" charset="0"/>
              </a:rPr>
              <a:t>, </a:t>
            </a:r>
            <a:r>
              <a:rPr lang="sr-Latn-CS" dirty="0" smtClean="0">
                <a:latin typeface="Calibri" pitchFamily="34" charset="0"/>
              </a:rPr>
              <a:t>fotoplastika</a:t>
            </a:r>
            <a:endParaRPr lang="en-US" dirty="0">
              <a:latin typeface="Calibri"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moholy-nagy.org/assets/images/posts/FPC.008.jpg"/>
          <p:cNvPicPr>
            <a:picLocks noChangeAspect="1" noChangeArrowheads="1"/>
          </p:cNvPicPr>
          <p:nvPr/>
        </p:nvPicPr>
        <p:blipFill>
          <a:blip r:embed="rId2"/>
          <a:srcRect/>
          <a:stretch>
            <a:fillRect/>
          </a:stretch>
        </p:blipFill>
        <p:spPr bwMode="auto">
          <a:xfrm>
            <a:off x="4495800" y="533400"/>
            <a:ext cx="4133850" cy="5486400"/>
          </a:xfrm>
          <a:prstGeom prst="rect">
            <a:avLst/>
          </a:prstGeom>
          <a:noFill/>
          <a:ln w="9525">
            <a:noFill/>
            <a:miter lim="800000"/>
            <a:headEnd/>
            <a:tailEnd/>
          </a:ln>
        </p:spPr>
      </p:pic>
      <p:sp>
        <p:nvSpPr>
          <p:cNvPr id="70659" name="Rectangle 2"/>
          <p:cNvSpPr>
            <a:spLocks noChangeArrowheads="1"/>
          </p:cNvSpPr>
          <p:nvPr/>
        </p:nvSpPr>
        <p:spPr bwMode="auto">
          <a:xfrm>
            <a:off x="609600" y="609600"/>
            <a:ext cx="3429000" cy="646113"/>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a:t>
            </a:r>
            <a:r>
              <a:rPr lang="en-US" dirty="0">
                <a:latin typeface="Calibri" pitchFamily="34" charset="0"/>
              </a:rPr>
              <a:t>, </a:t>
            </a:r>
            <a:r>
              <a:rPr lang="sr-Latn-CS" i="1" dirty="0" smtClean="0">
                <a:latin typeface="Calibri" pitchFamily="34" charset="0"/>
              </a:rPr>
              <a:t>Leda i labud</a:t>
            </a:r>
            <a:r>
              <a:rPr lang="sr-Latn-CS" dirty="0" smtClean="0">
                <a:latin typeface="Calibri" pitchFamily="34" charset="0"/>
              </a:rPr>
              <a:t>, fotoplastika</a:t>
            </a:r>
            <a:endParaRPr lang="en-US"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1" descr="C:\WINDOWS\Desktop\Bauhaus\Kandinsky Test.jpg"/>
          <p:cNvPicPr>
            <a:picLocks noChangeAspect="1" noChangeArrowheads="1"/>
          </p:cNvPicPr>
          <p:nvPr/>
        </p:nvPicPr>
        <p:blipFill>
          <a:blip r:embed="rId2"/>
          <a:srcRect/>
          <a:stretch>
            <a:fillRect/>
          </a:stretch>
        </p:blipFill>
        <p:spPr bwMode="auto">
          <a:xfrm>
            <a:off x="5943600" y="304800"/>
            <a:ext cx="3048000" cy="3003550"/>
          </a:xfrm>
          <a:prstGeom prst="rect">
            <a:avLst/>
          </a:prstGeom>
          <a:noFill/>
          <a:ln w="9525">
            <a:noFill/>
            <a:miter lim="800000"/>
            <a:headEnd/>
            <a:tailEnd/>
          </a:ln>
        </p:spPr>
      </p:pic>
      <p:sp>
        <p:nvSpPr>
          <p:cNvPr id="136195" name="Rectangle 2"/>
          <p:cNvSpPr>
            <a:spLocks noChangeArrowheads="1"/>
          </p:cNvSpPr>
          <p:nvPr/>
        </p:nvSpPr>
        <p:spPr bwMode="auto">
          <a:xfrm>
            <a:off x="0" y="117475"/>
            <a:ext cx="5791200" cy="6463308"/>
          </a:xfrm>
          <a:prstGeom prst="rect">
            <a:avLst/>
          </a:prstGeom>
          <a:noFill/>
          <a:ln w="9525">
            <a:noFill/>
            <a:miter lim="800000"/>
            <a:headEnd/>
            <a:tailEnd/>
          </a:ln>
        </p:spPr>
        <p:txBody>
          <a:bodyPr>
            <a:spAutoFit/>
          </a:bodyPr>
          <a:lstStyle/>
          <a:p>
            <a:r>
              <a:rPr lang="sr-Latn-CS" dirty="0">
                <a:latin typeface="Calibri" pitchFamily="34" charset="0"/>
              </a:rPr>
              <a:t>Nova teorija odredila je odnos boje i </a:t>
            </a:r>
            <a:r>
              <a:rPr lang="sr-Latn-CS" dirty="0" smtClean="0">
                <a:latin typeface="Calibri" pitchFamily="34" charset="0"/>
              </a:rPr>
              <a:t>forme.</a:t>
            </a:r>
            <a:endParaRPr lang="sr-Latn-CS" dirty="0">
              <a:latin typeface="Calibri" pitchFamily="34" charset="0"/>
            </a:endParaRPr>
          </a:p>
          <a:p>
            <a:r>
              <a:rPr lang="sr-Latn-CS" dirty="0">
                <a:latin typeface="Calibri" pitchFamily="34" charset="0"/>
              </a:rPr>
              <a:t>Sistem simboličke vrednosti boje </a:t>
            </a:r>
            <a:r>
              <a:rPr lang="sr-Latn-CS" dirty="0" smtClean="0">
                <a:latin typeface="Calibri" pitchFamily="34" charset="0"/>
              </a:rPr>
              <a:t>ostao je isti kao onaj koji je zastupao u spisu </a:t>
            </a:r>
            <a:r>
              <a:rPr lang="sr-Latn-CS" i="1" dirty="0" smtClean="0">
                <a:latin typeface="Calibri" pitchFamily="34" charset="0"/>
              </a:rPr>
              <a:t>O duhovnom u umetnosti</a:t>
            </a:r>
            <a:r>
              <a:rPr lang="sr-Latn-CS" dirty="0" smtClean="0">
                <a:latin typeface="Calibri" pitchFamily="34" charset="0"/>
              </a:rPr>
              <a:t>  samo je proširio na </a:t>
            </a:r>
            <a:r>
              <a:rPr lang="sr-Latn-CS" u="sng" dirty="0" smtClean="0">
                <a:latin typeface="Calibri" pitchFamily="34" charset="0"/>
              </a:rPr>
              <a:t>proučavanje </a:t>
            </a:r>
            <a:r>
              <a:rPr lang="sr-Latn-CS" u="sng" dirty="0">
                <a:latin typeface="Calibri" pitchFamily="34" charset="0"/>
              </a:rPr>
              <a:t>veza boje sa geometrijskom </a:t>
            </a:r>
            <a:r>
              <a:rPr lang="sr-Latn-CS" u="sng" dirty="0" smtClean="0">
                <a:latin typeface="Calibri" pitchFamily="34" charset="0"/>
              </a:rPr>
              <a:t>formom.</a:t>
            </a:r>
            <a:endParaRPr lang="sr-Latn-CS" u="sng" dirty="0">
              <a:latin typeface="Calibri" pitchFamily="34" charset="0"/>
            </a:endParaRPr>
          </a:p>
          <a:p>
            <a:r>
              <a:rPr lang="sr-Latn-CS" dirty="0">
                <a:latin typeface="Calibri" pitchFamily="34" charset="0"/>
              </a:rPr>
              <a:t>Novi zakoni proizašli </a:t>
            </a:r>
            <a:r>
              <a:rPr lang="sr-Latn-CS" dirty="0" smtClean="0">
                <a:latin typeface="Calibri" pitchFamily="34" charset="0"/>
              </a:rPr>
              <a:t>su iz </a:t>
            </a:r>
            <a:r>
              <a:rPr lang="sr-Latn-CS" dirty="0">
                <a:latin typeface="Calibri" pitchFamily="34" charset="0"/>
              </a:rPr>
              <a:t>opšte analize osnovnih </a:t>
            </a:r>
            <a:r>
              <a:rPr lang="sr-Latn-CS" dirty="0" smtClean="0">
                <a:latin typeface="Calibri" pitchFamily="34" charset="0"/>
              </a:rPr>
              <a:t>elemenata slikarstva</a:t>
            </a:r>
            <a:r>
              <a:rPr lang="sr-Latn-CS" dirty="0">
                <a:latin typeface="Calibri" pitchFamily="34" charset="0"/>
              </a:rPr>
              <a:t>, tj analize odnosa: površine i boje, linije i površine i linije i boje</a:t>
            </a:r>
          </a:p>
          <a:p>
            <a:endParaRPr lang="sr-Latn-CS" dirty="0">
              <a:latin typeface="Calibri" pitchFamily="34" charset="0"/>
            </a:endParaRPr>
          </a:p>
          <a:p>
            <a:r>
              <a:rPr lang="sr-Latn-CS" u="sng" dirty="0">
                <a:latin typeface="Calibri" pitchFamily="34" charset="0"/>
              </a:rPr>
              <a:t>Odnos linije-površine i boje</a:t>
            </a:r>
            <a:r>
              <a:rPr lang="sr-Latn-CS" dirty="0">
                <a:latin typeface="Calibri" pitchFamily="34" charset="0"/>
              </a:rPr>
              <a:t>:</a:t>
            </a:r>
          </a:p>
          <a:p>
            <a:r>
              <a:rPr lang="sr-Latn-CS" dirty="0">
                <a:latin typeface="Calibri" pitchFamily="34" charset="0"/>
              </a:rPr>
              <a:t>Oštar ugao, trougao, žuta boja</a:t>
            </a:r>
          </a:p>
          <a:p>
            <a:r>
              <a:rPr lang="sr-Latn-CS" dirty="0">
                <a:latin typeface="Calibri" pitchFamily="34" charset="0"/>
              </a:rPr>
              <a:t>Prav ugao, četvorougao, crveno</a:t>
            </a:r>
          </a:p>
          <a:p>
            <a:r>
              <a:rPr lang="sr-Latn-CS" dirty="0">
                <a:latin typeface="Calibri" pitchFamily="34" charset="0"/>
              </a:rPr>
              <a:t>Tup ugao, krug, plavo</a:t>
            </a:r>
          </a:p>
          <a:p>
            <a:endParaRPr lang="sr-Latn-CS" dirty="0">
              <a:latin typeface="Calibri" pitchFamily="34" charset="0"/>
            </a:endParaRPr>
          </a:p>
          <a:p>
            <a:r>
              <a:rPr lang="sr-Latn-CS" u="sng" dirty="0">
                <a:latin typeface="Calibri" pitchFamily="34" charset="0"/>
              </a:rPr>
              <a:t>Odnos linije i boje</a:t>
            </a:r>
          </a:p>
          <a:p>
            <a:r>
              <a:rPr lang="sr-Latn-CS" b="1" dirty="0">
                <a:latin typeface="Calibri" pitchFamily="34" charset="0"/>
              </a:rPr>
              <a:t>Linija</a:t>
            </a:r>
            <a:r>
              <a:rPr lang="sr-Latn-CS" dirty="0">
                <a:latin typeface="Calibri" pitchFamily="34" charset="0"/>
              </a:rPr>
              <a:t>:</a:t>
            </a:r>
          </a:p>
          <a:p>
            <a:r>
              <a:rPr lang="sr-Latn-CS" dirty="0" smtClean="0">
                <a:latin typeface="Calibri" pitchFamily="34" charset="0"/>
              </a:rPr>
              <a:t>Horizontalna</a:t>
            </a:r>
            <a:r>
              <a:rPr lang="sr-Latn-CS" dirty="0">
                <a:latin typeface="Calibri" pitchFamily="34" charset="0"/>
              </a:rPr>
              <a:t>, crno (plava u odnosu na toplotu i svetlost)</a:t>
            </a:r>
          </a:p>
          <a:p>
            <a:r>
              <a:rPr lang="sr-Latn-CS" dirty="0">
                <a:latin typeface="Calibri" pitchFamily="34" charset="0"/>
              </a:rPr>
              <a:t>Vertikala , belo (žuta)</a:t>
            </a:r>
          </a:p>
          <a:p>
            <a:r>
              <a:rPr lang="sr-Latn-CS" dirty="0">
                <a:latin typeface="Calibri" pitchFamily="34" charset="0"/>
              </a:rPr>
              <a:t>Dijagonala, sivo, zeleno (crvena)</a:t>
            </a:r>
          </a:p>
          <a:p>
            <a:r>
              <a:rPr lang="sr-Latn-CS" b="1" dirty="0">
                <a:latin typeface="Calibri" pitchFamily="34" charset="0"/>
              </a:rPr>
              <a:t>Površina:</a:t>
            </a:r>
          </a:p>
          <a:p>
            <a:r>
              <a:rPr lang="sr-Latn-CS" dirty="0">
                <a:latin typeface="Calibri" pitchFamily="34" charset="0"/>
              </a:rPr>
              <a:t>Trougao; horizonata: crno, plavo; dijagonala: žuto, crveno</a:t>
            </a:r>
          </a:p>
          <a:p>
            <a:r>
              <a:rPr lang="sr-Latn-CS" dirty="0">
                <a:latin typeface="Calibri" pitchFamily="34" charset="0"/>
              </a:rPr>
              <a:t>Četvorougao; horizontala: crno, plavo; </a:t>
            </a:r>
            <a:r>
              <a:rPr lang="sr-Latn-CS" dirty="0" smtClean="0">
                <a:latin typeface="Calibri" pitchFamily="34" charset="0"/>
              </a:rPr>
              <a:t>vertikala</a:t>
            </a:r>
            <a:r>
              <a:rPr lang="sr-Latn-CS" dirty="0">
                <a:latin typeface="Calibri" pitchFamily="34" charset="0"/>
              </a:rPr>
              <a:t>: crveno, belo, žuto</a:t>
            </a:r>
          </a:p>
          <a:p>
            <a:r>
              <a:rPr lang="sr-Latn-CS" dirty="0">
                <a:latin typeface="Calibri" pitchFamily="34" charset="0"/>
              </a:rPr>
              <a:t>Krug – napon –plavo; aktivan – žuto; pasivan-crveno</a:t>
            </a:r>
            <a:endParaRPr lang="en-US" dirty="0">
              <a:latin typeface="Calibri"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moholy-nagy.org/assets/images/posts/FPC.004.jpg"/>
          <p:cNvPicPr>
            <a:picLocks noChangeAspect="1" noChangeArrowheads="1"/>
          </p:cNvPicPr>
          <p:nvPr/>
        </p:nvPicPr>
        <p:blipFill>
          <a:blip r:embed="rId2"/>
          <a:srcRect/>
          <a:stretch>
            <a:fillRect/>
          </a:stretch>
        </p:blipFill>
        <p:spPr bwMode="auto">
          <a:xfrm>
            <a:off x="4419600" y="609600"/>
            <a:ext cx="4295775" cy="5486400"/>
          </a:xfrm>
          <a:prstGeom prst="rect">
            <a:avLst/>
          </a:prstGeom>
          <a:noFill/>
          <a:ln w="9525">
            <a:noFill/>
            <a:miter lim="800000"/>
            <a:headEnd/>
            <a:tailEnd/>
          </a:ln>
        </p:spPr>
      </p:pic>
      <p:sp>
        <p:nvSpPr>
          <p:cNvPr id="71683" name="Rectangle 2"/>
          <p:cNvSpPr>
            <a:spLocks noChangeArrowheads="1"/>
          </p:cNvSpPr>
          <p:nvPr/>
        </p:nvSpPr>
        <p:spPr bwMode="auto">
          <a:xfrm>
            <a:off x="914400" y="762000"/>
            <a:ext cx="3200400" cy="646331"/>
          </a:xfrm>
          <a:prstGeom prst="rect">
            <a:avLst/>
          </a:prstGeom>
          <a:noFill/>
          <a:ln w="9525">
            <a:noFill/>
            <a:miter lim="800000"/>
            <a:headEnd/>
            <a:tailEnd/>
          </a:ln>
        </p:spPr>
        <p:txBody>
          <a:bodyPr>
            <a:spAutoFit/>
          </a:bodyPr>
          <a:lstStyle/>
          <a:p>
            <a:pPr algn="r"/>
            <a:r>
              <a:rPr lang="sr-Latn-RS" dirty="0" smtClean="0">
                <a:latin typeface="Calibri" pitchFamily="34" charset="0"/>
              </a:rPr>
              <a:t>Laslo </a:t>
            </a:r>
            <a:r>
              <a:rPr lang="sr-Latn-CS" dirty="0" smtClean="0">
                <a:latin typeface="Calibri" pitchFamily="34" charset="0"/>
              </a:rPr>
              <a:t>Moholji-Nađ</a:t>
            </a:r>
            <a:r>
              <a:rPr lang="sr-Latn-RS" dirty="0" smtClean="0">
                <a:latin typeface="Calibri" pitchFamily="34" charset="0"/>
              </a:rPr>
              <a:t>,</a:t>
            </a:r>
            <a:r>
              <a:rPr lang="en-US" dirty="0" smtClean="0">
                <a:latin typeface="Calibri" pitchFamily="34" charset="0"/>
              </a:rPr>
              <a:t> </a:t>
            </a:r>
            <a:r>
              <a:rPr lang="en-US" dirty="0">
                <a:latin typeface="Calibri" pitchFamily="34" charset="0"/>
              </a:rPr>
              <a:t>19</a:t>
            </a:r>
            <a:r>
              <a:rPr lang="sr-Latn-CS" dirty="0">
                <a:latin typeface="Calibri" pitchFamily="34" charset="0"/>
              </a:rPr>
              <a:t>25</a:t>
            </a:r>
            <a:r>
              <a:rPr lang="en-US" dirty="0">
                <a:latin typeface="Calibri" pitchFamily="34" charset="0"/>
              </a:rPr>
              <a:t>, </a:t>
            </a:r>
            <a:r>
              <a:rPr lang="sr-Latn-CS" i="1" dirty="0" smtClean="0">
                <a:latin typeface="Calibri" pitchFamily="34" charset="0"/>
              </a:rPr>
              <a:t>Bez naziva</a:t>
            </a:r>
            <a:r>
              <a:rPr lang="sr-Latn-CS" dirty="0" smtClean="0">
                <a:latin typeface="Calibri" pitchFamily="34" charset="0"/>
              </a:rPr>
              <a:t>, fotoplastika</a:t>
            </a:r>
            <a:endParaRPr lang="en-US" dirty="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László Moholy-Nagy, A II (Construction A II), 1924. Oil and graphite on canvas, 45 5/8 x 53 5/8 inches (115.9 x 136.2 cm)"/>
          <p:cNvPicPr>
            <a:picLocks noChangeAspect="1" noChangeArrowheads="1"/>
          </p:cNvPicPr>
          <p:nvPr/>
        </p:nvPicPr>
        <p:blipFill>
          <a:blip r:embed="rId2"/>
          <a:srcRect/>
          <a:stretch>
            <a:fillRect/>
          </a:stretch>
        </p:blipFill>
        <p:spPr bwMode="auto">
          <a:xfrm>
            <a:off x="1219200" y="76200"/>
            <a:ext cx="6468732" cy="5485221"/>
          </a:xfrm>
          <a:prstGeom prst="rect">
            <a:avLst/>
          </a:prstGeom>
          <a:noFill/>
        </p:spPr>
      </p:pic>
      <p:sp>
        <p:nvSpPr>
          <p:cNvPr id="3" name="Rectangle 2"/>
          <p:cNvSpPr/>
          <p:nvPr/>
        </p:nvSpPr>
        <p:spPr>
          <a:xfrm>
            <a:off x="1295400" y="5638800"/>
            <a:ext cx="6400800" cy="1200329"/>
          </a:xfrm>
          <a:prstGeom prst="rect">
            <a:avLst/>
          </a:prstGeom>
        </p:spPr>
        <p:txBody>
          <a:bodyPr wrap="square">
            <a:spAutoFit/>
          </a:bodyPr>
          <a:lstStyle/>
          <a:p>
            <a:pPr algn="ctr"/>
            <a:r>
              <a:rPr lang="en-US" dirty="0" smtClean="0"/>
              <a:t>L</a:t>
            </a:r>
            <a:r>
              <a:rPr lang="sr-Latn-RS" dirty="0" smtClean="0"/>
              <a:t>a</a:t>
            </a:r>
            <a:r>
              <a:rPr lang="en-US" dirty="0" err="1" smtClean="0"/>
              <a:t>sl</a:t>
            </a:r>
            <a:r>
              <a:rPr lang="sr-Latn-RS" dirty="0" smtClean="0"/>
              <a:t>o</a:t>
            </a:r>
            <a:r>
              <a:rPr lang="en-US" dirty="0" smtClean="0"/>
              <a:t> </a:t>
            </a:r>
            <a:r>
              <a:rPr lang="sr-Latn-CS" dirty="0" smtClean="0">
                <a:latin typeface="Calibri" pitchFamily="34" charset="0"/>
              </a:rPr>
              <a:t>Moholji-Nađ</a:t>
            </a:r>
            <a:r>
              <a:rPr lang="sr-Latn-RS" dirty="0" smtClean="0"/>
              <a:t>, </a:t>
            </a:r>
            <a:r>
              <a:rPr lang="en-US" i="1" dirty="0" smtClean="0"/>
              <a:t>A II (</a:t>
            </a:r>
            <a:r>
              <a:rPr lang="sr-Latn-RS" i="1" dirty="0" smtClean="0"/>
              <a:t>Konstrukcija</a:t>
            </a:r>
            <a:r>
              <a:rPr lang="en-US" i="1" dirty="0" smtClean="0"/>
              <a:t> A II)</a:t>
            </a:r>
            <a:r>
              <a:rPr lang="sr-Latn-RS" dirty="0" smtClean="0"/>
              <a:t>, 1924, ulje i grafit na platnu,</a:t>
            </a:r>
            <a:r>
              <a:rPr lang="sr-Latn-RS" b="1" dirty="0" smtClean="0"/>
              <a:t> </a:t>
            </a:r>
            <a:r>
              <a:rPr lang="en-US" dirty="0" smtClean="0"/>
              <a:t>115.9 x 136.2 cm</a:t>
            </a:r>
            <a:r>
              <a:rPr lang="sr-Latn-RS" dirty="0" smtClean="0"/>
              <a:t>, </a:t>
            </a:r>
            <a:r>
              <a:rPr lang="en-US" dirty="0" smtClean="0"/>
              <a:t>Solomon R. Guggenheim Museum</a:t>
            </a:r>
            <a:r>
              <a:rPr lang="sr-Latn-RS" dirty="0" smtClean="0"/>
              <a:t>;</a:t>
            </a:r>
          </a:p>
          <a:p>
            <a:pPr algn="ctr"/>
            <a:r>
              <a:rPr lang="sr-Latn-RS" dirty="0" smtClean="0"/>
              <a:t>videti na: </a:t>
            </a:r>
            <a:r>
              <a:rPr lang="en-US" dirty="0" smtClean="0">
                <a:hlinkClick r:id="rId3"/>
              </a:rPr>
              <a:t>https://www.guggenheim.org/artwork/2979</a:t>
            </a:r>
            <a:endParaRPr lang="sr-Latn-RS" dirty="0" smtClean="0"/>
          </a:p>
          <a:p>
            <a:pPr algn="ctr"/>
            <a:r>
              <a:rPr lang="en-US" b="1" dirty="0" smtClean="0"/>
              <a:t>I</a:t>
            </a:r>
            <a:r>
              <a:rPr lang="sr-Latn-RS" b="1" dirty="0" smtClean="0"/>
              <a:t> </a:t>
            </a:r>
            <a:r>
              <a:rPr lang="en-US" dirty="0" smtClean="0">
                <a:hlinkClick r:id="rId4"/>
              </a:rPr>
              <a:t>https://www.guggenheim.org/artwork/artist/laszlo-moholy-nagy</a:t>
            </a:r>
            <a:endParaRPr lang="en-US"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László Moholy-Nagy, Architecture (Eccentric Construction), ca. 1921. Oil, metallic paint, and graphite on burlap, 29 3/4 x 19 1/4 inches (75.6 x 48.9 cm)"/>
          <p:cNvPicPr>
            <a:picLocks noChangeAspect="1" noChangeArrowheads="1"/>
          </p:cNvPicPr>
          <p:nvPr/>
        </p:nvPicPr>
        <p:blipFill>
          <a:blip r:embed="rId2"/>
          <a:srcRect/>
          <a:stretch>
            <a:fillRect/>
          </a:stretch>
        </p:blipFill>
        <p:spPr bwMode="auto">
          <a:xfrm>
            <a:off x="4738359" y="0"/>
            <a:ext cx="4405641" cy="6858000"/>
          </a:xfrm>
          <a:prstGeom prst="rect">
            <a:avLst/>
          </a:prstGeom>
          <a:noFill/>
        </p:spPr>
      </p:pic>
      <p:sp>
        <p:nvSpPr>
          <p:cNvPr id="3" name="Rectangle 2"/>
          <p:cNvSpPr/>
          <p:nvPr/>
        </p:nvSpPr>
        <p:spPr>
          <a:xfrm>
            <a:off x="76200" y="152400"/>
            <a:ext cx="4572000" cy="2585323"/>
          </a:xfrm>
          <a:prstGeom prst="rect">
            <a:avLst/>
          </a:prstGeom>
        </p:spPr>
        <p:txBody>
          <a:bodyPr>
            <a:spAutoFit/>
          </a:bodyPr>
          <a:lstStyle/>
          <a:p>
            <a:pPr algn="r"/>
            <a:r>
              <a:rPr lang="en-US" dirty="0" smtClean="0"/>
              <a:t>L</a:t>
            </a:r>
            <a:r>
              <a:rPr lang="sr-Latn-RS" dirty="0" smtClean="0"/>
              <a:t>a</a:t>
            </a:r>
            <a:r>
              <a:rPr lang="en-US" dirty="0" err="1" smtClean="0"/>
              <a:t>sl</a:t>
            </a:r>
            <a:r>
              <a:rPr lang="sr-Latn-RS" dirty="0" smtClean="0"/>
              <a:t>o</a:t>
            </a:r>
            <a:r>
              <a:rPr lang="en-US" dirty="0" smtClean="0"/>
              <a:t> </a:t>
            </a:r>
            <a:r>
              <a:rPr lang="sr-Latn-CS" dirty="0" smtClean="0">
                <a:latin typeface="Calibri" pitchFamily="34" charset="0"/>
              </a:rPr>
              <a:t>Moholji-Nađ</a:t>
            </a:r>
            <a:r>
              <a:rPr lang="sr-Latn-RS" dirty="0" smtClean="0"/>
              <a:t>,</a:t>
            </a:r>
            <a:endParaRPr lang="en-US" dirty="0" smtClean="0"/>
          </a:p>
          <a:p>
            <a:pPr algn="r"/>
            <a:r>
              <a:rPr lang="sr-Latn-RS" i="1" dirty="0" smtClean="0"/>
              <a:t>Arhitektura (Ekscentrična konstrukcija)</a:t>
            </a:r>
            <a:r>
              <a:rPr lang="en-US" b="1" dirty="0" smtClean="0"/>
              <a:t> </a:t>
            </a:r>
            <a:r>
              <a:rPr lang="en-US" i="1" dirty="0" smtClean="0"/>
              <a:t>( </a:t>
            </a:r>
            <a:r>
              <a:rPr lang="en-US" i="1" dirty="0" err="1" smtClean="0"/>
              <a:t>Architektur</a:t>
            </a:r>
            <a:r>
              <a:rPr lang="en-US" i="1" dirty="0" smtClean="0"/>
              <a:t> (</a:t>
            </a:r>
            <a:r>
              <a:rPr lang="en-US" i="1" dirty="0" err="1" smtClean="0"/>
              <a:t>Excentrische</a:t>
            </a:r>
            <a:r>
              <a:rPr lang="en-US" i="1" dirty="0" smtClean="0"/>
              <a:t> </a:t>
            </a:r>
            <a:r>
              <a:rPr lang="en-US" i="1" dirty="0" err="1" smtClean="0"/>
              <a:t>Konstruktion</a:t>
            </a:r>
            <a:r>
              <a:rPr lang="en-US" i="1" dirty="0" smtClean="0"/>
              <a:t>) )</a:t>
            </a:r>
            <a:r>
              <a:rPr lang="sr-Latn-RS" i="1" dirty="0" smtClean="0"/>
              <a:t>,  oko 1921, </a:t>
            </a:r>
            <a:r>
              <a:rPr lang="en-US" dirty="0" smtClean="0"/>
              <a:t>75.6 x 48.9 cm</a:t>
            </a:r>
            <a:r>
              <a:rPr lang="sr-Latn-RS" dirty="0" smtClean="0"/>
              <a:t>,</a:t>
            </a:r>
            <a:r>
              <a:rPr lang="en-US" dirty="0" smtClean="0"/>
              <a:t> Solomon R. Guggenheim Museum</a:t>
            </a:r>
            <a:r>
              <a:rPr lang="sr-Latn-RS" dirty="0" smtClean="0"/>
              <a:t>; videt na:</a:t>
            </a:r>
            <a:r>
              <a:rPr lang="en-US" dirty="0" smtClean="0">
                <a:hlinkClick r:id="rId3"/>
              </a:rPr>
              <a:t> https://www.guggenheim.org/artwork/5665</a:t>
            </a:r>
            <a:endParaRPr lang="sr-Latn-RS" dirty="0" smtClean="0"/>
          </a:p>
          <a:p>
            <a:pPr algn="r"/>
            <a:r>
              <a:rPr lang="en-US" b="1" dirty="0" smtClean="0"/>
              <a:t>I</a:t>
            </a:r>
            <a:endParaRPr lang="sr-Latn-RS" b="1" dirty="0" smtClean="0"/>
          </a:p>
          <a:p>
            <a:pPr algn="r"/>
            <a:r>
              <a:rPr lang="en-US" dirty="0" smtClean="0">
                <a:hlinkClick r:id="rId4"/>
              </a:rPr>
              <a:t>https://www.youtube.com/watch?v=vBZj4Me3RK8</a:t>
            </a:r>
            <a:endParaRPr lang="en-US"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s://www.tate.org.uk/art/images/work/T/T00/T00432_10.jpg"/>
          <p:cNvPicPr>
            <a:picLocks noChangeAspect="1" noChangeArrowheads="1"/>
          </p:cNvPicPr>
          <p:nvPr/>
        </p:nvPicPr>
        <p:blipFill>
          <a:blip r:embed="rId2"/>
          <a:srcRect/>
          <a:stretch>
            <a:fillRect/>
          </a:stretch>
        </p:blipFill>
        <p:spPr bwMode="auto">
          <a:xfrm>
            <a:off x="1295400" y="381000"/>
            <a:ext cx="6477410" cy="5486400"/>
          </a:xfrm>
          <a:prstGeom prst="rect">
            <a:avLst/>
          </a:prstGeom>
          <a:noFill/>
        </p:spPr>
      </p:pic>
      <p:sp>
        <p:nvSpPr>
          <p:cNvPr id="3" name="Rectangle 2"/>
          <p:cNvSpPr/>
          <p:nvPr/>
        </p:nvSpPr>
        <p:spPr>
          <a:xfrm>
            <a:off x="1828800" y="6096000"/>
            <a:ext cx="5174622" cy="369332"/>
          </a:xfrm>
          <a:prstGeom prst="rect">
            <a:avLst/>
          </a:prstGeom>
        </p:spPr>
        <p:txBody>
          <a:bodyPr wrap="none">
            <a:spAutoFit/>
          </a:bodyPr>
          <a:lstStyle/>
          <a:p>
            <a:r>
              <a:rPr lang="sr-Latn-RS" dirty="0" smtClean="0"/>
              <a:t>Laslo </a:t>
            </a:r>
            <a:r>
              <a:rPr lang="sr-Latn-CS" dirty="0" smtClean="0">
                <a:latin typeface="Calibri" pitchFamily="34" charset="0"/>
              </a:rPr>
              <a:t>Moholji-Nađ</a:t>
            </a:r>
            <a:r>
              <a:rPr lang="sr-Latn-RS" dirty="0" smtClean="0"/>
              <a:t>, </a:t>
            </a:r>
            <a:r>
              <a:rPr lang="en-US" dirty="0" smtClean="0"/>
              <a:t>K VII</a:t>
            </a:r>
            <a:r>
              <a:rPr lang="sr-Latn-RS" dirty="0" smtClean="0"/>
              <a:t>, 1922, </a:t>
            </a:r>
            <a:r>
              <a:rPr lang="en-US" dirty="0" smtClean="0"/>
              <a:t>1308 × 1512</a:t>
            </a:r>
            <a:r>
              <a:rPr lang="sr-Latn-RS" dirty="0" smtClean="0"/>
              <a:t> mm, Tate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1754326"/>
          </a:xfrm>
          <a:prstGeom prst="rect">
            <a:avLst/>
          </a:prstGeom>
        </p:spPr>
        <p:txBody>
          <a:bodyPr wrap="square">
            <a:spAutoFit/>
          </a:bodyPr>
          <a:lstStyle/>
          <a:p>
            <a:r>
              <a:rPr lang="sr-Latn-RS" dirty="0" smtClean="0"/>
              <a:t>Kandinski je geometrijske konstrukcije, koje su u radikalnim avangardama postajale samorazumljivi i samodovoljni entiteti koji su odmah očigledni, analizirao ka sredstva preko kojih se prenose određeni afekti. Primera radi, Kandisnki je tačku u svim svojim varijacijama (kvadrat, krug itd) interpetirao ne kao elementarna, samodovoljna forma, već kao elemenat, kako kaže, izvučen iz svog uobičajenog konteksta u pisanju gde označava trenutak prekida: tišinu u sred govora. (</a:t>
            </a:r>
            <a:r>
              <a:rPr lang="en-US" dirty="0" smtClean="0"/>
              <a:t>Kandinsky, </a:t>
            </a:r>
            <a:r>
              <a:rPr lang="en-US" i="1" dirty="0" smtClean="0"/>
              <a:t>Point and Line to Plane</a:t>
            </a:r>
            <a:r>
              <a:rPr lang="en-US" dirty="0" smtClean="0"/>
              <a:t> (Dover Publications, 1979) p. </a:t>
            </a:r>
            <a:r>
              <a:rPr lang="en-US" dirty="0" smtClean="0"/>
              <a:t>25</a:t>
            </a:r>
            <a:r>
              <a:rPr lang="sr-Latn-RS" dirty="0" smtClean="0"/>
              <a:t>)</a:t>
            </a:r>
            <a:r>
              <a:rPr lang="en-US" dirty="0" smtClean="0"/>
              <a:t>.</a:t>
            </a:r>
            <a:endParaRPr lang="en-US" dirty="0"/>
          </a:p>
        </p:txBody>
      </p:sp>
      <p:pic>
        <p:nvPicPr>
          <p:cNvPr id="69634" name="Picture 2" descr="Kandinsky's Bauhaus | Frieze"/>
          <p:cNvPicPr>
            <a:picLocks noChangeAspect="1" noChangeArrowheads="1"/>
          </p:cNvPicPr>
          <p:nvPr/>
        </p:nvPicPr>
        <p:blipFill>
          <a:blip r:embed="rId2"/>
          <a:srcRect/>
          <a:stretch>
            <a:fillRect/>
          </a:stretch>
        </p:blipFill>
        <p:spPr bwMode="auto">
          <a:xfrm>
            <a:off x="152400" y="2133600"/>
            <a:ext cx="4762500" cy="2114550"/>
          </a:xfrm>
          <a:prstGeom prst="rect">
            <a:avLst/>
          </a:prstGeom>
          <a:noFill/>
        </p:spPr>
      </p:pic>
      <p:pic>
        <p:nvPicPr>
          <p:cNvPr id="69636" name="Picture 4" descr="Kandinsky's Bauhaus | Frieze"/>
          <p:cNvPicPr>
            <a:picLocks noChangeAspect="1" noChangeArrowheads="1"/>
          </p:cNvPicPr>
          <p:nvPr/>
        </p:nvPicPr>
        <p:blipFill>
          <a:blip r:embed="rId3"/>
          <a:srcRect/>
          <a:stretch>
            <a:fillRect/>
          </a:stretch>
        </p:blipFill>
        <p:spPr bwMode="auto">
          <a:xfrm>
            <a:off x="4876800" y="2209800"/>
            <a:ext cx="4267200" cy="3720999"/>
          </a:xfrm>
          <a:prstGeom prst="rect">
            <a:avLst/>
          </a:prstGeom>
          <a:noFill/>
        </p:spPr>
      </p:pic>
      <p:sp>
        <p:nvSpPr>
          <p:cNvPr id="7" name="Rectangle 6"/>
          <p:cNvSpPr/>
          <p:nvPr/>
        </p:nvSpPr>
        <p:spPr>
          <a:xfrm>
            <a:off x="228600" y="4343400"/>
            <a:ext cx="4572000" cy="646331"/>
          </a:xfrm>
          <a:prstGeom prst="rect">
            <a:avLst/>
          </a:prstGeom>
        </p:spPr>
        <p:txBody>
          <a:bodyPr>
            <a:spAutoFit/>
          </a:bodyPr>
          <a:lstStyle/>
          <a:p>
            <a:r>
              <a:rPr lang="sr-Latn-RS" dirty="0" smtClean="0"/>
              <a:t>Crtež Kandinskog objavljen u </a:t>
            </a:r>
            <a:r>
              <a:rPr lang="sr-Latn-CS" i="1" dirty="0" smtClean="0">
                <a:latin typeface="Calibri" pitchFamily="34" charset="0"/>
              </a:rPr>
              <a:t>Tačka i linija na površini</a:t>
            </a:r>
            <a:r>
              <a:rPr lang="en-US" dirty="0" smtClean="0"/>
              <a:t>, </a:t>
            </a:r>
            <a:r>
              <a:rPr lang="en-US" dirty="0" smtClean="0"/>
              <a:t>1925</a:t>
            </a:r>
            <a:endParaRPr lang="en-US" dirty="0"/>
          </a:p>
        </p:txBody>
      </p:sp>
      <p:sp>
        <p:nvSpPr>
          <p:cNvPr id="8" name="Rectangle 7"/>
          <p:cNvSpPr/>
          <p:nvPr/>
        </p:nvSpPr>
        <p:spPr>
          <a:xfrm>
            <a:off x="5029200" y="5934670"/>
            <a:ext cx="4114800" cy="646331"/>
          </a:xfrm>
          <a:prstGeom prst="rect">
            <a:avLst/>
          </a:prstGeom>
        </p:spPr>
        <p:txBody>
          <a:bodyPr wrap="square">
            <a:spAutoFit/>
          </a:bodyPr>
          <a:lstStyle/>
          <a:p>
            <a:r>
              <a:rPr lang="sr-Latn-RS" dirty="0" smtClean="0"/>
              <a:t>Crtež Kandinskog </a:t>
            </a:r>
            <a:r>
              <a:rPr lang="sr-Latn-RS" dirty="0" smtClean="0"/>
              <a:t>objavljen u</a:t>
            </a:r>
            <a:r>
              <a:rPr lang="en-US" dirty="0" smtClean="0"/>
              <a:t> </a:t>
            </a:r>
            <a:r>
              <a:rPr lang="sr-Latn-CS" i="1" dirty="0" smtClean="0">
                <a:latin typeface="Calibri" pitchFamily="34" charset="0"/>
              </a:rPr>
              <a:t>Tačka </a:t>
            </a:r>
            <a:r>
              <a:rPr lang="sr-Latn-CS" i="1" dirty="0" smtClean="0">
                <a:latin typeface="Calibri" pitchFamily="34" charset="0"/>
              </a:rPr>
              <a:t>i linija na </a:t>
            </a:r>
            <a:r>
              <a:rPr lang="sr-Latn-CS" i="1" dirty="0" smtClean="0">
                <a:latin typeface="Calibri" pitchFamily="34" charset="0"/>
              </a:rPr>
              <a:t>površini</a:t>
            </a:r>
            <a:r>
              <a:rPr lang="en-US" dirty="0" smtClean="0"/>
              <a:t>, </a:t>
            </a:r>
            <a:r>
              <a:rPr lang="en-US" dirty="0" smtClean="0"/>
              <a:t>1925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1219200" y="152400"/>
            <a:ext cx="7198381" cy="369332"/>
          </a:xfrm>
          <a:prstGeom prst="rect">
            <a:avLst/>
          </a:prstGeom>
          <a:noFill/>
          <a:ln w="9525">
            <a:noFill/>
            <a:miter lim="800000"/>
            <a:headEnd/>
            <a:tailEnd/>
          </a:ln>
        </p:spPr>
        <p:txBody>
          <a:bodyPr wrap="none">
            <a:spAutoFit/>
          </a:bodyPr>
          <a:lstStyle/>
          <a:p>
            <a:r>
              <a:rPr lang="sr-Latn-RS" dirty="0" smtClean="0">
                <a:latin typeface="Calibri" pitchFamily="34" charset="0"/>
              </a:rPr>
              <a:t>Kandinski, </a:t>
            </a:r>
            <a:r>
              <a:rPr lang="en-US" dirty="0" smtClean="0">
                <a:latin typeface="Calibri" pitchFamily="34" charset="0"/>
              </a:rPr>
              <a:t>1923</a:t>
            </a:r>
            <a:r>
              <a:rPr lang="en-US" dirty="0">
                <a:latin typeface="Calibri" pitchFamily="34" charset="0"/>
              </a:rPr>
              <a:t>, </a:t>
            </a:r>
            <a:r>
              <a:rPr lang="sr-Latn-RS" i="1" dirty="0" smtClean="0">
                <a:latin typeface="Calibri" pitchFamily="34" charset="0"/>
              </a:rPr>
              <a:t>Crno i ljubičasto</a:t>
            </a:r>
            <a:r>
              <a:rPr lang="sr-Latn-RS" dirty="0" smtClean="0">
                <a:latin typeface="Calibri" pitchFamily="34" charset="0"/>
              </a:rPr>
              <a:t>, ulje na platnu, </a:t>
            </a:r>
            <a:r>
              <a:rPr lang="en-US" dirty="0" smtClean="0"/>
              <a:t>77.8 × 100.4 cm</a:t>
            </a:r>
            <a:r>
              <a:rPr lang="sr-Latn-RS" dirty="0" smtClean="0"/>
              <a:t>, priv. kol.</a:t>
            </a:r>
            <a:endParaRPr lang="en-US" i="1" dirty="0">
              <a:latin typeface="Calibri" pitchFamily="34" charset="0"/>
            </a:endParaRPr>
          </a:p>
        </p:txBody>
      </p:sp>
      <p:pic>
        <p:nvPicPr>
          <p:cNvPr id="46082" name="Picture 2" descr="https://www.wassilykandinsky.net/images/works/234.jpg?version=7"/>
          <p:cNvPicPr>
            <a:picLocks noChangeAspect="1" noChangeArrowheads="1"/>
          </p:cNvPicPr>
          <p:nvPr/>
        </p:nvPicPr>
        <p:blipFill>
          <a:blip r:embed="rId2"/>
          <a:srcRect/>
          <a:stretch>
            <a:fillRect/>
          </a:stretch>
        </p:blipFill>
        <p:spPr bwMode="auto">
          <a:xfrm>
            <a:off x="877957" y="685800"/>
            <a:ext cx="7427843" cy="572116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228600" y="152400"/>
            <a:ext cx="2362200" cy="3416320"/>
          </a:xfrm>
          <a:prstGeom prst="rect">
            <a:avLst/>
          </a:prstGeom>
          <a:noFill/>
          <a:ln w="9525">
            <a:noFill/>
            <a:miter lim="800000"/>
            <a:headEnd/>
            <a:tailEnd/>
          </a:ln>
        </p:spPr>
        <p:txBody>
          <a:bodyPr wrap="square">
            <a:spAutoFit/>
          </a:bodyPr>
          <a:lstStyle/>
          <a:p>
            <a:pPr algn="r"/>
            <a:r>
              <a:rPr lang="sr-Latn-RS" dirty="0" smtClean="0">
                <a:latin typeface="Calibri" pitchFamily="34" charset="0"/>
              </a:rPr>
              <a:t>Kandinski, </a:t>
            </a:r>
            <a:r>
              <a:rPr lang="sr-Latn-RS" i="1" dirty="0" smtClean="0">
                <a:latin typeface="Calibri" pitchFamily="34" charset="0"/>
              </a:rPr>
              <a:t>Na belom II</a:t>
            </a:r>
            <a:r>
              <a:rPr lang="sr-Latn-RS" dirty="0" smtClean="0">
                <a:latin typeface="Calibri" pitchFamily="34" charset="0"/>
              </a:rPr>
              <a:t>,</a:t>
            </a:r>
            <a:r>
              <a:rPr lang="en-US" dirty="0">
                <a:latin typeface="Calibri" pitchFamily="34" charset="0"/>
              </a:rPr>
              <a:t> </a:t>
            </a:r>
            <a:br>
              <a:rPr lang="en-US" dirty="0">
                <a:latin typeface="Calibri" pitchFamily="34" charset="0"/>
              </a:rPr>
            </a:br>
            <a:r>
              <a:rPr lang="en-US" dirty="0" smtClean="0">
                <a:latin typeface="Calibri" pitchFamily="34" charset="0"/>
              </a:rPr>
              <a:t>1923</a:t>
            </a:r>
            <a:r>
              <a:rPr lang="sr-Latn-RS" dirty="0" smtClean="0">
                <a:latin typeface="Calibri" pitchFamily="34" charset="0"/>
              </a:rPr>
              <a:t>,</a:t>
            </a:r>
            <a:r>
              <a:rPr lang="en-US" dirty="0" smtClean="0">
                <a:latin typeface="Calibri" pitchFamily="34" charset="0"/>
              </a:rPr>
              <a:t> </a:t>
            </a:r>
            <a:r>
              <a:rPr lang="sr-Latn-RS" dirty="0" smtClean="0">
                <a:latin typeface="Calibri" pitchFamily="34" charset="0"/>
              </a:rPr>
              <a:t>ulje na paltnu</a:t>
            </a:r>
            <a:r>
              <a:rPr lang="en-US" dirty="0" smtClean="0">
                <a:latin typeface="Calibri" pitchFamily="34" charset="0"/>
              </a:rPr>
              <a:t>, </a:t>
            </a:r>
            <a:r>
              <a:rPr lang="en-US" dirty="0">
                <a:latin typeface="Calibri" pitchFamily="34" charset="0"/>
              </a:rPr>
              <a:t>105 x 98cm; Centre Georges Pompidou, Paris </a:t>
            </a:r>
            <a:endParaRPr lang="sr-Latn-RS" dirty="0" smtClean="0">
              <a:latin typeface="Calibri" pitchFamily="34" charset="0"/>
            </a:endParaRPr>
          </a:p>
          <a:p>
            <a:pPr algn="r"/>
            <a:r>
              <a:rPr lang="en-US" dirty="0" smtClean="0">
                <a:latin typeface="Calibri" pitchFamily="34" charset="0"/>
              </a:rPr>
              <a:t>V</a:t>
            </a:r>
            <a:r>
              <a:rPr lang="sr-Latn-RS" dirty="0" smtClean="0">
                <a:latin typeface="Calibri" pitchFamily="34" charset="0"/>
              </a:rPr>
              <a:t>ideti:</a:t>
            </a:r>
          </a:p>
          <a:p>
            <a:pPr algn="r"/>
            <a:r>
              <a:rPr lang="en-US" dirty="0" smtClean="0">
                <a:hlinkClick r:id="rId2"/>
              </a:rPr>
              <a:t>http://mediation.centrepompidou.fr/education/ressources/ENS-kandinsky-mono-EN/ENS-kandinsky-monographie-EN.html</a:t>
            </a:r>
            <a:endParaRPr lang="en-US" dirty="0">
              <a:latin typeface="Calibri" pitchFamily="34" charset="0"/>
            </a:endParaRPr>
          </a:p>
        </p:txBody>
      </p:sp>
      <p:pic>
        <p:nvPicPr>
          <p:cNvPr id="45058" name="Picture 2" descr="On White II (1923)  by Wassily Kandinsky"/>
          <p:cNvPicPr>
            <a:picLocks noChangeAspect="1" noChangeArrowheads="1"/>
          </p:cNvPicPr>
          <p:nvPr/>
        </p:nvPicPr>
        <p:blipFill>
          <a:blip r:embed="rId3"/>
          <a:srcRect/>
          <a:stretch>
            <a:fillRect/>
          </a:stretch>
        </p:blipFill>
        <p:spPr bwMode="auto">
          <a:xfrm>
            <a:off x="2799874" y="0"/>
            <a:ext cx="6344126" cy="6858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ChangeArrowheads="1"/>
          </p:cNvSpPr>
          <p:nvPr/>
        </p:nvSpPr>
        <p:spPr bwMode="auto">
          <a:xfrm>
            <a:off x="609600" y="152400"/>
            <a:ext cx="7467600" cy="923330"/>
          </a:xfrm>
          <a:prstGeom prst="rect">
            <a:avLst/>
          </a:prstGeom>
          <a:noFill/>
          <a:ln w="9525">
            <a:noFill/>
            <a:miter lim="800000"/>
            <a:headEnd/>
            <a:tailEnd/>
          </a:ln>
        </p:spPr>
        <p:txBody>
          <a:bodyPr>
            <a:spAutoFit/>
          </a:bodyPr>
          <a:lstStyle/>
          <a:p>
            <a:pPr algn="ctr"/>
            <a:r>
              <a:rPr lang="sr-Latn-RS" dirty="0" smtClean="0">
                <a:latin typeface="Calibri" pitchFamily="34" charset="0"/>
              </a:rPr>
              <a:t>Kandinski, </a:t>
            </a:r>
            <a:r>
              <a:rPr lang="en-US" dirty="0" smtClean="0">
                <a:latin typeface="Calibri" pitchFamily="34" charset="0"/>
              </a:rPr>
              <a:t>1923</a:t>
            </a:r>
            <a:r>
              <a:rPr lang="sr-Latn-RS" dirty="0" smtClean="0">
                <a:latin typeface="Calibri" pitchFamily="34" charset="0"/>
              </a:rPr>
              <a:t>, </a:t>
            </a:r>
            <a:r>
              <a:rPr lang="sr-Latn-RS" i="1" dirty="0" smtClean="0">
                <a:latin typeface="Calibri" pitchFamily="34" charset="0"/>
              </a:rPr>
              <a:t>Kompozicija VIII</a:t>
            </a:r>
            <a:r>
              <a:rPr lang="sr-Latn-CS" dirty="0" smtClean="0">
                <a:latin typeface="Calibri" pitchFamily="34" charset="0"/>
              </a:rPr>
              <a:t>, ulje na platnu</a:t>
            </a:r>
            <a:r>
              <a:rPr lang="en-US" dirty="0" smtClean="0">
                <a:latin typeface="Calibri" pitchFamily="34" charset="0"/>
              </a:rPr>
              <a:t>, </a:t>
            </a:r>
            <a:r>
              <a:rPr lang="en-US" dirty="0">
                <a:latin typeface="Calibri" pitchFamily="34" charset="0"/>
              </a:rPr>
              <a:t>140 x 201 cm Solomon R. Guggenheim Museum, New </a:t>
            </a:r>
            <a:r>
              <a:rPr lang="en-US" dirty="0" smtClean="0">
                <a:latin typeface="Calibri" pitchFamily="34" charset="0"/>
              </a:rPr>
              <a:t>York</a:t>
            </a:r>
            <a:endParaRPr lang="sr-Latn-RS" dirty="0" smtClean="0">
              <a:latin typeface="Calibri" pitchFamily="34" charset="0"/>
            </a:endParaRPr>
          </a:p>
          <a:p>
            <a:pPr algn="ctr"/>
            <a:r>
              <a:rPr lang="en-US" dirty="0" smtClean="0">
                <a:hlinkClick r:id="rId2"/>
              </a:rPr>
              <a:t>https://www.guggenheim.org/artwork/1924</a:t>
            </a:r>
            <a:r>
              <a:rPr lang="en-US" dirty="0">
                <a:latin typeface="Calibri" pitchFamily="34" charset="0"/>
              </a:rPr>
              <a:t> </a:t>
            </a:r>
          </a:p>
        </p:txBody>
      </p:sp>
      <p:pic>
        <p:nvPicPr>
          <p:cNvPr id="44034" name="Picture 2" descr="https://www.wassilykandinsky.net/images/works/50.jpg?version=7"/>
          <p:cNvPicPr>
            <a:picLocks noChangeAspect="1" noChangeArrowheads="1"/>
          </p:cNvPicPr>
          <p:nvPr/>
        </p:nvPicPr>
        <p:blipFill>
          <a:blip r:embed="rId3"/>
          <a:srcRect/>
          <a:stretch>
            <a:fillRect/>
          </a:stretch>
        </p:blipFill>
        <p:spPr bwMode="auto">
          <a:xfrm>
            <a:off x="609600" y="1219200"/>
            <a:ext cx="7837714" cy="54864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1866</Words>
  <Application>Microsoft Office PowerPoint</Application>
  <PresentationFormat>On-screen Show (4:3)</PresentationFormat>
  <Paragraphs>119</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bauhaus: kandinski, moholji-nađ</vt:lpstr>
      <vt:lpstr>Slide 2</vt:lpstr>
      <vt:lpstr>Slide 3</vt:lpstr>
      <vt:lpstr>Slide 4</vt:lpstr>
      <vt:lpstr>Slide 5</vt:lpstr>
      <vt:lpstr>Slide 6</vt:lpstr>
      <vt:lpstr>Slide 7</vt:lpstr>
      <vt:lpstr>Slide 8</vt:lpstr>
      <vt:lpstr>Slide 9</vt:lpstr>
      <vt:lpstr>Slide 10</vt:lpstr>
      <vt:lpstr>laslo moholji-nađ (https://www.youtube.com/watch?v=l7iKw2Qtr6w i https://moholy-nagy.org/)</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62</cp:revision>
  <dcterms:created xsi:type="dcterms:W3CDTF">2020-05-12T09:38:12Z</dcterms:created>
  <dcterms:modified xsi:type="dcterms:W3CDTF">2020-05-13T11:16:15Z</dcterms:modified>
</cp:coreProperties>
</file>