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7" r:id="rId6"/>
    <p:sldId id="266" r:id="rId7"/>
    <p:sldId id="268" r:id="rId8"/>
    <p:sldId id="272" r:id="rId9"/>
    <p:sldId id="259" r:id="rId10"/>
    <p:sldId id="273" r:id="rId11"/>
    <p:sldId id="260" r:id="rId12"/>
    <p:sldId id="262" r:id="rId13"/>
    <p:sldId id="271" r:id="rId14"/>
    <p:sldId id="269" r:id="rId15"/>
    <p:sldId id="270"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51F86D-E691-4434-9668-05FFBF63A393}"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1F86D-E691-4434-9668-05FFBF63A393}"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1F86D-E691-4434-9668-05FFBF63A393}"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1F86D-E691-4434-9668-05FFBF63A393}"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1F86D-E691-4434-9668-05FFBF63A393}"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51F86D-E691-4434-9668-05FFBF63A393}"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51F86D-E691-4434-9668-05FFBF63A393}" type="datetimeFigureOut">
              <a:rPr lang="en-US" smtClean="0"/>
              <a:pPr/>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51F86D-E691-4434-9668-05FFBF63A393}" type="datetimeFigureOut">
              <a:rPr lang="en-US" smtClean="0"/>
              <a:pPr/>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1F86D-E691-4434-9668-05FFBF63A393}"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1F86D-E691-4434-9668-05FFBF63A393}"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1F86D-E691-4434-9668-05FFBF63A393}"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51F72-15CA-4646-B48C-0C5003FB61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1F86D-E691-4434-9668-05FFBF63A393}" type="datetimeFigureOut">
              <a:rPr lang="en-US" smtClean="0"/>
              <a:pPr/>
              <a:t>4/8/2020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51F72-15CA-4646-B48C-0C5003FB6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tmuseum.org/art/collection/search/288031" TargetMode="Externa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hyperlink" Target="https://www.wikiart.org/en/man-ray/minotaur-1934"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entrepompidou.fr/cpv/ressource.action?param.id=FR_R-2bae5a5575a354fbefbd974c43785c&amp;param.idSource=FR_E-2bae5a5575a354fbefbd974c43785c"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www.centrepompidou.fr/id/cqp6Bbx/rrXx7qq/en" TargetMode="External"/><Relationship Id="rId4" Type="http://schemas.openxmlformats.org/officeDocument/2006/relationships/hyperlink" Target="https://www.centrepompidou.fr/id/cqp6Bbx/rby9aAx/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smtClean="0"/>
              <a:t>kritika  nadrealizma</a:t>
            </a:r>
            <a:endParaRPr lang="en-US" dirty="0"/>
          </a:p>
        </p:txBody>
      </p:sp>
      <p:sp>
        <p:nvSpPr>
          <p:cNvPr id="3" name="Subtitle 2"/>
          <p:cNvSpPr>
            <a:spLocks noGrp="1"/>
          </p:cNvSpPr>
          <p:nvPr>
            <p:ph type="subTitle" idx="1"/>
          </p:nvPr>
        </p:nvSpPr>
        <p:spPr/>
        <p:txBody>
          <a:bodyPr/>
          <a:lstStyle/>
          <a:p>
            <a:r>
              <a:rPr lang="sr-Latn-RS" dirty="0" smtClean="0"/>
              <a:t>Žorž Bataj (Georges Bataille) i časopis DOCUMENTS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6096000"/>
            <a:ext cx="4038600" cy="646331"/>
          </a:xfrm>
          <a:prstGeom prst="rect">
            <a:avLst/>
          </a:prstGeom>
        </p:spPr>
        <p:txBody>
          <a:bodyPr wrap="square">
            <a:spAutoFit/>
          </a:bodyPr>
          <a:lstStyle/>
          <a:p>
            <a:pPr algn="ctr"/>
            <a:r>
              <a:rPr lang="fr-FR" i="1" dirty="0" smtClean="0"/>
              <a:t>J.-A. </a:t>
            </a:r>
            <a:r>
              <a:rPr lang="fr-FR" i="1" dirty="0" err="1" smtClean="0"/>
              <a:t>Boiffard</a:t>
            </a:r>
            <a:r>
              <a:rPr lang="fr-FR" i="1" dirty="0" smtClean="0"/>
              <a:t> –</a:t>
            </a:r>
            <a:r>
              <a:rPr lang="sr-Latn-RS" i="1" dirty="0" smtClean="0"/>
              <a:t> Stisak šake i stopala (</a:t>
            </a:r>
            <a:r>
              <a:rPr lang="fr-FR" i="1" dirty="0" smtClean="0"/>
              <a:t>Pied et main serrés</a:t>
            </a:r>
            <a:r>
              <a:rPr lang="sr-Latn-RS" i="1" dirty="0" smtClean="0"/>
              <a:t>)</a:t>
            </a:r>
            <a:endParaRPr lang="en-US" dirty="0"/>
          </a:p>
        </p:txBody>
      </p:sp>
      <p:pic>
        <p:nvPicPr>
          <p:cNvPr id="28678" name="Picture 6" descr="Moins rouge"/>
          <p:cNvPicPr>
            <a:picLocks noChangeAspect="1" noChangeArrowheads="1"/>
          </p:cNvPicPr>
          <p:nvPr/>
        </p:nvPicPr>
        <p:blipFill>
          <a:blip r:embed="rId2"/>
          <a:srcRect/>
          <a:stretch>
            <a:fillRect/>
          </a:stretch>
        </p:blipFill>
        <p:spPr bwMode="auto">
          <a:xfrm>
            <a:off x="4648200" y="381000"/>
            <a:ext cx="3886200" cy="5356052"/>
          </a:xfrm>
          <a:prstGeom prst="rect">
            <a:avLst/>
          </a:prstGeom>
          <a:noFill/>
        </p:spPr>
      </p:pic>
      <p:pic>
        <p:nvPicPr>
          <p:cNvPr id="28682" name="Picture 10" descr="Mains, 1929"/>
          <p:cNvPicPr>
            <a:picLocks noChangeAspect="1" noChangeArrowheads="1"/>
          </p:cNvPicPr>
          <p:nvPr/>
        </p:nvPicPr>
        <p:blipFill>
          <a:blip r:embed="rId3"/>
          <a:srcRect/>
          <a:stretch>
            <a:fillRect/>
          </a:stretch>
        </p:blipFill>
        <p:spPr bwMode="auto">
          <a:xfrm>
            <a:off x="152400" y="381000"/>
            <a:ext cx="4015946" cy="2971800"/>
          </a:xfrm>
          <a:prstGeom prst="rect">
            <a:avLst/>
          </a:prstGeom>
          <a:noFill/>
        </p:spPr>
      </p:pic>
      <p:sp>
        <p:nvSpPr>
          <p:cNvPr id="8" name="Rectangle 7"/>
          <p:cNvSpPr/>
          <p:nvPr/>
        </p:nvSpPr>
        <p:spPr>
          <a:xfrm>
            <a:off x="152400" y="3581400"/>
            <a:ext cx="4191000" cy="646331"/>
          </a:xfrm>
          <a:prstGeom prst="rect">
            <a:avLst/>
          </a:prstGeom>
        </p:spPr>
        <p:txBody>
          <a:bodyPr wrap="square">
            <a:spAutoFit/>
          </a:bodyPr>
          <a:lstStyle/>
          <a:p>
            <a:r>
              <a:rPr lang="en-US" dirty="0" smtClean="0"/>
              <a:t>Jacques-André </a:t>
            </a:r>
            <a:r>
              <a:rPr lang="en-US" dirty="0" err="1" smtClean="0"/>
              <a:t>Boiffard</a:t>
            </a:r>
            <a:r>
              <a:rPr lang="sr-Latn-RS" dirty="0" smtClean="0"/>
              <a:t>, Ruke (Mains), 1929</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10-eli-lotar-2"/>
          <p:cNvPicPr>
            <a:picLocks noChangeAspect="1" noChangeArrowheads="1"/>
          </p:cNvPicPr>
          <p:nvPr/>
        </p:nvPicPr>
        <p:blipFill>
          <a:blip r:embed="rId2"/>
          <a:srcRect/>
          <a:stretch>
            <a:fillRect/>
          </a:stretch>
        </p:blipFill>
        <p:spPr bwMode="auto">
          <a:xfrm>
            <a:off x="0" y="0"/>
            <a:ext cx="4953000" cy="3863975"/>
          </a:xfrm>
          <a:prstGeom prst="rect">
            <a:avLst/>
          </a:prstGeom>
          <a:noFill/>
        </p:spPr>
      </p:pic>
      <p:pic>
        <p:nvPicPr>
          <p:cNvPr id="173059" name="Picture 3" descr="KAAKZHUMVK"/>
          <p:cNvPicPr>
            <a:picLocks noChangeAspect="1" noChangeArrowheads="1"/>
          </p:cNvPicPr>
          <p:nvPr/>
        </p:nvPicPr>
        <p:blipFill>
          <a:blip r:embed="rId3">
            <a:lum bright="-2000"/>
          </a:blip>
          <a:srcRect/>
          <a:stretch>
            <a:fillRect/>
          </a:stretch>
        </p:blipFill>
        <p:spPr bwMode="auto">
          <a:xfrm>
            <a:off x="5334000" y="603250"/>
            <a:ext cx="3602038" cy="5492750"/>
          </a:xfrm>
          <a:prstGeom prst="rect">
            <a:avLst/>
          </a:prstGeom>
          <a:noFill/>
        </p:spPr>
      </p:pic>
      <p:sp>
        <p:nvSpPr>
          <p:cNvPr id="173060" name="Rectangle 4"/>
          <p:cNvSpPr>
            <a:spLocks noChangeArrowheads="1"/>
          </p:cNvSpPr>
          <p:nvPr/>
        </p:nvSpPr>
        <p:spPr bwMode="auto">
          <a:xfrm>
            <a:off x="171450" y="4298950"/>
            <a:ext cx="4781550" cy="915988"/>
          </a:xfrm>
          <a:prstGeom prst="rect">
            <a:avLst/>
          </a:prstGeom>
          <a:noFill/>
          <a:ln w="9525">
            <a:noFill/>
            <a:miter lim="800000"/>
            <a:headEnd/>
            <a:tailEnd/>
          </a:ln>
          <a:effectLst/>
        </p:spPr>
        <p:txBody>
          <a:bodyPr anchor="ctr">
            <a:spAutoFit/>
          </a:bodyPr>
          <a:lstStyle/>
          <a:p>
            <a:r>
              <a:rPr lang="en-US" dirty="0"/>
              <a:t>Eli </a:t>
            </a:r>
            <a:r>
              <a:rPr lang="en-US" dirty="0" err="1"/>
              <a:t>Lotar</a:t>
            </a:r>
            <a:r>
              <a:rPr lang="en-US" dirty="0"/>
              <a:t> (1905-1969) </a:t>
            </a:r>
            <a:r>
              <a:rPr lang="en-US" dirty="0" smtClean="0"/>
              <a:t>– </a:t>
            </a:r>
            <a:r>
              <a:rPr lang="sr-Latn-RS" dirty="0" smtClean="0"/>
              <a:t>U klanicama u La Valetu (</a:t>
            </a:r>
            <a:r>
              <a:rPr lang="en-US" dirty="0" smtClean="0"/>
              <a:t>Aux </a:t>
            </a:r>
            <a:r>
              <a:rPr lang="en-US" dirty="0"/>
              <a:t>abattoirs de la </a:t>
            </a:r>
            <a:r>
              <a:rPr lang="en-US" dirty="0" err="1" smtClean="0"/>
              <a:t>Villette</a:t>
            </a:r>
            <a:r>
              <a:rPr lang="sr-Latn-RS" dirty="0" smtClean="0"/>
              <a:t>)</a:t>
            </a:r>
            <a:r>
              <a:rPr lang="en-US" dirty="0" smtClean="0"/>
              <a:t> 1929</a:t>
            </a:r>
            <a:r>
              <a:rPr lang="sr-Latn-CS" dirty="0"/>
              <a:t>, ‘dictionnaire critique, Documents, no 6, 1929</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200909_LanceWakeling_img_4"/>
          <p:cNvPicPr>
            <a:picLocks noChangeAspect="1" noChangeArrowheads="1"/>
          </p:cNvPicPr>
          <p:nvPr/>
        </p:nvPicPr>
        <p:blipFill>
          <a:blip r:embed="rId2"/>
          <a:srcRect/>
          <a:stretch>
            <a:fillRect/>
          </a:stretch>
        </p:blipFill>
        <p:spPr bwMode="auto">
          <a:xfrm>
            <a:off x="533400" y="533400"/>
            <a:ext cx="4143375" cy="5867400"/>
          </a:xfrm>
          <a:prstGeom prst="rect">
            <a:avLst/>
          </a:prstGeom>
          <a:noFill/>
        </p:spPr>
      </p:pic>
      <p:sp>
        <p:nvSpPr>
          <p:cNvPr id="3" name="Rectangle 2"/>
          <p:cNvSpPr/>
          <p:nvPr/>
        </p:nvSpPr>
        <p:spPr>
          <a:xfrm>
            <a:off x="5029200" y="533400"/>
            <a:ext cx="2895600" cy="2031325"/>
          </a:xfrm>
          <a:prstGeom prst="rect">
            <a:avLst/>
          </a:prstGeom>
        </p:spPr>
        <p:txBody>
          <a:bodyPr wrap="square">
            <a:spAutoFit/>
          </a:bodyPr>
          <a:lstStyle/>
          <a:p>
            <a:r>
              <a:rPr lang="sr-Latn-RS" dirty="0" smtClean="0"/>
              <a:t>Brasai (Brassai), Nehotične skulpture (</a:t>
            </a:r>
            <a:r>
              <a:rPr lang="fr-FR" dirty="0" smtClean="0"/>
              <a:t>Sculptures involontaires</a:t>
            </a:r>
            <a:r>
              <a:rPr lang="sr-Latn-RS" dirty="0" smtClean="0"/>
              <a:t>)</a:t>
            </a:r>
            <a:r>
              <a:rPr lang="fr-FR" dirty="0" smtClean="0"/>
              <a:t>, page de la revue </a:t>
            </a:r>
            <a:r>
              <a:rPr lang="fr-FR" i="1" dirty="0" smtClean="0"/>
              <a:t>Minotaure</a:t>
            </a:r>
            <a:r>
              <a:rPr lang="fr-FR" dirty="0" smtClean="0"/>
              <a:t>, n°3/4, 1933</a:t>
            </a:r>
            <a:endParaRPr lang="sr-Latn-RS" dirty="0" smtClean="0"/>
          </a:p>
          <a:p>
            <a:endParaRPr lang="sr-Latn-RS" dirty="0" smtClean="0"/>
          </a:p>
          <a:p>
            <a:r>
              <a:rPr lang="en-US" dirty="0" smtClean="0"/>
              <a:t>V</a:t>
            </a:r>
            <a:r>
              <a:rPr lang="sr-Latn-RS" dirty="0" smtClean="0"/>
              <a:t>ideti pdf u prilogu</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ollectionapi.metmuseum.org/api/collection/v1/iiif/288031/630186/restricted"/>
          <p:cNvPicPr>
            <a:picLocks noChangeAspect="1" noChangeArrowheads="1"/>
          </p:cNvPicPr>
          <p:nvPr/>
        </p:nvPicPr>
        <p:blipFill>
          <a:blip r:embed="rId2"/>
          <a:srcRect/>
          <a:stretch>
            <a:fillRect/>
          </a:stretch>
        </p:blipFill>
        <p:spPr bwMode="auto">
          <a:xfrm>
            <a:off x="0" y="0"/>
            <a:ext cx="5715000" cy="3476626"/>
          </a:xfrm>
          <a:prstGeom prst="rect">
            <a:avLst/>
          </a:prstGeom>
          <a:noFill/>
        </p:spPr>
      </p:pic>
      <p:sp>
        <p:nvSpPr>
          <p:cNvPr id="3" name="Rectangle 2"/>
          <p:cNvSpPr/>
          <p:nvPr/>
        </p:nvSpPr>
        <p:spPr>
          <a:xfrm>
            <a:off x="6019800" y="228600"/>
            <a:ext cx="2895600" cy="1754326"/>
          </a:xfrm>
          <a:prstGeom prst="rect">
            <a:avLst/>
          </a:prstGeom>
        </p:spPr>
        <p:txBody>
          <a:bodyPr wrap="square">
            <a:spAutoFit/>
          </a:bodyPr>
          <a:lstStyle/>
          <a:p>
            <a:r>
              <a:rPr lang="en-US" dirty="0" err="1" smtClean="0"/>
              <a:t>Brassaï</a:t>
            </a:r>
            <a:r>
              <a:rPr lang="sr-Latn-RS" dirty="0" smtClean="0"/>
              <a:t>, </a:t>
            </a:r>
            <a:r>
              <a:rPr lang="en-US" dirty="0" smtClean="0"/>
              <a:t>Nude</a:t>
            </a:r>
            <a:r>
              <a:rPr lang="sr-Latn-RS" dirty="0" smtClean="0"/>
              <a:t>, </a:t>
            </a:r>
            <a:r>
              <a:rPr lang="en-US" dirty="0" smtClean="0"/>
              <a:t>1931–34</a:t>
            </a:r>
            <a:endParaRPr lang="sr-Latn-RS" dirty="0" smtClean="0"/>
          </a:p>
          <a:p>
            <a:r>
              <a:rPr lang="en-US" dirty="0" smtClean="0"/>
              <a:t>V</a:t>
            </a:r>
            <a:r>
              <a:rPr lang="sr-Latn-RS" dirty="0" smtClean="0"/>
              <a:t>ideti na: </a:t>
            </a:r>
            <a:r>
              <a:rPr lang="en-US" dirty="0" smtClean="0">
                <a:hlinkClick r:id="rId3"/>
              </a:rPr>
              <a:t>https://www.metmuseum.org/art/collection/search/288031</a:t>
            </a:r>
            <a:endParaRPr lang="sr-Latn-RS" dirty="0" smtClean="0"/>
          </a:p>
          <a:p>
            <a:r>
              <a:rPr lang="en-US" dirty="0" smtClean="0"/>
              <a:t>I</a:t>
            </a:r>
            <a:r>
              <a:rPr lang="sr-Latn-RS" dirty="0" smtClean="0"/>
              <a:t> tekstove u pdf-u</a:t>
            </a:r>
            <a:endParaRPr lang="en-US" dirty="0"/>
          </a:p>
        </p:txBody>
      </p:sp>
      <p:pic>
        <p:nvPicPr>
          <p:cNvPr id="26630" name="Picture 6" descr="Minotaur, 1934 - Man Ray"/>
          <p:cNvPicPr>
            <a:picLocks noChangeAspect="1" noChangeArrowheads="1"/>
          </p:cNvPicPr>
          <p:nvPr/>
        </p:nvPicPr>
        <p:blipFill>
          <a:blip r:embed="rId4"/>
          <a:srcRect/>
          <a:stretch>
            <a:fillRect/>
          </a:stretch>
        </p:blipFill>
        <p:spPr bwMode="auto">
          <a:xfrm>
            <a:off x="419100" y="3581400"/>
            <a:ext cx="4762500" cy="3257550"/>
          </a:xfrm>
          <a:prstGeom prst="rect">
            <a:avLst/>
          </a:prstGeom>
          <a:noFill/>
        </p:spPr>
      </p:pic>
      <p:sp>
        <p:nvSpPr>
          <p:cNvPr id="7" name="Rectangle 6"/>
          <p:cNvSpPr/>
          <p:nvPr/>
        </p:nvSpPr>
        <p:spPr>
          <a:xfrm>
            <a:off x="5867400" y="5181600"/>
            <a:ext cx="2895600" cy="1477328"/>
          </a:xfrm>
          <a:prstGeom prst="rect">
            <a:avLst/>
          </a:prstGeom>
        </p:spPr>
        <p:txBody>
          <a:bodyPr wrap="square">
            <a:spAutoFit/>
          </a:bodyPr>
          <a:lstStyle/>
          <a:p>
            <a:r>
              <a:rPr lang="en-US" dirty="0" smtClean="0"/>
              <a:t>Man Ray</a:t>
            </a:r>
            <a:r>
              <a:rPr lang="sr-Latn-RS" dirty="0" smtClean="0"/>
              <a:t>,</a:t>
            </a:r>
            <a:r>
              <a:rPr lang="en-US" dirty="0" smtClean="0"/>
              <a:t> Minotaur</a:t>
            </a:r>
            <a:r>
              <a:rPr lang="sr-Latn-RS" dirty="0" smtClean="0"/>
              <a:t>,</a:t>
            </a:r>
            <a:r>
              <a:rPr lang="en-US" dirty="0" smtClean="0"/>
              <a:t> </a:t>
            </a:r>
            <a:r>
              <a:rPr lang="sr-Latn-RS" dirty="0" smtClean="0"/>
              <a:t>1934</a:t>
            </a:r>
          </a:p>
          <a:p>
            <a:r>
              <a:rPr lang="en-US" dirty="0" smtClean="0"/>
              <a:t>V</a:t>
            </a:r>
            <a:r>
              <a:rPr lang="sr-Latn-RS" dirty="0" smtClean="0"/>
              <a:t>ideti na: </a:t>
            </a:r>
            <a:r>
              <a:rPr lang="en-US" dirty="0" smtClean="0">
                <a:hlinkClick r:id="rId5"/>
              </a:rPr>
              <a:t>https://www.wikiart.org/en/man-ray/minotaur-1934</a:t>
            </a:r>
            <a:endParaRPr lang="sr-Latn-RS" dirty="0" smtClean="0"/>
          </a:p>
          <a:p>
            <a:r>
              <a:rPr lang="en-US" dirty="0" smtClean="0"/>
              <a:t>I</a:t>
            </a:r>
            <a:r>
              <a:rPr lang="sr-Latn-RS" dirty="0" smtClean="0"/>
              <a:t> tekstove u pdf-u</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la Suspendida | Obras | Alberto Giacometti | Guggenheim Bilbao Museoa"/>
          <p:cNvPicPr>
            <a:picLocks noChangeAspect="1" noChangeArrowheads="1"/>
          </p:cNvPicPr>
          <p:nvPr/>
        </p:nvPicPr>
        <p:blipFill>
          <a:blip r:embed="rId2"/>
          <a:srcRect/>
          <a:stretch>
            <a:fillRect/>
          </a:stretch>
        </p:blipFill>
        <p:spPr bwMode="auto">
          <a:xfrm>
            <a:off x="228600" y="228600"/>
            <a:ext cx="4762693" cy="6096000"/>
          </a:xfrm>
          <a:prstGeom prst="rect">
            <a:avLst/>
          </a:prstGeom>
          <a:noFill/>
        </p:spPr>
      </p:pic>
      <p:sp>
        <p:nvSpPr>
          <p:cNvPr id="3" name="Rectangle 2"/>
          <p:cNvSpPr/>
          <p:nvPr/>
        </p:nvSpPr>
        <p:spPr>
          <a:xfrm>
            <a:off x="5181600" y="304800"/>
            <a:ext cx="3505200" cy="1754326"/>
          </a:xfrm>
          <a:prstGeom prst="rect">
            <a:avLst/>
          </a:prstGeom>
        </p:spPr>
        <p:txBody>
          <a:bodyPr wrap="square">
            <a:spAutoFit/>
          </a:bodyPr>
          <a:lstStyle/>
          <a:p>
            <a:pPr fontAlgn="base"/>
            <a:r>
              <a:rPr lang="en-US" dirty="0" smtClean="0"/>
              <a:t>Alberto Giacometti</a:t>
            </a:r>
            <a:r>
              <a:rPr lang="sr-Latn-RS" dirty="0" smtClean="0"/>
              <a:t>,  Obešena kugla</a:t>
            </a:r>
            <a:endParaRPr lang="en-US" dirty="0" smtClean="0"/>
          </a:p>
          <a:p>
            <a:pPr fontAlgn="base"/>
            <a:r>
              <a:rPr lang="en-US" i="1" dirty="0" smtClean="0"/>
              <a:t>Suspended Ball (</a:t>
            </a:r>
            <a:r>
              <a:rPr lang="en-US" i="1" dirty="0" err="1" smtClean="0"/>
              <a:t>Boule</a:t>
            </a:r>
            <a:r>
              <a:rPr lang="en-US" i="1" dirty="0" smtClean="0"/>
              <a:t> </a:t>
            </a:r>
            <a:r>
              <a:rPr lang="en-US" i="1" dirty="0" err="1" smtClean="0"/>
              <a:t>suspendue</a:t>
            </a:r>
            <a:r>
              <a:rPr lang="en-US" i="1" dirty="0" smtClean="0"/>
              <a:t>)</a:t>
            </a:r>
            <a:r>
              <a:rPr lang="en-US" dirty="0" smtClean="0"/>
              <a:t>, 1930–1931</a:t>
            </a:r>
          </a:p>
          <a:p>
            <a:pPr fontAlgn="base"/>
            <a:r>
              <a:rPr lang="en-US" dirty="0" smtClean="0"/>
              <a:t>Plaster, painted metal, and string</a:t>
            </a:r>
            <a:br>
              <a:rPr lang="en-US" dirty="0" smtClean="0"/>
            </a:br>
            <a:r>
              <a:rPr lang="en-US" dirty="0" smtClean="0"/>
              <a:t>60.6 x 35.6 x 36.1 cm</a:t>
            </a:r>
            <a:br>
              <a:rPr lang="en-US" dirty="0" smtClean="0"/>
            </a:br>
            <a:r>
              <a:rPr lang="en-US" dirty="0" err="1" smtClean="0"/>
              <a:t>Fondation</a:t>
            </a:r>
            <a:r>
              <a:rPr lang="en-US" dirty="0" smtClean="0"/>
              <a:t> Giacometti, Paris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a:srcRect/>
          <a:stretch>
            <a:fillRect/>
          </a:stretch>
        </p:blipFill>
        <p:spPr bwMode="auto">
          <a:xfrm>
            <a:off x="1276350" y="685800"/>
            <a:ext cx="6591300" cy="5486400"/>
          </a:xfrm>
          <a:prstGeom prst="rect">
            <a:avLst/>
          </a:prstGeom>
          <a:noFill/>
          <a:ln w="9525">
            <a:noFill/>
            <a:miter lim="800000"/>
            <a:headEnd/>
            <a:tailEnd/>
          </a:ln>
        </p:spPr>
      </p:pic>
      <p:sp>
        <p:nvSpPr>
          <p:cNvPr id="169987" name="Rectangle 2"/>
          <p:cNvSpPr>
            <a:spLocks noChangeArrowheads="1"/>
          </p:cNvSpPr>
          <p:nvPr/>
        </p:nvSpPr>
        <p:spPr bwMode="auto">
          <a:xfrm>
            <a:off x="1905000" y="152400"/>
            <a:ext cx="5262563" cy="369888"/>
          </a:xfrm>
          <a:prstGeom prst="rect">
            <a:avLst/>
          </a:prstGeom>
          <a:noFill/>
          <a:ln w="9525">
            <a:noFill/>
            <a:miter lim="800000"/>
            <a:headEnd/>
            <a:tailEnd/>
          </a:ln>
        </p:spPr>
        <p:txBody>
          <a:bodyPr wrap="none">
            <a:spAutoFit/>
          </a:bodyPr>
          <a:lstStyle/>
          <a:p>
            <a:r>
              <a:rPr lang="sr-Latn-CS"/>
              <a:t>Luis Bunuel, </a:t>
            </a:r>
            <a:r>
              <a:rPr lang="it-IT"/>
              <a:t>1928, </a:t>
            </a:r>
            <a:r>
              <a:rPr lang="sr-Latn-CS"/>
              <a:t>A</a:t>
            </a:r>
            <a:r>
              <a:rPr lang="it-IT"/>
              <a:t>ndaluzijski pas, scenario </a:t>
            </a:r>
            <a:r>
              <a:rPr lang="sr-Latn-CS"/>
              <a:t>D</a:t>
            </a:r>
            <a:r>
              <a:rPr lang="it-IT"/>
              <a:t>ali</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player.slideplayer.com/80/13366012/slides/slide_15.jpg"/>
          <p:cNvPicPr>
            <a:picLocks noChangeAspect="1" noChangeArrowheads="1"/>
          </p:cNvPicPr>
          <p:nvPr/>
        </p:nvPicPr>
        <p:blipFill>
          <a:blip r:embed="rId2"/>
          <a:srcRect/>
          <a:stretch>
            <a:fillRect/>
          </a:stretch>
        </p:blipFill>
        <p:spPr bwMode="auto">
          <a:xfrm>
            <a:off x="304800" y="228600"/>
            <a:ext cx="8534400" cy="6400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sr-Latn-RS" sz="3200" dirty="0" smtClean="0"/>
              <a:t>DOCUMENTS</a:t>
            </a:r>
            <a:endParaRPr lang="en-US" sz="3200" dirty="0"/>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r>
              <a:rPr lang="sr-Latn-RS" sz="2600" dirty="0" smtClean="0">
                <a:latin typeface="Calibri" pitchFamily="34" charset="0"/>
              </a:rPr>
              <a:t>Žorž Bataj</a:t>
            </a:r>
            <a:r>
              <a:rPr lang="vi-VN" sz="2600" dirty="0" smtClean="0">
                <a:latin typeface="Calibri" pitchFamily="34" charset="0"/>
              </a:rPr>
              <a:t> (I897-1962) - numizmatičar, naučnik, društveni kritičar i </a:t>
            </a:r>
            <a:r>
              <a:rPr lang="sr-Latn-RS" sz="2600" dirty="0" smtClean="0">
                <a:latin typeface="Calibri" pitchFamily="34" charset="0"/>
              </a:rPr>
              <a:t>idiosinkratični</a:t>
            </a:r>
            <a:r>
              <a:rPr lang="vi-VN" sz="2600" dirty="0" smtClean="0">
                <a:latin typeface="Calibri" pitchFamily="34" charset="0"/>
              </a:rPr>
              <a:t> filozof</a:t>
            </a:r>
            <a:r>
              <a:rPr lang="sr-Latn-RS" sz="2600" dirty="0" smtClean="0">
                <a:latin typeface="Calibri" pitchFamily="34" charset="0"/>
              </a:rPr>
              <a:t>,</a:t>
            </a:r>
            <a:r>
              <a:rPr lang="vi-VN" sz="2600" dirty="0" smtClean="0">
                <a:latin typeface="Calibri" pitchFamily="34" charset="0"/>
              </a:rPr>
              <a:t> uticajan i kontroverzan mislilac i pisac </a:t>
            </a:r>
            <a:r>
              <a:rPr lang="sr-Latn-RS" sz="2600" dirty="0" smtClean="0">
                <a:latin typeface="Calibri" pitchFamily="34" charset="0"/>
              </a:rPr>
              <a:t>koji je krajem 20ih godina bio ključna figura internog </a:t>
            </a:r>
            <a:r>
              <a:rPr lang="vi-VN" sz="2600" dirty="0" smtClean="0">
                <a:latin typeface="Calibri" pitchFamily="34" charset="0"/>
              </a:rPr>
              <a:t>intelektualno</a:t>
            </a:r>
            <a:r>
              <a:rPr lang="sr-Latn-RS" sz="2600" dirty="0" smtClean="0">
                <a:latin typeface="Calibri" pitchFamily="34" charset="0"/>
              </a:rPr>
              <a:t>g</a:t>
            </a:r>
            <a:r>
              <a:rPr lang="vi-VN" sz="2600" dirty="0" smtClean="0">
                <a:latin typeface="Calibri" pitchFamily="34" charset="0"/>
              </a:rPr>
              <a:t> suprotstavljanj</a:t>
            </a:r>
            <a:r>
              <a:rPr lang="sr-Latn-RS" sz="2600" dirty="0" smtClean="0">
                <a:latin typeface="Calibri" pitchFamily="34" charset="0"/>
              </a:rPr>
              <a:t>a</a:t>
            </a:r>
            <a:r>
              <a:rPr lang="vi-VN" sz="2600" dirty="0" smtClean="0">
                <a:latin typeface="Calibri" pitchFamily="34" charset="0"/>
              </a:rPr>
              <a:t> nadrealizmu Andrea Bretona,</a:t>
            </a:r>
            <a:r>
              <a:rPr lang="sr-Latn-RS" sz="2600" dirty="0" smtClean="0">
                <a:latin typeface="Calibri" pitchFamily="34" charset="0"/>
              </a:rPr>
              <a:t> i</a:t>
            </a:r>
            <a:r>
              <a:rPr lang="vi-VN" sz="2600" dirty="0" smtClean="0">
                <a:latin typeface="Calibri" pitchFamily="34" charset="0"/>
              </a:rPr>
              <a:t> koji</a:t>
            </a:r>
            <a:r>
              <a:rPr lang="sr-Latn-RS" sz="2600" dirty="0" smtClean="0">
                <a:latin typeface="Calibri" pitchFamily="34" charset="0"/>
              </a:rPr>
              <a:t> je </a:t>
            </a:r>
            <a:r>
              <a:rPr lang="vi-VN" sz="2600" dirty="0" smtClean="0">
                <a:latin typeface="Calibri" pitchFamily="34" charset="0"/>
              </a:rPr>
              <a:t>privuk</a:t>
            </a:r>
            <a:r>
              <a:rPr lang="sr-Latn-RS" sz="2600" dirty="0" smtClean="0">
                <a:latin typeface="Calibri" pitchFamily="34" charset="0"/>
              </a:rPr>
              <a:t>ao mnoge nekonformističke </a:t>
            </a:r>
            <a:r>
              <a:rPr lang="vi-VN" sz="2600" dirty="0" smtClean="0">
                <a:latin typeface="Calibri" pitchFamily="34" charset="0"/>
              </a:rPr>
              <a:t>pesnik</a:t>
            </a:r>
            <a:r>
              <a:rPr lang="sr-Latn-RS" sz="2600" dirty="0" smtClean="0">
                <a:latin typeface="Calibri" pitchFamily="34" charset="0"/>
              </a:rPr>
              <a:t>e, pisce i</a:t>
            </a:r>
            <a:r>
              <a:rPr lang="vi-VN" sz="2600" dirty="0" smtClean="0">
                <a:latin typeface="Calibri" pitchFamily="34" charset="0"/>
              </a:rPr>
              <a:t> umetnik</a:t>
            </a:r>
            <a:r>
              <a:rPr lang="sr-Latn-RS" sz="2600" dirty="0" smtClean="0">
                <a:latin typeface="Calibri" pitchFamily="34" charset="0"/>
              </a:rPr>
              <a:t>e tog vremena poput Mišela Lerisa (Michel Leiris), Huana Miroa, Robera Desnosa i Andre Masona</a:t>
            </a:r>
            <a:r>
              <a:rPr lang="vi-VN" sz="2600" dirty="0" smtClean="0">
                <a:latin typeface="Calibri" pitchFamily="34" charset="0"/>
              </a:rPr>
              <a:t>.</a:t>
            </a:r>
            <a:endParaRPr lang="sr-Latn-RS" sz="2600" dirty="0" smtClean="0">
              <a:latin typeface="Calibri" pitchFamily="34" charset="0"/>
            </a:endParaRPr>
          </a:p>
          <a:p>
            <a:r>
              <a:rPr lang="sr-Latn-RS" sz="2600" dirty="0" smtClean="0">
                <a:latin typeface="Calibri" pitchFamily="34" charset="0"/>
              </a:rPr>
              <a:t>Pokrenuo je časopis </a:t>
            </a:r>
            <a:r>
              <a:rPr lang="vi-VN" sz="2600" dirty="0" smtClean="0">
                <a:latin typeface="Calibri" pitchFamily="34" charset="0"/>
              </a:rPr>
              <a:t>DOKUMENTI</a:t>
            </a:r>
            <a:r>
              <a:rPr lang="sr-Latn-RS" sz="2600" dirty="0" smtClean="0">
                <a:latin typeface="Calibri" pitchFamily="34" charset="0"/>
              </a:rPr>
              <a:t> (DOCUMENTS)</a:t>
            </a:r>
            <a:r>
              <a:rPr lang="vi-VN" sz="2600" dirty="0" smtClean="0">
                <a:latin typeface="Calibri" pitchFamily="34" charset="0"/>
              </a:rPr>
              <a:t>, </a:t>
            </a:r>
            <a:r>
              <a:rPr lang="sr-Latn-RS" sz="2600" dirty="0" smtClean="0">
                <a:latin typeface="Calibri" pitchFamily="34" charset="0"/>
              </a:rPr>
              <a:t>koji je izlazio tokom 1920 i 1930. godine, ukupno 15 brojeva i koji je bio, kako je stajalo u zaglavlju, časopis za arheologiju, umetnost i etnologiju</a:t>
            </a:r>
          </a:p>
          <a:p>
            <a:r>
              <a:rPr lang="sr-Latn-RS" sz="2600" dirty="0" smtClean="0">
                <a:latin typeface="Calibri" pitchFamily="34" charset="0"/>
              </a:rPr>
              <a:t>Bataj je beskompromisno prezirao ideju umetnosti kao supstituta ljudskog iskustva, i zamerao je nadrealizmu što je književnosti i slikarstvu dao prednost u odnosu na biće. Tako se časopis u vizuelnom smislu suprotstavljao svemu što je zastupao Breton (i nadrealisti/nadrealizam). Heterogeni vizuelni materijal objavljivan na stranicama časopisa DOCUMENTS je dovodio u pitanje sve temeljne postavke nadrealizma, načine izražavanja koje su nadrealisti zastupali (automatizam, prizore snova, referencu na Frojdove psihoanalitičke teorijske koncepte) jer su okupljeni oko časopisa smatrali da je nadrealizam daleko od toga da je uspeo da se suoči sa onim što Bataj konceptualizuje kao ‘bazni materijalizam’ (bassesse), sa nasilnom prirodom ljudske želje, koju nadrealisti zapravo idealizuju i  sublimiraju. Stoga je krug oko Bataja u časopisu DOCUMENTS  koristio strategije desublimacije prikazujući neometano zazorne slike nasilja, žrtve i zavođenja, a umetnost svodio na nivo druge vrste objekta. Ova kritika Bretonovog nadrealizma nije bila eksplicitna, no bila je kontantna takoda Breton u Drugom manifestu nadrealizma (1930) odgovara na ovu kritiku.</a:t>
            </a:r>
          </a:p>
          <a:p>
            <a:pPr>
              <a:buNone/>
            </a:pPr>
            <a:endParaRPr lang="en-US" sz="2400"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sr-Latn-RS" dirty="0" smtClean="0"/>
              <a:t>besformno (informe)</a:t>
            </a: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r>
              <a:rPr lang="vi-VN" dirty="0" smtClean="0">
                <a:latin typeface="Calibri" pitchFamily="34" charset="0"/>
              </a:rPr>
              <a:t>Zauzimajući filozofsko-antropološku perspektivu „baznog materijalizma“ Žorž Bataj je identifik</a:t>
            </a:r>
            <a:r>
              <a:rPr lang="sr-Latn-RS" dirty="0" smtClean="0">
                <a:latin typeface="Calibri" pitchFamily="34" charset="0"/>
              </a:rPr>
              <a:t>ovao</a:t>
            </a:r>
            <a:r>
              <a:rPr lang="vi-VN" dirty="0" smtClean="0">
                <a:latin typeface="Calibri" pitchFamily="34" charset="0"/>
              </a:rPr>
              <a:t> dva polarizovana ljudska impulsa, ekskreciju i aproprijaciju, koji prate deobu socijalnih fakata na religijske fakte (prohibicije, obligacije i realizacije verskih aktivnosti) s jedne strane, i profane fakte (građanska, politička, juristička, industrijska i komercijalna organizacija) s druge strane</a:t>
            </a:r>
            <a:r>
              <a:rPr lang="sr-Latn-RS" dirty="0" smtClean="0">
                <a:latin typeface="Calibri" pitchFamily="34" charset="0"/>
              </a:rPr>
              <a:t>.</a:t>
            </a:r>
          </a:p>
          <a:p>
            <a:endParaRPr lang="sr-Latn-RS" dirty="0" smtClean="0">
              <a:latin typeface="Calibri" pitchFamily="34" charset="0"/>
            </a:endParaRPr>
          </a:p>
          <a:p>
            <a:r>
              <a:rPr lang="en-US" dirty="0" smtClean="0">
                <a:latin typeface="Calibri" pitchFamily="34" charset="0"/>
              </a:rPr>
              <a:t>Č</a:t>
            </a:r>
            <a:r>
              <a:rPr lang="sr-Latn-RS" dirty="0" smtClean="0">
                <a:latin typeface="Calibri" pitchFamily="34" charset="0"/>
              </a:rPr>
              <a:t>asopis DOCUMENTS </a:t>
            </a:r>
            <a:r>
              <a:rPr lang="vi-VN" dirty="0" smtClean="0">
                <a:latin typeface="Calibri" pitchFamily="34" charset="0"/>
              </a:rPr>
              <a:t>obuhvatao je umetnost, etnografiju, arheologiju, film, fotografiju i popularnu kulturu, </a:t>
            </a:r>
            <a:r>
              <a:rPr lang="sr-Latn-RS" dirty="0" smtClean="0">
                <a:latin typeface="Calibri" pitchFamily="34" charset="0"/>
              </a:rPr>
              <a:t>donosio</a:t>
            </a:r>
            <a:r>
              <a:rPr lang="vi-VN" dirty="0" smtClean="0">
                <a:latin typeface="Calibri" pitchFamily="34" charset="0"/>
              </a:rPr>
              <a:t> diskusije o džez</a:t>
            </a:r>
            <a:r>
              <a:rPr lang="sr-Latn-RS" dirty="0" smtClean="0">
                <a:latin typeface="Calibri" pitchFamily="34" charset="0"/>
              </a:rPr>
              <a:t> muzici</a:t>
            </a:r>
            <a:r>
              <a:rPr lang="vi-VN" dirty="0" smtClean="0">
                <a:latin typeface="Calibri" pitchFamily="34" charset="0"/>
              </a:rPr>
              <a:t> i muzičke dvorane </a:t>
            </a:r>
            <a:r>
              <a:rPr lang="sr-Latn-RS" dirty="0" smtClean="0">
                <a:latin typeface="Calibri" pitchFamily="34" charset="0"/>
              </a:rPr>
              <a:t>zajedno, predtsvaljao </a:t>
            </a:r>
            <a:r>
              <a:rPr lang="vi-VN" dirty="0" smtClean="0">
                <a:latin typeface="Calibri" pitchFamily="34" charset="0"/>
              </a:rPr>
              <a:t>dela savremeni</a:t>
            </a:r>
            <a:r>
              <a:rPr lang="sr-Latn-RS" dirty="0" smtClean="0">
                <a:latin typeface="Calibri" pitchFamily="34" charset="0"/>
              </a:rPr>
              <a:t>h</a:t>
            </a:r>
            <a:r>
              <a:rPr lang="vi-VN" dirty="0" smtClean="0">
                <a:latin typeface="Calibri" pitchFamily="34" charset="0"/>
              </a:rPr>
              <a:t> umetni</a:t>
            </a:r>
            <a:r>
              <a:rPr lang="sr-Latn-RS" dirty="0" smtClean="0">
                <a:latin typeface="Calibri" pitchFamily="34" charset="0"/>
              </a:rPr>
              <a:t>ka, </a:t>
            </a:r>
            <a:r>
              <a:rPr lang="vi-VN" dirty="0" smtClean="0">
                <a:latin typeface="Calibri" pitchFamily="34" charset="0"/>
              </a:rPr>
              <a:t> </a:t>
            </a:r>
            <a:r>
              <a:rPr lang="sr-Latn-RS" dirty="0" smtClean="0">
                <a:latin typeface="Calibri" pitchFamily="34" charset="0"/>
              </a:rPr>
              <a:t>iluminirane </a:t>
            </a:r>
            <a:r>
              <a:rPr lang="vi-VN" dirty="0" smtClean="0">
                <a:latin typeface="Calibri" pitchFamily="34" charset="0"/>
              </a:rPr>
              <a:t>rukopis</a:t>
            </a:r>
            <a:r>
              <a:rPr lang="sr-Latn-RS" dirty="0" smtClean="0">
                <a:latin typeface="Calibri" pitchFamily="34" charset="0"/>
              </a:rPr>
              <a:t>e...</a:t>
            </a:r>
            <a:r>
              <a:rPr lang="vi-VN" dirty="0" smtClean="0">
                <a:latin typeface="Calibri" pitchFamily="34" charset="0"/>
              </a:rPr>
              <a:t> </a:t>
            </a:r>
            <a:r>
              <a:rPr lang="sr-Latn-RS" dirty="0" smtClean="0">
                <a:latin typeface="Calibri" pitchFamily="34" charset="0"/>
              </a:rPr>
              <a:t>U časopisu je objavljen</a:t>
            </a:r>
            <a:r>
              <a:rPr lang="vi-VN" dirty="0" smtClean="0">
                <a:latin typeface="Calibri" pitchFamily="34" charset="0"/>
              </a:rPr>
              <a:t> „Kritičk</a:t>
            </a:r>
            <a:r>
              <a:rPr lang="sr-Latn-RS" dirty="0" smtClean="0">
                <a:latin typeface="Calibri" pitchFamily="34" charset="0"/>
              </a:rPr>
              <a:t>i</a:t>
            </a:r>
            <a:r>
              <a:rPr lang="vi-VN" dirty="0" smtClean="0">
                <a:latin typeface="Calibri" pitchFamily="34" charset="0"/>
              </a:rPr>
              <a:t> rečnik“, </a:t>
            </a:r>
            <a:r>
              <a:rPr lang="sr-Latn-RS" dirty="0" smtClean="0">
                <a:latin typeface="Calibri" pitchFamily="34" charset="0"/>
              </a:rPr>
              <a:t>koji je priredio Bataj sa saradnicima u formi eseja o pojmovima poput:</a:t>
            </a:r>
            <a:r>
              <a:rPr lang="vi-VN" dirty="0" smtClean="0">
                <a:latin typeface="Calibri" pitchFamily="34" charset="0"/>
              </a:rPr>
              <a:t> </a:t>
            </a:r>
            <a:r>
              <a:rPr lang="sr-Latn-RS" dirty="0" smtClean="0">
                <a:latin typeface="Calibri" pitchFamily="34" charset="0"/>
              </a:rPr>
              <a:t>‘</a:t>
            </a:r>
            <a:r>
              <a:rPr lang="vi-VN" dirty="0" smtClean="0">
                <a:latin typeface="Calibri" pitchFamily="34" charset="0"/>
              </a:rPr>
              <a:t>Apsolutn</a:t>
            </a:r>
            <a:r>
              <a:rPr lang="sr-Latn-RS" dirty="0" smtClean="0">
                <a:latin typeface="Calibri" pitchFamily="34" charset="0"/>
              </a:rPr>
              <a:t>o’</a:t>
            </a:r>
            <a:r>
              <a:rPr lang="vi-VN" dirty="0" smtClean="0">
                <a:latin typeface="Calibri" pitchFamily="34" charset="0"/>
              </a:rPr>
              <a:t>, </a:t>
            </a:r>
            <a:r>
              <a:rPr lang="sr-Latn-RS" dirty="0" smtClean="0">
                <a:latin typeface="Calibri" pitchFamily="34" charset="0"/>
              </a:rPr>
              <a:t>‘Čovek’</a:t>
            </a:r>
            <a:r>
              <a:rPr lang="vi-VN" dirty="0" smtClean="0">
                <a:latin typeface="Calibri" pitchFamily="34" charset="0"/>
              </a:rPr>
              <a:t>, </a:t>
            </a:r>
            <a:r>
              <a:rPr lang="sr-Latn-RS" dirty="0" smtClean="0">
                <a:latin typeface="Calibri" pitchFamily="34" charset="0"/>
              </a:rPr>
              <a:t>‘</a:t>
            </a:r>
            <a:r>
              <a:rPr lang="vi-VN" dirty="0" smtClean="0">
                <a:latin typeface="Calibri" pitchFamily="34" charset="0"/>
              </a:rPr>
              <a:t>Klanica</a:t>
            </a:r>
            <a:r>
              <a:rPr lang="sr-Latn-RS" dirty="0" smtClean="0">
                <a:latin typeface="Calibri" pitchFamily="34" charset="0"/>
              </a:rPr>
              <a:t>’</a:t>
            </a:r>
            <a:r>
              <a:rPr lang="vi-VN" dirty="0" smtClean="0">
                <a:latin typeface="Calibri" pitchFamily="34" charset="0"/>
              </a:rPr>
              <a:t>, </a:t>
            </a:r>
            <a:r>
              <a:rPr lang="sr-Latn-RS" dirty="0" smtClean="0">
                <a:latin typeface="Calibri" pitchFamily="34" charset="0"/>
              </a:rPr>
              <a:t>‘</a:t>
            </a:r>
            <a:r>
              <a:rPr lang="vi-VN" dirty="0" smtClean="0">
                <a:latin typeface="Calibri" pitchFamily="34" charset="0"/>
              </a:rPr>
              <a:t>Oko</a:t>
            </a:r>
            <a:r>
              <a:rPr lang="sr-Latn-RS" dirty="0" smtClean="0">
                <a:latin typeface="Calibri" pitchFamily="34" charset="0"/>
              </a:rPr>
              <a:t>’</a:t>
            </a:r>
            <a:r>
              <a:rPr lang="vi-VN" dirty="0" smtClean="0">
                <a:latin typeface="Calibri" pitchFamily="34" charset="0"/>
              </a:rPr>
              <a:t>, 'Fabrički dimnjak‘</a:t>
            </a:r>
            <a:r>
              <a:rPr lang="sr-Latn-RS" dirty="0" smtClean="0">
                <a:latin typeface="Calibri" pitchFamily="34" charset="0"/>
              </a:rPr>
              <a:t>,</a:t>
            </a:r>
            <a:r>
              <a:rPr lang="vi-VN" dirty="0" smtClean="0">
                <a:latin typeface="Calibri" pitchFamily="34" charset="0"/>
              </a:rPr>
              <a:t> 'Prašina’</a:t>
            </a:r>
            <a:r>
              <a:rPr lang="sr-Latn-RS" dirty="0" smtClean="0">
                <a:latin typeface="Calibri" pitchFamily="34" charset="0"/>
              </a:rPr>
              <a:t>, itd. </a:t>
            </a:r>
            <a:r>
              <a:rPr lang="en-US" dirty="0" smtClean="0">
                <a:latin typeface="Calibri" pitchFamily="34" charset="0"/>
              </a:rPr>
              <a:t>O</a:t>
            </a:r>
            <a:r>
              <a:rPr lang="sr-Latn-RS" dirty="0" smtClean="0">
                <a:latin typeface="Calibri" pitchFamily="34" charset="0"/>
              </a:rPr>
              <a:t>vaj r</a:t>
            </a:r>
            <a:r>
              <a:rPr lang="vi-VN" dirty="0" smtClean="0">
                <a:latin typeface="Calibri" pitchFamily="34" charset="0"/>
              </a:rPr>
              <a:t>ečnik </a:t>
            </a:r>
            <a:r>
              <a:rPr lang="sr-Latn-RS" dirty="0" smtClean="0">
                <a:latin typeface="Calibri" pitchFamily="34" charset="0"/>
              </a:rPr>
              <a:t>je Bataj započeo pojmom ‘Besformno’</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sr-Latn-RS" dirty="0" smtClean="0"/>
              <a:t>besformno</a:t>
            </a:r>
            <a:endParaRPr lang="en-US" dirty="0"/>
          </a:p>
        </p:txBody>
      </p:sp>
      <p:sp>
        <p:nvSpPr>
          <p:cNvPr id="3" name="Content Placeholder 2"/>
          <p:cNvSpPr>
            <a:spLocks noGrp="1"/>
          </p:cNvSpPr>
          <p:nvPr>
            <p:ph idx="1"/>
          </p:nvPr>
        </p:nvSpPr>
        <p:spPr>
          <a:xfrm>
            <a:off x="457200" y="1752600"/>
            <a:ext cx="8229600" cy="4343400"/>
          </a:xfrm>
        </p:spPr>
        <p:txBody>
          <a:bodyPr>
            <a:normAutofit lnSpcReduction="10000"/>
          </a:bodyPr>
          <a:lstStyle/>
          <a:p>
            <a:r>
              <a:rPr lang="sr-Latn-RS" sz="2400" dirty="0" smtClean="0">
                <a:latin typeface="Calibri" pitchFamily="34" charset="0"/>
              </a:rPr>
              <a:t>“</a:t>
            </a:r>
            <a:r>
              <a:rPr lang="vi-VN" sz="2400" dirty="0" smtClean="0">
                <a:latin typeface="Calibri" pitchFamily="34" charset="0"/>
              </a:rPr>
              <a:t>Rečnik započinje kada više ne daje značenje reči</a:t>
            </a:r>
            <a:r>
              <a:rPr lang="sr-Latn-RS" sz="2400" dirty="0" smtClean="0">
                <a:latin typeface="Calibri" pitchFamily="34" charset="0"/>
              </a:rPr>
              <a:t>ma</a:t>
            </a:r>
            <a:r>
              <a:rPr lang="vi-VN" sz="2400" dirty="0" smtClean="0">
                <a:latin typeface="Calibri" pitchFamily="34" charset="0"/>
              </a:rPr>
              <a:t>, već njihovi</a:t>
            </a:r>
            <a:r>
              <a:rPr lang="sr-Latn-RS" sz="2400" dirty="0" smtClean="0">
                <a:latin typeface="Calibri" pitchFamily="34" charset="0"/>
              </a:rPr>
              <a:t>m</a:t>
            </a:r>
            <a:r>
              <a:rPr lang="vi-VN" sz="2400" dirty="0" smtClean="0">
                <a:latin typeface="Calibri" pitchFamily="34" charset="0"/>
              </a:rPr>
              <a:t> zada</a:t>
            </a:r>
            <a:r>
              <a:rPr lang="sr-Latn-RS" sz="2400" dirty="0" smtClean="0">
                <a:latin typeface="Calibri" pitchFamily="34" charset="0"/>
              </a:rPr>
              <a:t>cima.</a:t>
            </a:r>
            <a:r>
              <a:rPr lang="en-US" sz="2400" dirty="0" smtClean="0">
                <a:latin typeface="Calibri" pitchFamily="34" charset="0"/>
              </a:rPr>
              <a:t> </a:t>
            </a:r>
            <a:r>
              <a:rPr lang="en-US" sz="2400" dirty="0" err="1" smtClean="0">
                <a:latin typeface="Calibri" pitchFamily="34" charset="0"/>
              </a:rPr>
              <a:t>Tako</a:t>
            </a:r>
            <a:r>
              <a:rPr lang="sr-Latn-RS" sz="2400" dirty="0" smtClean="0">
                <a:latin typeface="Calibri" pitchFamily="34" charset="0"/>
              </a:rPr>
              <a:t> </a:t>
            </a:r>
            <a:r>
              <a:rPr lang="en-US" sz="2400" dirty="0" err="1" smtClean="0">
                <a:latin typeface="Calibri" pitchFamily="34" charset="0"/>
              </a:rPr>
              <a:t>besfo</a:t>
            </a:r>
            <a:r>
              <a:rPr lang="sr-Latn-RS" sz="2400" dirty="0" smtClean="0">
                <a:latin typeface="Calibri" pitchFamily="34" charset="0"/>
              </a:rPr>
              <a:t>rm</a:t>
            </a:r>
            <a:r>
              <a:rPr lang="en-US" sz="2400" dirty="0" smtClean="0">
                <a:latin typeface="Calibri" pitchFamily="34" charset="0"/>
              </a:rPr>
              <a:t>no </a:t>
            </a:r>
            <a:r>
              <a:rPr lang="en-US" sz="2400" dirty="0" err="1" smtClean="0">
                <a:latin typeface="Calibri" pitchFamily="34" charset="0"/>
              </a:rPr>
              <a:t>nije</a:t>
            </a:r>
            <a:r>
              <a:rPr lang="en-US" sz="2400" dirty="0" smtClean="0">
                <a:latin typeface="Calibri" pitchFamily="34" charset="0"/>
              </a:rPr>
              <a:t> </a:t>
            </a:r>
            <a:r>
              <a:rPr lang="en-US" sz="2400" dirty="0" err="1" smtClean="0">
                <a:latin typeface="Calibri" pitchFamily="34" charset="0"/>
              </a:rPr>
              <a:t>samo</a:t>
            </a:r>
            <a:r>
              <a:rPr lang="en-US" sz="2400" dirty="0" smtClean="0">
                <a:latin typeface="Calibri" pitchFamily="34" charset="0"/>
              </a:rPr>
              <a:t> </a:t>
            </a:r>
            <a:r>
              <a:rPr lang="en-US" sz="2400" dirty="0" err="1" smtClean="0">
                <a:latin typeface="Calibri" pitchFamily="34" charset="0"/>
              </a:rPr>
              <a:t>pridev</a:t>
            </a:r>
            <a:r>
              <a:rPr lang="en-US" sz="2400" dirty="0" smtClean="0">
                <a:latin typeface="Calibri" pitchFamily="34" charset="0"/>
              </a:rPr>
              <a:t> s </a:t>
            </a:r>
            <a:r>
              <a:rPr lang="en-US" sz="2400" dirty="0" err="1" smtClean="0">
                <a:latin typeface="Calibri" pitchFamily="34" charset="0"/>
              </a:rPr>
              <a:t>odre</a:t>
            </a:r>
            <a:r>
              <a:rPr lang="sr-Latn-RS" sz="2400" dirty="0" smtClean="0">
                <a:latin typeface="Calibri" pitchFamily="34" charset="0"/>
              </a:rPr>
              <a:t>đ</a:t>
            </a:r>
            <a:r>
              <a:rPr lang="en-US" sz="2400" dirty="0" err="1" smtClean="0">
                <a:latin typeface="Calibri" pitchFamily="34" charset="0"/>
              </a:rPr>
              <a:t>enim</a:t>
            </a:r>
            <a:r>
              <a:rPr lang="en-US" sz="2400" dirty="0" smtClean="0">
                <a:latin typeface="Calibri" pitchFamily="34" charset="0"/>
              </a:rPr>
              <a:t> </a:t>
            </a:r>
            <a:r>
              <a:rPr lang="en-US" sz="2400" dirty="0" err="1" smtClean="0">
                <a:latin typeface="Calibri" pitchFamily="34" charset="0"/>
              </a:rPr>
              <a:t>značenjem</a:t>
            </a:r>
            <a:r>
              <a:rPr lang="sr-Latn-RS" sz="2400" dirty="0" smtClean="0">
                <a:latin typeface="Calibri" pitchFamily="34" charset="0"/>
              </a:rPr>
              <a:t> </a:t>
            </a:r>
            <a:r>
              <a:rPr lang="en-US" sz="2400" dirty="0" err="1" smtClean="0">
                <a:latin typeface="Calibri" pitchFamily="34" charset="0"/>
              </a:rPr>
              <a:t>nego</a:t>
            </a:r>
            <a:r>
              <a:rPr lang="en-US" sz="2400" dirty="0" smtClean="0">
                <a:latin typeface="Calibri" pitchFamily="34" charset="0"/>
              </a:rPr>
              <a:t> </a:t>
            </a:r>
            <a:r>
              <a:rPr lang="en-US" sz="2400" dirty="0" err="1" smtClean="0">
                <a:latin typeface="Calibri" pitchFamily="34" charset="0"/>
              </a:rPr>
              <a:t>te</a:t>
            </a:r>
            <a:r>
              <a:rPr lang="sr-Latn-RS" sz="2400" dirty="0" smtClean="0">
                <a:latin typeface="Calibri" pitchFamily="34" charset="0"/>
              </a:rPr>
              <a:t>rm</a:t>
            </a:r>
            <a:r>
              <a:rPr lang="en-US" sz="2400" dirty="0" smtClean="0">
                <a:latin typeface="Calibri" pitchFamily="34" charset="0"/>
              </a:rPr>
              <a:t>in </a:t>
            </a:r>
            <a:r>
              <a:rPr lang="en-US" sz="2400" dirty="0" err="1" smtClean="0">
                <a:latin typeface="Calibri" pitchFamily="34" charset="0"/>
              </a:rPr>
              <a:t>koji</a:t>
            </a:r>
            <a:r>
              <a:rPr lang="en-US" sz="2400" dirty="0" smtClean="0">
                <a:latin typeface="Calibri" pitchFamily="34" charset="0"/>
              </a:rPr>
              <a:t> </a:t>
            </a:r>
            <a:r>
              <a:rPr lang="en-US" sz="2400" dirty="0" err="1" smtClean="0">
                <a:latin typeface="Calibri" pitchFamily="34" charset="0"/>
              </a:rPr>
              <a:t>služi</a:t>
            </a:r>
            <a:r>
              <a:rPr lang="en-US" sz="2400" dirty="0" smtClean="0">
                <a:latin typeface="Calibri" pitchFamily="34" charset="0"/>
              </a:rPr>
              <a:t> </a:t>
            </a:r>
            <a:r>
              <a:rPr lang="sr-Latn-RS" sz="2400" dirty="0" smtClean="0">
                <a:latin typeface="Calibri" pitchFamily="34" charset="0"/>
              </a:rPr>
              <a:t>da se stvari odbace u svetu koji počiva na</a:t>
            </a:r>
            <a:r>
              <a:rPr lang="en-US" sz="2400" dirty="0" smtClean="0">
                <a:latin typeface="Calibri" pitchFamily="34" charset="0"/>
              </a:rPr>
              <a:t> o</a:t>
            </a:r>
            <a:r>
              <a:rPr lang="sr-Latn-RS" sz="2400" dirty="0" smtClean="0">
                <a:latin typeface="Calibri" pitchFamily="34" charset="0"/>
              </a:rPr>
              <a:t>pštem</a:t>
            </a:r>
            <a:r>
              <a:rPr lang="en-US" sz="2400" dirty="0" smtClean="0">
                <a:latin typeface="Calibri" pitchFamily="34" charset="0"/>
              </a:rPr>
              <a:t> </a:t>
            </a:r>
            <a:r>
              <a:rPr lang="en-US" sz="2400" dirty="0" err="1" smtClean="0">
                <a:latin typeface="Calibri" pitchFamily="34" charset="0"/>
              </a:rPr>
              <a:t>zahtev</a:t>
            </a:r>
            <a:r>
              <a:rPr lang="sr-Latn-RS" sz="2400" dirty="0" smtClean="0">
                <a:latin typeface="Calibri" pitchFamily="34" charset="0"/>
              </a:rPr>
              <a:t>u</a:t>
            </a:r>
            <a:r>
              <a:rPr lang="en-US" sz="2400" dirty="0" smtClean="0">
                <a:latin typeface="Calibri" pitchFamily="34" charset="0"/>
              </a:rPr>
              <a:t> </a:t>
            </a:r>
            <a:r>
              <a:rPr lang="en-US" sz="2400" dirty="0" err="1" smtClean="0">
                <a:latin typeface="Calibri" pitchFamily="34" charset="0"/>
              </a:rPr>
              <a:t>da</a:t>
            </a:r>
            <a:r>
              <a:rPr lang="en-US" sz="2400" dirty="0" smtClean="0">
                <a:latin typeface="Calibri" pitchFamily="34" charset="0"/>
              </a:rPr>
              <a:t> </a:t>
            </a:r>
            <a:r>
              <a:rPr lang="en-US" sz="2400" dirty="0" err="1" smtClean="0">
                <a:latin typeface="Calibri" pitchFamily="34" charset="0"/>
              </a:rPr>
              <a:t>sve</a:t>
            </a:r>
            <a:r>
              <a:rPr lang="en-US" sz="2400" dirty="0" smtClean="0">
                <a:latin typeface="Calibri" pitchFamily="34" charset="0"/>
              </a:rPr>
              <a:t> </a:t>
            </a:r>
            <a:r>
              <a:rPr lang="en-US" sz="2400" dirty="0" err="1" smtClean="0">
                <a:latin typeface="Calibri" pitchFamily="34" charset="0"/>
              </a:rPr>
              <a:t>treba</a:t>
            </a:r>
            <a:r>
              <a:rPr lang="en-US" sz="2400" dirty="0" smtClean="0">
                <a:latin typeface="Calibri" pitchFamily="34" charset="0"/>
              </a:rPr>
              <a:t> </a:t>
            </a:r>
            <a:r>
              <a:rPr lang="sr-Latn-RS" sz="2400" dirty="0" smtClean="0">
                <a:latin typeface="Calibri" pitchFamily="34" charset="0"/>
              </a:rPr>
              <a:t>da </a:t>
            </a:r>
            <a:r>
              <a:rPr lang="en-US" sz="2400" dirty="0" err="1" smtClean="0">
                <a:latin typeface="Calibri" pitchFamily="34" charset="0"/>
              </a:rPr>
              <a:t>ima</a:t>
            </a:r>
            <a:r>
              <a:rPr lang="en-US" sz="2400" dirty="0" smtClean="0">
                <a:latin typeface="Calibri" pitchFamily="34" charset="0"/>
              </a:rPr>
              <a:t> </a:t>
            </a:r>
            <a:r>
              <a:rPr lang="en-US" sz="2400" dirty="0" err="1" smtClean="0">
                <a:latin typeface="Calibri" pitchFamily="34" charset="0"/>
              </a:rPr>
              <a:t>fo</a:t>
            </a:r>
            <a:r>
              <a:rPr lang="sr-Latn-RS" sz="2400" dirty="0" smtClean="0">
                <a:latin typeface="Calibri" pitchFamily="34" charset="0"/>
              </a:rPr>
              <a:t>rm</a:t>
            </a:r>
            <a:r>
              <a:rPr lang="en-US" sz="2400" dirty="0" smtClean="0">
                <a:latin typeface="Calibri" pitchFamily="34" charset="0"/>
              </a:rPr>
              <a:t>u.</a:t>
            </a:r>
            <a:r>
              <a:rPr lang="sr-Latn-RS" sz="2400" dirty="0" smtClean="0">
                <a:latin typeface="Calibri" pitchFamily="34" charset="0"/>
              </a:rPr>
              <a:t> Ono što označava nema prava u bilo kojem smislu i svuda postaje zgnječeno poput pauka ili crva. Da mi akademici bili srećni, univerzum mora da ima neki oblik. Filozofija u celini nema drugi cilj do da mantil bude to što jeste, matematički mantil. S duge strane, tvrditi da univerzum ne liči ni na šta i da je samo besformna suma nije ništa drugo do reći da je univerzum nešto kao pauk ili pljuvačka.” </a:t>
            </a:r>
            <a:r>
              <a:rPr lang="en-US" sz="2400" dirty="0" smtClean="0"/>
              <a:t>Georges </a:t>
            </a:r>
            <a:r>
              <a:rPr lang="en-US" sz="2400" dirty="0" err="1" smtClean="0"/>
              <a:t>Bataille</a:t>
            </a:r>
            <a:r>
              <a:rPr lang="en-US" sz="2400" dirty="0" smtClean="0"/>
              <a:t>, </a:t>
            </a:r>
            <a:r>
              <a:rPr lang="en-US" sz="2400" i="1" dirty="0" smtClean="0"/>
              <a:t>Documents 1</a:t>
            </a:r>
            <a:r>
              <a:rPr lang="en-US" sz="2400" dirty="0" smtClean="0"/>
              <a:t>, Paris, 1929</a:t>
            </a:r>
            <a:endParaRPr lang="en-US" sz="2400"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File:Documents No1 Cover.jpg"/>
          <p:cNvPicPr>
            <a:picLocks noChangeAspect="1" noChangeArrowheads="1"/>
          </p:cNvPicPr>
          <p:nvPr/>
        </p:nvPicPr>
        <p:blipFill>
          <a:blip r:embed="rId2"/>
          <a:srcRect/>
          <a:stretch>
            <a:fillRect/>
          </a:stretch>
        </p:blipFill>
        <p:spPr bwMode="auto">
          <a:xfrm>
            <a:off x="5867400" y="152400"/>
            <a:ext cx="2943225" cy="3810000"/>
          </a:xfrm>
          <a:prstGeom prst="rect">
            <a:avLst/>
          </a:prstGeom>
          <a:noFill/>
          <a:ln w="9525">
            <a:noFill/>
            <a:miter lim="800000"/>
            <a:headEnd/>
            <a:tailEnd/>
          </a:ln>
        </p:spPr>
      </p:pic>
      <p:sp>
        <p:nvSpPr>
          <p:cNvPr id="171011" name="Rectangle 4"/>
          <p:cNvSpPr>
            <a:spLocks noChangeArrowheads="1"/>
          </p:cNvSpPr>
          <p:nvPr/>
        </p:nvSpPr>
        <p:spPr bwMode="auto">
          <a:xfrm>
            <a:off x="5791200" y="4114800"/>
            <a:ext cx="3352800" cy="1477963"/>
          </a:xfrm>
          <a:prstGeom prst="rect">
            <a:avLst/>
          </a:prstGeom>
          <a:noFill/>
          <a:ln w="9525">
            <a:noFill/>
            <a:miter lim="800000"/>
            <a:headEnd/>
            <a:tailEnd/>
          </a:ln>
        </p:spPr>
        <p:txBody>
          <a:bodyPr>
            <a:spAutoFit/>
          </a:bodyPr>
          <a:lstStyle/>
          <a:p>
            <a:pPr algn="r"/>
            <a:r>
              <a:rPr lang="en-US">
                <a:latin typeface="Calibri" pitchFamily="34" charset="0"/>
              </a:rPr>
              <a:t>Cover of </a:t>
            </a:r>
            <a:r>
              <a:rPr lang="en-US" i="1">
                <a:latin typeface="Calibri" pitchFamily="34" charset="0"/>
              </a:rPr>
              <a:t>Documents</a:t>
            </a:r>
            <a:r>
              <a:rPr lang="en-US">
                <a:latin typeface="Calibri" pitchFamily="34" charset="0"/>
              </a:rPr>
              <a:t> No 1, 1929</a:t>
            </a:r>
            <a:r>
              <a:rPr lang="sr-Latn-CS">
                <a:latin typeface="Calibri" pitchFamily="34" charset="0"/>
              </a:rPr>
              <a:t> (izašlo ukupno 15 brojeva; Desnos, Mason, Supo Art počeli da sarađuju;</a:t>
            </a:r>
          </a:p>
          <a:p>
            <a:endParaRPr lang="sr-Latn-CS">
              <a:latin typeface="Calibri" pitchFamily="34" charset="0"/>
            </a:endParaRPr>
          </a:p>
        </p:txBody>
      </p:sp>
      <p:pic>
        <p:nvPicPr>
          <p:cNvPr id="171012" name="Picture 4" descr="File:GeorgesBataille.jpg"/>
          <p:cNvPicPr>
            <a:picLocks noChangeAspect="1" noChangeArrowheads="1"/>
          </p:cNvPicPr>
          <p:nvPr/>
        </p:nvPicPr>
        <p:blipFill>
          <a:blip r:embed="rId3"/>
          <a:srcRect/>
          <a:stretch>
            <a:fillRect/>
          </a:stretch>
        </p:blipFill>
        <p:spPr bwMode="auto">
          <a:xfrm>
            <a:off x="304800" y="76200"/>
            <a:ext cx="3619500" cy="2695575"/>
          </a:xfrm>
          <a:prstGeom prst="rect">
            <a:avLst/>
          </a:prstGeom>
          <a:noFill/>
          <a:ln w="9525">
            <a:noFill/>
            <a:miter lim="800000"/>
            <a:headEnd/>
            <a:tailEnd/>
          </a:ln>
        </p:spPr>
      </p:pic>
      <p:sp>
        <p:nvSpPr>
          <p:cNvPr id="171013" name="Rectangle 7"/>
          <p:cNvSpPr>
            <a:spLocks noChangeArrowheads="1"/>
          </p:cNvSpPr>
          <p:nvPr/>
        </p:nvSpPr>
        <p:spPr bwMode="auto">
          <a:xfrm>
            <a:off x="152400" y="2967038"/>
            <a:ext cx="4648200" cy="3662362"/>
          </a:xfrm>
          <a:prstGeom prst="rect">
            <a:avLst/>
          </a:prstGeom>
          <a:noFill/>
          <a:ln w="9525">
            <a:noFill/>
            <a:miter lim="800000"/>
            <a:headEnd/>
            <a:tailEnd/>
          </a:ln>
        </p:spPr>
        <p:txBody>
          <a:bodyPr>
            <a:spAutoFit/>
          </a:bodyPr>
          <a:lstStyle/>
          <a:p>
            <a:r>
              <a:rPr lang="en-US" dirty="0">
                <a:latin typeface="Calibri" pitchFamily="34" charset="0"/>
              </a:rPr>
              <a:t>Georges </a:t>
            </a:r>
            <a:r>
              <a:rPr lang="en-US" dirty="0" err="1">
                <a:latin typeface="Calibri" pitchFamily="34" charset="0"/>
              </a:rPr>
              <a:t>Bataille</a:t>
            </a:r>
            <a:r>
              <a:rPr lang="sr-Latn-CS" dirty="0">
                <a:latin typeface="Calibri" pitchFamily="34" charset="0"/>
              </a:rPr>
              <a:t> (</a:t>
            </a:r>
            <a:r>
              <a:rPr lang="en-US" dirty="0">
                <a:latin typeface="Calibri" pitchFamily="34" charset="0"/>
              </a:rPr>
              <a:t>1897 –1962</a:t>
            </a:r>
            <a:r>
              <a:rPr lang="sr-Latn-CS" dirty="0">
                <a:latin typeface="Calibri" pitchFamily="34" charset="0"/>
              </a:rPr>
              <a:t>)</a:t>
            </a:r>
          </a:p>
          <a:p>
            <a:r>
              <a:rPr lang="sr-Latn-CS" dirty="0">
                <a:latin typeface="Calibri" pitchFamily="34" charset="0"/>
              </a:rPr>
              <a:t>Bataj se odbacio ono što je video kao estetiku nadrealizma (“</a:t>
            </a:r>
            <a:r>
              <a:rPr lang="en-US" dirty="0">
                <a:latin typeface="Calibri" pitchFamily="34" charset="0"/>
              </a:rPr>
              <a:t>Beaucoup </a:t>
            </a:r>
            <a:r>
              <a:rPr lang="en-US" dirty="0" err="1">
                <a:latin typeface="Calibri" pitchFamily="34" charset="0"/>
              </a:rPr>
              <a:t>trop</a:t>
            </a:r>
            <a:r>
              <a:rPr lang="en-US" dirty="0">
                <a:latin typeface="Calibri" pitchFamily="34" charset="0"/>
              </a:rPr>
              <a:t> </a:t>
            </a:r>
            <a:r>
              <a:rPr lang="en-US" dirty="0" err="1">
                <a:latin typeface="Calibri" pitchFamily="34" charset="0"/>
              </a:rPr>
              <a:t>d'emmerdeurs</a:t>
            </a:r>
            <a:r>
              <a:rPr lang="en-US" dirty="0">
                <a:latin typeface="Calibri" pitchFamily="34" charset="0"/>
              </a:rPr>
              <a:t> </a:t>
            </a:r>
            <a:r>
              <a:rPr lang="en-US" dirty="0" err="1">
                <a:latin typeface="Calibri" pitchFamily="34" charset="0"/>
              </a:rPr>
              <a:t>idéalistes</a:t>
            </a:r>
            <a:r>
              <a:rPr lang="sr-Latn-CS" dirty="0">
                <a:latin typeface="Calibri" pitchFamily="34" charset="0"/>
              </a:rPr>
              <a:t>”)</a:t>
            </a:r>
            <a:endParaRPr lang="en-US" dirty="0">
              <a:latin typeface="Calibri" pitchFamily="34" charset="0"/>
            </a:endParaRPr>
          </a:p>
          <a:p>
            <a:endParaRPr lang="sr-Latn-CS" dirty="0">
              <a:latin typeface="Calibri" pitchFamily="34" charset="0"/>
            </a:endParaRPr>
          </a:p>
          <a:p>
            <a:r>
              <a:rPr lang="sr-Latn-CS" dirty="0">
                <a:latin typeface="Calibri" pitchFamily="34" charset="0"/>
              </a:rPr>
              <a:t>Koncepti: </a:t>
            </a:r>
            <a:r>
              <a:rPr lang="sr-Latn-CS" dirty="0" smtClean="0">
                <a:latin typeface="Calibri" pitchFamily="34" charset="0"/>
              </a:rPr>
              <a:t>bazni </a:t>
            </a:r>
            <a:r>
              <a:rPr lang="sr-Latn-CS" dirty="0">
                <a:latin typeface="Calibri" pitchFamily="34" charset="0"/>
              </a:rPr>
              <a:t>materijalizam (aktivna osnovna materija koja narušava suprotnosti elitnog i masovnog, civlizovanog/kultivisanog i vulgarnog/primitivnog, destabilizuje sve temelje), besformno, transgresija, ontologija heterogenosti...</a:t>
            </a:r>
          </a:p>
          <a:p>
            <a:r>
              <a:rPr lang="sr-Latn-CS" dirty="0">
                <a:latin typeface="Calibri" pitchFamily="34" charset="0"/>
              </a:rPr>
              <a:t>Vulgarni materijalizam vs. Dijalektički materijalizam</a:t>
            </a:r>
            <a:endParaRPr lang="en-US" dirty="0">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RS" dirty="0" smtClean="0">
                <a:latin typeface="Calibri" pitchFamily="34" charset="0"/>
              </a:rPr>
              <a:t>ovaj kratak esej o ‘besformnom’ nekoliko decenija kasnije poslužio je Ivu Alenu Boa i Rozalind Kraus za</a:t>
            </a:r>
            <a:r>
              <a:rPr lang="en-US" dirty="0" smtClean="0"/>
              <a:t> </a:t>
            </a:r>
            <a:r>
              <a:rPr lang="en-US" dirty="0" err="1" smtClean="0"/>
              <a:t>interpretativni</a:t>
            </a:r>
            <a:r>
              <a:rPr lang="en-US" dirty="0" smtClean="0"/>
              <a:t> model </a:t>
            </a:r>
            <a:r>
              <a:rPr lang="en-US" dirty="0" err="1" smtClean="0"/>
              <a:t>pomoću</a:t>
            </a:r>
            <a:r>
              <a:rPr lang="en-US" dirty="0" smtClean="0"/>
              <a:t> </a:t>
            </a:r>
            <a:r>
              <a:rPr lang="en-US" dirty="0" err="1" smtClean="0"/>
              <a:t>kojeg</a:t>
            </a:r>
            <a:r>
              <a:rPr lang="sr-Latn-RS" dirty="0" smtClean="0"/>
              <a:t> </a:t>
            </a:r>
            <a:r>
              <a:rPr lang="en-US" dirty="0" err="1" smtClean="0"/>
              <a:t>su</a:t>
            </a:r>
            <a:r>
              <a:rPr lang="en-US" dirty="0" smtClean="0"/>
              <a:t> </a:t>
            </a:r>
            <a:r>
              <a:rPr lang="en-US" dirty="0" err="1" smtClean="0"/>
              <a:t>ispitivali</a:t>
            </a:r>
            <a:r>
              <a:rPr lang="en-US" dirty="0" smtClean="0"/>
              <a:t> </a:t>
            </a:r>
            <a:r>
              <a:rPr lang="en-US" dirty="0" err="1" smtClean="0"/>
              <a:t>granične</a:t>
            </a:r>
            <a:r>
              <a:rPr lang="en-US" dirty="0" smtClean="0"/>
              <a:t> </a:t>
            </a:r>
            <a:r>
              <a:rPr lang="en-US" dirty="0" err="1" smtClean="0"/>
              <a:t>primere</a:t>
            </a:r>
            <a:r>
              <a:rPr lang="en-US" dirty="0" smtClean="0"/>
              <a:t> mode</a:t>
            </a:r>
            <a:r>
              <a:rPr lang="sr-Latn-RS" dirty="0" smtClean="0"/>
              <a:t>rn</a:t>
            </a:r>
            <a:r>
              <a:rPr lang="en-US" dirty="0" smtClean="0"/>
              <a:t>e </a:t>
            </a:r>
            <a:r>
              <a:rPr lang="en-US" dirty="0" err="1" smtClean="0"/>
              <a:t>umetnosti</a:t>
            </a:r>
            <a:r>
              <a:rPr lang="sr-Latn-RS" dirty="0" smtClean="0"/>
              <a:t>: o</a:t>
            </a:r>
            <a:r>
              <a:rPr lang="en-US" dirty="0" err="1" smtClean="0"/>
              <a:t>ni</a:t>
            </a:r>
            <a:r>
              <a:rPr lang="en-US" dirty="0" smtClean="0"/>
              <a:t> </a:t>
            </a:r>
            <a:r>
              <a:rPr lang="en-US" dirty="0" err="1" smtClean="0"/>
              <a:t>su</a:t>
            </a:r>
            <a:r>
              <a:rPr lang="en-US" dirty="0" smtClean="0"/>
              <a:t> </a:t>
            </a:r>
            <a:r>
              <a:rPr lang="en-US" dirty="0" err="1" smtClean="0"/>
              <a:t>paradigmatskim</a:t>
            </a:r>
            <a:r>
              <a:rPr lang="en-US" dirty="0" smtClean="0"/>
              <a:t> </a:t>
            </a:r>
            <a:r>
              <a:rPr lang="en-US" dirty="0" err="1" smtClean="0"/>
              <a:t>pojmovima</a:t>
            </a:r>
            <a:r>
              <a:rPr lang="en-US" dirty="0" smtClean="0"/>
              <a:t> </a:t>
            </a:r>
            <a:r>
              <a:rPr lang="en-US" dirty="0" err="1" smtClean="0"/>
              <a:t>visokog</a:t>
            </a:r>
            <a:r>
              <a:rPr lang="en-US" dirty="0" smtClean="0"/>
              <a:t> </a:t>
            </a:r>
            <a:r>
              <a:rPr lang="en-US" dirty="0" err="1" smtClean="0"/>
              <a:t>modernizma</a:t>
            </a:r>
            <a:r>
              <a:rPr lang="en-US" dirty="0" smtClean="0"/>
              <a:t> </a:t>
            </a:r>
            <a:r>
              <a:rPr lang="en-US" dirty="0" err="1" smtClean="0"/>
              <a:t>Greenbergove</a:t>
            </a:r>
            <a:r>
              <a:rPr lang="en-US" dirty="0" smtClean="0"/>
              <a:t> </a:t>
            </a:r>
            <a:r>
              <a:rPr lang="en-US" dirty="0" err="1" smtClean="0"/>
              <a:t>orijentacije</a:t>
            </a:r>
            <a:r>
              <a:rPr lang="en-US" dirty="0" smtClean="0"/>
              <a:t>, </a:t>
            </a:r>
            <a:r>
              <a:rPr lang="en-US" dirty="0" err="1" smtClean="0"/>
              <a:t>kao</a:t>
            </a:r>
            <a:r>
              <a:rPr lang="en-US" dirty="0" smtClean="0"/>
              <a:t> </a:t>
            </a:r>
            <a:r>
              <a:rPr lang="en-US" dirty="0" err="1" smtClean="0"/>
              <a:t>što</a:t>
            </a:r>
            <a:r>
              <a:rPr lang="en-US" dirty="0" smtClean="0"/>
              <a:t> </a:t>
            </a:r>
            <a:r>
              <a:rPr lang="en-US" dirty="0" err="1" smtClean="0"/>
              <a:t>su</a:t>
            </a:r>
            <a:r>
              <a:rPr lang="en-US" dirty="0" smtClean="0"/>
              <a:t> </a:t>
            </a:r>
            <a:r>
              <a:rPr lang="en-US" dirty="0" err="1" smtClean="0"/>
              <a:t>vertikalno</a:t>
            </a:r>
            <a:r>
              <a:rPr lang="en-US" dirty="0" smtClean="0"/>
              <a:t>,</a:t>
            </a:r>
            <a:r>
              <a:rPr lang="sr-Latn-RS" dirty="0" smtClean="0"/>
              <a:t> </a:t>
            </a:r>
            <a:r>
              <a:rPr lang="en-US" dirty="0" err="1" smtClean="0"/>
              <a:t>vizu</a:t>
            </a:r>
            <a:r>
              <a:rPr lang="sr-Latn-RS" dirty="0" smtClean="0"/>
              <a:t>e</a:t>
            </a:r>
            <a:r>
              <a:rPr lang="en-US" dirty="0" err="1" smtClean="0"/>
              <a:t>lno</a:t>
            </a:r>
            <a:r>
              <a:rPr lang="en-US" dirty="0" smtClean="0"/>
              <a:t>, </a:t>
            </a:r>
            <a:r>
              <a:rPr lang="en-US" dirty="0" err="1" smtClean="0"/>
              <a:t>trenutno</a:t>
            </a:r>
            <a:r>
              <a:rPr lang="en-US" dirty="0" smtClean="0"/>
              <a:t>, </a:t>
            </a:r>
            <a:r>
              <a:rPr lang="en-US" dirty="0" err="1" smtClean="0"/>
              <a:t>iskreno</a:t>
            </a:r>
            <a:r>
              <a:rPr lang="en-US" dirty="0" smtClean="0"/>
              <a:t>, </a:t>
            </a:r>
            <a:r>
              <a:rPr lang="en-US" dirty="0" err="1" smtClean="0"/>
              <a:t>plošno</a:t>
            </a:r>
            <a:r>
              <a:rPr lang="en-US" dirty="0" smtClean="0"/>
              <a:t>, </a:t>
            </a:r>
            <a:r>
              <a:rPr lang="en-US" dirty="0" err="1" smtClean="0"/>
              <a:t>autonomno</a:t>
            </a:r>
            <a:r>
              <a:rPr lang="en-US" dirty="0" smtClean="0"/>
              <a:t>,</a:t>
            </a:r>
            <a:r>
              <a:rPr lang="sr-Latn-RS" dirty="0" smtClean="0"/>
              <a:t> </a:t>
            </a:r>
            <a:r>
              <a:rPr lang="en-US" dirty="0" err="1" smtClean="0"/>
              <a:t>pikturaino</a:t>
            </a:r>
            <a:r>
              <a:rPr lang="en-US" dirty="0" smtClean="0"/>
              <a:t> </a:t>
            </a:r>
            <a:r>
              <a:rPr lang="en-US" dirty="0" err="1" smtClean="0"/>
              <a:t>i</a:t>
            </a:r>
            <a:r>
              <a:rPr lang="en-US" dirty="0" smtClean="0"/>
              <a:t> </a:t>
            </a:r>
            <a:r>
              <a:rPr lang="en-US" dirty="0" err="1" smtClean="0"/>
              <a:t>pročišćeno</a:t>
            </a:r>
            <a:r>
              <a:rPr lang="en-US" dirty="0" smtClean="0"/>
              <a:t>, </a:t>
            </a:r>
            <a:r>
              <a:rPr lang="en-US" dirty="0" err="1" smtClean="0"/>
              <a:t>suprotstavili</a:t>
            </a:r>
            <a:r>
              <a:rPr lang="en-US" dirty="0" smtClean="0"/>
              <a:t> </a:t>
            </a:r>
            <a:r>
              <a:rPr lang="en-US" dirty="0" err="1" smtClean="0"/>
              <a:t>područje</a:t>
            </a:r>
            <a:r>
              <a:rPr lang="sr-Latn-RS" dirty="0" smtClean="0"/>
              <a:t> alternativnih i nestabilnih ‘operacija’, podrulje </a:t>
            </a:r>
            <a:r>
              <a:rPr lang="en-US" dirty="0" err="1" smtClean="0"/>
              <a:t>besfo</a:t>
            </a:r>
            <a:r>
              <a:rPr lang="sr-Latn-RS" dirty="0" smtClean="0"/>
              <a:t>rmn</a:t>
            </a:r>
            <a:r>
              <a:rPr lang="en-US" dirty="0" err="1" smtClean="0"/>
              <a:t>og</a:t>
            </a:r>
            <a:r>
              <a:rPr lang="en-US" dirty="0" smtClean="0"/>
              <a:t> </a:t>
            </a:r>
            <a:r>
              <a:rPr lang="en-US" dirty="0" err="1" smtClean="0"/>
              <a:t>koje</a:t>
            </a:r>
            <a:r>
              <a:rPr lang="en-US" dirty="0" smtClean="0"/>
              <a:t> </a:t>
            </a:r>
            <a:r>
              <a:rPr lang="sr-Latn-RS" dirty="0" smtClean="0"/>
              <a:t>karakteriše</a:t>
            </a:r>
            <a:r>
              <a:rPr lang="en-US" dirty="0" smtClean="0"/>
              <a:t> </a:t>
            </a:r>
            <a:r>
              <a:rPr lang="en-US" dirty="0" err="1" smtClean="0"/>
              <a:t>horizontalnost</a:t>
            </a:r>
            <a:r>
              <a:rPr lang="en-US" dirty="0" smtClean="0"/>
              <a:t>, </a:t>
            </a:r>
            <a:r>
              <a:rPr lang="sr-Latn-RS" dirty="0" smtClean="0"/>
              <a:t>baz</a:t>
            </a:r>
            <a:r>
              <a:rPr lang="en-US" dirty="0" err="1" smtClean="0"/>
              <a:t>ni</a:t>
            </a:r>
            <a:r>
              <a:rPr lang="sr-Latn-RS" dirty="0" smtClean="0"/>
              <a:t> </a:t>
            </a:r>
            <a:r>
              <a:rPr lang="en-US" dirty="0" err="1" smtClean="0"/>
              <a:t>materijalizam</a:t>
            </a:r>
            <a:r>
              <a:rPr lang="en-US" dirty="0" smtClean="0"/>
              <a:t>, </a:t>
            </a:r>
            <a:r>
              <a:rPr lang="en-US" dirty="0" err="1" smtClean="0"/>
              <a:t>puls</a:t>
            </a:r>
            <a:r>
              <a:rPr lang="en-US" dirty="0" smtClean="0"/>
              <a:t> </a:t>
            </a:r>
            <a:r>
              <a:rPr lang="en-US" dirty="0" err="1" smtClean="0"/>
              <a:t>i</a:t>
            </a:r>
            <a:r>
              <a:rPr lang="sr-Latn-RS" dirty="0" smtClean="0"/>
              <a:t> </a:t>
            </a:r>
            <a:r>
              <a:rPr lang="en-US" dirty="0" err="1" smtClean="0"/>
              <a:t>entropija</a:t>
            </a:r>
            <a:r>
              <a:rPr lang="en-US" dirty="0" smtClean="0"/>
              <a:t>. </a:t>
            </a:r>
            <a:r>
              <a:rPr lang="en-US" dirty="0" err="1" smtClean="0"/>
              <a:t>Prema</a:t>
            </a:r>
            <a:r>
              <a:rPr lang="en-US" dirty="0" smtClean="0"/>
              <a:t> Rosalind Kraus</a:t>
            </a:r>
            <a:r>
              <a:rPr lang="sr-Latn-RS" dirty="0" smtClean="0"/>
              <a:t> </a:t>
            </a:r>
            <a:r>
              <a:rPr lang="en-US" dirty="0" err="1" smtClean="0"/>
              <a:t>njihov</a:t>
            </a:r>
            <a:r>
              <a:rPr lang="en-US" dirty="0" smtClean="0"/>
              <a:t> </a:t>
            </a:r>
            <a:r>
              <a:rPr lang="en-US" dirty="0" err="1" smtClean="0"/>
              <a:t>projekt</a:t>
            </a:r>
            <a:r>
              <a:rPr lang="en-US" dirty="0" smtClean="0"/>
              <a:t> je </a:t>
            </a:r>
            <a:r>
              <a:rPr lang="en-US" dirty="0" err="1" smtClean="0"/>
              <a:t>usmeren</a:t>
            </a:r>
            <a:r>
              <a:rPr lang="en-US" dirty="0" smtClean="0"/>
              <a:t> </a:t>
            </a:r>
            <a:r>
              <a:rPr lang="en-US" dirty="0" err="1" smtClean="0"/>
              <a:t>na</a:t>
            </a:r>
            <a:r>
              <a:rPr lang="en-US" dirty="0" smtClean="0"/>
              <a:t> </a:t>
            </a:r>
            <a:r>
              <a:rPr lang="en-US" dirty="0" err="1" smtClean="0"/>
              <a:t>istraživanje</a:t>
            </a:r>
            <a:r>
              <a:rPr lang="en-US" dirty="0" smtClean="0"/>
              <a:t> </a:t>
            </a:r>
            <a:r>
              <a:rPr lang="en-US" dirty="0" err="1" smtClean="0"/>
              <a:t>alternativa</a:t>
            </a:r>
            <a:r>
              <a:rPr lang="en-US" dirty="0" smtClean="0"/>
              <a:t> </a:t>
            </a:r>
            <a:r>
              <a:rPr lang="en-US" dirty="0" err="1" smtClean="0"/>
              <a:t>purističkom</a:t>
            </a:r>
            <a:r>
              <a:rPr lang="en-US" dirty="0" smtClean="0"/>
              <a:t> </a:t>
            </a:r>
            <a:r>
              <a:rPr lang="en-US" dirty="0" err="1" smtClean="0"/>
              <a:t>visokom</a:t>
            </a:r>
            <a:r>
              <a:rPr lang="en-US" dirty="0" smtClean="0"/>
              <a:t> </a:t>
            </a:r>
            <a:r>
              <a:rPr lang="en-US" dirty="0" err="1" smtClean="0"/>
              <a:t>modernizmu</a:t>
            </a:r>
            <a:r>
              <a:rPr lang="en-US" dirty="0" smtClean="0"/>
              <a:t> u </a:t>
            </a:r>
            <a:r>
              <a:rPr lang="en-US" dirty="0" err="1" smtClean="0"/>
              <a:t>umetnosti</a:t>
            </a:r>
            <a:r>
              <a:rPr lang="en-US" dirty="0" smtClean="0"/>
              <a:t> XX</a:t>
            </a:r>
            <a:br>
              <a:rPr lang="en-US" dirty="0" smtClean="0"/>
            </a:b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sr-Latn-RS" dirty="0" smtClean="0"/>
              <a:t>Bataj je kao i Breton cenio Pikasa ali dok je Breton u Pikasovom radu video put koji i nadrealizam treba da pređe, Bataj je isticao ‘odvratnost’, jer ‘dislokacija formi vuče sa sobom misao na dole’</a:t>
            </a:r>
          </a:p>
          <a:p>
            <a:r>
              <a:rPr lang="en-US" dirty="0" smtClean="0"/>
              <a:t>I</a:t>
            </a:r>
            <a:r>
              <a:rPr lang="sr-Latn-RS" dirty="0" smtClean="0"/>
              <a:t> Bataj i nadrealisti su cenili Markiza de Sada, kao čoveka koji je većinu svog života zbog svojih uverenja proveo u zatvoru, s tim da su nadrealisti u njemu videli ’naslobodniji duh ikada’ dok je Bataj naglašavao de Sadov ‘osećaj za užasno’, nasilje i okrutnost u njegovim pisanim delima (a Dalija će dovesti u vezu sa de Sadom u eseju ‘Dali i Sad vrište zajedno’); smatrao je da je de Sad primer preteče modernog nesvesnog koji, kao Goja, otkriva ‘užasno lice snova’ ispod izgleda stvari.</a:t>
            </a:r>
          </a:p>
          <a:p>
            <a:r>
              <a:rPr lang="sr-Latn-RS" dirty="0" smtClean="0"/>
              <a:t>Po Batajevom mišljenju moderna umetnost je internalizovala de sadovske principe npr Miroov rad – koji dekomponuje sliku i razara njeno jedinstvo – zajedno sa Dalijevim, indikativni su za ovaj princip destrukcije umetničkog dela u modernoj umetnosti. Kasnije, 1955. godine, piše esej o Maneu u kojem iznosi tezu da moderna umetnost počinje sa Maneom upravo zato što je Mane ‘uništio’ temu slike, započinje sa praksom brisanja ‘teksta’: “prizor briše tekst’ , piše Bataj, ‘i značenje slike nije u tekstu koji se nalazi iza te sllike već u brisanju tog teksta’.</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boiffard1324262433970"/>
          <p:cNvPicPr>
            <a:picLocks noChangeAspect="1" noChangeArrowheads="1"/>
          </p:cNvPicPr>
          <p:nvPr/>
        </p:nvPicPr>
        <p:blipFill>
          <a:blip r:embed="rId2"/>
          <a:srcRect/>
          <a:stretch>
            <a:fillRect/>
          </a:stretch>
        </p:blipFill>
        <p:spPr bwMode="auto">
          <a:xfrm>
            <a:off x="76200" y="76200"/>
            <a:ext cx="4654550" cy="6300788"/>
          </a:xfrm>
          <a:prstGeom prst="rect">
            <a:avLst/>
          </a:prstGeom>
          <a:noFill/>
        </p:spPr>
      </p:pic>
      <p:pic>
        <p:nvPicPr>
          <p:cNvPr id="174083" name="Picture 3" descr="toe1"/>
          <p:cNvPicPr>
            <a:picLocks noChangeAspect="1" noChangeArrowheads="1"/>
          </p:cNvPicPr>
          <p:nvPr/>
        </p:nvPicPr>
        <p:blipFill>
          <a:blip r:embed="rId3"/>
          <a:srcRect/>
          <a:stretch>
            <a:fillRect/>
          </a:stretch>
        </p:blipFill>
        <p:spPr bwMode="auto">
          <a:xfrm>
            <a:off x="5429250" y="152400"/>
            <a:ext cx="3333750" cy="5429250"/>
          </a:xfrm>
          <a:prstGeom prst="rect">
            <a:avLst/>
          </a:prstGeom>
          <a:noFill/>
        </p:spPr>
      </p:pic>
      <p:sp>
        <p:nvSpPr>
          <p:cNvPr id="174084" name="Rectangle 4"/>
          <p:cNvSpPr>
            <a:spLocks noChangeArrowheads="1"/>
          </p:cNvSpPr>
          <p:nvPr/>
        </p:nvSpPr>
        <p:spPr bwMode="auto">
          <a:xfrm>
            <a:off x="4800600" y="5638800"/>
            <a:ext cx="4248150" cy="1200329"/>
          </a:xfrm>
          <a:prstGeom prst="rect">
            <a:avLst/>
          </a:prstGeom>
          <a:noFill/>
          <a:ln w="9525">
            <a:noFill/>
            <a:miter lim="800000"/>
            <a:headEnd/>
            <a:tailEnd/>
          </a:ln>
          <a:effectLst/>
        </p:spPr>
        <p:txBody>
          <a:bodyPr anchor="ctr">
            <a:spAutoFit/>
          </a:bodyPr>
          <a:lstStyle/>
          <a:p>
            <a:r>
              <a:rPr lang="sr-Latn-RS" dirty="0" smtClean="0"/>
              <a:t>Žak Andre Buafar (</a:t>
            </a:r>
            <a:r>
              <a:rPr lang="en-US" dirty="0" smtClean="0"/>
              <a:t>Jacques-André </a:t>
            </a:r>
            <a:r>
              <a:rPr lang="en-US" dirty="0" err="1"/>
              <a:t>Boiffard</a:t>
            </a:r>
            <a:r>
              <a:rPr lang="en-US" dirty="0"/>
              <a:t> (</a:t>
            </a:r>
            <a:r>
              <a:rPr lang="en-US" dirty="0" smtClean="0"/>
              <a:t>1902-1961</a:t>
            </a:r>
            <a:r>
              <a:rPr lang="sr-Latn-RS" dirty="0" smtClean="0"/>
              <a:t>))</a:t>
            </a:r>
            <a:endParaRPr lang="sr-Latn-CS" dirty="0"/>
          </a:p>
          <a:p>
            <a:r>
              <a:rPr lang="sr-Latn-RS" dirty="0" smtClean="0"/>
              <a:t>Veliki nožni palac (</a:t>
            </a:r>
            <a:r>
              <a:rPr lang="en-US" dirty="0" smtClean="0"/>
              <a:t>Le </a:t>
            </a:r>
            <a:r>
              <a:rPr lang="en-US" dirty="0" err="1"/>
              <a:t>gros</a:t>
            </a:r>
            <a:r>
              <a:rPr lang="en-US" dirty="0"/>
              <a:t> </a:t>
            </a:r>
            <a:r>
              <a:rPr lang="en-US" dirty="0" err="1" smtClean="0"/>
              <a:t>orteil</a:t>
            </a:r>
            <a:r>
              <a:rPr lang="sr-Latn-RS" dirty="0" smtClean="0"/>
              <a:t>)</a:t>
            </a:r>
            <a:r>
              <a:rPr lang="en-US" dirty="0" smtClean="0"/>
              <a:t>, </a:t>
            </a:r>
            <a:r>
              <a:rPr lang="en-US" dirty="0"/>
              <a:t>Documents, n. 6, 1929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Chow05"/>
          <p:cNvPicPr>
            <a:picLocks noChangeAspect="1" noChangeArrowheads="1"/>
          </p:cNvPicPr>
          <p:nvPr/>
        </p:nvPicPr>
        <p:blipFill>
          <a:blip r:embed="rId2"/>
          <a:srcRect/>
          <a:stretch>
            <a:fillRect/>
          </a:stretch>
        </p:blipFill>
        <p:spPr bwMode="auto">
          <a:xfrm>
            <a:off x="381000" y="990600"/>
            <a:ext cx="3695700" cy="4952238"/>
          </a:xfrm>
          <a:prstGeom prst="rect">
            <a:avLst/>
          </a:prstGeom>
          <a:noFill/>
        </p:spPr>
      </p:pic>
      <p:sp>
        <p:nvSpPr>
          <p:cNvPr id="172035" name="Rectangle 3"/>
          <p:cNvSpPr>
            <a:spLocks noChangeArrowheads="1"/>
          </p:cNvSpPr>
          <p:nvPr/>
        </p:nvSpPr>
        <p:spPr bwMode="auto">
          <a:xfrm>
            <a:off x="4343400" y="990600"/>
            <a:ext cx="4565650" cy="4247317"/>
          </a:xfrm>
          <a:prstGeom prst="rect">
            <a:avLst/>
          </a:prstGeom>
          <a:noFill/>
          <a:ln w="9525">
            <a:noFill/>
            <a:miter lim="800000"/>
            <a:headEnd/>
            <a:tailEnd/>
          </a:ln>
          <a:effectLst/>
        </p:spPr>
        <p:txBody>
          <a:bodyPr anchor="ctr">
            <a:spAutoFit/>
          </a:bodyPr>
          <a:lstStyle/>
          <a:p>
            <a:r>
              <a:rPr lang="en-US" dirty="0"/>
              <a:t>Jacques-André </a:t>
            </a:r>
            <a:r>
              <a:rPr lang="en-US" dirty="0" err="1"/>
              <a:t>Boiffard</a:t>
            </a:r>
            <a:r>
              <a:rPr lang="en-US" dirty="0"/>
              <a:t>, </a:t>
            </a:r>
            <a:r>
              <a:rPr lang="sr-Latn-RS" dirty="0" smtClean="0"/>
              <a:t>Usta (Bouche)</a:t>
            </a:r>
            <a:r>
              <a:rPr lang="en-US" dirty="0" smtClean="0"/>
              <a:t> </a:t>
            </a:r>
            <a:r>
              <a:rPr lang="en-US" dirty="0"/>
              <a:t>, </a:t>
            </a:r>
            <a:r>
              <a:rPr lang="sr-Latn-CS" dirty="0"/>
              <a:t>‘Dictionnaire critique’</a:t>
            </a:r>
          </a:p>
          <a:p>
            <a:r>
              <a:rPr lang="en-US" dirty="0"/>
              <a:t>Documents No</a:t>
            </a:r>
            <a:r>
              <a:rPr lang="sr-Latn-CS" dirty="0"/>
              <a:t>3</a:t>
            </a:r>
            <a:r>
              <a:rPr lang="en-US" dirty="0"/>
              <a:t>, 1929 </a:t>
            </a:r>
            <a:endParaRPr lang="sr-Latn-RS" dirty="0" smtClean="0"/>
          </a:p>
          <a:p>
            <a:r>
              <a:rPr lang="en-US" dirty="0" smtClean="0"/>
              <a:t>V</a:t>
            </a:r>
            <a:r>
              <a:rPr lang="sr-Latn-RS" dirty="0" smtClean="0"/>
              <a:t>ideti na:</a:t>
            </a:r>
          </a:p>
          <a:p>
            <a:r>
              <a:rPr lang="en-US" dirty="0" smtClean="0">
                <a:hlinkClick r:id="rId3"/>
              </a:rPr>
              <a:t>https://www.centrepompidou.fr/cpv/ressource.action?param.id=FR_R-2bae5a5575a354fbefbd974c43785c&amp;param.idSource=FR_E-2bae5a5575a354fbefbd974c43785c</a:t>
            </a:r>
            <a:endParaRPr lang="sr-Latn-RS" dirty="0" smtClean="0"/>
          </a:p>
          <a:p>
            <a:endParaRPr lang="sr-Latn-RS" dirty="0" smtClean="0"/>
          </a:p>
          <a:p>
            <a:r>
              <a:rPr lang="en-US" dirty="0" smtClean="0">
                <a:hlinkClick r:id="rId4"/>
              </a:rPr>
              <a:t>https://www.centrepompidou.fr/id/cqp6Bbx/rby9aAx/en</a:t>
            </a:r>
            <a:endParaRPr lang="sr-Latn-RS" dirty="0" smtClean="0"/>
          </a:p>
          <a:p>
            <a:endParaRPr lang="sr-Latn-RS" dirty="0" smtClean="0"/>
          </a:p>
          <a:p>
            <a:r>
              <a:rPr lang="en-US" dirty="0" smtClean="0">
                <a:hlinkClick r:id="rId5"/>
              </a:rPr>
              <a:t>https://www.centrepompidou.fr/id/cqp6Bbx/rrXx7qq/en</a:t>
            </a:r>
            <a:r>
              <a:rPr lang="sr-Latn-R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1157</Words>
  <Application>Microsoft Office PowerPoint</Application>
  <PresentationFormat>On-screen Show (4:3)</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kritika  nadrealizma</vt:lpstr>
      <vt:lpstr>DOCUMENTS</vt:lpstr>
      <vt:lpstr>besformno (informe)</vt:lpstr>
      <vt:lpstr>besformno</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80</cp:revision>
  <dcterms:created xsi:type="dcterms:W3CDTF">2020-04-07T09:04:36Z</dcterms:created>
  <dcterms:modified xsi:type="dcterms:W3CDTF">2020-04-08T15:51:08Z</dcterms:modified>
</cp:coreProperties>
</file>