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3" r:id="rId6"/>
    <p:sldId id="267" r:id="rId7"/>
    <p:sldId id="260" r:id="rId8"/>
    <p:sldId id="268" r:id="rId9"/>
    <p:sldId id="269" r:id="rId10"/>
    <p:sldId id="270" r:id="rId11"/>
    <p:sldId id="262" r:id="rId12"/>
    <p:sldId id="271" r:id="rId13"/>
    <p:sldId id="261" r:id="rId14"/>
    <p:sldId id="265" r:id="rId15"/>
    <p:sldId id="264" r:id="rId16"/>
    <p:sldId id="266" r:id="rId17"/>
    <p:sldId id="263" r:id="rId18"/>
    <p:sldId id="274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ka" initials="B" lastIdx="1" clrIdx="0">
    <p:extLst>
      <p:ext uri="{19B8F6BF-5375-455C-9EA6-DF929625EA0E}">
        <p15:presenceInfo xmlns:p15="http://schemas.microsoft.com/office/powerpoint/2012/main" userId="Bran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25T23:27:53.523" idx="1">
    <p:pos x="3752" y="216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5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7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9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9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20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1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6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4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4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0081-0AA2-4037-B617-07D7BCEE18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3CAA8-8084-4CBC-894C-4F7EAC3F6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30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hanacademy.org/humanities/medieval-world/early-christian1/v/the-mausoleum-of-galla-placidia-ravenn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medieval-world/early-christian1/e/early-christian" TargetMode="External"/><Relationship Id="rId2" Type="http://schemas.openxmlformats.org/officeDocument/2006/relationships/hyperlink" Target="https://www.khanacademy.org/humanities/medieval-world/early-christian1/e/mausoleum-of-galla-placidia-quiz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B7C92-F3D2-49C3-8FD4-4B358545A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Mauzolej Gale </a:t>
            </a:r>
            <a:r>
              <a:rPr lang="sr-Latn-RS" dirty="0" err="1"/>
              <a:t>Placidije</a:t>
            </a:r>
            <a:r>
              <a:rPr lang="sr-Latn-RS" dirty="0"/>
              <a:t>, </a:t>
            </a:r>
            <a:r>
              <a:rPr lang="sr-Latn-RS" dirty="0" err="1"/>
              <a:t>Ravena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E12827-3B8F-4E28-A7C7-C40609E4F4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https://www.khanacademy.org/humanities/medieval-world/early-christian1/v/the-mausoleum-of-galla-placidia-ravenna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53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Сродна слика">
            <a:extLst>
              <a:ext uri="{FF2B5EF4-FFF2-40B4-BE49-F238E27FC236}">
                <a16:creationId xmlns:a16="http://schemas.microsoft.com/office/drawing/2014/main" id="{09F98183-AAD9-482A-B507-66745C175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25" y="511444"/>
            <a:ext cx="3976381" cy="59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688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7D04C65-E7C3-4FCF-AC23-7F3CF67A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04" y="497310"/>
            <a:ext cx="8653462" cy="491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636627-B6F3-4612-9F26-84203B4FFD45}"/>
              </a:ext>
            </a:extLst>
          </p:cNvPr>
          <p:cNvSpPr txBox="1"/>
          <p:nvPr/>
        </p:nvSpPr>
        <p:spPr>
          <a:xfrm>
            <a:off x="4160939" y="5503070"/>
            <a:ext cx="6316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Dobri pastir u </a:t>
            </a:r>
            <a:r>
              <a:rPr lang="sr-Latn-RS" dirty="0" err="1"/>
              <a:t>luneti</a:t>
            </a:r>
            <a:r>
              <a:rPr lang="sr-Latn-RS" dirty="0"/>
              <a:t> iznad ulaza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93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D0337-4DB7-4ED0-BAD4-BE357400A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50" y="268448"/>
            <a:ext cx="6847466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DF451-6EB9-4C48-80E9-A754B1863B58}"/>
              </a:ext>
            </a:extLst>
          </p:cNvPr>
          <p:cNvSpPr txBox="1"/>
          <p:nvPr/>
        </p:nvSpPr>
        <p:spPr>
          <a:xfrm>
            <a:off x="4991449" y="6220220"/>
            <a:ext cx="278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Sv. Lavrentije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826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avenna, Italy - Febuary 18, 2016: Interior Of Mausoleum Of Galla ...">
            <a:extLst>
              <a:ext uri="{FF2B5EF4-FFF2-40B4-BE49-F238E27FC236}">
                <a16:creationId xmlns:a16="http://schemas.microsoft.com/office/drawing/2014/main" id="{79BFF3BB-AC10-414D-82DE-1CB71DDCC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2" y="342968"/>
            <a:ext cx="8763161" cy="58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5C26FCA-523B-4751-8E74-67DBB896AB98}"/>
              </a:ext>
            </a:extLst>
          </p:cNvPr>
          <p:cNvCxnSpPr/>
          <p:nvPr/>
        </p:nvCxnSpPr>
        <p:spPr>
          <a:xfrm>
            <a:off x="7113864" y="2827090"/>
            <a:ext cx="2810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A23C9E7-B50C-4A56-81B8-44F1954DFF9B}"/>
              </a:ext>
            </a:extLst>
          </p:cNvPr>
          <p:cNvSpPr txBox="1"/>
          <p:nvPr/>
        </p:nvSpPr>
        <p:spPr>
          <a:xfrm>
            <a:off x="10016455" y="2768367"/>
            <a:ext cx="18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Vreža </a:t>
            </a:r>
            <a:r>
              <a:rPr lang="sr-Latn-RS" dirty="0" err="1"/>
              <a:t>akantusa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5DC36E-0082-4BCF-803B-1774DC570127}"/>
              </a:ext>
            </a:extLst>
          </p:cNvPr>
          <p:cNvCxnSpPr/>
          <p:nvPr/>
        </p:nvCxnSpPr>
        <p:spPr>
          <a:xfrm>
            <a:off x="6602136" y="5142451"/>
            <a:ext cx="3506598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8A1AFC7-C902-4AED-943C-3DD2116C0A23}"/>
              </a:ext>
            </a:extLst>
          </p:cNvPr>
          <p:cNvSpPr txBox="1"/>
          <p:nvPr/>
        </p:nvSpPr>
        <p:spPr>
          <a:xfrm>
            <a:off x="10108734" y="4542286"/>
            <a:ext cx="1912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Jeleni u </a:t>
            </a:r>
            <a:r>
              <a:rPr lang="sr-Latn-RS" dirty="0" err="1"/>
              <a:t>lunetama</a:t>
            </a:r>
            <a:r>
              <a:rPr lang="sr-Latn-RS" dirty="0"/>
              <a:t> (istočna i zapadna strana), napajaju se iz izvora vode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67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A980A3-F48C-44BA-B9F4-D54961FD6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24" y="444616"/>
            <a:ext cx="4897145" cy="575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42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7FFDC-FE22-4E55-945D-CA29FAF29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83" y="306796"/>
            <a:ext cx="8898658" cy="575446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D52E08-E2A3-4477-9F4C-7F5F479E8DC0}"/>
              </a:ext>
            </a:extLst>
          </p:cNvPr>
          <p:cNvCxnSpPr/>
          <p:nvPr/>
        </p:nvCxnSpPr>
        <p:spPr>
          <a:xfrm>
            <a:off x="8611299" y="3942826"/>
            <a:ext cx="21224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EE2AF9D-39FB-4130-A9A3-03850F02C986}"/>
              </a:ext>
            </a:extLst>
          </p:cNvPr>
          <p:cNvSpPr txBox="1"/>
          <p:nvPr/>
        </p:nvSpPr>
        <p:spPr>
          <a:xfrm>
            <a:off x="10651221" y="3758160"/>
            <a:ext cx="1412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Apostoli Petar i Pavle, obratite pažnju šta drže u ruci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7BF2FF-0E90-44ED-A859-C8028294AE83}"/>
              </a:ext>
            </a:extLst>
          </p:cNvPr>
          <p:cNvCxnSpPr/>
          <p:nvPr/>
        </p:nvCxnSpPr>
        <p:spPr>
          <a:xfrm>
            <a:off x="7919207" y="2197916"/>
            <a:ext cx="24747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F07E017-E152-4039-B040-F6BAF9EDBEE0}"/>
              </a:ext>
            </a:extLst>
          </p:cNvPr>
          <p:cNvSpPr txBox="1"/>
          <p:nvPr/>
        </p:nvSpPr>
        <p:spPr>
          <a:xfrm>
            <a:off x="10522590" y="2013250"/>
            <a:ext cx="166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šatori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42A5C3-1119-4B45-BD97-BE93F5C6C9BB}"/>
              </a:ext>
            </a:extLst>
          </p:cNvPr>
          <p:cNvCxnSpPr/>
          <p:nvPr/>
        </p:nvCxnSpPr>
        <p:spPr>
          <a:xfrm>
            <a:off x="6761526" y="5419287"/>
            <a:ext cx="1560352" cy="880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D1E1E94-5932-465F-BDE6-0D6C8E2A867B}"/>
              </a:ext>
            </a:extLst>
          </p:cNvPr>
          <p:cNvSpPr txBox="1"/>
          <p:nvPr/>
        </p:nvSpPr>
        <p:spPr>
          <a:xfrm>
            <a:off x="8321878" y="6115465"/>
            <a:ext cx="270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Fontana sa dva goluba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73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A80F9-3016-45C3-9D15-210BC489C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4" y="162906"/>
            <a:ext cx="9475750" cy="65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08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avenna Italy">
            <a:extLst>
              <a:ext uri="{FF2B5EF4-FFF2-40B4-BE49-F238E27FC236}">
                <a16:creationId xmlns:a16="http://schemas.microsoft.com/office/drawing/2014/main" id="{0C0F005D-7E9C-4478-A961-568DBEF4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57" y="303052"/>
            <a:ext cx="8000301" cy="60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97B7A-2302-41E1-805A-7D8CC806A4F6}"/>
              </a:ext>
            </a:extLst>
          </p:cNvPr>
          <p:cNvCxnSpPr/>
          <p:nvPr/>
        </p:nvCxnSpPr>
        <p:spPr>
          <a:xfrm>
            <a:off x="7508147" y="964734"/>
            <a:ext cx="17449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045E670-43D9-480D-8FA0-F37D0BBFB4A7}"/>
              </a:ext>
            </a:extLst>
          </p:cNvPr>
          <p:cNvSpPr txBox="1"/>
          <p:nvPr/>
        </p:nvSpPr>
        <p:spPr>
          <a:xfrm>
            <a:off x="9353725" y="847288"/>
            <a:ext cx="244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Simboli jevanđelista u </a:t>
            </a:r>
            <a:r>
              <a:rPr lang="sr-Latn-RS" dirty="0" err="1"/>
              <a:t>pandantifima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07E8AE-F320-4898-A823-5B9954F460C9}"/>
              </a:ext>
            </a:extLst>
          </p:cNvPr>
          <p:cNvCxnSpPr/>
          <p:nvPr/>
        </p:nvCxnSpPr>
        <p:spPr>
          <a:xfrm>
            <a:off x="5553512" y="2617365"/>
            <a:ext cx="3699545" cy="93117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13F7841-6215-4CE7-8075-3A72AAC4FD98}"/>
              </a:ext>
            </a:extLst>
          </p:cNvPr>
          <p:cNvSpPr txBox="1"/>
          <p:nvPr/>
        </p:nvSpPr>
        <p:spPr>
          <a:xfrm>
            <a:off x="9353725" y="3548542"/>
            <a:ext cx="268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/>
              <a:t>Crux</a:t>
            </a:r>
            <a:r>
              <a:rPr lang="sr-Latn-RS" dirty="0"/>
              <a:t> </a:t>
            </a:r>
            <a:r>
              <a:rPr lang="sr-Latn-RS" dirty="0" err="1"/>
              <a:t>gemmata</a:t>
            </a:r>
            <a:r>
              <a:rPr lang="sr-Latn-RS" dirty="0"/>
              <a:t> na zvezdanom nebu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60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20F054-B4F4-448E-9A0F-1249F103D5ED}"/>
              </a:ext>
            </a:extLst>
          </p:cNvPr>
          <p:cNvSpPr txBox="1"/>
          <p:nvPr/>
        </p:nvSpPr>
        <p:spPr>
          <a:xfrm>
            <a:off x="964734" y="763398"/>
            <a:ext cx="9748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Vežbe:</a:t>
            </a:r>
          </a:p>
          <a:p>
            <a:endParaRPr lang="sr-Latn-RS" dirty="0"/>
          </a:p>
          <a:p>
            <a:r>
              <a:rPr lang="en-US" dirty="0">
                <a:hlinkClick r:id="rId2"/>
              </a:rPr>
              <a:t>https://www.khanacademy.org/humanities/medieval-world/early-christian1/e/mausoleum-of-galla-placidia-quiz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r>
              <a:rPr lang="en-US" dirty="0">
                <a:hlinkClick r:id="rId3"/>
              </a:rPr>
              <a:t>https://www.khanacademy.org/humanities/medieval-world/early-christian1/e/early-christian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07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69526-1E54-4FCD-B1E7-2A2DD6D8A0C1}"/>
              </a:ext>
            </a:extLst>
          </p:cNvPr>
          <p:cNvSpPr txBox="1"/>
          <p:nvPr/>
        </p:nvSpPr>
        <p:spPr>
          <a:xfrm>
            <a:off x="1468073" y="1098958"/>
            <a:ext cx="6795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Literatura:</a:t>
            </a:r>
          </a:p>
          <a:p>
            <a:endParaRPr lang="sr-Latn-RS" dirty="0"/>
          </a:p>
          <a:p>
            <a:r>
              <a:rPr lang="sr-Latn-RS" dirty="0"/>
              <a:t>L. Mirković, Ikonografske studije.</a:t>
            </a:r>
          </a:p>
          <a:p>
            <a:r>
              <a:rPr lang="sr-Latn-RS" dirty="0" err="1"/>
              <a:t>Gerke</a:t>
            </a:r>
            <a:r>
              <a:rPr lang="sr-Latn-RS" dirty="0"/>
              <a:t>, Kasna antika i </a:t>
            </a:r>
            <a:r>
              <a:rPr lang="sr-Latn-RS" dirty="0" err="1"/>
              <a:t>ranohrišćanstvo</a:t>
            </a:r>
            <a:r>
              <a:rPr lang="sr-Latn-RS" dirty="0"/>
              <a:t>.</a:t>
            </a:r>
          </a:p>
          <a:p>
            <a:r>
              <a:rPr lang="sr-Latn-RS" dirty="0"/>
              <a:t>Age </a:t>
            </a:r>
            <a:r>
              <a:rPr lang="sr-Latn-RS" dirty="0" err="1"/>
              <a:t>of</a:t>
            </a:r>
            <a:r>
              <a:rPr lang="sr-Latn-RS" dirty="0"/>
              <a:t> </a:t>
            </a:r>
            <a:r>
              <a:rPr lang="sr-Latn-RS" dirty="0" err="1"/>
              <a:t>Spirituality</a:t>
            </a:r>
            <a:r>
              <a:rPr lang="sr-Latn-RS" dirty="0"/>
              <a:t>, </a:t>
            </a:r>
            <a:r>
              <a:rPr lang="sr-Latn-RS" dirty="0" err="1"/>
              <a:t>ed</a:t>
            </a:r>
            <a:r>
              <a:rPr lang="sr-Latn-RS" dirty="0"/>
              <a:t>. K. </a:t>
            </a:r>
            <a:r>
              <a:rPr lang="sr-Latn-RS" dirty="0" err="1"/>
              <a:t>Weitzmann</a:t>
            </a:r>
            <a:r>
              <a:rPr lang="sr-Latn-R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9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AE9371-32D1-42BE-8778-F646F79AB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39" y="338511"/>
            <a:ext cx="7136147" cy="5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84E92F-94EA-4A91-B6AA-2CF46D433437}"/>
              </a:ext>
            </a:extLst>
          </p:cNvPr>
          <p:cNvSpPr txBox="1"/>
          <p:nvPr/>
        </p:nvSpPr>
        <p:spPr>
          <a:xfrm>
            <a:off x="3707934" y="6193345"/>
            <a:ext cx="414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Mauzolej Gale </a:t>
            </a:r>
            <a:r>
              <a:rPr lang="sr-Latn-RS" dirty="0" err="1"/>
              <a:t>Placidije</a:t>
            </a:r>
            <a:r>
              <a:rPr lang="sr-Latn-RS" dirty="0"/>
              <a:t>, 425-450. godine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24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C0A0B-84F7-4ABC-8C05-33A372C7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77" y="517757"/>
            <a:ext cx="9046756" cy="4993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E4B7F-DD2D-4D94-97EE-23847238BDF5}"/>
              </a:ext>
            </a:extLst>
          </p:cNvPr>
          <p:cNvSpPr txBox="1"/>
          <p:nvPr/>
        </p:nvSpPr>
        <p:spPr>
          <a:xfrm>
            <a:off x="3674377" y="5721292"/>
            <a:ext cx="521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Mauzolej uz crkvu Svetog Krsta (</a:t>
            </a:r>
            <a:r>
              <a:rPr lang="sr-Latn-RS" i="1" dirty="0"/>
              <a:t>Santa </a:t>
            </a:r>
            <a:r>
              <a:rPr lang="sr-Latn-RS" i="1" dirty="0" err="1"/>
              <a:t>Croce</a:t>
            </a:r>
            <a:r>
              <a:rPr lang="sr-Latn-RS" dirty="0"/>
              <a:t>), </a:t>
            </a:r>
            <a:r>
              <a:rPr lang="sr-Latn-RS" dirty="0" err="1"/>
              <a:t>Ravena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6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1C7B4C7-2158-4522-99F5-B4F8843F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0" y="337936"/>
            <a:ext cx="9451858" cy="57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BEA286-23B5-4551-8648-20A72566E927}"/>
              </a:ext>
            </a:extLst>
          </p:cNvPr>
          <p:cNvSpPr txBox="1"/>
          <p:nvPr/>
        </p:nvSpPr>
        <p:spPr>
          <a:xfrm>
            <a:off x="3582099" y="6129975"/>
            <a:ext cx="533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Mauzolej uz crkvu Svetog Krsta (</a:t>
            </a:r>
            <a:r>
              <a:rPr lang="sr-Latn-RS" i="1" dirty="0"/>
              <a:t>Santa </a:t>
            </a:r>
            <a:r>
              <a:rPr lang="sr-Latn-RS" i="1" dirty="0" err="1"/>
              <a:t>Croce</a:t>
            </a:r>
            <a:r>
              <a:rPr lang="sr-Latn-RS" dirty="0"/>
              <a:t>), </a:t>
            </a:r>
            <a:r>
              <a:rPr lang="sr-Latn-RS" dirty="0" err="1"/>
              <a:t>Ravena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83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F8CC7-5ECB-4C24-B9E6-10950EEF3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9" y="129899"/>
            <a:ext cx="4633056" cy="6598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6907D-36D3-4247-8352-33E46C0E1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06" y="1033594"/>
            <a:ext cx="6381189" cy="351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10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9EFD36D8-0205-406A-BBBC-47A71A66C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356" y="272918"/>
            <a:ext cx="7999792" cy="63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1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C7981A8-8C28-42C1-A506-0CCE25AD2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48" y="538718"/>
            <a:ext cx="7757327" cy="54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61C4C1-5368-49AA-BC8E-79614333FC45}"/>
              </a:ext>
            </a:extLst>
          </p:cNvPr>
          <p:cNvCxnSpPr/>
          <p:nvPr/>
        </p:nvCxnSpPr>
        <p:spPr>
          <a:xfrm>
            <a:off x="6096000" y="3775046"/>
            <a:ext cx="390367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DC93EE-A647-4DA3-A6B5-7F4ED819272B}"/>
              </a:ext>
            </a:extLst>
          </p:cNvPr>
          <p:cNvSpPr txBox="1"/>
          <p:nvPr/>
        </p:nvSpPr>
        <p:spPr>
          <a:xfrm>
            <a:off x="10108734" y="3691156"/>
            <a:ext cx="1702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Sv. Lavrentije u </a:t>
            </a:r>
            <a:r>
              <a:rPr lang="sr-Latn-RS" dirty="0" err="1"/>
              <a:t>luneti</a:t>
            </a:r>
            <a:r>
              <a:rPr lang="sr-Latn-RS" dirty="0"/>
              <a:t>, preko puta ulaza u mauzolej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00E2E5-144B-4C9D-AD34-E8F070FF0409}"/>
              </a:ext>
            </a:extLst>
          </p:cNvPr>
          <p:cNvCxnSpPr/>
          <p:nvPr/>
        </p:nvCxnSpPr>
        <p:spPr>
          <a:xfrm>
            <a:off x="3640822" y="1577130"/>
            <a:ext cx="1233182" cy="80534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C47D0F-997F-4AB1-BCA6-8A051E1F8F3C}"/>
              </a:ext>
            </a:extLst>
          </p:cNvPr>
          <p:cNvCxnSpPr/>
          <p:nvPr/>
        </p:nvCxnSpPr>
        <p:spPr>
          <a:xfrm>
            <a:off x="4966283" y="2416029"/>
            <a:ext cx="134223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24F1C2-AC27-4143-860B-285B05F54C6E}"/>
              </a:ext>
            </a:extLst>
          </p:cNvPr>
          <p:cNvCxnSpPr/>
          <p:nvPr/>
        </p:nvCxnSpPr>
        <p:spPr>
          <a:xfrm flipV="1">
            <a:off x="6416182" y="1484851"/>
            <a:ext cx="847288" cy="93117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CFEAD6-C0FB-4CD7-85DF-2E4877668EA6}"/>
              </a:ext>
            </a:extLst>
          </p:cNvPr>
          <p:cNvCxnSpPr/>
          <p:nvPr/>
        </p:nvCxnSpPr>
        <p:spPr>
          <a:xfrm>
            <a:off x="7317998" y="1459684"/>
            <a:ext cx="2455176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F49FAD4-EC13-46C4-B1D8-444A0A030206}"/>
              </a:ext>
            </a:extLst>
          </p:cNvPr>
          <p:cNvSpPr txBox="1"/>
          <p:nvPr/>
        </p:nvSpPr>
        <p:spPr>
          <a:xfrm>
            <a:off x="9773174" y="1350628"/>
            <a:ext cx="162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apostoli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7C0ADD-47CD-4EA8-911B-EAE845249C05}"/>
              </a:ext>
            </a:extLst>
          </p:cNvPr>
          <p:cNvCxnSpPr/>
          <p:nvPr/>
        </p:nvCxnSpPr>
        <p:spPr>
          <a:xfrm flipV="1">
            <a:off x="6585358" y="538718"/>
            <a:ext cx="3414319" cy="3589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9B97700-39B9-45B0-A464-D0E8E385A44E}"/>
              </a:ext>
            </a:extLst>
          </p:cNvPr>
          <p:cNvSpPr txBox="1"/>
          <p:nvPr/>
        </p:nvSpPr>
        <p:spPr>
          <a:xfrm>
            <a:off x="9932565" y="200795"/>
            <a:ext cx="1624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/>
              <a:t>Pandantifi</a:t>
            </a:r>
            <a:r>
              <a:rPr lang="sr-Latn-RS" dirty="0"/>
              <a:t> sa simbolima jevanđelista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31B720-6533-4ABE-82A4-B9CD823B6EBF}"/>
              </a:ext>
            </a:extLst>
          </p:cNvPr>
          <p:cNvCxnSpPr/>
          <p:nvPr/>
        </p:nvCxnSpPr>
        <p:spPr>
          <a:xfrm>
            <a:off x="8833607" y="2718033"/>
            <a:ext cx="1166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FE4BC1D-2350-4293-A0AC-F2C9E7BC3D84}"/>
              </a:ext>
            </a:extLst>
          </p:cNvPr>
          <p:cNvSpPr txBox="1"/>
          <p:nvPr/>
        </p:nvSpPr>
        <p:spPr>
          <a:xfrm>
            <a:off x="9932565" y="2382473"/>
            <a:ext cx="212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Vreža </a:t>
            </a:r>
            <a:r>
              <a:rPr lang="sr-Latn-RS" dirty="0" err="1"/>
              <a:t>akantusa</a:t>
            </a:r>
            <a:r>
              <a:rPr lang="sr-Latn-RS" dirty="0"/>
              <a:t>; jeleni u </a:t>
            </a:r>
            <a:r>
              <a:rPr lang="sr-Latn-RS" dirty="0" err="1"/>
              <a:t>lunetama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6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B4AFF-9A04-4FA6-95A4-040EAC361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47" y="347527"/>
            <a:ext cx="8532800" cy="568415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D35732-2D3D-40D0-8DF1-6528BE4F1876}"/>
              </a:ext>
            </a:extLst>
          </p:cNvPr>
          <p:cNvCxnSpPr/>
          <p:nvPr/>
        </p:nvCxnSpPr>
        <p:spPr>
          <a:xfrm>
            <a:off x="10209402" y="3766657"/>
            <a:ext cx="3439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E92ED8-4E0B-4AF6-807D-6DB06E52451C}"/>
              </a:ext>
            </a:extLst>
          </p:cNvPr>
          <p:cNvSpPr txBox="1"/>
          <p:nvPr/>
        </p:nvSpPr>
        <p:spPr>
          <a:xfrm>
            <a:off x="10551953" y="3540154"/>
            <a:ext cx="157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Dobri pastir, iznad ulaza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D44A8A-943B-452D-85A2-5B1FFD3FD315}"/>
              </a:ext>
            </a:extLst>
          </p:cNvPr>
          <p:cNvCxnSpPr/>
          <p:nvPr/>
        </p:nvCxnSpPr>
        <p:spPr>
          <a:xfrm>
            <a:off x="981512" y="2575420"/>
            <a:ext cx="5956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9C0A5E-C718-4E87-8B23-95EED42F991F}"/>
              </a:ext>
            </a:extLst>
          </p:cNvPr>
          <p:cNvSpPr txBox="1"/>
          <p:nvPr/>
        </p:nvSpPr>
        <p:spPr>
          <a:xfrm>
            <a:off x="153594" y="2340529"/>
            <a:ext cx="1208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Sv. Lavrentije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DE2805-B198-466C-BD6D-FAA4FAFC9203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6325299" y="184666"/>
            <a:ext cx="1157681" cy="251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546393-8D4E-416B-8FEE-DCCD3DA3A655}"/>
              </a:ext>
            </a:extLst>
          </p:cNvPr>
          <p:cNvSpPr txBox="1"/>
          <p:nvPr/>
        </p:nvSpPr>
        <p:spPr>
          <a:xfrm>
            <a:off x="7482980" y="0"/>
            <a:ext cx="253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/>
              <a:t>Crux</a:t>
            </a:r>
            <a:r>
              <a:rPr lang="sr-Latn-RS" dirty="0"/>
              <a:t> </a:t>
            </a:r>
            <a:r>
              <a:rPr lang="sr-Latn-RS" dirty="0" err="1"/>
              <a:t>gemmata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60C44CD-C652-46B4-8DAC-95AFDB5BB373}"/>
              </a:ext>
            </a:extLst>
          </p:cNvPr>
          <p:cNvSpPr/>
          <p:nvPr/>
        </p:nvSpPr>
        <p:spPr>
          <a:xfrm>
            <a:off x="4269996" y="3429000"/>
            <a:ext cx="1686187" cy="129400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5D2018-3B42-40D9-8866-4FF3AF7D5DF6}"/>
              </a:ext>
            </a:extLst>
          </p:cNvPr>
          <p:cNvCxnSpPr/>
          <p:nvPr/>
        </p:nvCxnSpPr>
        <p:spPr>
          <a:xfrm flipH="1">
            <a:off x="3145872" y="4605556"/>
            <a:ext cx="1493240" cy="1728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664529-9BBC-4CC7-9A53-0C91B4E190C3}"/>
              </a:ext>
            </a:extLst>
          </p:cNvPr>
          <p:cNvSpPr txBox="1"/>
          <p:nvPr/>
        </p:nvSpPr>
        <p:spPr>
          <a:xfrm>
            <a:off x="3305262" y="6333492"/>
            <a:ext cx="34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Jeleni se napajaju na izvoru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13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Сродна слика">
            <a:extLst>
              <a:ext uri="{FF2B5EF4-FFF2-40B4-BE49-F238E27FC236}">
                <a16:creationId xmlns:a16="http://schemas.microsoft.com/office/drawing/2014/main" id="{AF8FA8E5-6B48-4FF9-8187-5436B43BB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69" y="216872"/>
            <a:ext cx="9001387" cy="602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ABFB930-B987-44F3-B87D-EAA233E3558C}"/>
              </a:ext>
            </a:extLst>
          </p:cNvPr>
          <p:cNvCxnSpPr/>
          <p:nvPr/>
        </p:nvCxnSpPr>
        <p:spPr>
          <a:xfrm>
            <a:off x="9345336" y="5075339"/>
            <a:ext cx="9982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E1D06D4-6647-4210-B515-4E79ADD4705E}"/>
              </a:ext>
            </a:extLst>
          </p:cNvPr>
          <p:cNvSpPr txBox="1"/>
          <p:nvPr/>
        </p:nvSpPr>
        <p:spPr>
          <a:xfrm>
            <a:off x="10343626" y="4823670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Sv. Lavrentije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EF763A-BB5D-4CD2-9C49-A0EBA58A8518}"/>
              </a:ext>
            </a:extLst>
          </p:cNvPr>
          <p:cNvCxnSpPr/>
          <p:nvPr/>
        </p:nvCxnSpPr>
        <p:spPr>
          <a:xfrm flipV="1">
            <a:off x="755009" y="4714613"/>
            <a:ext cx="1862356" cy="92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47706D5-735C-421E-8787-239B7767A401}"/>
              </a:ext>
            </a:extLst>
          </p:cNvPr>
          <p:cNvSpPr txBox="1"/>
          <p:nvPr/>
        </p:nvSpPr>
        <p:spPr>
          <a:xfrm>
            <a:off x="67112" y="4504888"/>
            <a:ext cx="102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Jeleni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1AADEE-3131-46F4-9758-41E6ED28A00A}"/>
              </a:ext>
            </a:extLst>
          </p:cNvPr>
          <p:cNvCxnSpPr/>
          <p:nvPr/>
        </p:nvCxnSpPr>
        <p:spPr>
          <a:xfrm flipV="1">
            <a:off x="8456103" y="2726422"/>
            <a:ext cx="1887523" cy="75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AF04EB7-42BF-4EA4-9626-D517C5B0DACE}"/>
              </a:ext>
            </a:extLst>
          </p:cNvPr>
          <p:cNvSpPr txBox="1"/>
          <p:nvPr/>
        </p:nvSpPr>
        <p:spPr>
          <a:xfrm>
            <a:off x="10519794" y="2684477"/>
            <a:ext cx="931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apostoli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50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203</Words>
  <Application>Microsoft Office PowerPoint</Application>
  <PresentationFormat>Widescreen</PresentationFormat>
  <Paragraphs>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Mauzolej Gale Placidije, Ravena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Mauzolej Gale Placidije, Ravena</dc:title>
  <dc:creator>Branka</dc:creator>
  <cp:lastModifiedBy>Branka</cp:lastModifiedBy>
  <cp:revision>9</cp:revision>
  <dcterms:created xsi:type="dcterms:W3CDTF">2020-03-25T21:40:06Z</dcterms:created>
  <dcterms:modified xsi:type="dcterms:W3CDTF">2020-03-28T11:41:00Z</dcterms:modified>
</cp:coreProperties>
</file>