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425" r:id="rId20"/>
    <p:sldId id="426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8" r:id="rId38"/>
    <p:sldId id="29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DF16-070A-471B-8021-914909DD760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A288-DE2E-456D-8EB3-90ED4229D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DF16-070A-471B-8021-914909DD760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A288-DE2E-456D-8EB3-90ED4229D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DF16-070A-471B-8021-914909DD760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A288-DE2E-456D-8EB3-90ED4229D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DF16-070A-471B-8021-914909DD760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A288-DE2E-456D-8EB3-90ED4229D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DF16-070A-471B-8021-914909DD760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A288-DE2E-456D-8EB3-90ED4229D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DF16-070A-471B-8021-914909DD760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A288-DE2E-456D-8EB3-90ED4229D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DF16-070A-471B-8021-914909DD760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A288-DE2E-456D-8EB3-90ED4229D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DF16-070A-471B-8021-914909DD760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A288-DE2E-456D-8EB3-90ED4229D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DF16-070A-471B-8021-914909DD760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A288-DE2E-456D-8EB3-90ED4229D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DF16-070A-471B-8021-914909DD760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A288-DE2E-456D-8EB3-90ED4229D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DF16-070A-471B-8021-914909DD760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A288-DE2E-456D-8EB3-90ED4229D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DDF16-070A-471B-8021-914909DD760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2A288-DE2E-456D-8EB3-90ED4229D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ma.org/collection/works/7981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kunstmuseum.nl/en/collection/dunes-domburg?origin=gm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sr-Latn-CS"/>
              <a:t>piet mondrian (</a:t>
            </a:r>
            <a:r>
              <a:rPr lang="en-US"/>
              <a:t>1872</a:t>
            </a:r>
            <a:r>
              <a:rPr lang="sr-Latn-CS"/>
              <a:t>-</a:t>
            </a:r>
            <a:r>
              <a:rPr lang="en-US"/>
              <a:t>1944)</a:t>
            </a:r>
          </a:p>
        </p:txBody>
      </p:sp>
      <p:pic>
        <p:nvPicPr>
          <p:cNvPr id="40963" name="Picture 2" descr="File:Piet Mondria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3657600" cy="489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457200" y="6248400"/>
            <a:ext cx="1989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Pit </a:t>
            </a:r>
            <a:r>
              <a:rPr lang="en-US" dirty="0" err="1" smtClean="0">
                <a:latin typeface="Calibri" pitchFamily="34" charset="0"/>
              </a:rPr>
              <a:t>Mondri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en-US" dirty="0" smtClean="0">
                <a:latin typeface="Calibri" pitchFamily="34" charset="0"/>
              </a:rPr>
              <a:t>an </a:t>
            </a:r>
            <a:r>
              <a:rPr lang="en-US" dirty="0">
                <a:latin typeface="Calibri" pitchFamily="34" charset="0"/>
              </a:rPr>
              <a:t>1899</a:t>
            </a:r>
          </a:p>
        </p:txBody>
      </p:sp>
      <p:pic>
        <p:nvPicPr>
          <p:cNvPr id="40965" name="Picture 4" descr="File:Piet Mondrian and Pétro van Doesbur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219200"/>
            <a:ext cx="3200400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5334000" y="5934670"/>
            <a:ext cx="3810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700" dirty="0" err="1" smtClean="0">
                <a:latin typeface="Calibri" pitchFamily="34" charset="0"/>
              </a:rPr>
              <a:t>Mondri</a:t>
            </a:r>
            <a:r>
              <a:rPr lang="sr-Latn-RS" sz="1700" dirty="0" smtClean="0">
                <a:latin typeface="Calibri" pitchFamily="34" charset="0"/>
              </a:rPr>
              <a:t>j</a:t>
            </a:r>
            <a:r>
              <a:rPr lang="en-US" sz="1700" dirty="0" smtClean="0">
                <a:latin typeface="Calibri" pitchFamily="34" charset="0"/>
              </a:rPr>
              <a:t>an </a:t>
            </a:r>
            <a:r>
              <a:rPr lang="sr-Latn-RS" sz="1700" dirty="0" smtClean="0">
                <a:latin typeface="Calibri" pitchFamily="34" charset="0"/>
              </a:rPr>
              <a:t>i </a:t>
            </a:r>
            <a:r>
              <a:rPr lang="en-US" sz="1700" dirty="0" err="1" smtClean="0">
                <a:latin typeface="Calibri" pitchFamily="34" charset="0"/>
              </a:rPr>
              <a:t>Nel</a:t>
            </a:r>
            <a:r>
              <a:rPr lang="sr-Latn-RS" sz="1700" dirty="0" smtClean="0">
                <a:latin typeface="Calibri" pitchFamily="34" charset="0"/>
              </a:rPr>
              <a:t>i</a:t>
            </a:r>
            <a:r>
              <a:rPr lang="en-US" sz="1700" dirty="0" smtClean="0">
                <a:latin typeface="Calibri" pitchFamily="34" charset="0"/>
              </a:rPr>
              <a:t> </a:t>
            </a:r>
            <a:r>
              <a:rPr lang="en-US" sz="1700" dirty="0">
                <a:latin typeface="Calibri" pitchFamily="34" charset="0"/>
              </a:rPr>
              <a:t>van </a:t>
            </a:r>
            <a:r>
              <a:rPr lang="en-US" sz="1700" dirty="0" smtClean="0">
                <a:latin typeface="Calibri" pitchFamily="34" charset="0"/>
              </a:rPr>
              <a:t>D</a:t>
            </a:r>
            <a:r>
              <a:rPr lang="sr-Latn-RS" sz="1700" dirty="0" smtClean="0">
                <a:latin typeface="Calibri" pitchFamily="34" charset="0"/>
              </a:rPr>
              <a:t>us</a:t>
            </a:r>
            <a:r>
              <a:rPr lang="en-US" sz="1700" dirty="0" smtClean="0">
                <a:latin typeface="Calibri" pitchFamily="34" charset="0"/>
              </a:rPr>
              <a:t>burg </a:t>
            </a:r>
            <a:r>
              <a:rPr lang="sr-Latn-RS" sz="1700" dirty="0" smtClean="0">
                <a:latin typeface="Calibri" pitchFamily="34" charset="0"/>
              </a:rPr>
              <a:t>u Mondrijanovom pariskom ateljeu</a:t>
            </a:r>
            <a:r>
              <a:rPr lang="en-US" sz="1700" dirty="0" smtClean="0">
                <a:latin typeface="Calibri" pitchFamily="34" charset="0"/>
              </a:rPr>
              <a:t>, </a:t>
            </a:r>
            <a:r>
              <a:rPr lang="en-US" sz="1700" dirty="0">
                <a:latin typeface="Calibri" pitchFamily="34" charset="0"/>
              </a:rPr>
              <a:t>1923</a:t>
            </a:r>
          </a:p>
        </p:txBody>
      </p:sp>
      <p:pic>
        <p:nvPicPr>
          <p:cNvPr id="40967" name="Picture 6" descr="Piet Mondriaan. Gepubliceerd in De Stijl (december 192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219200"/>
            <a:ext cx="22431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Rectangle 7"/>
          <p:cNvSpPr>
            <a:spLocks noChangeArrowheads="1"/>
          </p:cNvSpPr>
          <p:nvPr/>
        </p:nvSpPr>
        <p:spPr bwMode="auto">
          <a:xfrm>
            <a:off x="3733800" y="3657600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decemb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</a:t>
            </a:r>
            <a:r>
              <a:rPr lang="en-US" dirty="0">
                <a:latin typeface="Calibri" pitchFamily="34" charset="0"/>
              </a:rPr>
              <a:t>1922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8888" y="0"/>
            <a:ext cx="5345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762000" y="152400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err="1" smtClean="0">
                <a:latin typeface="Calibri" pitchFamily="34" charset="0"/>
              </a:rPr>
              <a:t>C</a:t>
            </a:r>
            <a:r>
              <a:rPr lang="en-US" dirty="0" err="1" smtClean="0">
                <a:latin typeface="Calibri" pitchFamily="34" charset="0"/>
              </a:rPr>
              <a:t>ornelis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de </a:t>
            </a:r>
            <a:r>
              <a:rPr lang="sr-Latn-RS" dirty="0" smtClean="0">
                <a:latin typeface="Calibri" pitchFamily="34" charset="0"/>
              </a:rPr>
              <a:t>H</a:t>
            </a:r>
            <a:r>
              <a:rPr lang="en-US" dirty="0" err="1" smtClean="0">
                <a:latin typeface="Calibri" pitchFamily="34" charset="0"/>
              </a:rPr>
              <a:t>eem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1631-1695</a:t>
            </a:r>
            <a:r>
              <a:rPr lang="sr-Latn-CS" dirty="0" smtClean="0">
                <a:latin typeface="Calibri" pitchFamily="34" charset="0"/>
              </a:rPr>
              <a:t>),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i="1" dirty="0" smtClean="0">
                <a:latin typeface="Calibri" pitchFamily="34" charset="0"/>
              </a:rPr>
              <a:t>Mrtva priroda sa cvećem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53x42,5cm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pietmondrian.info/mondrian-at-a-glance/immagini-glance/dipinti-grandi-480/oostzijdse-mill-with-woman-1902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52400"/>
            <a:ext cx="7239000" cy="61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00200" y="6324600"/>
            <a:ext cx="57556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1600" dirty="0" smtClean="0">
                <a:latin typeface="Calibri" pitchFamily="34" charset="0"/>
              </a:rPr>
              <a:t>Pit Mondrijan, </a:t>
            </a:r>
            <a:r>
              <a:rPr lang="sr-Latn-RS" sz="1600" i="1" dirty="0" smtClean="0">
                <a:latin typeface="Calibri" pitchFamily="34" charset="0"/>
              </a:rPr>
              <a:t>Vetrenjača Oustejdse sa ženom</a:t>
            </a:r>
            <a:r>
              <a:rPr lang="sr-Latn-RS" sz="1600" dirty="0" smtClean="0">
                <a:latin typeface="Calibri" pitchFamily="34" charset="0"/>
              </a:rPr>
              <a:t>,</a:t>
            </a:r>
            <a:r>
              <a:rPr lang="sr-Latn-CS" sz="1600" dirty="0" smtClean="0">
                <a:latin typeface="Calibri" pitchFamily="34" charset="0"/>
              </a:rPr>
              <a:t> 1902, ulje na platnu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8077200" cy="638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1143000" y="6443246"/>
            <a:ext cx="66375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sz="1600" dirty="0" smtClean="0">
                <a:latin typeface="Calibri" pitchFamily="34" charset="0"/>
              </a:rPr>
              <a:t>J</a:t>
            </a:r>
            <a:r>
              <a:rPr lang="en-US" sz="1600" dirty="0" err="1" smtClean="0">
                <a:latin typeface="Calibri" pitchFamily="34" charset="0"/>
              </a:rPr>
              <a:t>acob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sr-Latn-RS" sz="1600" dirty="0" smtClean="0">
                <a:latin typeface="Calibri" pitchFamily="34" charset="0"/>
              </a:rPr>
              <a:t>I</a:t>
            </a:r>
            <a:r>
              <a:rPr lang="en-US" sz="1600" dirty="0" err="1" smtClean="0">
                <a:latin typeface="Calibri" pitchFamily="34" charset="0"/>
              </a:rPr>
              <a:t>saackszon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van </a:t>
            </a:r>
            <a:r>
              <a:rPr lang="sr-Latn-RS" sz="1600" dirty="0" err="1" smtClean="0">
                <a:latin typeface="Calibri" pitchFamily="34" charset="0"/>
              </a:rPr>
              <a:t>R</a:t>
            </a:r>
            <a:r>
              <a:rPr lang="en-US" sz="1600" dirty="0" err="1" smtClean="0">
                <a:latin typeface="Calibri" pitchFamily="34" charset="0"/>
              </a:rPr>
              <a:t>uisdal</a:t>
            </a:r>
            <a:r>
              <a:rPr lang="en-US" sz="1600" i="1" dirty="0" smtClean="0">
                <a:latin typeface="Calibri" pitchFamily="34" charset="0"/>
              </a:rPr>
              <a:t>,</a:t>
            </a:r>
            <a:r>
              <a:rPr lang="sr-Latn-RS" sz="1600" i="1" dirty="0" smtClean="0">
                <a:latin typeface="Calibri" pitchFamily="34" charset="0"/>
              </a:rPr>
              <a:t> Pejzaž sa crkvom i selom</a:t>
            </a:r>
            <a:r>
              <a:rPr lang="sr-Latn-RS" sz="1600" dirty="0" smtClean="0">
                <a:latin typeface="Calibri" pitchFamily="34" charset="0"/>
              </a:rPr>
              <a:t>,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1665-70, 59,1x73,2cm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30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6248400" y="5782270"/>
            <a:ext cx="27463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dirty="0">
                <a:latin typeface="Calibri" pitchFamily="34" charset="0"/>
              </a:rPr>
              <a:t>J</a:t>
            </a:r>
            <a:r>
              <a:rPr lang="sr-Latn-CS" dirty="0" smtClean="0">
                <a:latin typeface="Calibri" pitchFamily="34" charset="0"/>
              </a:rPr>
              <a:t>acob Isaackszon </a:t>
            </a:r>
            <a:r>
              <a:rPr lang="sr-Latn-CS" dirty="0">
                <a:latin typeface="Calibri" pitchFamily="34" charset="0"/>
              </a:rPr>
              <a:t>van </a:t>
            </a:r>
            <a:r>
              <a:rPr lang="sr-Latn-CS" dirty="0" smtClean="0">
                <a:latin typeface="Calibri" pitchFamily="34" charset="0"/>
              </a:rPr>
              <a:t>Ruisdal, </a:t>
            </a:r>
            <a:r>
              <a:rPr lang="sr-Latn-CS" i="1" dirty="0" smtClean="0">
                <a:latin typeface="Calibri" pitchFamily="34" charset="0"/>
              </a:rPr>
              <a:t>Poged na Harlem,</a:t>
            </a:r>
            <a:endParaRPr lang="sr-Latn-CS" i="1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1665</a:t>
            </a:r>
            <a:r>
              <a:rPr lang="en-US" dirty="0">
                <a:latin typeface="Calibri" pitchFamily="34" charset="0"/>
              </a:rPr>
              <a:t>, 62,2x55,2cm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wga.hu/art/g/gogh_van/02/nuenen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0" y="60960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>
                <a:latin typeface="Calibri" pitchFamily="34" charset="0"/>
              </a:rPr>
              <a:t>Van </a:t>
            </a:r>
            <a:r>
              <a:rPr lang="sr-Latn-CS" dirty="0" smtClean="0">
                <a:latin typeface="Calibri" pitchFamily="34" charset="0"/>
              </a:rPr>
              <a:t>Gog, </a:t>
            </a:r>
            <a:r>
              <a:rPr lang="sr-Latn-CS" i="1" dirty="0" smtClean="0">
                <a:latin typeface="Calibri" pitchFamily="34" charset="0"/>
              </a:rPr>
              <a:t>Bašta pastora u Nojnenu po snegu</a:t>
            </a:r>
            <a:r>
              <a:rPr lang="sr-Latn-CS" dirty="0" smtClean="0">
                <a:latin typeface="Calibri" pitchFamily="34" charset="0"/>
              </a:rPr>
              <a:t>, januar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1885, 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43 x 78 cm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Armand Hammer Collection, Los Angeles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1.bp.blogspot.com/-RgwPXn8O2ac/UW1SA_NmTVI/AAAAAAAAFDg/sehJRnUPifo/s1600/Oberlin+Mondrian+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838200"/>
            <a:ext cx="60483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228600" y="15240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 smtClean="0">
                <a:latin typeface="Calibri" pitchFamily="34" charset="0"/>
              </a:rPr>
              <a:t>Pit Mondrijan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1904, </a:t>
            </a:r>
            <a:r>
              <a:rPr lang="sr-Latn-RS" i="1" dirty="0" smtClean="0">
                <a:latin typeface="Calibri" pitchFamily="34" charset="0"/>
              </a:rPr>
              <a:t>Farma u </a:t>
            </a:r>
            <a:r>
              <a:rPr lang="en-US" i="1" dirty="0" smtClean="0">
                <a:latin typeface="Calibri" pitchFamily="34" charset="0"/>
              </a:rPr>
              <a:t>Brabant</a:t>
            </a:r>
            <a:r>
              <a:rPr lang="sr-Latn-RS" i="1" dirty="0" smtClean="0">
                <a:latin typeface="Calibri" pitchFamily="34" charset="0"/>
              </a:rPr>
              <a:t>u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39.8 x 48.3 cm</a:t>
            </a:r>
            <a:r>
              <a:rPr lang="sr-Latn-CS" dirty="0">
                <a:latin typeface="Calibri" pitchFamily="34" charset="0"/>
              </a:rPr>
              <a:t>, The </a:t>
            </a:r>
            <a:r>
              <a:rPr lang="en-US" dirty="0">
                <a:latin typeface="Calibri" pitchFamily="34" charset="0"/>
              </a:rPr>
              <a:t>Allen Museum</a:t>
            </a:r>
            <a:r>
              <a:rPr lang="sr-Latn-CS" dirty="0">
                <a:latin typeface="Calibri" pitchFamily="34" charset="0"/>
              </a:rPr>
              <a:t> Art Memorial, Oberlin College, Ohio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04800" y="5867400"/>
            <a:ext cx="8610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dirty="0">
                <a:latin typeface="Calibri" pitchFamily="34" charset="0"/>
                <a:cs typeface="Times New Roman" pitchFamily="18" charset="0"/>
              </a:rPr>
              <a:t>harmonični </a:t>
            </a:r>
            <a:r>
              <a:rPr lang="hr-HR" dirty="0" smtClean="0">
                <a:latin typeface="Calibri" pitchFamily="34" charset="0"/>
                <a:cs typeface="Times New Roman" pitchFamily="18" charset="0"/>
              </a:rPr>
              <a:t>raspored elemenata </a:t>
            </a:r>
            <a:r>
              <a:rPr lang="hr-HR" dirty="0">
                <a:latin typeface="Calibri" pitchFamily="34" charset="0"/>
                <a:cs typeface="Times New Roman" pitchFamily="18" charset="0"/>
              </a:rPr>
              <a:t>kompozicije, ukrštanje horizontala i vertikala u naturalističkom odnosu, simetrična ili upadljivo i proračunato asimetrična </a:t>
            </a:r>
            <a:r>
              <a:rPr lang="hr-HR" dirty="0" smtClean="0">
                <a:latin typeface="Calibri" pitchFamily="34" charset="0"/>
                <a:cs typeface="Times New Roman" pitchFamily="18" charset="0"/>
              </a:rPr>
              <a:t>prelamanja:</a:t>
            </a:r>
          </a:p>
          <a:p>
            <a:r>
              <a:rPr lang="hr-HR" dirty="0" smtClean="0">
                <a:latin typeface="Calibri" pitchFamily="34" charset="0"/>
                <a:cs typeface="Times New Roman" pitchFamily="18" charset="0"/>
              </a:rPr>
              <a:t>u </a:t>
            </a:r>
            <a:r>
              <a:rPr lang="hr-HR" dirty="0">
                <a:latin typeface="Calibri" pitchFamily="34" charset="0"/>
                <a:cs typeface="Times New Roman" pitchFamily="18" charset="0"/>
              </a:rPr>
              <a:t>osnovi težnja za geometrizacijom.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wga.hu/art/g/gogh_van/01/3drent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41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0" y="5943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>
                <a:latin typeface="Calibri" pitchFamily="34" charset="0"/>
              </a:rPr>
              <a:t>Van Gogh, </a:t>
            </a:r>
            <a:r>
              <a:rPr lang="sr-Latn-RS" i="1" dirty="0" smtClean="0">
                <a:latin typeface="Calibri" pitchFamily="34" charset="0"/>
              </a:rPr>
              <a:t>Seoske kuće</a:t>
            </a:r>
            <a:r>
              <a:rPr lang="sr-Latn-CS" b="1" dirty="0" smtClean="0">
                <a:latin typeface="Calibri" pitchFamily="34" charset="0"/>
              </a:rPr>
              <a:t>, s</a:t>
            </a:r>
            <a:r>
              <a:rPr lang="en-US" dirty="0" err="1" smtClean="0">
                <a:latin typeface="Calibri" pitchFamily="34" charset="0"/>
              </a:rPr>
              <a:t>eptemb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</a:t>
            </a:r>
            <a:r>
              <a:rPr lang="en-US" dirty="0">
                <a:latin typeface="Calibri" pitchFamily="34" charset="0"/>
              </a:rPr>
              <a:t>1883, </a:t>
            </a:r>
            <a:r>
              <a:rPr lang="sr-Latn-RS" dirty="0" smtClean="0">
                <a:latin typeface="Calibri" pitchFamily="34" charset="0"/>
              </a:rPr>
              <a:t>ulje na patnu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36 x 56 cm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Rijksmuseum Vincent van Gogh, Amsterdam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pietmondrian.info/mondrian-at-a-glance/immagini-glance/dipinti-grandi-480/evening-sky-luminous-cloud-streaks-1907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685800"/>
            <a:ext cx="6202363" cy="555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400" y="838200"/>
            <a:ext cx="2514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Holandski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lumini</a:t>
            </a:r>
            <a:r>
              <a:rPr lang="sr-Latn-RS" dirty="0" smtClean="0">
                <a:latin typeface="Calibri" pitchFamily="34" charset="0"/>
              </a:rPr>
              <a:t>zam: sinteza Van Gogove ekspresivne boje i Seraovog sistematizovanja poteza četkom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 descr="Diagram for Natural Landscap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350"/>
            <a:ext cx="21431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8" name="Picture 2" descr="https://thecharnelhouse.org/wp-content/uploads/2015/09/piet-mondrian-dutch-painter-1872-1944-title-the-red-cloud-work-type-painting-paintings-date-1907-material-oil-on-paper-mounted-on-panel-technique-painting-oil-measurements-height-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955405"/>
            <a:ext cx="7010400" cy="590259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276600" y="152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dirty="0" err="1" smtClean="0"/>
              <a:t>Mondri</a:t>
            </a:r>
            <a:r>
              <a:rPr lang="sr-Latn-RS" dirty="0" smtClean="0"/>
              <a:t>j</a:t>
            </a:r>
            <a:r>
              <a:rPr lang="en-US" dirty="0" smtClean="0"/>
              <a:t>an</a:t>
            </a:r>
            <a:r>
              <a:rPr lang="sr-Latn-RS" dirty="0" smtClean="0"/>
              <a:t>, </a:t>
            </a:r>
            <a:r>
              <a:rPr lang="sr-Latn-RS" i="1" dirty="0" smtClean="0"/>
              <a:t>Crveni oblak</a:t>
            </a:r>
            <a:r>
              <a:rPr lang="sr-Latn-RS" dirty="0" smtClean="0"/>
              <a:t>,</a:t>
            </a:r>
            <a:r>
              <a:rPr lang="en-US" dirty="0" smtClean="0"/>
              <a:t> 1907</a:t>
            </a:r>
            <a:r>
              <a:rPr lang="sr-Latn-RS" dirty="0" smtClean="0"/>
              <a:t>,</a:t>
            </a:r>
            <a:r>
              <a:rPr lang="en-US" dirty="0" smtClean="0"/>
              <a:t> </a:t>
            </a:r>
            <a:r>
              <a:rPr lang="sr-Latn-RS" dirty="0" smtClean="0"/>
              <a:t> ulje na papiru,</a:t>
            </a:r>
            <a:r>
              <a:rPr lang="en-US" dirty="0" smtClean="0"/>
              <a:t> 64 </a:t>
            </a:r>
            <a:r>
              <a:rPr lang="sr-Latn-RS" dirty="0" smtClean="0"/>
              <a:t> x </a:t>
            </a:r>
            <a:r>
              <a:rPr lang="en-US" dirty="0" smtClean="0"/>
              <a:t>75 cm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File:Sea after sunset, by Piet Mondria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752600"/>
            <a:ext cx="7620000" cy="4057650"/>
          </a:xfrm>
          <a:prstGeom prst="rect">
            <a:avLst/>
          </a:prstGeom>
          <a:noFill/>
        </p:spPr>
      </p:pic>
      <p:pic>
        <p:nvPicPr>
          <p:cNvPr id="3" name="Picture 2" descr="Diagram for Natural Landscap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28600"/>
            <a:ext cx="21431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828800" y="6172200"/>
            <a:ext cx="575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Mondrijan, </a:t>
            </a:r>
            <a:r>
              <a:rPr lang="sr-Latn-RS" i="1" dirty="0" smtClean="0"/>
              <a:t>More posle zalaska sunca</a:t>
            </a:r>
            <a:r>
              <a:rPr lang="sr-Latn-RS" dirty="0" smtClean="0"/>
              <a:t>, 1909, ulje na kartonu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pietmondrian.info/mondrian-at-a-glance/immagini-glance/dipinti-grandi-480/still-life-1893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0"/>
            <a:ext cx="6324600" cy="599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52400" y="152400"/>
            <a:ext cx="24384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Sami počeci Mondrijanove slikarske karijere mogu se opisati kao naturalistička </a:t>
            </a:r>
            <a:r>
              <a:rPr lang="sr-Latn-CS" dirty="0">
                <a:latin typeface="Calibri" pitchFamily="34" charset="0"/>
              </a:rPr>
              <a:t>faza (mrtve prirode, pejzaži,  ljudske figure</a:t>
            </a:r>
            <a:r>
              <a:rPr lang="sr-Latn-CS" dirty="0" smtClean="0">
                <a:latin typeface="Calibri" pitchFamily="34" charset="0"/>
              </a:rPr>
              <a:t>) pod vidnim uticajem holandske tradicije, pre svega realizma 17. veka.</a:t>
            </a:r>
          </a:p>
          <a:p>
            <a:r>
              <a:rPr lang="hr-HR" dirty="0" smtClean="0">
                <a:latin typeface="Calibri" pitchFamily="34" charset="0"/>
                <a:cs typeface="Times New Roman" pitchFamily="18" charset="0"/>
              </a:rPr>
              <a:t>Sve do 1905. može se govoriti o “realističkom” polazištu, koje se može definisati kao postimpresionističko, ali koje je prilično složeno u pogledu tehnika, sredstava i kulturnih uticaja.</a:t>
            </a:r>
          </a:p>
          <a:p>
            <a:r>
              <a:rPr lang="en-US" dirty="0" err="1" smtClean="0">
                <a:latin typeface="Calibri" pitchFamily="34" charset="0"/>
              </a:rPr>
              <a:t>Oko</a:t>
            </a:r>
            <a:r>
              <a:rPr lang="en-US" dirty="0" smtClean="0">
                <a:latin typeface="Calibri" pitchFamily="34" charset="0"/>
              </a:rPr>
              <a:t> 1908 </a:t>
            </a:r>
            <a:r>
              <a:rPr lang="en-US" dirty="0" err="1" smtClean="0">
                <a:latin typeface="Calibri" pitchFamily="34" charset="0"/>
              </a:rPr>
              <a:t>dolazi</a:t>
            </a:r>
            <a:r>
              <a:rPr lang="en-US" dirty="0" smtClean="0">
                <a:latin typeface="Calibri" pitchFamily="34" charset="0"/>
              </a:rPr>
              <a:t> pod </a:t>
            </a:r>
            <a:r>
              <a:rPr lang="en-US" dirty="0" err="1" smtClean="0">
                <a:latin typeface="Calibri" pitchFamily="34" charset="0"/>
              </a:rPr>
              <a:t>uticaj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Tooroopa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započinje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da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slika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na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način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blizak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simbolizmu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6172200"/>
            <a:ext cx="4859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Pit Mondrijan, </a:t>
            </a:r>
            <a:r>
              <a:rPr lang="sr-Latn-CS" i="1" dirty="0" smtClean="0">
                <a:latin typeface="Calibri" pitchFamily="34" charset="0"/>
              </a:rPr>
              <a:t>Mrtva priroda</a:t>
            </a:r>
            <a:r>
              <a:rPr lang="sr-Latn-CS" dirty="0" smtClean="0">
                <a:latin typeface="Calibri" pitchFamily="34" charset="0"/>
              </a:rPr>
              <a:t>, 1893, ulje na platnu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981200"/>
            <a:ext cx="6154738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2" descr="Diagram for Natural Landscap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81000"/>
            <a:ext cx="21431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3"/>
          <p:cNvSpPr>
            <a:spLocks noChangeArrowheads="1"/>
          </p:cNvSpPr>
          <p:nvPr/>
        </p:nvSpPr>
        <p:spPr bwMode="auto">
          <a:xfrm>
            <a:off x="3200400" y="304800"/>
            <a:ext cx="5486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err="1" smtClean="0">
                <a:latin typeface="Calibri" pitchFamily="34" charset="0"/>
              </a:rPr>
              <a:t>Mondri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en-US" dirty="0" smtClean="0">
                <a:latin typeface="Calibri" pitchFamily="34" charset="0"/>
              </a:rPr>
              <a:t>an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i="1" dirty="0" err="1" smtClean="0"/>
              <a:t>Pogled</a:t>
            </a:r>
            <a:r>
              <a:rPr lang="en-US" i="1" dirty="0" smtClean="0"/>
              <a:t> </a:t>
            </a:r>
            <a:r>
              <a:rPr lang="en-US" i="1" dirty="0" err="1" smtClean="0"/>
              <a:t>sa</a:t>
            </a:r>
            <a:r>
              <a:rPr lang="en-US" i="1" dirty="0" smtClean="0"/>
              <a:t> </a:t>
            </a:r>
            <a:r>
              <a:rPr lang="sr-Latn-RS" i="1" dirty="0" smtClean="0"/>
              <a:t>peščanih </a:t>
            </a:r>
            <a:r>
              <a:rPr lang="en-US" i="1" dirty="0" smtClean="0"/>
              <a:t>din</a:t>
            </a:r>
            <a:r>
              <a:rPr lang="sr-Latn-RS" i="1" dirty="0" smtClean="0"/>
              <a:t>a</a:t>
            </a:r>
            <a:r>
              <a:rPr lang="en-US" i="1" dirty="0" smtClean="0"/>
              <a:t> </a:t>
            </a:r>
            <a:r>
              <a:rPr lang="en-US" i="1" dirty="0" err="1" smtClean="0"/>
              <a:t>sa</a:t>
            </a:r>
            <a:r>
              <a:rPr lang="en-US" i="1" dirty="0" smtClean="0"/>
              <a:t> </a:t>
            </a:r>
            <a:r>
              <a:rPr lang="en-US" i="1" dirty="0" err="1" smtClean="0"/>
              <a:t>plažom</a:t>
            </a:r>
            <a:r>
              <a:rPr lang="en-US" i="1" dirty="0" smtClean="0"/>
              <a:t>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i="1" dirty="0" err="1" smtClean="0"/>
              <a:t>molovima</a:t>
            </a:r>
            <a:r>
              <a:rPr lang="sr-Latn-RS" i="1" dirty="0" smtClean="0"/>
              <a:t>,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</a:rPr>
              <a:t>Domburg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1909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en-US" dirty="0" smtClean="0"/>
              <a:t>28.5 x 38.5 cm</a:t>
            </a:r>
            <a:r>
              <a:rPr lang="sr-Latn-RS" dirty="0" smtClean="0"/>
              <a:t>, ulje i olovka na kartonu, MoMA</a:t>
            </a:r>
            <a:endParaRPr lang="sr-Latn-RS" dirty="0" smtClean="0">
              <a:latin typeface="Calibri" pitchFamily="34" charset="0"/>
            </a:endParaRPr>
          </a:p>
          <a:p>
            <a:pPr algn="r"/>
            <a:r>
              <a:rPr lang="sr-Latn-RS" dirty="0" smtClean="0">
                <a:latin typeface="Calibri" pitchFamily="34" charset="0"/>
              </a:rPr>
              <a:t>videti na: </a:t>
            </a:r>
            <a:r>
              <a:rPr lang="en-US" dirty="0" smtClean="0">
                <a:hlinkClick r:id="rId4"/>
              </a:rPr>
              <a:t>https://www.moma.org/collection/works/79812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2" descr="Diagram for Natural Landscap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431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2" name="Picture 2" descr="Piet Mondrian (1872–1944) -Pointillist Dune Study, Crest at Left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600200"/>
            <a:ext cx="6705600" cy="503758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0" y="762000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sr-Latn-RS" dirty="0" smtClean="0"/>
              <a:t>Mondrijan, Poentilistička studija peščane dine, 1909-1910, ulje na kartonu, </a:t>
            </a:r>
            <a:r>
              <a:rPr lang="en-US" dirty="0" smtClean="0"/>
              <a:t>30 x 39.4 cm</a:t>
            </a:r>
            <a:r>
              <a:rPr lang="sr-Latn-R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2" descr="Diagram for Natural Landscap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431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8" name="Picture 2" descr="Piet Mondriaan [1872-1944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762000"/>
            <a:ext cx="6049108" cy="40957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38400" y="51816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Mondri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en-US" dirty="0" smtClean="0">
                <a:latin typeface="Calibri" pitchFamily="34" charset="0"/>
              </a:rPr>
              <a:t>an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i="1" dirty="0" smtClean="0">
                <a:latin typeface="Calibri" pitchFamily="34" charset="0"/>
              </a:rPr>
              <a:t>P</a:t>
            </a:r>
            <a:r>
              <a:rPr lang="sr-Latn-RS" i="1" dirty="0" smtClean="0"/>
              <a:t>ešćane </a:t>
            </a:r>
            <a:r>
              <a:rPr lang="en-US" i="1" dirty="0" smtClean="0"/>
              <a:t>din</a:t>
            </a:r>
            <a:r>
              <a:rPr lang="sr-Latn-RS" i="1" dirty="0" smtClean="0"/>
              <a:t>e u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</a:rPr>
              <a:t>Domburg</a:t>
            </a:r>
            <a:r>
              <a:rPr lang="sr-Latn-RS" i="1" dirty="0" smtClean="0">
                <a:latin typeface="Calibri" pitchFamily="34" charset="0"/>
              </a:rPr>
              <a:t>u</a:t>
            </a:r>
            <a:r>
              <a:rPr lang="sr-Latn-RS" dirty="0" smtClean="0">
                <a:latin typeface="Calibri" pitchFamily="34" charset="0"/>
              </a:rPr>
              <a:t>, 1910, ulje na platnu, </a:t>
            </a:r>
            <a:r>
              <a:rPr lang="en-US" dirty="0" smtClean="0"/>
              <a:t>65.5 </a:t>
            </a:r>
            <a:r>
              <a:rPr lang="sr-Latn-RS" dirty="0" smtClean="0"/>
              <a:t>x </a:t>
            </a:r>
            <a:r>
              <a:rPr lang="en-US" dirty="0" smtClean="0"/>
              <a:t>96 cm</a:t>
            </a:r>
            <a:r>
              <a:rPr lang="sr-Latn-RS" dirty="0" smtClean="0"/>
              <a:t>, </a:t>
            </a:r>
            <a:r>
              <a:rPr lang="en-US" dirty="0" err="1" smtClean="0"/>
              <a:t>Gemeentemuseum</a:t>
            </a:r>
            <a:r>
              <a:rPr lang="en-US" dirty="0" smtClean="0"/>
              <a:t> Den Haag</a:t>
            </a:r>
            <a:r>
              <a:rPr lang="sr-Latn-RS" dirty="0" smtClean="0"/>
              <a:t>; videti na: </a:t>
            </a:r>
            <a:r>
              <a:rPr lang="en-US" dirty="0" smtClean="0">
                <a:hlinkClick r:id="rId4"/>
              </a:rPr>
              <a:t>https://www.kunstmuseum.nl/en/collection/dunes-domburg?origin=gm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2.bp.blogspot.com/_fhpe9m3pqzA/TUquTTKyvdI/AAAAAAAAAKg/hpWrmFsUEW8/s1600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371600"/>
            <a:ext cx="71437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1981200" y="228600"/>
            <a:ext cx="4953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Calibri" pitchFamily="34" charset="0"/>
              </a:rPr>
              <a:t>Mondri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en-US" dirty="0" smtClean="0">
                <a:latin typeface="Calibri" pitchFamily="34" charset="0"/>
              </a:rPr>
              <a:t>an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 </a:t>
            </a:r>
            <a:r>
              <a:rPr lang="sr-Latn-RS" i="1" dirty="0" smtClean="0">
                <a:latin typeface="Calibri" pitchFamily="34" charset="0"/>
              </a:rPr>
              <a:t>Pejzaž sa peščanim dinama</a:t>
            </a:r>
            <a:r>
              <a:rPr lang="sr-Latn-RS" b="1" i="1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1910/11</a:t>
            </a:r>
            <a:r>
              <a:rPr lang="sr-Latn-RS" dirty="0" smtClean="0">
                <a:latin typeface="Calibri" pitchFamily="34" charset="0"/>
              </a:rPr>
              <a:t>, ulje n platnu, </a:t>
            </a:r>
            <a:r>
              <a:rPr lang="en-US" dirty="0" smtClean="0">
                <a:latin typeface="Calibri" pitchFamily="34" charset="0"/>
              </a:rPr>
              <a:t>141 </a:t>
            </a:r>
            <a:r>
              <a:rPr lang="en-US" dirty="0">
                <a:latin typeface="Calibri" pitchFamily="34" charset="0"/>
              </a:rPr>
              <a:t>x </a:t>
            </a:r>
            <a:r>
              <a:rPr lang="en-US" dirty="0" smtClean="0">
                <a:latin typeface="Calibri" pitchFamily="34" charset="0"/>
              </a:rPr>
              <a:t>239</a:t>
            </a:r>
            <a:r>
              <a:rPr lang="sr-Latn-RS" dirty="0" smtClean="0">
                <a:latin typeface="Calibri" pitchFamily="34" charset="0"/>
              </a:rPr>
              <a:t> cm, </a:t>
            </a:r>
            <a:r>
              <a:rPr lang="en-US" dirty="0" err="1" smtClean="0">
                <a:latin typeface="Calibri" pitchFamily="34" charset="0"/>
              </a:rPr>
              <a:t>Gemeentemuseum</a:t>
            </a:r>
            <a:r>
              <a:rPr lang="en-US" dirty="0">
                <a:latin typeface="Calibri" pitchFamily="34" charset="0"/>
              </a:rPr>
              <a:t>, the Hague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304925"/>
            <a:ext cx="68580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1" name="Rectangle 2"/>
          <p:cNvSpPr>
            <a:spLocks noChangeArrowheads="1"/>
          </p:cNvSpPr>
          <p:nvPr/>
        </p:nvSpPr>
        <p:spPr bwMode="auto">
          <a:xfrm>
            <a:off x="1066800" y="76200"/>
            <a:ext cx="6858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 smtClean="0">
                <a:latin typeface="Calibri" pitchFamily="34" charset="0"/>
              </a:rPr>
              <a:t>U prvoj deceniji 20. veka Mondrijan se suočava sa pitanjima o beskonačnosti </a:t>
            </a:r>
            <a:r>
              <a:rPr lang="sr-Latn-CS" dirty="0">
                <a:latin typeface="Calibri" pitchFamily="34" charset="0"/>
              </a:rPr>
              <a:t>prirode – pridružuje se Holandskom teozofskom društvu 1909. koje je kao centralni problem razmatralo zajednicu pojedinca sa univerzumom (foto </a:t>
            </a:r>
            <a:r>
              <a:rPr lang="en-US" dirty="0">
                <a:latin typeface="Calibri" pitchFamily="34" charset="0"/>
              </a:rPr>
              <a:t> Alfred</a:t>
            </a:r>
            <a:r>
              <a:rPr lang="sr-Latn-C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Waldenburg</a:t>
            </a:r>
            <a:r>
              <a:rPr lang="en-US" dirty="0">
                <a:latin typeface="Calibri" pitchFamily="34" charset="0"/>
              </a:rPr>
              <a:t>,</a:t>
            </a:r>
            <a:r>
              <a:rPr lang="sr-Latn-CS" dirty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1908)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schikelgruber.net/files/mondrian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66298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165918" y="24825"/>
            <a:ext cx="83684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r-Latn-RS" sz="1600" dirty="0" smtClean="0">
                <a:latin typeface="Calibri" pitchFamily="34" charset="0"/>
              </a:rPr>
              <a:t>Pit Mondrijan, </a:t>
            </a:r>
            <a:r>
              <a:rPr lang="sr-Latn-RS" sz="1600" i="1" dirty="0" smtClean="0">
                <a:latin typeface="Calibri" pitchFamily="34" charset="0"/>
              </a:rPr>
              <a:t>Evolucija</a:t>
            </a:r>
            <a:r>
              <a:rPr lang="sr-Latn-RS" sz="1600" dirty="0" smtClean="0">
                <a:latin typeface="Calibri" pitchFamily="34" charset="0"/>
              </a:rPr>
              <a:t>, triptih, 1910, </a:t>
            </a:r>
            <a:r>
              <a:rPr lang="en-US" sz="1600" dirty="0" smtClean="0"/>
              <a:t>178 x 85 cm </a:t>
            </a:r>
            <a:r>
              <a:rPr lang="sr-Latn-RS" sz="1600" dirty="0" smtClean="0"/>
              <a:t>, ulje na platnu,</a:t>
            </a:r>
            <a:r>
              <a:rPr lang="en-US" sz="1600" dirty="0">
                <a:latin typeface="Calibri" pitchFamily="34" charset="0"/>
              </a:rPr>
              <a:t> </a:t>
            </a:r>
            <a:r>
              <a:rPr lang="en-US" sz="1600" dirty="0" smtClean="0"/>
              <a:t> </a:t>
            </a:r>
            <a:r>
              <a:rPr lang="en-US" sz="1600" dirty="0" err="1" smtClean="0"/>
              <a:t>Gemeentemuseum</a:t>
            </a:r>
            <a:r>
              <a:rPr lang="en-US" sz="1600" dirty="0" smtClean="0"/>
              <a:t> den Haag, Hague, Netherlands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4.bp.blogspot.com/-hJEUYoKBWvc/Th_R1RK4fcI/AAAAAAAAAWM/Oihd_9919QU/s1600/Piet+Mondrian%252C+Passionflower%252C+19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838200"/>
            <a:ext cx="34671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533400" y="838200"/>
            <a:ext cx="3581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CS" dirty="0">
                <a:latin typeface="Calibri" pitchFamily="34" charset="0"/>
              </a:rPr>
              <a:t>P</a:t>
            </a:r>
            <a:r>
              <a:rPr lang="en-US" dirty="0" err="1">
                <a:latin typeface="Calibri" pitchFamily="34" charset="0"/>
              </a:rPr>
              <a:t>iet</a:t>
            </a:r>
            <a:r>
              <a:rPr lang="en-US" dirty="0">
                <a:latin typeface="Calibri" pitchFamily="34" charset="0"/>
              </a:rPr>
              <a:t> Mondrian, </a:t>
            </a:r>
            <a:r>
              <a:rPr lang="sr-Latn-RS" i="1" dirty="0" smtClean="0">
                <a:latin typeface="Calibri" pitchFamily="34" charset="0"/>
              </a:rPr>
              <a:t>Pasiflora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oko 1901-</a:t>
            </a:r>
            <a:r>
              <a:rPr lang="en-US" dirty="0" smtClean="0">
                <a:latin typeface="Calibri" pitchFamily="34" charset="0"/>
              </a:rPr>
              <a:t>1908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 72.5 </a:t>
            </a:r>
            <a:r>
              <a:rPr lang="sr-Latn-RS" dirty="0" smtClean="0">
                <a:latin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</a:rPr>
              <a:t> 47.5 cm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Gemeentemuseum</a:t>
            </a:r>
            <a:r>
              <a:rPr lang="en-US" dirty="0" smtClean="0">
                <a:latin typeface="Calibri" pitchFamily="34" charset="0"/>
              </a:rPr>
              <a:t> Den Haag</a:t>
            </a:r>
            <a:r>
              <a:rPr lang="sr-Latn-R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838200"/>
            <a:ext cx="54578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5" name="Rectangle 5"/>
          <p:cNvSpPr>
            <a:spLocks noChangeArrowheads="1"/>
          </p:cNvSpPr>
          <p:nvPr/>
        </p:nvSpPr>
        <p:spPr bwMode="auto">
          <a:xfrm>
            <a:off x="5943600" y="838200"/>
            <a:ext cx="2743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Pit Mondrijan, </a:t>
            </a:r>
            <a:r>
              <a:rPr lang="sr-Latn-RS" i="1" dirty="0" smtClean="0">
                <a:latin typeface="Calibri" pitchFamily="34" charset="0"/>
              </a:rPr>
              <a:t>Hrizantema</a:t>
            </a:r>
            <a:r>
              <a:rPr lang="sr-Latn-RS" dirty="0" smtClean="0">
                <a:latin typeface="Calibri" pitchFamily="34" charset="0"/>
              </a:rPr>
              <a:t>, oko </a:t>
            </a:r>
            <a:r>
              <a:rPr lang="en-US" dirty="0" smtClean="0">
                <a:latin typeface="Calibri" pitchFamily="34" charset="0"/>
              </a:rPr>
              <a:t>1908-</a:t>
            </a:r>
            <a:r>
              <a:rPr lang="sr-Latn-RS" dirty="0" smtClean="0">
                <a:latin typeface="Calibri" pitchFamily="34" charset="0"/>
              </a:rPr>
              <a:t>1909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smtClean="0"/>
              <a:t>25.4 x 28.6 cm</a:t>
            </a:r>
            <a:r>
              <a:rPr lang="sr-Latn-RS" dirty="0" smtClean="0"/>
              <a:t>, olovka</a:t>
            </a:r>
            <a:r>
              <a:rPr lang="en-US" dirty="0" smtClean="0"/>
              <a:t> </a:t>
            </a:r>
            <a:r>
              <a:rPr lang="sr-Latn-RS" dirty="0" smtClean="0"/>
              <a:t>na kartonu, </a:t>
            </a:r>
            <a:r>
              <a:rPr lang="en-US" dirty="0" smtClean="0"/>
              <a:t>Solomon R. Guggenheim Museum,</a:t>
            </a:r>
            <a:endParaRPr lang="sr-Latn-RS" dirty="0" smtClean="0">
              <a:latin typeface="Calibri" pitchFamily="34" charset="0"/>
            </a:endParaRPr>
          </a:p>
          <a:p>
            <a:r>
              <a:rPr lang="en-US" dirty="0" smtClean="0"/>
              <a:t>“</a:t>
            </a:r>
            <a:r>
              <a:rPr lang="sr-Latn-RS" dirty="0" smtClean="0"/>
              <a:t>Uživao sam da slikam cveće, ne bukete već po jedan cvet da bih mogao bolje da izrazim njegovu plastičku strukturu</a:t>
            </a:r>
            <a:r>
              <a:rPr lang="en-US" dirty="0" smtClean="0"/>
              <a:t>.”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295400" y="6096000"/>
            <a:ext cx="746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dirty="0">
                <a:latin typeface="Calibri" pitchFamily="34" charset="0"/>
              </a:rPr>
              <a:t>Fokus na izolovane objekte poput vetrenjače, svetionika ili crkvenog tornja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71683" name="Picture 4" descr="Diagram for Building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6" descr="http://www.pietmondrian.info/mondrian-at-a-glance/immagini-glance/dipinti-grandi-480/stammer-mill-1905-07-mondri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914400"/>
            <a:ext cx="58959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00400" y="228600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Pit Mondrijan, </a:t>
            </a:r>
            <a:r>
              <a:rPr lang="sr-Latn-RS" i="1" dirty="0" smtClean="0">
                <a:latin typeface="Calibri" pitchFamily="34" charset="0"/>
              </a:rPr>
              <a:t>Mlin sa prošaranim nebom</a:t>
            </a:r>
            <a:r>
              <a:rPr lang="sr-Latn-RS" dirty="0" smtClean="0">
                <a:latin typeface="Calibri" pitchFamily="34" charset="0"/>
              </a:rPr>
              <a:t>, 1905-07.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"/>
            <a:ext cx="7391400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5"/>
          <p:cNvSpPr>
            <a:spLocks noChangeArrowheads="1"/>
          </p:cNvSpPr>
          <p:nvPr/>
        </p:nvSpPr>
        <p:spPr bwMode="auto">
          <a:xfrm>
            <a:off x="381000" y="6248400"/>
            <a:ext cx="7895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J</a:t>
            </a:r>
            <a:r>
              <a:rPr lang="nl-NL" dirty="0" smtClean="0">
                <a:latin typeface="Calibri" pitchFamily="34" charset="0"/>
              </a:rPr>
              <a:t>acob 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nl-NL" dirty="0" smtClean="0">
                <a:latin typeface="Calibri" pitchFamily="34" charset="0"/>
              </a:rPr>
              <a:t>saackszon </a:t>
            </a:r>
            <a:r>
              <a:rPr lang="nl-NL" dirty="0">
                <a:latin typeface="Calibri" pitchFamily="34" charset="0"/>
              </a:rPr>
              <a:t>van </a:t>
            </a:r>
            <a:r>
              <a:rPr lang="sr-Latn-RS" dirty="0" smtClean="0">
                <a:latin typeface="Calibri" pitchFamily="34" charset="0"/>
              </a:rPr>
              <a:t>R</a:t>
            </a:r>
            <a:r>
              <a:rPr lang="nl-NL" dirty="0" smtClean="0">
                <a:latin typeface="Calibri" pitchFamily="34" charset="0"/>
              </a:rPr>
              <a:t>uisdal,</a:t>
            </a:r>
            <a:r>
              <a:rPr lang="sr-Latn-RS" dirty="0" smtClean="0">
                <a:latin typeface="Calibri" pitchFamily="34" charset="0"/>
              </a:rPr>
              <a:t> </a:t>
            </a:r>
            <a:r>
              <a:rPr lang="nl-NL" i="1" dirty="0" smtClean="0">
                <a:latin typeface="Calibri" pitchFamily="34" charset="0"/>
              </a:rPr>
              <a:t>The </a:t>
            </a:r>
            <a:r>
              <a:rPr lang="nl-NL" i="1" dirty="0">
                <a:latin typeface="Calibri" pitchFamily="34" charset="0"/>
              </a:rPr>
              <a:t>Windmill at Wijk bij Duurstede</a:t>
            </a:r>
            <a:r>
              <a:rPr lang="nl-NL" dirty="0">
                <a:latin typeface="Calibri" pitchFamily="34" charset="0"/>
              </a:rPr>
              <a:t>, 1670, 83x101cm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5150" y="0"/>
            <a:ext cx="6038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228600" y="152400"/>
            <a:ext cx="2743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CS" dirty="0">
                <a:latin typeface="Calibri" pitchFamily="34" charset="0"/>
              </a:rPr>
              <a:t>W</a:t>
            </a:r>
            <a:r>
              <a:rPr lang="sr-Latn-CS" dirty="0" smtClean="0">
                <a:latin typeface="Calibri" pitchFamily="34" charset="0"/>
              </a:rPr>
              <a:t>illem </a:t>
            </a:r>
            <a:r>
              <a:rPr lang="sr-Latn-CS" dirty="0">
                <a:latin typeface="Calibri" pitchFamily="34" charset="0"/>
              </a:rPr>
              <a:t>K</a:t>
            </a:r>
            <a:r>
              <a:rPr lang="sr-Latn-CS" dirty="0" smtClean="0">
                <a:latin typeface="Calibri" pitchFamily="34" charset="0"/>
              </a:rPr>
              <a:t>alf </a:t>
            </a:r>
            <a:r>
              <a:rPr lang="sr-Latn-CS" dirty="0">
                <a:latin typeface="Calibri" pitchFamily="34" charset="0"/>
              </a:rPr>
              <a:t>(1622-1693</a:t>
            </a:r>
            <a:r>
              <a:rPr lang="sr-Latn-CS" dirty="0" smtClean="0">
                <a:latin typeface="Calibri" pitchFamily="34" charset="0"/>
              </a:rPr>
              <a:t>),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RS" i="1" dirty="0" smtClean="0">
                <a:latin typeface="Calibri" pitchFamily="34" charset="0"/>
              </a:rPr>
              <a:t>Mrtva priroda sa limunom, pomorandžom i čašom vina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1663-64, 36,5x30,8cm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iagram for Building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4" descr="http://www.pietmondrian.info/mondrian-at-a-glance/immagini-glance/dipinti-grandi-480/mill-at-domburg-1908-mondri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52400"/>
            <a:ext cx="41814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http://www.pietmondrian.info/mondrian-at-a-glance/immagini-glance/dipinti-grandi-480/the-red-mill-1911-mondr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52400"/>
            <a:ext cx="3533775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66800" y="5300246"/>
            <a:ext cx="373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600" dirty="0" smtClean="0">
                <a:latin typeface="Calibri" pitchFamily="34" charset="0"/>
              </a:rPr>
              <a:t>Mondrijan, </a:t>
            </a:r>
            <a:r>
              <a:rPr lang="sr-Latn-RS" sz="1600" i="1" dirty="0" smtClean="0">
                <a:latin typeface="Calibri" pitchFamily="34" charset="0"/>
              </a:rPr>
              <a:t>Mlin u Domburgu</a:t>
            </a:r>
            <a:r>
              <a:rPr lang="sr-Latn-RS" sz="1600" dirty="0" smtClean="0">
                <a:latin typeface="Calibri" pitchFamily="34" charset="0"/>
              </a:rPr>
              <a:t>, 1908-09.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5715000" y="6324600"/>
            <a:ext cx="2648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r-Latn-RS" sz="1600" dirty="0" smtClean="0">
                <a:latin typeface="Calibri" pitchFamily="34" charset="0"/>
              </a:rPr>
              <a:t>Mondrijan, </a:t>
            </a:r>
            <a:r>
              <a:rPr lang="sr-Latn-RS" sz="1600" i="1" dirty="0" smtClean="0">
                <a:latin typeface="Calibri" pitchFamily="34" charset="0"/>
              </a:rPr>
              <a:t>Crveni mlin</a:t>
            </a:r>
            <a:r>
              <a:rPr lang="sr-Latn-RS" sz="1600" dirty="0" smtClean="0">
                <a:latin typeface="Calibri" pitchFamily="34" charset="0"/>
              </a:rPr>
              <a:t>, 1911.</a:t>
            </a:r>
            <a:endParaRPr lang="en-US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3513" y="0"/>
            <a:ext cx="5170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52400" y="381000"/>
            <a:ext cx="350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Pit Mondrijan, </a:t>
            </a:r>
            <a:r>
              <a:rPr lang="nn-NO" dirty="0" smtClean="0">
                <a:latin typeface="Calibri" pitchFamily="34" charset="0"/>
              </a:rPr>
              <a:t>1908</a:t>
            </a:r>
            <a:r>
              <a:rPr lang="nn-NO" dirty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Mlin na suncu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nn-NO" dirty="0" smtClean="0">
                <a:latin typeface="Calibri" pitchFamily="34" charset="0"/>
              </a:rPr>
              <a:t>114x87cm</a:t>
            </a:r>
            <a:r>
              <a:rPr lang="sr-Latn-RS" dirty="0" smtClean="0">
                <a:latin typeface="Calibri" pitchFamily="34" charset="0"/>
              </a:rPr>
              <a:t>, uje na platnu, </a:t>
            </a:r>
            <a:r>
              <a:rPr lang="en-US" dirty="0" err="1" smtClean="0"/>
              <a:t>Gemeentemuseum</a:t>
            </a:r>
            <a:r>
              <a:rPr lang="en-US" dirty="0" smtClean="0"/>
              <a:t> den Haag,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4756" name="Rectangle 3"/>
          <p:cNvSpPr>
            <a:spLocks noChangeArrowheads="1"/>
          </p:cNvSpPr>
          <p:nvPr/>
        </p:nvSpPr>
        <p:spPr bwMode="auto">
          <a:xfrm>
            <a:off x="228600" y="4114800"/>
            <a:ext cx="3429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dirty="0" smtClean="0">
                <a:latin typeface="Calibri" pitchFamily="34" charset="0"/>
              </a:rPr>
              <a:t>Mondrijan na pojedinim slikama koristi komponente </a:t>
            </a:r>
            <a:r>
              <a:rPr lang="hr-HR" dirty="0">
                <a:latin typeface="Calibri" pitchFamily="34" charset="0"/>
              </a:rPr>
              <a:t>divizionizma koji </a:t>
            </a:r>
            <a:r>
              <a:rPr lang="hr-HR" dirty="0" smtClean="0">
                <a:latin typeface="Calibri" pitchFamily="34" charset="0"/>
              </a:rPr>
              <a:t>ne pridajući značaj </a:t>
            </a:r>
            <a:r>
              <a:rPr lang="hr-HR" dirty="0">
                <a:latin typeface="Calibri" pitchFamily="34" charset="0"/>
              </a:rPr>
              <a:t>naučnom dogmatizmu Sera i Sinjaka već se sa jedne strane direktno nadovezuje na Van Gogove eksperimente a sa druge približava simbolističkoj</a:t>
            </a:r>
            <a:r>
              <a:rPr lang="hr-HR" dirty="0"/>
              <a:t> </a:t>
            </a:r>
            <a:r>
              <a:rPr lang="hr-HR" dirty="0">
                <a:latin typeface="Calibri" pitchFamily="34" charset="0"/>
              </a:rPr>
              <a:t>upotrebi i teozofskim shvatanjima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6" descr="http://www.pietmondrian.info/mondrian-at-a-glance/immagini-glance/dipinti-grandi-480/lighthouse-at-westkapelle-1910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04800"/>
            <a:ext cx="33813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2" descr="Diagram for Buildin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52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648200" y="5943600"/>
            <a:ext cx="4299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Svetionik u Vestkapelu</a:t>
            </a:r>
            <a:r>
              <a:rPr lang="sr-Latn-RS" dirty="0" smtClean="0">
                <a:latin typeface="Calibri" pitchFamily="34" charset="0"/>
              </a:rPr>
              <a:t>, 1908-09.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pietmondrian.info/mondrian-at-a-glance/immagini-glance/dipinti-grandi-480/farm-scene-st-jakob-church-1899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600200"/>
            <a:ext cx="51816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2" descr="Diagram for Buildin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952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3" descr="Diagram for Natural Landscap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0"/>
            <a:ext cx="21431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05000" y="6172200"/>
            <a:ext cx="5469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1600" dirty="0" smtClean="0">
                <a:latin typeface="Calibri" pitchFamily="34" charset="0"/>
              </a:rPr>
              <a:t>Mondrijan, </a:t>
            </a:r>
            <a:r>
              <a:rPr lang="sr-Latn-RS" sz="1600" i="1" dirty="0" smtClean="0">
                <a:latin typeface="Calibri" pitchFamily="34" charset="0"/>
              </a:rPr>
              <a:t>Seoska scena sa crkvom Sv. Jakova u pozadini,</a:t>
            </a:r>
            <a:r>
              <a:rPr lang="sr-Latn-RS" sz="1600" dirty="0" smtClean="0">
                <a:latin typeface="Calibri" pitchFamily="34" charset="0"/>
              </a:rPr>
              <a:t> 1899</a:t>
            </a:r>
            <a:r>
              <a:rPr lang="sr-Latn-RS" dirty="0" smtClean="0">
                <a:latin typeface="Calibri" pitchFamily="34" charset="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wga.hu/art/g/gogh_van/02/nuenen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72104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2"/>
          <p:cNvSpPr>
            <a:spLocks noChangeArrowheads="1"/>
          </p:cNvSpPr>
          <p:nvPr/>
        </p:nvSpPr>
        <p:spPr bwMode="auto">
          <a:xfrm>
            <a:off x="0" y="62118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>
                <a:latin typeface="Calibri" pitchFamily="34" charset="0"/>
              </a:rPr>
              <a:t>Van </a:t>
            </a:r>
            <a:r>
              <a:rPr lang="sr-Latn-CS" dirty="0" smtClean="0">
                <a:latin typeface="Calibri" pitchFamily="34" charset="0"/>
              </a:rPr>
              <a:t>Gog, </a:t>
            </a:r>
            <a:r>
              <a:rPr lang="sr-Latn-RS" i="1" dirty="0" smtClean="0">
                <a:latin typeface="Calibri" pitchFamily="34" charset="0"/>
              </a:rPr>
              <a:t>Stari crkveni toranj u Nojnenu</a:t>
            </a:r>
            <a:r>
              <a:rPr lang="sr-Latn-CS" b="1" dirty="0" smtClean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</a:rPr>
              <a:t>a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1884, 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48 x 55 cm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priv.kol.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wga.hu/art/g/gogh_van/02/nuenen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5562600" y="5304472"/>
            <a:ext cx="3352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Van </a:t>
            </a:r>
            <a:r>
              <a:rPr lang="sr-Latn-CS" dirty="0" smtClean="0">
                <a:latin typeface="Calibri" pitchFamily="34" charset="0"/>
              </a:rPr>
              <a:t>Gog, </a:t>
            </a:r>
            <a:r>
              <a:rPr lang="sr-Latn-CS" i="1" dirty="0" smtClean="0">
                <a:latin typeface="Calibri" pitchFamily="34" charset="0"/>
              </a:rPr>
              <a:t>Kapela u Nojnenu sa vernicima</a:t>
            </a:r>
            <a:r>
              <a:rPr lang="sr-Latn-CS" dirty="0" smtClean="0">
                <a:latin typeface="Calibri" pitchFamily="34" charset="0"/>
              </a:rPr>
              <a:t>, oktobar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1884, 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42 x 32 cm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Rijksmuseum Vincent van Gogh, Amsterdam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Piet Mondrian, CHURCH IN ZOUTELAN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143000"/>
            <a:ext cx="54292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2"/>
          <p:cNvSpPr>
            <a:spLocks noChangeArrowheads="1"/>
          </p:cNvSpPr>
          <p:nvPr/>
        </p:nvSpPr>
        <p:spPr bwMode="auto">
          <a:xfrm>
            <a:off x="1905000" y="228600"/>
            <a:ext cx="541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Crkva u Zautelandeu</a:t>
            </a:r>
            <a:r>
              <a:rPr lang="sr-Latn-RS" dirty="0" smtClean="0">
                <a:latin typeface="Calibri" pitchFamily="34" charset="0"/>
              </a:rPr>
              <a:t>, 1909, </a:t>
            </a:r>
            <a:r>
              <a:rPr lang="sr-Latn-CS" dirty="0" smtClean="0">
                <a:latin typeface="Calibri" pitchFamily="34" charset="0"/>
              </a:rPr>
              <a:t>6</a:t>
            </a:r>
            <a:r>
              <a:rPr lang="en-US" dirty="0">
                <a:latin typeface="Calibri" pitchFamily="34" charset="0"/>
              </a:rPr>
              <a:t>3 x 69.4 </a:t>
            </a:r>
            <a:r>
              <a:rPr lang="en-US" dirty="0" smtClean="0">
                <a:latin typeface="Calibri" pitchFamily="34" charset="0"/>
              </a:rPr>
              <a:t>cm</a:t>
            </a:r>
            <a:r>
              <a:rPr lang="sr-Latn-RS" dirty="0" smtClean="0">
                <a:latin typeface="Calibri" pitchFamily="34" charset="0"/>
              </a:rPr>
              <a:t>, ulje na platnu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iagram for Tr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16287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4" descr="http://www.pietmondrian.info/mondrian-at-a-glance/immagini-glance/dipinti-grandi-480/blue-apple-tree-1908-mondri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371600"/>
            <a:ext cx="56388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iagram for Tr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16287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81000"/>
            <a:ext cx="6934200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latin typeface="Calibri" pitchFamily="34" charset="0"/>
              </a:rPr>
              <a:t>1908, Avond (Evening); Red Tree, 70x99cm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152400" y="5438775"/>
            <a:ext cx="8915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>
                <a:latin typeface="Calibri" pitchFamily="34" charset="0"/>
              </a:rPr>
              <a:t>OD oblika u ekspresionističkom i secesijskom ritmu; PREKO razmišljanje u terminima geometrijskih odnosa potpuno u skladu sa kubističkim iskustvom</a:t>
            </a:r>
          </a:p>
          <a:p>
            <a:r>
              <a:rPr lang="hr-HR" dirty="0">
                <a:latin typeface="Calibri" pitchFamily="34" charset="0"/>
              </a:rPr>
              <a:t>DO u </a:t>
            </a:r>
            <a:r>
              <a:rPr lang="hr-HR" dirty="0" smtClean="0">
                <a:latin typeface="Calibri" pitchFamily="34" charset="0"/>
              </a:rPr>
              <a:t>međuvrem</a:t>
            </a:r>
            <a:r>
              <a:rPr lang="en-US" dirty="0" smtClean="0">
                <a:latin typeface="Calibri" pitchFamily="34" charset="0"/>
              </a:rPr>
              <a:t>e</a:t>
            </a:r>
            <a:r>
              <a:rPr lang="hr-HR" dirty="0" smtClean="0">
                <a:latin typeface="Calibri" pitchFamily="34" charset="0"/>
              </a:rPr>
              <a:t>nu </a:t>
            </a:r>
            <a:r>
              <a:rPr lang="hr-HR" dirty="0">
                <a:latin typeface="Calibri" pitchFamily="34" charset="0"/>
              </a:rPr>
              <a:t>uspostavljenog cilja da se otkriju strukture, odnosi koji se kriju iza pojavnosti, zakoni koji će postaviti most između univerzalnog i pojedinačnog.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http://www.pietmondrian.info/mondrian-at-a-glance/immagini-glance/dipinti-grandi-480/wood-with-beech-trees-1899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609600"/>
            <a:ext cx="67341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76400" y="6248400"/>
            <a:ext cx="5899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Pit Mondrijan</a:t>
            </a:r>
            <a:r>
              <a:rPr lang="sr-Latn-CS" i="1" dirty="0" smtClean="0">
                <a:latin typeface="Calibri" pitchFamily="34" charset="0"/>
              </a:rPr>
              <a:t>, Bukova šuma</a:t>
            </a:r>
            <a:r>
              <a:rPr lang="sr-Latn-CS" dirty="0" smtClean="0">
                <a:latin typeface="Calibri" pitchFamily="34" charset="0"/>
              </a:rPr>
              <a:t>, c. 1899, akvarel i gvaš na papiru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pietmondrian.info/mondrian-at-a-glance/immagini-glance/dipinti-grandi-480/House-on-the-Gein-1900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685800"/>
            <a:ext cx="6343650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00200" y="6248400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Pit Mondrijan</a:t>
            </a:r>
            <a:r>
              <a:rPr lang="sr-Latn-CS" i="1" dirty="0" smtClean="0">
                <a:latin typeface="Calibri" pitchFamily="34" charset="0"/>
              </a:rPr>
              <a:t>, Kuća u Heinu</a:t>
            </a:r>
            <a:r>
              <a:rPr lang="sr-Latn-CS" dirty="0" smtClean="0">
                <a:latin typeface="Calibri" pitchFamily="34" charset="0"/>
              </a:rPr>
              <a:t>, c. 1899, akvarel i gvaš na papiru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iet Mondrian. Truncated View of the Broekzijder Mill on the Gein, Wings Facing West. c. 1902-03 or earli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04800"/>
            <a:ext cx="617220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152400" y="304800"/>
            <a:ext cx="25908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Pit Mondrijan,</a:t>
            </a:r>
            <a:r>
              <a:rPr lang="sr-Latn-RS" i="1" dirty="0" smtClean="0">
                <a:latin typeface="Calibri" pitchFamily="34" charset="0"/>
              </a:rPr>
              <a:t> </a:t>
            </a:r>
            <a:r>
              <a:rPr lang="vi-VN" i="1" dirty="0" smtClean="0">
                <a:latin typeface="Calibri" pitchFamily="34" charset="0"/>
              </a:rPr>
              <a:t>Skraćeni pogled na </a:t>
            </a:r>
            <a:r>
              <a:rPr lang="sr-Latn-RS" i="1" dirty="0" smtClean="0">
                <a:latin typeface="Calibri" pitchFamily="34" charset="0"/>
              </a:rPr>
              <a:t>vetrenjaču</a:t>
            </a:r>
            <a:r>
              <a:rPr lang="vi-VN" i="1" dirty="0" smtClean="0">
                <a:latin typeface="Calibri" pitchFamily="34" charset="0"/>
              </a:rPr>
              <a:t> Broekzijder na Geinu, kra</a:t>
            </a:r>
            <a:r>
              <a:rPr lang="sr-Latn-RS" i="1" dirty="0" smtClean="0">
                <a:latin typeface="Calibri" pitchFamily="34" charset="0"/>
              </a:rPr>
              <a:t>ci vetrenjače</a:t>
            </a:r>
            <a:r>
              <a:rPr lang="vi-VN" i="1" dirty="0" smtClean="0">
                <a:latin typeface="Calibri" pitchFamily="34" charset="0"/>
              </a:rPr>
              <a:t> okrenut</a:t>
            </a:r>
            <a:r>
              <a:rPr lang="sr-Latn-RS" i="1" dirty="0" smtClean="0">
                <a:latin typeface="Calibri" pitchFamily="34" charset="0"/>
              </a:rPr>
              <a:t>i</a:t>
            </a:r>
            <a:r>
              <a:rPr lang="vi-VN" i="1" dirty="0" smtClean="0">
                <a:latin typeface="Calibri" pitchFamily="34" charset="0"/>
              </a:rPr>
              <a:t> prema zapadu</a:t>
            </a:r>
            <a:endParaRPr lang="sr-Latn-CS" i="1" dirty="0">
              <a:latin typeface="Calibri" pitchFamily="34" charset="0"/>
            </a:endParaRPr>
          </a:p>
          <a:p>
            <a:pPr algn="r"/>
            <a:r>
              <a:rPr lang="en-US" dirty="0">
                <a:latin typeface="Calibri" pitchFamily="34" charset="0"/>
              </a:rPr>
              <a:t>c. 1902-03 </a:t>
            </a:r>
            <a:r>
              <a:rPr lang="sr-Latn-RS" dirty="0" smtClean="0">
                <a:latin typeface="Calibri" pitchFamily="34" charset="0"/>
              </a:rPr>
              <a:t>ili ranije, ulje na platnu postavljeno na karton, </a:t>
            </a:r>
            <a:r>
              <a:rPr lang="en-US" dirty="0" smtClean="0">
                <a:latin typeface="Calibri" pitchFamily="34" charset="0"/>
              </a:rPr>
              <a:t>30.2 </a:t>
            </a:r>
            <a:r>
              <a:rPr lang="en-US" dirty="0">
                <a:latin typeface="Calibri" pitchFamily="34" charset="0"/>
              </a:rPr>
              <a:t>x 38.1 cm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CS" dirty="0">
                <a:latin typeface="Calibri" pitchFamily="34" charset="0"/>
              </a:rPr>
              <a:t>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iet Mondrian, Self-Portrai / Zelfportr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143000"/>
            <a:ext cx="418147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4267200" y="152400"/>
            <a:ext cx="4495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sz="1600" dirty="0" smtClean="0">
                <a:latin typeface="Calibri" pitchFamily="34" charset="0"/>
              </a:rPr>
              <a:t>Pit Mondrijan, </a:t>
            </a:r>
            <a:r>
              <a:rPr lang="sr-Latn-RS" sz="1600" i="1" dirty="0" smtClean="0">
                <a:latin typeface="Calibri" pitchFamily="34" charset="0"/>
              </a:rPr>
              <a:t>Autoportret, </a:t>
            </a:r>
            <a:r>
              <a:rPr lang="sr-Latn-CS" sz="1600" b="1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1900</a:t>
            </a:r>
            <a:r>
              <a:rPr lang="sr-Latn-CS" sz="1600" dirty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50.4 x 39.7 cm</a:t>
            </a:r>
          </a:p>
          <a:p>
            <a:pPr algn="r" fontAlgn="ctr"/>
            <a:r>
              <a:rPr lang="en-US" sz="1600" b="1" dirty="0">
                <a:latin typeface="Calibri" pitchFamily="34" charset="0"/>
              </a:rPr>
              <a:t> </a:t>
            </a:r>
            <a:r>
              <a:rPr lang="sr-Latn-RS" sz="1600" dirty="0" smtClean="0">
                <a:latin typeface="Calibri" pitchFamily="34" charset="0"/>
              </a:rPr>
              <a:t>ulje na platnu</a:t>
            </a:r>
            <a:r>
              <a:rPr lang="sr-Latn-CS" sz="1600" dirty="0" smtClean="0">
                <a:latin typeface="Calibri" pitchFamily="34" charset="0"/>
              </a:rPr>
              <a:t>, </a:t>
            </a:r>
            <a:r>
              <a:rPr lang="sr-Latn-CS" sz="1600" dirty="0">
                <a:latin typeface="Calibri" pitchFamily="34" charset="0"/>
              </a:rPr>
              <a:t>The Phillips Collection, Washington</a:t>
            </a:r>
            <a:r>
              <a:rPr lang="en-US" b="1" dirty="0">
                <a:latin typeface="Calibri" pitchFamily="34" charset="0"/>
              </a:rPr>
              <a:t> 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7108" name="Picture 2" descr="http://www.pietmondrian.info/mondrian-at-a-glance/immagini-glance/dipinti-grandi-480/young-child-1900-mondri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38004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" y="5029200"/>
            <a:ext cx="3657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600" dirty="0" smtClean="0">
                <a:latin typeface="Calibri" pitchFamily="34" charset="0"/>
              </a:rPr>
              <a:t>Pit Mondrijan, Portret deteta, 1900-1901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http://www.pietmondrian.info/mondrian-at-a-glance/immagini-glance/dipinti-grandi-480/upright-chrysanthemum-1901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29813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 descr="Piet Mondrian, Amaryll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066800"/>
            <a:ext cx="33909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695243" y="304800"/>
            <a:ext cx="39677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sr-Latn-RS" sz="1600" dirty="0" smtClean="0">
                <a:latin typeface="Calibri" pitchFamily="34" charset="0"/>
              </a:rPr>
              <a:t>Pit Mondrijan, </a:t>
            </a:r>
            <a:r>
              <a:rPr lang="sr-Latn-RS" sz="1600" i="1" dirty="0" smtClean="0">
                <a:latin typeface="Calibri" pitchFamily="34" charset="0"/>
              </a:rPr>
              <a:t>Amarilis</a:t>
            </a:r>
            <a:r>
              <a:rPr lang="sr-Latn-CS" sz="1600" dirty="0" smtClean="0">
                <a:latin typeface="Calibri" pitchFamily="34" charset="0"/>
              </a:rPr>
              <a:t>, </a:t>
            </a:r>
            <a:r>
              <a:rPr lang="sr-Latn-CS" sz="1600" dirty="0">
                <a:latin typeface="Calibri" pitchFamily="34" charset="0"/>
              </a:rPr>
              <a:t>1901,</a:t>
            </a:r>
            <a:r>
              <a:rPr lang="sr-Latn-CS" sz="1600" b="1" dirty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49.2 x 31.5 </a:t>
            </a:r>
            <a:r>
              <a:rPr lang="en-US" sz="1600" dirty="0" smtClean="0">
                <a:latin typeface="Calibri" pitchFamily="34" charset="0"/>
              </a:rPr>
              <a:t>cm</a:t>
            </a:r>
            <a:r>
              <a:rPr lang="sr-Latn-RS" sz="1600" dirty="0" smtClean="0">
                <a:latin typeface="Calibri" pitchFamily="34" charset="0"/>
              </a:rPr>
              <a:t>,</a:t>
            </a:r>
            <a:endParaRPr lang="en-US" sz="1600" dirty="0">
              <a:latin typeface="Calibri" pitchFamily="34" charset="0"/>
            </a:endParaRPr>
          </a:p>
          <a:p>
            <a:pPr algn="r"/>
            <a:r>
              <a:rPr lang="sr-Latn-RS" sz="1600" dirty="0" smtClean="0">
                <a:latin typeface="Calibri" pitchFamily="34" charset="0"/>
              </a:rPr>
              <a:t>akvarel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933450"/>
            <a:ext cx="62865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2133600" y="304800"/>
            <a:ext cx="46618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Pit Mondrijan, </a:t>
            </a:r>
            <a:r>
              <a:rPr lang="sr-Latn-RS" i="1" dirty="0" smtClean="0">
                <a:latin typeface="Calibri" pitchFamily="34" charset="0"/>
              </a:rPr>
              <a:t>Amarilis</a:t>
            </a:r>
            <a:r>
              <a:rPr lang="sr-Latn-CS" dirty="0" smtClean="0">
                <a:latin typeface="Calibri" pitchFamily="34" charset="0"/>
              </a:rPr>
              <a:t>, 1901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akvarel</a:t>
            </a:r>
            <a:r>
              <a:rPr lang="en-US" dirty="0">
                <a:latin typeface="Calibri" pitchFamily="34" charset="0"/>
              </a:rPr>
              <a:t>, 39x49cm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899</Words>
  <Application>Microsoft Office PowerPoint</Application>
  <PresentationFormat>On-screen Show (4:3)</PresentationFormat>
  <Paragraphs>59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piet mondrian (1872-1944)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80</cp:revision>
  <dcterms:created xsi:type="dcterms:W3CDTF">2020-05-18T17:01:25Z</dcterms:created>
  <dcterms:modified xsi:type="dcterms:W3CDTF">2020-05-20T16:51:37Z</dcterms:modified>
</cp:coreProperties>
</file>