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71" r:id="rId22"/>
    <p:sldId id="278" r:id="rId23"/>
    <p:sldId id="279" r:id="rId24"/>
    <p:sldId id="280" r:id="rId25"/>
    <p:sldId id="281" r:id="rId26"/>
    <p:sldId id="25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3" autoAdjust="0"/>
  </p:normalViewPr>
  <p:slideViewPr>
    <p:cSldViewPr>
      <p:cViewPr varScale="1">
        <p:scale>
          <a:sx n="85" d="100"/>
          <a:sy n="85" d="100"/>
        </p:scale>
        <p:origin x="49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4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385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7970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3239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0733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6737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5018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0818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3934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2430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694D58-65FA-42DC-AE8E-E6F48BF0EFF3}" type="datetimeFigureOut">
              <a:rPr lang="sr-Latn-CS" smtClean="0"/>
              <a:pPr/>
              <a:t>4.7.2025.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40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BSO9Od8P0T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OZ8GZ3PFVG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pXSGocWifA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AqS4aNi0HQ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cBojbjoMtt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watch?v=pWB5JZRGl0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watch?v=FHVD9ft_AN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HIL1AOMcX2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KYQCwoas3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B6syMzp0Es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Kulturni ukusi mladih i načini provođenja slobodnog vremena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/>
              <a:t>Dragan Stanojević</a:t>
            </a:r>
          </a:p>
          <a:p>
            <a:r>
              <a:rPr lang="sr-Latn-CS" dirty="0"/>
              <a:t>Filozofski fakultet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Modi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7505" y="-1"/>
            <a:ext cx="5196071" cy="3060699"/>
          </a:xfrm>
        </p:spPr>
      </p:pic>
      <p:pic>
        <p:nvPicPr>
          <p:cNvPr id="5" name="Picture 4" descr="modsonr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8082" y="55880"/>
            <a:ext cx="3657600" cy="3060700"/>
          </a:xfrm>
          <a:prstGeom prst="rect">
            <a:avLst/>
          </a:prstGeom>
        </p:spPr>
      </p:pic>
      <p:pic>
        <p:nvPicPr>
          <p:cNvPr id="6" name="Picture 5" descr="mo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7568" y="3060697"/>
            <a:ext cx="5606008" cy="3296333"/>
          </a:xfrm>
          <a:prstGeom prst="rect">
            <a:avLst/>
          </a:prstGeom>
        </p:spPr>
      </p:pic>
      <p:pic>
        <p:nvPicPr>
          <p:cNvPr id="7" name="Picture 6" descr="Old_Mods_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5632" y="3324056"/>
            <a:ext cx="3657600" cy="2995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Rokeri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rockerr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5400" y="2204864"/>
            <a:ext cx="5305926" cy="3200400"/>
          </a:xfrm>
        </p:spPr>
      </p:pic>
      <p:pic>
        <p:nvPicPr>
          <p:cNvPr id="5" name="Picture 4" descr="rockerside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1" y="2230407"/>
            <a:ext cx="563740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ckershang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544"/>
            <a:ext cx="6553200" cy="63886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Glem rok </a:t>
            </a:r>
            <a:endParaRPr lang="en-US" dirty="0"/>
          </a:p>
        </p:txBody>
      </p:sp>
      <p:pic>
        <p:nvPicPr>
          <p:cNvPr id="4" name="Content Placeholder 3" descr="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75411" y="308984"/>
            <a:ext cx="4038600" cy="3120016"/>
          </a:xfrm>
        </p:spPr>
      </p:pic>
      <p:pic>
        <p:nvPicPr>
          <p:cNvPr id="5" name="Picture 4" descr="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383" y="1988840"/>
            <a:ext cx="3886200" cy="3834613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5407" y="1340768"/>
            <a:ext cx="3429000" cy="32072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Disko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99937" y="175260"/>
            <a:ext cx="3749040" cy="3124200"/>
          </a:xfrm>
        </p:spPr>
      </p:pic>
      <p:pic>
        <p:nvPicPr>
          <p:cNvPr id="5" name="Picture 4" descr="1970s-costum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4257" y="3560181"/>
            <a:ext cx="3749040" cy="3293954"/>
          </a:xfrm>
          <a:prstGeom prst="rect">
            <a:avLst/>
          </a:prstGeom>
        </p:spPr>
      </p:pic>
      <p:pic>
        <p:nvPicPr>
          <p:cNvPr id="6" name="Picture 5" descr="q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10388"/>
            <a:ext cx="4985031" cy="3347612"/>
          </a:xfrm>
          <a:prstGeom prst="rect">
            <a:avLst/>
          </a:prstGeom>
        </p:spPr>
      </p:pic>
      <p:pic>
        <p:nvPicPr>
          <p:cNvPr id="7" name="Picture 6" descr="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672" y="155105"/>
            <a:ext cx="4774349" cy="31761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Pank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art2092wide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24093" y="0"/>
            <a:ext cx="4336440" cy="3429000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1916832"/>
            <a:ext cx="4536504" cy="4132260"/>
          </a:xfrm>
          <a:prstGeom prst="rect">
            <a:avLst/>
          </a:prstGeom>
        </p:spPr>
      </p:pic>
      <p:pic>
        <p:nvPicPr>
          <p:cNvPr id="6" name="Picture 5" descr="highres_677493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9936" y="3589570"/>
            <a:ext cx="3888432" cy="30621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143-punk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13" y="3505327"/>
            <a:ext cx="3888557" cy="2743200"/>
          </a:xfrm>
        </p:spPr>
      </p:pic>
      <p:pic>
        <p:nvPicPr>
          <p:cNvPr id="5" name="Picture 4" descr="punks46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0615" y="764704"/>
            <a:ext cx="6758972" cy="5069229"/>
          </a:xfrm>
          <a:prstGeom prst="rect">
            <a:avLst/>
          </a:prstGeom>
        </p:spPr>
      </p:pic>
      <p:pic>
        <p:nvPicPr>
          <p:cNvPr id="6" name="Picture 5" descr="images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3383" y="3505327"/>
            <a:ext cx="1524000" cy="2870791"/>
          </a:xfrm>
          <a:prstGeom prst="rect">
            <a:avLst/>
          </a:prstGeom>
        </p:spPr>
      </p:pic>
      <p:pic>
        <p:nvPicPr>
          <p:cNvPr id="7" name="Picture 6" descr="26417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7"/>
            <a:ext cx="5449796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Skinhedsi</a:t>
            </a:r>
          </a:p>
        </p:txBody>
      </p:sp>
      <p:pic>
        <p:nvPicPr>
          <p:cNvPr id="4" name="Content Placeholder 3" descr="282px-Hoxton_Tom_McCourt_19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69696" y="286603"/>
            <a:ext cx="2592288" cy="5506314"/>
          </a:xfrm>
        </p:spPr>
      </p:pic>
      <p:pic>
        <p:nvPicPr>
          <p:cNvPr id="5" name="Picture 4" descr="imag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914" y="2348880"/>
            <a:ext cx="5241435" cy="3926017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0798" y="1196752"/>
            <a:ext cx="403244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10LF9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" y="-16642"/>
            <a:ext cx="4600108" cy="3445641"/>
          </a:xfrm>
        </p:spPr>
      </p:pic>
      <p:pic>
        <p:nvPicPr>
          <p:cNvPr id="5" name="Picture 4" descr="imagesCAVQZR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6492" y="17476"/>
            <a:ext cx="4555508" cy="3411524"/>
          </a:xfrm>
          <a:prstGeom prst="rect">
            <a:avLst/>
          </a:prstGeom>
        </p:spPr>
      </p:pic>
      <p:pic>
        <p:nvPicPr>
          <p:cNvPr id="6" name="Picture 5" descr="imagesCARCMAJ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3752" y="3520441"/>
            <a:ext cx="3996519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Metal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9040" y="0"/>
            <a:ext cx="4632960" cy="2989006"/>
          </a:xfrm>
        </p:spPr>
      </p:pic>
      <p:pic>
        <p:nvPicPr>
          <p:cNvPr id="5" name="Picture 4" descr="as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2439" y="126136"/>
            <a:ext cx="4497081" cy="2582783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2300" y="3018918"/>
            <a:ext cx="4104456" cy="3839082"/>
          </a:xfrm>
          <a:prstGeom prst="rect">
            <a:avLst/>
          </a:prstGeom>
        </p:spPr>
      </p:pic>
      <p:pic>
        <p:nvPicPr>
          <p:cNvPr id="7" name="Picture 6" descr="ss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5760" y="2989006"/>
            <a:ext cx="2724150" cy="3226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Metodologija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Kvantitativna istraživaja (vremenski budžet)</a:t>
            </a:r>
          </a:p>
          <a:p>
            <a:r>
              <a:rPr lang="sr-Latn-CS" dirty="0"/>
              <a:t>Kvalitativna istraživanja </a:t>
            </a:r>
          </a:p>
          <a:p>
            <a:endParaRPr lang="sr-Latn-CS" dirty="0"/>
          </a:p>
          <a:p>
            <a:r>
              <a:rPr lang="sr-Latn-CS" b="1" dirty="0"/>
              <a:t>Teorijski okviri</a:t>
            </a:r>
          </a:p>
          <a:p>
            <a:r>
              <a:rPr lang="sr-Latn-CS" dirty="0"/>
              <a:t>Modernizacija – dokolica kao posledica moderne organizacije rada (Robertson) </a:t>
            </a:r>
          </a:p>
          <a:p>
            <a:r>
              <a:rPr lang="sr-Latn-RS" dirty="0"/>
              <a:t>G</a:t>
            </a:r>
            <a:r>
              <a:rPr lang="en-GB" dirty="0" err="1"/>
              <a:t>lobalizacij</a:t>
            </a:r>
            <a:r>
              <a:rPr lang="sr-Latn-RS" dirty="0"/>
              <a:t>a</a:t>
            </a:r>
            <a:r>
              <a:rPr lang="en-GB" dirty="0"/>
              <a:t>, </a:t>
            </a:r>
            <a:r>
              <a:rPr lang="en-GB" dirty="0" err="1"/>
              <a:t>deregulacij</a:t>
            </a:r>
            <a:r>
              <a:rPr lang="sr-Latn-RS" dirty="0"/>
              <a:t>a tržišta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privatizaci</a:t>
            </a:r>
            <a:r>
              <a:rPr lang="sr-Latn-RS" dirty="0"/>
              <a:t>ja diferenciraju</a:t>
            </a:r>
            <a:r>
              <a:rPr lang="en-GB" dirty="0"/>
              <a:t> </a:t>
            </a:r>
            <a:r>
              <a:rPr lang="en-GB" dirty="0" err="1"/>
              <a:t>dobitni</a:t>
            </a:r>
            <a:r>
              <a:rPr lang="sr-Latn-RS" dirty="0"/>
              <a:t>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gubitni</a:t>
            </a:r>
            <a:r>
              <a:rPr lang="sr-Latn-RS" dirty="0"/>
              <a:t>ke</a:t>
            </a:r>
            <a:r>
              <a:rPr lang="en-GB" dirty="0"/>
              <a:t>,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nivoe</a:t>
            </a:r>
            <a:r>
              <a:rPr lang="en-GB" dirty="0"/>
              <a:t> </a:t>
            </a:r>
            <a:r>
              <a:rPr lang="en-GB" dirty="0" err="1"/>
              <a:t>prihoda</a:t>
            </a:r>
            <a:r>
              <a:rPr lang="en-GB" dirty="0"/>
              <a:t>, </a:t>
            </a:r>
            <a:r>
              <a:rPr lang="en-GB" dirty="0" err="1"/>
              <a:t>moći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shodno</a:t>
            </a:r>
            <a:r>
              <a:rPr lang="en-GB" dirty="0"/>
              <a:t> tome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obrasce</a:t>
            </a:r>
            <a:r>
              <a:rPr lang="en-GB" dirty="0"/>
              <a:t> </a:t>
            </a:r>
            <a:r>
              <a:rPr lang="en-GB" dirty="0" err="1"/>
              <a:t>dokolice</a:t>
            </a:r>
            <a:r>
              <a:rPr lang="en-GB" dirty="0"/>
              <a:t> (</a:t>
            </a:r>
            <a:r>
              <a:rPr lang="en-GB" dirty="0" err="1"/>
              <a:t>Rojek</a:t>
            </a:r>
            <a:r>
              <a:rPr lang="en-GB" dirty="0"/>
              <a:t>, 2004)</a:t>
            </a:r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Tehno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club_cult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96200" y="13701"/>
            <a:ext cx="4419600" cy="2840112"/>
          </a:xfr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400" y="2015615"/>
            <a:ext cx="60706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7017_edite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8794230" cy="5867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Birmingemski</a:t>
            </a:r>
            <a:r>
              <a:rPr lang="en-US" dirty="0"/>
              <a:t> </a:t>
            </a:r>
            <a:r>
              <a:rPr lang="en-US" dirty="0" err="1"/>
              <a:t>centar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čikašku školu</a:t>
            </a:r>
          </a:p>
          <a:p>
            <a:r>
              <a:rPr lang="sr-Latn-RS" dirty="0"/>
              <a:t>F. Koen, potkultura kao simboličko rešavanje protivrečnosti</a:t>
            </a:r>
          </a:p>
          <a:p>
            <a:r>
              <a:rPr lang="sr-Latn-RS" dirty="0"/>
              <a:t>Dž- Klark et all. </a:t>
            </a:r>
            <a:r>
              <a:rPr lang="en-US" dirty="0"/>
              <a:t>P</a:t>
            </a:r>
            <a:r>
              <a:rPr lang="sr-Latn-RS" dirty="0"/>
              <a:t>otkultura kao otpor kroz rituale</a:t>
            </a:r>
          </a:p>
          <a:p>
            <a:r>
              <a:rPr lang="sr-Latn-RS" dirty="0"/>
              <a:t>D. Hebdidž, formiranje potkultura u odnusu na rege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sr-Latn-RS" dirty="0"/>
              <a:t>ojmovi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sr-Latn-RS" dirty="0"/>
              <a:t>lasne kulture</a:t>
            </a:r>
          </a:p>
          <a:p>
            <a:r>
              <a:rPr lang="en-US" dirty="0"/>
              <a:t>H</a:t>
            </a:r>
            <a:r>
              <a:rPr lang="sr-Latn-RS" dirty="0"/>
              <a:t>egemonija (Gramši)</a:t>
            </a:r>
          </a:p>
          <a:p>
            <a:r>
              <a:rPr lang="sr-Latn-RS" dirty="0"/>
              <a:t>Homologija</a:t>
            </a:r>
          </a:p>
          <a:p>
            <a:r>
              <a:rPr lang="sr-Latn-RS" dirty="0"/>
              <a:t>Bricolage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r-Latn-RS" dirty="0"/>
              <a:t>roblem sa konceptom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 teorijskom planu do promene perspektive dolazi na dva nivoa</a:t>
            </a:r>
          </a:p>
          <a:p>
            <a:pPr lvl="1"/>
            <a:r>
              <a:rPr lang="sr-Latn-RS" dirty="0"/>
              <a:t>1. </a:t>
            </a:r>
            <a:r>
              <a:rPr lang="en-US" dirty="0"/>
              <a:t>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potkulture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spoljašnjeg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pl-PL" dirty="0"/>
              <a:t>2. na nivou unutrašnjih odnosa u potkulturi </a:t>
            </a:r>
          </a:p>
          <a:p>
            <a:r>
              <a:rPr lang="en-US" dirty="0"/>
              <a:t>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 to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shvatanje</a:t>
            </a:r>
            <a:r>
              <a:rPr lang="en-US" dirty="0"/>
              <a:t> scene/</a:t>
            </a:r>
            <a:r>
              <a:rPr lang="en-US" dirty="0" err="1"/>
              <a:t>plemena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društveno-kulturnog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ne </a:t>
            </a:r>
            <a:r>
              <a:rPr lang="en-US" dirty="0" err="1"/>
              <a:t>primarno</a:t>
            </a:r>
            <a:r>
              <a:rPr lang="en-US" dirty="0"/>
              <a:t> </a:t>
            </a:r>
            <a:r>
              <a:rPr lang="en-US" dirty="0" err="1"/>
              <a:t>uslovljenog</a:t>
            </a:r>
            <a:r>
              <a:rPr lang="en-US" dirty="0"/>
              <a:t> </a:t>
            </a:r>
            <a:r>
              <a:rPr lang="en-US" dirty="0" err="1"/>
              <a:t>društveno-strukturnim</a:t>
            </a:r>
            <a:r>
              <a:rPr lang="en-US" dirty="0"/>
              <a:t> </a:t>
            </a:r>
            <a:r>
              <a:rPr lang="en-US" dirty="0" err="1"/>
              <a:t>položajem</a:t>
            </a:r>
            <a:r>
              <a:rPr lang="en-US" dirty="0"/>
              <a:t>, </a:t>
            </a:r>
            <a:r>
              <a:rPr lang="en-US" dirty="0" err="1"/>
              <a:t>dakle</a:t>
            </a:r>
            <a:r>
              <a:rPr lang="en-US" dirty="0"/>
              <a:t> </a:t>
            </a:r>
            <a:r>
              <a:rPr lang="en-US" dirty="0" err="1"/>
              <a:t>klasnim</a:t>
            </a:r>
            <a:r>
              <a:rPr lang="en-US" baseline="30000" dirty="0" err="1"/>
              <a:t>8</a:t>
            </a:r>
            <a:r>
              <a:rPr lang="en-US" baseline="30000" dirty="0"/>
              <a:t> </a:t>
            </a:r>
            <a:r>
              <a:rPr lang="en-US" dirty="0"/>
              <a:t>(</a:t>
            </a:r>
            <a:r>
              <a:rPr lang="en-US" dirty="0" err="1"/>
              <a:t>etničkim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) </a:t>
            </a:r>
            <a:r>
              <a:rPr lang="en-US" dirty="0" err="1"/>
              <a:t>položajem</a:t>
            </a:r>
            <a:r>
              <a:rPr lang="en-US" dirty="0"/>
              <a:t>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pripadnika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pre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izraz</a:t>
            </a:r>
            <a:r>
              <a:rPr lang="en-US" dirty="0"/>
              <a:t> </a:t>
            </a:r>
            <a:r>
              <a:rPr lang="en-US" dirty="0" err="1"/>
              <a:t>preferencija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potrošačkog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omladine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Pitanje OTPORA vs. </a:t>
            </a:r>
            <a:r>
              <a:rPr lang="en-US" dirty="0"/>
              <a:t>D</a:t>
            </a:r>
            <a:r>
              <a:rPr lang="sr-Latn-RS" dirty="0"/>
              <a:t>istance</a:t>
            </a:r>
          </a:p>
          <a:p>
            <a:endParaRPr lang="en-US" dirty="0"/>
          </a:p>
          <a:p>
            <a:r>
              <a:rPr lang="en-US" i="1" dirty="0"/>
              <a:t>P</a:t>
            </a:r>
            <a:r>
              <a:rPr lang="sr-Latn-RS" i="1" dirty="0"/>
              <a:t>otkultura kao </a:t>
            </a:r>
            <a:r>
              <a:rPr lang="en-US" i="1" dirty="0" err="1"/>
              <a:t>protopolitički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protoumetnički</a:t>
            </a:r>
            <a:r>
              <a:rPr lang="sr-Latn-RS" i="1" dirty="0"/>
              <a:t> </a:t>
            </a:r>
            <a:r>
              <a:rPr lang="sr-Latn-RS" dirty="0"/>
              <a:t>izraz</a:t>
            </a:r>
            <a:r>
              <a:rPr lang="en-US" i="1" dirty="0"/>
              <a:t> </a:t>
            </a:r>
          </a:p>
          <a:p>
            <a:endParaRPr lang="en-US" dirty="0"/>
          </a:p>
          <a:p>
            <a:endParaRPr lang="pl-PL" sz="2200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381000"/>
            <a:ext cx="7498080" cy="5867400"/>
          </a:xfrm>
        </p:spPr>
        <p:txBody>
          <a:bodyPr/>
          <a:lstStyle/>
          <a:p>
            <a:endParaRPr lang="en-US" dirty="0"/>
          </a:p>
          <a:p>
            <a:r>
              <a:rPr lang="vi-VN" dirty="0"/>
              <a:t>U drugom slučaju se radi o shvatanju unutrašnjih odnosa potkulture. CCCS ih vidi kao podskupove društva – zajednice koje zauzimaju određenu teritoriju, koje su pritom u visokom stepenu homogene i čiji raznorodni strukturni elementi stoje u odnosu homologije. </a:t>
            </a:r>
            <a:endParaRPr lang="sr-Latn-RS" dirty="0"/>
          </a:p>
          <a:p>
            <a:endParaRPr lang="vi-VN" dirty="0"/>
          </a:p>
          <a:p>
            <a:r>
              <a:rPr lang="en-US" dirty="0"/>
              <a:t>S</a:t>
            </a:r>
            <a:r>
              <a:rPr lang="sr-Latn-RS" dirty="0"/>
              <a:t>ame potkulture su hijerarhizovane</a:t>
            </a:r>
          </a:p>
          <a:p>
            <a:r>
              <a:rPr lang="en-US" dirty="0"/>
              <a:t>P</a:t>
            </a:r>
            <a:r>
              <a:rPr lang="sr-Latn-RS" dirty="0"/>
              <a:t>itanje homologije stila</a:t>
            </a:r>
            <a:endParaRPr lang="en-US" dirty="0"/>
          </a:p>
          <a:p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desile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i="1" dirty="0" err="1"/>
              <a:t>subjekta</a:t>
            </a:r>
            <a:r>
              <a:rPr lang="en-US" i="1" dirty="0"/>
              <a:t> </a:t>
            </a:r>
            <a:r>
              <a:rPr lang="en-US" i="1" dirty="0" err="1"/>
              <a:t>kulture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Hvala na pažnji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476672"/>
            <a:ext cx="8424936" cy="6120680"/>
          </a:xfrm>
        </p:spPr>
        <p:txBody>
          <a:bodyPr>
            <a:normAutofit/>
          </a:bodyPr>
          <a:lstStyle/>
          <a:p>
            <a:r>
              <a:rPr lang="sr-Latn-CS" dirty="0"/>
              <a:t>Životna putanja (life course)</a:t>
            </a:r>
          </a:p>
          <a:p>
            <a:pPr lvl="1"/>
            <a:r>
              <a:rPr lang="sr-Latn-CS" dirty="0"/>
              <a:t>Godine i dokolica</a:t>
            </a:r>
          </a:p>
          <a:p>
            <a:pPr lvl="1"/>
            <a:r>
              <a:rPr lang="sr-Latn-CS" dirty="0"/>
              <a:t>Socijalne biografije i dokolica</a:t>
            </a:r>
          </a:p>
          <a:p>
            <a:endParaRPr lang="sr-Latn-CS" dirty="0"/>
          </a:p>
          <a:p>
            <a:r>
              <a:rPr lang="sr-Latn-CS" dirty="0"/>
              <a:t>Posao i dokolica</a:t>
            </a:r>
          </a:p>
          <a:p>
            <a:pPr lvl="1"/>
            <a:r>
              <a:rPr lang="sr-Latn-CS" dirty="0"/>
              <a:t>Dokolica kao produkt procesa modernizacije</a:t>
            </a:r>
          </a:p>
          <a:p>
            <a:r>
              <a:rPr lang="sr-Latn-CS" dirty="0"/>
              <a:t>Nezaposlenost</a:t>
            </a:r>
          </a:p>
          <a:p>
            <a:pPr lvl="1"/>
            <a:r>
              <a:rPr lang="sr-Latn-CS" dirty="0"/>
              <a:t>Industrija dokolice (nove nejednakosti)</a:t>
            </a:r>
          </a:p>
          <a:p>
            <a:r>
              <a:rPr lang="sr-Latn-CS" dirty="0"/>
              <a:t>Rod i dokolica</a:t>
            </a:r>
          </a:p>
          <a:p>
            <a:pPr lvl="1"/>
            <a:r>
              <a:rPr lang="sr-Latn-CS" dirty="0"/>
              <a:t>Tri smene žene</a:t>
            </a:r>
          </a:p>
          <a:p>
            <a:pPr lvl="1"/>
            <a:r>
              <a:rPr lang="sr-Latn-CS" dirty="0"/>
              <a:t>Fragmentisano vreme</a:t>
            </a:r>
          </a:p>
          <a:p>
            <a:pPr lvl="1"/>
            <a:r>
              <a:rPr lang="sr-Latn-CS" dirty="0"/>
              <a:t>Patrijarhat</a:t>
            </a:r>
          </a:p>
          <a:p>
            <a:pPr lvl="1"/>
            <a:r>
              <a:rPr lang="sr-Latn-CS" dirty="0"/>
              <a:t>Maskulinitet – muški identiteti</a:t>
            </a:r>
          </a:p>
          <a:p>
            <a:pPr lvl="1">
              <a:buNone/>
            </a:pPr>
            <a:endParaRPr lang="sr-Latn-CS" dirty="0"/>
          </a:p>
          <a:p>
            <a:r>
              <a:rPr lang="sr-Latn-CS" dirty="0"/>
              <a:t>Status i dokolica</a:t>
            </a:r>
          </a:p>
          <a:p>
            <a:pPr lvl="1"/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Dimenzije proučavanja</a:t>
            </a:r>
            <a:br>
              <a:rPr lang="sr-Latn-CS" dirty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subjekt kao potrošač</a:t>
            </a:r>
          </a:p>
          <a:p>
            <a:r>
              <a:rPr lang="sr-Latn-CS" dirty="0"/>
              <a:t>građanin – politički subjekt</a:t>
            </a:r>
          </a:p>
          <a:p>
            <a:r>
              <a:rPr lang="sr-Latn-CS" dirty="0"/>
              <a:t>član organizacije – socijalni akter</a:t>
            </a:r>
          </a:p>
          <a:p>
            <a:r>
              <a:rPr lang="sr-Latn-CS" dirty="0"/>
              <a:t>privatni život</a:t>
            </a:r>
          </a:p>
          <a:p>
            <a:pPr>
              <a:buNone/>
            </a:pPr>
            <a:endParaRPr lang="sr-Latn-CS" dirty="0"/>
          </a:p>
          <a:p>
            <a:r>
              <a:rPr lang="sr-Latn-CS" dirty="0"/>
              <a:t>Strukturisano i nestrukturisano vreme</a:t>
            </a:r>
          </a:p>
          <a:p>
            <a:r>
              <a:rPr lang="sr-Latn-CS" dirty="0"/>
              <a:t>Pasivno vs. aktivno</a:t>
            </a:r>
          </a:p>
          <a:p>
            <a:endParaRPr lang="sr-Latn-CS" dirty="0"/>
          </a:p>
          <a:p>
            <a:r>
              <a:rPr lang="sr-Latn-CS" dirty="0"/>
              <a:t>Kulture mladih vs. Slobodno vreme mladih</a:t>
            </a:r>
          </a:p>
          <a:p>
            <a:endParaRPr lang="sr-Latn-CS" dirty="0"/>
          </a:p>
          <a:p>
            <a:pPr lvl="1"/>
            <a:endParaRPr lang="sr-Latn-CS" dirty="0"/>
          </a:p>
          <a:p>
            <a:pPr lvl="1"/>
            <a:endParaRPr lang="sr-Latn-CS" dirty="0"/>
          </a:p>
          <a:p>
            <a:pPr lvl="1"/>
            <a:endParaRPr lang="sr-Latn-CS" dirty="0"/>
          </a:p>
          <a:p>
            <a:pPr lvl="1"/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Omladina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potkulture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sr-Latn-RS" dirty="0"/>
              <a:t>ragan Stanojević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Rastafarijanci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914400"/>
            <a:ext cx="2400300" cy="2540000"/>
          </a:xfrm>
        </p:spPr>
      </p:pic>
      <p:pic>
        <p:nvPicPr>
          <p:cNvPr id="5" name="Picture 4" descr="11425346673rastafar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990600"/>
            <a:ext cx="3657600" cy="2438400"/>
          </a:xfrm>
          <a:prstGeom prst="rect">
            <a:avLst/>
          </a:prstGeom>
        </p:spPr>
      </p:pic>
      <p:pic>
        <p:nvPicPr>
          <p:cNvPr id="6" name="Picture 5" descr="Bob_Marley_Redemption_1973-1980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505200"/>
            <a:ext cx="3048000" cy="302895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505201"/>
            <a:ext cx="2209800" cy="30820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Hipsteri </a:t>
            </a:r>
            <a:endParaRPr lang="en-US" dirty="0"/>
          </a:p>
        </p:txBody>
      </p:sp>
      <p:pic>
        <p:nvPicPr>
          <p:cNvPr id="8" name="Content Placeholder 7" descr="hip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222752"/>
            <a:ext cx="4673854" cy="50256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Teddy boys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344" y="3717032"/>
            <a:ext cx="3810000" cy="2526196"/>
          </a:xfrm>
        </p:spPr>
      </p:pic>
      <p:pic>
        <p:nvPicPr>
          <p:cNvPr id="5" name="Picture 4" descr="teddy+girls+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9816" y="2082800"/>
            <a:ext cx="3168352" cy="3097064"/>
          </a:xfrm>
          <a:prstGeom prst="rect">
            <a:avLst/>
          </a:prstGeom>
        </p:spPr>
      </p:pic>
      <p:pic>
        <p:nvPicPr>
          <p:cNvPr id="7" name="Picture 6" descr="teds19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8573" y="0"/>
            <a:ext cx="417000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ddy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7488" y="276931"/>
            <a:ext cx="8496944" cy="60846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363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Retrospect</vt:lpstr>
      <vt:lpstr>Kulturni ukusi mladih i načini provođenja slobodnog vremena</vt:lpstr>
      <vt:lpstr>Metodologija </vt:lpstr>
      <vt:lpstr>PowerPoint Presentation</vt:lpstr>
      <vt:lpstr>Dimenzije proučavanja </vt:lpstr>
      <vt:lpstr>Omladina i potkulture</vt:lpstr>
      <vt:lpstr>Rastafarijanci </vt:lpstr>
      <vt:lpstr>Hipsteri </vt:lpstr>
      <vt:lpstr>Teddy boys</vt:lpstr>
      <vt:lpstr>PowerPoint Presentation</vt:lpstr>
      <vt:lpstr>Modi</vt:lpstr>
      <vt:lpstr>Rokeri </vt:lpstr>
      <vt:lpstr>PowerPoint Presentation</vt:lpstr>
      <vt:lpstr>Glem rok </vt:lpstr>
      <vt:lpstr>Disko  </vt:lpstr>
      <vt:lpstr>Pank </vt:lpstr>
      <vt:lpstr>PowerPoint Presentation</vt:lpstr>
      <vt:lpstr>Skinhedsi</vt:lpstr>
      <vt:lpstr>PowerPoint Presentation</vt:lpstr>
      <vt:lpstr>Metal </vt:lpstr>
      <vt:lpstr>Tehno </vt:lpstr>
      <vt:lpstr>PowerPoint Presentation</vt:lpstr>
      <vt:lpstr>Birmingemski centar</vt:lpstr>
      <vt:lpstr>Pojmovi </vt:lpstr>
      <vt:lpstr>Problem sa konceptom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</dc:creator>
  <cp:lastModifiedBy>dragan stanojevic</cp:lastModifiedBy>
  <cp:revision>10</cp:revision>
  <dcterms:created xsi:type="dcterms:W3CDTF">2013-04-08T15:29:16Z</dcterms:created>
  <dcterms:modified xsi:type="dcterms:W3CDTF">2025-07-04T12:54:21Z</dcterms:modified>
</cp:coreProperties>
</file>