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321" r:id="rId2"/>
    <p:sldId id="323" r:id="rId3"/>
    <p:sldId id="324" r:id="rId4"/>
    <p:sldId id="325" r:id="rId5"/>
    <p:sldId id="326" r:id="rId6"/>
    <p:sldId id="327" r:id="rId7"/>
    <p:sldId id="328" r:id="rId8"/>
    <p:sldId id="329" r:id="rId9"/>
    <p:sldId id="330" r:id="rId10"/>
    <p:sldId id="331" r:id="rId11"/>
    <p:sldId id="332" r:id="rId12"/>
    <p:sldId id="434" r:id="rId13"/>
    <p:sldId id="435" r:id="rId14"/>
    <p:sldId id="333" r:id="rId15"/>
    <p:sldId id="334" r:id="rId16"/>
    <p:sldId id="335" r:id="rId17"/>
    <p:sldId id="336" r:id="rId18"/>
    <p:sldId id="338" r:id="rId19"/>
    <p:sldId id="339" r:id="rId20"/>
    <p:sldId id="436" r:id="rId21"/>
    <p:sldId id="341" r:id="rId22"/>
    <p:sldId id="343" r:id="rId23"/>
    <p:sldId id="344" r:id="rId24"/>
    <p:sldId id="346" r:id="rId25"/>
    <p:sldId id="347" r:id="rId26"/>
    <p:sldId id="348" r:id="rId27"/>
    <p:sldId id="437" r:id="rId28"/>
    <p:sldId id="349" r:id="rId29"/>
    <p:sldId id="350" r:id="rId30"/>
    <p:sldId id="351" r:id="rId31"/>
    <p:sldId id="352" r:id="rId32"/>
    <p:sldId id="353" r:id="rId33"/>
    <p:sldId id="355" r:id="rId34"/>
    <p:sldId id="356" r:id="rId35"/>
    <p:sldId id="357" r:id="rId36"/>
    <p:sldId id="358" r:id="rId37"/>
    <p:sldId id="363" r:id="rId38"/>
    <p:sldId id="364" r:id="rId39"/>
    <p:sldId id="365" r:id="rId40"/>
    <p:sldId id="366"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86" d="100"/>
          <a:sy n="86" d="100"/>
        </p:scale>
        <p:origin x="-1080"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EA2C83-A17F-4DE9-A4BE-876629BCED12}" type="datetimeFigureOut">
              <a:rPr lang="en-US" smtClean="0"/>
              <a:pPr/>
              <a:t>5/12/2020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3909EF-2CF2-48C2-83ED-89353B101FC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6B6FEE4-E616-4F8A-A719-8893132CD8F4}" type="slidenum">
              <a:rPr lang="en-US"/>
              <a:pPr/>
              <a:t>2</a:t>
            </a:fld>
            <a:endParaRPr lang="en-US"/>
          </a:p>
        </p:txBody>
      </p:sp>
      <p:sp>
        <p:nvSpPr>
          <p:cNvPr id="73730" name="Symbol zastępczy obrazu slajdu 1"/>
          <p:cNvSpPr>
            <a:spLocks noGrp="1" noRot="1" noChangeAspect="1" noTextEdit="1"/>
          </p:cNvSpPr>
          <p:nvPr>
            <p:ph type="sldImg"/>
          </p:nvPr>
        </p:nvSpPr>
        <p:spPr>
          <a:ln/>
        </p:spPr>
      </p:sp>
      <p:sp>
        <p:nvSpPr>
          <p:cNvPr id="73731" name="Symbol zastępczy notatek 2"/>
          <p:cNvSpPr>
            <a:spLocks noGrp="1"/>
          </p:cNvSpPr>
          <p:nvPr>
            <p:ph type="body" idx="1"/>
          </p:nvPr>
        </p:nvSpPr>
        <p:spPr/>
        <p:txBody>
          <a:bodyPr/>
          <a:lstStyle/>
          <a:p>
            <a:pPr>
              <a:spcBef>
                <a:spcPct val="0"/>
              </a:spcBef>
            </a:pPr>
            <a:endParaRPr lang="en-GB"/>
          </a:p>
        </p:txBody>
      </p:sp>
      <p:sp>
        <p:nvSpPr>
          <p:cNvPr id="73732" name="Symbol zastępczy numeru slajdu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E83D44F5-F390-4080-858F-43BB7504B8A6}" type="slidenum">
              <a:rPr lang="en-GB" sz="1200">
                <a:latin typeface="Calibri" pitchFamily="34" charset="0"/>
              </a:rPr>
              <a:pPr algn="r"/>
              <a:t>2</a:t>
            </a:fld>
            <a:endParaRPr lang="en-GB" sz="120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D80F79F-40DA-4639-9447-7FF6C7BF9B7E}" type="slidenum">
              <a:rPr lang="en-US"/>
              <a:pPr/>
              <a:t>6</a:t>
            </a:fld>
            <a:endParaRPr lang="en-US"/>
          </a:p>
        </p:txBody>
      </p:sp>
      <p:sp>
        <p:nvSpPr>
          <p:cNvPr id="89090" name="Symbol zastępczy obrazu slajdu 1"/>
          <p:cNvSpPr>
            <a:spLocks noGrp="1" noRot="1" noChangeAspect="1" noTextEdit="1"/>
          </p:cNvSpPr>
          <p:nvPr>
            <p:ph type="sldImg"/>
          </p:nvPr>
        </p:nvSpPr>
        <p:spPr>
          <a:ln/>
        </p:spPr>
      </p:sp>
      <p:sp>
        <p:nvSpPr>
          <p:cNvPr id="3" name="Symbol zastępczy notatek 2"/>
          <p:cNvSpPr>
            <a:spLocks noGrp="1"/>
          </p:cNvSpPr>
          <p:nvPr>
            <p:ph type="body" idx="1"/>
          </p:nvPr>
        </p:nvSpPr>
        <p:spPr/>
        <p:txBody>
          <a:bodyPr>
            <a:normAutofit/>
          </a:bodyPr>
          <a:lstStyle/>
          <a:p>
            <a:pPr>
              <a:lnSpc>
                <a:spcPct val="80000"/>
              </a:lnSpc>
              <a:spcBef>
                <a:spcPct val="0"/>
              </a:spcBef>
            </a:pPr>
            <a:endParaRPr lang="en-GB" sz="700"/>
          </a:p>
        </p:txBody>
      </p:sp>
      <p:sp>
        <p:nvSpPr>
          <p:cNvPr id="89092" name="Symbol zastępczy numeru slajdu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7F131AD9-DC86-4EAD-94DB-48B70ECA20F7}" type="slidenum">
              <a:rPr lang="en-GB" sz="1200">
                <a:latin typeface="Calibri" pitchFamily="34" charset="0"/>
              </a:rPr>
              <a:pPr algn="r"/>
              <a:t>6</a:t>
            </a:fld>
            <a:endParaRPr lang="en-GB" sz="120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180A85D-4109-4CD9-8440-8AA67E9CBF69}" type="slidenum">
              <a:rPr lang="en-US"/>
              <a:pPr/>
              <a:t>7</a:t>
            </a:fld>
            <a:endParaRPr lang="en-US"/>
          </a:p>
        </p:txBody>
      </p:sp>
      <p:sp>
        <p:nvSpPr>
          <p:cNvPr id="91138" name="Symbol zastępczy obrazu slajdu 1"/>
          <p:cNvSpPr>
            <a:spLocks noGrp="1" noRot="1" noChangeAspect="1" noTextEdit="1"/>
          </p:cNvSpPr>
          <p:nvPr>
            <p:ph type="sldImg"/>
          </p:nvPr>
        </p:nvSpPr>
        <p:spPr>
          <a:ln/>
        </p:spPr>
      </p:sp>
      <p:sp>
        <p:nvSpPr>
          <p:cNvPr id="91139" name="Symbol zastępczy notatek 2"/>
          <p:cNvSpPr>
            <a:spLocks noGrp="1"/>
          </p:cNvSpPr>
          <p:nvPr>
            <p:ph type="body" idx="1"/>
          </p:nvPr>
        </p:nvSpPr>
        <p:spPr/>
        <p:txBody>
          <a:bodyPr/>
          <a:lstStyle/>
          <a:p>
            <a:pPr>
              <a:spcBef>
                <a:spcPct val="0"/>
              </a:spcBef>
            </a:pPr>
            <a:endParaRPr lang="pl-PL"/>
          </a:p>
        </p:txBody>
      </p:sp>
      <p:sp>
        <p:nvSpPr>
          <p:cNvPr id="91140" name="Symbol zastępczy numeru slajdu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6F558773-7008-4399-B53D-946A4046653C}" type="slidenum">
              <a:rPr lang="en-GB" sz="1200">
                <a:latin typeface="Calibri" pitchFamily="34" charset="0"/>
              </a:rPr>
              <a:pPr algn="r"/>
              <a:t>7</a:t>
            </a:fld>
            <a:endParaRPr lang="en-GB" sz="120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12D8F36-DCE9-462D-B80C-B42744FC38FA}" type="slidenum">
              <a:rPr lang="en-US"/>
              <a:pPr/>
              <a:t>11</a:t>
            </a:fld>
            <a:endParaRPr lang="en-US"/>
          </a:p>
        </p:txBody>
      </p:sp>
      <p:sp>
        <p:nvSpPr>
          <p:cNvPr id="96258" name="Symbol zastępczy obrazu slajdu 1"/>
          <p:cNvSpPr>
            <a:spLocks noGrp="1" noRot="1" noChangeAspect="1" noTextEdit="1"/>
          </p:cNvSpPr>
          <p:nvPr>
            <p:ph type="sldImg"/>
          </p:nvPr>
        </p:nvSpPr>
        <p:spPr>
          <a:ln/>
        </p:spPr>
      </p:sp>
      <p:sp>
        <p:nvSpPr>
          <p:cNvPr id="96259" name="Symbol zastępczy notatek 2"/>
          <p:cNvSpPr>
            <a:spLocks noGrp="1"/>
          </p:cNvSpPr>
          <p:nvPr>
            <p:ph type="body" idx="1"/>
          </p:nvPr>
        </p:nvSpPr>
        <p:spPr/>
        <p:txBody>
          <a:bodyPr/>
          <a:lstStyle/>
          <a:p>
            <a:pPr>
              <a:spcBef>
                <a:spcPct val="0"/>
              </a:spcBef>
            </a:pPr>
            <a:endParaRPr lang="en-GB"/>
          </a:p>
        </p:txBody>
      </p:sp>
      <p:sp>
        <p:nvSpPr>
          <p:cNvPr id="96260" name="Symbol zastępczy numeru slajdu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C7F3C056-5286-4FEF-8966-9850909FE44E}" type="slidenum">
              <a:rPr lang="en-GB" sz="1200">
                <a:latin typeface="Calibri" pitchFamily="34" charset="0"/>
              </a:rPr>
              <a:pPr algn="r"/>
              <a:t>11</a:t>
            </a:fld>
            <a:endParaRPr lang="en-GB" sz="120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D86FC29-0325-47FD-846C-FCDD99C99C1C}" type="slidenum">
              <a:rPr lang="en-US"/>
              <a:pPr/>
              <a:t>36</a:t>
            </a:fld>
            <a:endParaRPr lang="en-US"/>
          </a:p>
        </p:txBody>
      </p:sp>
      <p:sp>
        <p:nvSpPr>
          <p:cNvPr id="120834" name="Symbol zastępczy obrazu slajdu 1"/>
          <p:cNvSpPr>
            <a:spLocks noGrp="1" noRot="1" noChangeAspect="1" noTextEdit="1"/>
          </p:cNvSpPr>
          <p:nvPr>
            <p:ph type="sldImg"/>
          </p:nvPr>
        </p:nvSpPr>
        <p:spPr>
          <a:ln/>
        </p:spPr>
      </p:sp>
      <p:sp>
        <p:nvSpPr>
          <p:cNvPr id="3" name="Symbol zastępczy notatek 2"/>
          <p:cNvSpPr>
            <a:spLocks noGrp="1"/>
          </p:cNvSpPr>
          <p:nvPr>
            <p:ph type="body" idx="1"/>
          </p:nvPr>
        </p:nvSpPr>
        <p:spPr/>
        <p:txBody>
          <a:bodyPr>
            <a:normAutofit/>
          </a:bodyPr>
          <a:lstStyle/>
          <a:p>
            <a:pPr>
              <a:lnSpc>
                <a:spcPct val="90000"/>
              </a:lnSpc>
              <a:spcBef>
                <a:spcPct val="0"/>
              </a:spcBef>
            </a:pPr>
            <a:endParaRPr lang="en-GB" sz="1000"/>
          </a:p>
        </p:txBody>
      </p:sp>
      <p:sp>
        <p:nvSpPr>
          <p:cNvPr id="120836" name="Symbol zastępczy numeru slajdu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BF7796A7-57D1-45DD-8DD4-5054FE5D7649}" type="slidenum">
              <a:rPr lang="en-GB" sz="1200">
                <a:latin typeface="Calibri" pitchFamily="34" charset="0"/>
              </a:rPr>
              <a:pPr algn="r"/>
              <a:t>36</a:t>
            </a:fld>
            <a:endParaRPr lang="en-GB" sz="120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0538972-2909-4F2A-9D12-BE1B949DEC2C}" type="datetimeFigureOut">
              <a:rPr lang="en-US" smtClean="0"/>
              <a:pPr/>
              <a:t>5/12/2020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D64B2-69EC-445C-A9DA-A44B0BA9D95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538972-2909-4F2A-9D12-BE1B949DEC2C}" type="datetimeFigureOut">
              <a:rPr lang="en-US" smtClean="0"/>
              <a:pPr/>
              <a:t>5/12/2020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D64B2-69EC-445C-A9DA-A44B0BA9D95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538972-2909-4F2A-9D12-BE1B949DEC2C}" type="datetimeFigureOut">
              <a:rPr lang="en-US" smtClean="0"/>
              <a:pPr/>
              <a:t>5/12/2020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D64B2-69EC-445C-A9DA-A44B0BA9D95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538972-2909-4F2A-9D12-BE1B949DEC2C}" type="datetimeFigureOut">
              <a:rPr lang="en-US" smtClean="0"/>
              <a:pPr/>
              <a:t>5/12/2020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D64B2-69EC-445C-A9DA-A44B0BA9D95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538972-2909-4F2A-9D12-BE1B949DEC2C}" type="datetimeFigureOut">
              <a:rPr lang="en-US" smtClean="0"/>
              <a:pPr/>
              <a:t>5/12/2020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D64B2-69EC-445C-A9DA-A44B0BA9D95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0538972-2909-4F2A-9D12-BE1B949DEC2C}" type="datetimeFigureOut">
              <a:rPr lang="en-US" smtClean="0"/>
              <a:pPr/>
              <a:t>5/12/2020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D64B2-69EC-445C-A9DA-A44B0BA9D95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0538972-2909-4F2A-9D12-BE1B949DEC2C}" type="datetimeFigureOut">
              <a:rPr lang="en-US" smtClean="0"/>
              <a:pPr/>
              <a:t>5/12/2020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7D64B2-69EC-445C-A9DA-A44B0BA9D95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0538972-2909-4F2A-9D12-BE1B949DEC2C}" type="datetimeFigureOut">
              <a:rPr lang="en-US" smtClean="0"/>
              <a:pPr/>
              <a:t>5/12/2020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7D64B2-69EC-445C-A9DA-A44B0BA9D95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538972-2909-4F2A-9D12-BE1B949DEC2C}" type="datetimeFigureOut">
              <a:rPr lang="en-US" smtClean="0"/>
              <a:pPr/>
              <a:t>5/12/2020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7D64B2-69EC-445C-A9DA-A44B0BA9D95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538972-2909-4F2A-9D12-BE1B949DEC2C}" type="datetimeFigureOut">
              <a:rPr lang="en-US" smtClean="0"/>
              <a:pPr/>
              <a:t>5/12/2020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D64B2-69EC-445C-A9DA-A44B0BA9D95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538972-2909-4F2A-9D12-BE1B949DEC2C}" type="datetimeFigureOut">
              <a:rPr lang="en-US" smtClean="0"/>
              <a:pPr/>
              <a:t>5/12/2020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D64B2-69EC-445C-A9DA-A44B0BA9D95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538972-2909-4F2A-9D12-BE1B949DEC2C}" type="datetimeFigureOut">
              <a:rPr lang="en-US" smtClean="0"/>
              <a:pPr/>
              <a:t>5/12/2020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7D64B2-69EC-445C-A9DA-A44B0BA9D95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moma.org/collection/works/81043" TargetMode="Externa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ctrTitle" idx="4294967295"/>
          </p:nvPr>
        </p:nvSpPr>
        <p:spPr>
          <a:xfrm>
            <a:off x="609600" y="228600"/>
            <a:ext cx="7772400" cy="1851025"/>
          </a:xfrm>
        </p:spPr>
        <p:txBody>
          <a:bodyPr>
            <a:normAutofit/>
          </a:bodyPr>
          <a:lstStyle/>
          <a:p>
            <a:r>
              <a:rPr lang="sr-Latn-CS" sz="3600" dirty="0"/>
              <a:t>konstruktivizam, II </a:t>
            </a:r>
            <a:r>
              <a:rPr lang="sr-Latn-CS" sz="3600" dirty="0" smtClean="0"/>
              <a:t>deo</a:t>
            </a:r>
            <a:br>
              <a:rPr lang="sr-Latn-CS" sz="3600" dirty="0" smtClean="0"/>
            </a:br>
            <a:r>
              <a:rPr lang="sr-Latn-CS" sz="3600" dirty="0" smtClean="0">
                <a:solidFill>
                  <a:srgbClr val="898989"/>
                </a:solidFill>
              </a:rPr>
              <a:t>“ka konstruktivističko proizvodnoj paradigmi”/produktivizam</a:t>
            </a:r>
            <a:endParaRPr lang="en-US" dirty="0"/>
          </a:p>
        </p:txBody>
      </p:sp>
      <p:sp>
        <p:nvSpPr>
          <p:cNvPr id="3" name="Subtitle 2"/>
          <p:cNvSpPr>
            <a:spLocks noGrp="1"/>
          </p:cNvSpPr>
          <p:nvPr>
            <p:ph type="subTitle" idx="4294967295"/>
          </p:nvPr>
        </p:nvSpPr>
        <p:spPr>
          <a:xfrm>
            <a:off x="1295400" y="2667000"/>
            <a:ext cx="6400800" cy="3886200"/>
          </a:xfrm>
        </p:spPr>
        <p:txBody>
          <a:bodyPr>
            <a:normAutofit/>
          </a:bodyPr>
          <a:lstStyle/>
          <a:p>
            <a:pPr>
              <a:buNone/>
            </a:pPr>
            <a:r>
              <a:rPr lang="en-US" sz="1800" dirty="0" smtClean="0"/>
              <a:t>L</a:t>
            </a:r>
            <a:r>
              <a:rPr lang="sr-Latn-RS" sz="1800" dirty="0" smtClean="0"/>
              <a:t>iteratura:</a:t>
            </a:r>
          </a:p>
          <a:p>
            <a:pPr>
              <a:buNone/>
            </a:pPr>
            <a:r>
              <a:rPr lang="sr-Latn-RS" sz="2100" dirty="0" smtClean="0"/>
              <a:t>1. S. Mijušković, </a:t>
            </a:r>
            <a:r>
              <a:rPr lang="sr-Latn-RS" sz="2100" i="1" dirty="0" smtClean="0"/>
              <a:t>Od samodovoljnosti do smrti slikarstva</a:t>
            </a:r>
            <a:r>
              <a:rPr lang="sr-Latn-RS" sz="2100" dirty="0" smtClean="0"/>
              <a:t>, Beograd 1998, 230-281;</a:t>
            </a:r>
          </a:p>
          <a:p>
            <a:pPr>
              <a:buNone/>
            </a:pPr>
            <a:r>
              <a:rPr lang="sr-Latn-RS" sz="2100" dirty="0" smtClean="0"/>
              <a:t>2. S. Mijušković (prir), </a:t>
            </a:r>
            <a:r>
              <a:rPr lang="sr-Latn-RS" sz="2100" i="1" dirty="0" smtClean="0"/>
              <a:t>Dokumenti za razumevanje ruske avangarde</a:t>
            </a:r>
            <a:r>
              <a:rPr lang="sr-Latn-RS" sz="2100" dirty="0" smtClean="0"/>
              <a:t>, Beograd 2003, 212-244; </a:t>
            </a:r>
          </a:p>
          <a:p>
            <a:pPr>
              <a:buNone/>
            </a:pPr>
            <a:r>
              <a:rPr lang="sr-Latn-RS" sz="2100" dirty="0" smtClean="0"/>
              <a:t>3. K. Grej, </a:t>
            </a:r>
            <a:r>
              <a:rPr lang="sr-Latn-RS" sz="2100" i="1" dirty="0" smtClean="0"/>
              <a:t>Ruski umetnički eksperiment</a:t>
            </a:r>
            <a:r>
              <a:rPr lang="sr-Latn-RS" sz="2100" dirty="0" smtClean="0"/>
              <a:t>, Beograd 1978, 244-277; </a:t>
            </a:r>
          </a:p>
          <a:p>
            <a:pPr>
              <a:buNone/>
            </a:pPr>
            <a:r>
              <a:rPr lang="sr-Latn-RS" sz="2100" dirty="0" smtClean="0"/>
              <a:t>4. A. Schaff, “Constructivism”, u: Stangos (ed), </a:t>
            </a:r>
            <a:r>
              <a:rPr lang="sr-Latn-RS" sz="2100" i="1" dirty="0" smtClean="0"/>
              <a:t>Concepts of Modern Art,</a:t>
            </a:r>
            <a:r>
              <a:rPr lang="sr-Latn-RS" sz="2100" dirty="0" smtClean="0"/>
              <a:t> 160-168</a:t>
            </a:r>
            <a:endParaRPr lang="en-US" sz="2100" dirty="0" smtClean="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ttp://www.redavantgarde.com/i/content/284/2/big_3368.jpg"/>
          <p:cNvPicPr>
            <a:picLocks noChangeAspect="1" noChangeArrowheads="1"/>
          </p:cNvPicPr>
          <p:nvPr/>
        </p:nvPicPr>
        <p:blipFill>
          <a:blip r:embed="rId2"/>
          <a:srcRect/>
          <a:stretch>
            <a:fillRect/>
          </a:stretch>
        </p:blipFill>
        <p:spPr bwMode="auto">
          <a:xfrm>
            <a:off x="3217863" y="0"/>
            <a:ext cx="5926137" cy="6858000"/>
          </a:xfrm>
          <a:prstGeom prst="rect">
            <a:avLst/>
          </a:prstGeom>
          <a:noFill/>
          <a:ln w="9525">
            <a:noFill/>
            <a:miter lim="800000"/>
            <a:headEnd/>
            <a:tailEnd/>
          </a:ln>
        </p:spPr>
      </p:pic>
      <p:sp>
        <p:nvSpPr>
          <p:cNvPr id="94211" name="pole tekstowe 2"/>
          <p:cNvSpPr txBox="1">
            <a:spLocks noChangeArrowheads="1"/>
          </p:cNvSpPr>
          <p:nvPr/>
        </p:nvSpPr>
        <p:spPr bwMode="auto">
          <a:xfrm>
            <a:off x="0" y="228600"/>
            <a:ext cx="3124200" cy="3139321"/>
          </a:xfrm>
          <a:prstGeom prst="rect">
            <a:avLst/>
          </a:prstGeom>
          <a:noFill/>
          <a:ln w="9525">
            <a:noFill/>
            <a:miter lim="800000"/>
            <a:headEnd/>
            <a:tailEnd/>
          </a:ln>
        </p:spPr>
        <p:txBody>
          <a:bodyPr>
            <a:spAutoFit/>
          </a:bodyPr>
          <a:lstStyle/>
          <a:p>
            <a:r>
              <a:rPr lang="pl-PL" dirty="0">
                <a:latin typeface="Calibri" pitchFamily="34" charset="0"/>
              </a:rPr>
              <a:t>Valdimir Majakovski</a:t>
            </a:r>
            <a:r>
              <a:rPr lang="pl-PL" dirty="0" smtClean="0">
                <a:latin typeface="Calibri" pitchFamily="34" charset="0"/>
              </a:rPr>
              <a:t>, agitprop poster </a:t>
            </a:r>
            <a:r>
              <a:rPr lang="pl-PL" dirty="0">
                <a:latin typeface="Calibri" pitchFamily="34" charset="0"/>
              </a:rPr>
              <a:t>c. 1920</a:t>
            </a:r>
          </a:p>
          <a:p>
            <a:endParaRPr lang="pl-PL" dirty="0">
              <a:latin typeface="Calibri" pitchFamily="34" charset="0"/>
            </a:endParaRPr>
          </a:p>
          <a:p>
            <a:r>
              <a:rPr lang="pl-PL" dirty="0">
                <a:latin typeface="Calibri" pitchFamily="34" charset="0"/>
              </a:rPr>
              <a:t>1) Ovo je program našeg ekonomskog razvoja</a:t>
            </a:r>
          </a:p>
          <a:p>
            <a:r>
              <a:rPr lang="pl-PL" dirty="0">
                <a:latin typeface="Calibri" pitchFamily="34" charset="0"/>
              </a:rPr>
              <a:t>2) Svako parče zemlje treba da bude posejano na proleće</a:t>
            </a:r>
          </a:p>
          <a:p>
            <a:r>
              <a:rPr lang="pl-PL" dirty="0">
                <a:latin typeface="Calibri" pitchFamily="34" charset="0"/>
              </a:rPr>
              <a:t>3) Naša politika treba da se usmeri na kreativnost</a:t>
            </a:r>
          </a:p>
          <a:p>
            <a:r>
              <a:rPr lang="pl-PL" dirty="0">
                <a:latin typeface="Calibri" pitchFamily="34" charset="0"/>
              </a:rPr>
              <a:t>4)Ekonomski razvoj – osnova </a:t>
            </a:r>
            <a:r>
              <a:rPr lang="pl-PL" dirty="0" smtClean="0">
                <a:latin typeface="Calibri" pitchFamily="34" charset="0"/>
              </a:rPr>
              <a:t>je svih </a:t>
            </a:r>
            <a:r>
              <a:rPr lang="pl-PL" dirty="0">
                <a:latin typeface="Calibri" pitchFamily="34" charset="0"/>
              </a:rPr>
              <a:t>naših produktivnih snaga</a:t>
            </a:r>
            <a:endParaRPr lang="en-GB" dirty="0">
              <a:latin typeface="Calibri"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ttp://i.imgur.com/Ushwt.jpg"/>
          <p:cNvPicPr>
            <a:picLocks noChangeAspect="1" noChangeArrowheads="1"/>
          </p:cNvPicPr>
          <p:nvPr/>
        </p:nvPicPr>
        <p:blipFill>
          <a:blip r:embed="rId3"/>
          <a:srcRect/>
          <a:stretch>
            <a:fillRect/>
          </a:stretch>
        </p:blipFill>
        <p:spPr bwMode="auto">
          <a:xfrm>
            <a:off x="395288" y="442913"/>
            <a:ext cx="8062912" cy="6415087"/>
          </a:xfrm>
          <a:prstGeom prst="rect">
            <a:avLst/>
          </a:prstGeom>
          <a:noFill/>
          <a:ln w="9525">
            <a:noFill/>
            <a:miter lim="800000"/>
            <a:headEnd/>
            <a:tailEnd/>
          </a:ln>
        </p:spPr>
      </p:pic>
      <p:sp>
        <p:nvSpPr>
          <p:cNvPr id="95235" name="pole tekstowe 2"/>
          <p:cNvSpPr txBox="1">
            <a:spLocks noChangeArrowheads="1"/>
          </p:cNvSpPr>
          <p:nvPr/>
        </p:nvSpPr>
        <p:spPr bwMode="auto">
          <a:xfrm>
            <a:off x="1066800" y="0"/>
            <a:ext cx="5841984" cy="369332"/>
          </a:xfrm>
          <a:prstGeom prst="rect">
            <a:avLst/>
          </a:prstGeom>
          <a:noFill/>
          <a:ln w="9525">
            <a:noFill/>
            <a:miter lim="800000"/>
            <a:headEnd/>
            <a:tailEnd/>
          </a:ln>
        </p:spPr>
        <p:txBody>
          <a:bodyPr wrap="none">
            <a:spAutoFit/>
          </a:bodyPr>
          <a:lstStyle/>
          <a:p>
            <a:r>
              <a:rPr lang="pl-PL" dirty="0">
                <a:latin typeface="Calibri" pitchFamily="34" charset="0"/>
              </a:rPr>
              <a:t>El </a:t>
            </a:r>
            <a:r>
              <a:rPr lang="pl-PL" dirty="0" smtClean="0">
                <a:latin typeface="Calibri" pitchFamily="34" charset="0"/>
              </a:rPr>
              <a:t>Lisicki, </a:t>
            </a:r>
            <a:r>
              <a:rPr lang="pl-PL" i="1" dirty="0" smtClean="0">
                <a:latin typeface="Calibri" pitchFamily="34" charset="0"/>
              </a:rPr>
              <a:t>Razbij bele crvenim klinom</a:t>
            </a:r>
            <a:r>
              <a:rPr lang="pl-PL" dirty="0" smtClean="0">
                <a:latin typeface="Calibri" pitchFamily="34" charset="0"/>
              </a:rPr>
              <a:t>, </a:t>
            </a:r>
            <a:r>
              <a:rPr lang="pl-PL" dirty="0">
                <a:latin typeface="Calibri" pitchFamily="34" charset="0"/>
              </a:rPr>
              <a:t>1919, poster, </a:t>
            </a:r>
            <a:r>
              <a:rPr lang="pl-PL" dirty="0" smtClean="0">
                <a:latin typeface="Calibri" pitchFamily="34" charset="0"/>
              </a:rPr>
              <a:t>litografija</a:t>
            </a:r>
            <a:endParaRPr lang="en-GB" dirty="0">
              <a:latin typeface="Calibri"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4" descr="Naum Gabo. Head of a Woman. c. 1917-20 (after a work of 1916)"/>
          <p:cNvPicPr>
            <a:picLocks noChangeAspect="1" noChangeArrowheads="1"/>
          </p:cNvPicPr>
          <p:nvPr/>
        </p:nvPicPr>
        <p:blipFill>
          <a:blip r:embed="rId2"/>
          <a:srcRect/>
          <a:stretch>
            <a:fillRect/>
          </a:stretch>
        </p:blipFill>
        <p:spPr bwMode="auto">
          <a:xfrm>
            <a:off x="5562600" y="533400"/>
            <a:ext cx="3352800" cy="3705225"/>
          </a:xfrm>
          <a:prstGeom prst="rect">
            <a:avLst/>
          </a:prstGeom>
          <a:noFill/>
          <a:ln w="9525">
            <a:noFill/>
            <a:miter lim="800000"/>
            <a:headEnd/>
            <a:tailEnd/>
          </a:ln>
        </p:spPr>
      </p:pic>
      <p:pic>
        <p:nvPicPr>
          <p:cNvPr id="71683" name="Picture 1"/>
          <p:cNvPicPr>
            <a:picLocks noChangeAspect="1" noChangeArrowheads="1"/>
          </p:cNvPicPr>
          <p:nvPr/>
        </p:nvPicPr>
        <p:blipFill>
          <a:blip r:embed="rId3"/>
          <a:srcRect/>
          <a:stretch>
            <a:fillRect/>
          </a:stretch>
        </p:blipFill>
        <p:spPr bwMode="auto">
          <a:xfrm>
            <a:off x="304800" y="76200"/>
            <a:ext cx="3733800" cy="2895600"/>
          </a:xfrm>
          <a:prstGeom prst="rect">
            <a:avLst/>
          </a:prstGeom>
          <a:noFill/>
          <a:ln w="9525">
            <a:noFill/>
            <a:miter lim="800000"/>
            <a:headEnd/>
            <a:tailEnd/>
          </a:ln>
        </p:spPr>
      </p:pic>
      <p:pic>
        <p:nvPicPr>
          <p:cNvPr id="71684" name="Picture 2" descr="Aleksandr Rodchenko. Spatial Construction no. 12. c. 1920"/>
          <p:cNvPicPr>
            <a:picLocks noChangeAspect="1" noChangeArrowheads="1"/>
          </p:cNvPicPr>
          <p:nvPr/>
        </p:nvPicPr>
        <p:blipFill>
          <a:blip r:embed="rId4"/>
          <a:srcRect/>
          <a:stretch>
            <a:fillRect/>
          </a:stretch>
        </p:blipFill>
        <p:spPr bwMode="auto">
          <a:xfrm>
            <a:off x="304800" y="3048000"/>
            <a:ext cx="3697288" cy="3276600"/>
          </a:xfrm>
          <a:prstGeom prst="rect">
            <a:avLst/>
          </a:prstGeom>
          <a:noFill/>
          <a:ln w="9525">
            <a:noFill/>
            <a:miter lim="800000"/>
            <a:headEnd/>
            <a:tailEnd/>
          </a:ln>
        </p:spPr>
      </p:pic>
      <p:sp>
        <p:nvSpPr>
          <p:cNvPr id="71685" name="Rectangle 7"/>
          <p:cNvSpPr>
            <a:spLocks noChangeArrowheads="1"/>
          </p:cNvSpPr>
          <p:nvPr/>
        </p:nvSpPr>
        <p:spPr bwMode="auto">
          <a:xfrm>
            <a:off x="152400" y="6324600"/>
            <a:ext cx="4504566" cy="369332"/>
          </a:xfrm>
          <a:prstGeom prst="rect">
            <a:avLst/>
          </a:prstGeom>
          <a:noFill/>
          <a:ln w="9525">
            <a:noFill/>
            <a:miter lim="800000"/>
            <a:headEnd/>
            <a:tailEnd/>
          </a:ln>
        </p:spPr>
        <p:txBody>
          <a:bodyPr wrap="none">
            <a:spAutoFit/>
          </a:bodyPr>
          <a:lstStyle/>
          <a:p>
            <a:r>
              <a:rPr lang="sr-Latn-CS" dirty="0" smtClean="0">
                <a:latin typeface="Calibri" pitchFamily="34" charset="0"/>
              </a:rPr>
              <a:t>Rodčenko</a:t>
            </a:r>
            <a:r>
              <a:rPr lang="sr-Latn-CS" i="1" dirty="0">
                <a:latin typeface="Calibri" pitchFamily="34" charset="0"/>
              </a:rPr>
              <a:t>, </a:t>
            </a:r>
            <a:r>
              <a:rPr lang="sr-Latn-RS" i="1" dirty="0" smtClean="0">
                <a:latin typeface="Calibri" pitchFamily="34" charset="0"/>
              </a:rPr>
              <a:t>Prostorna konstrukcija </a:t>
            </a:r>
            <a:r>
              <a:rPr lang="en-US" i="1" dirty="0" smtClean="0">
                <a:latin typeface="Calibri" pitchFamily="34" charset="0"/>
              </a:rPr>
              <a:t>no</a:t>
            </a:r>
            <a:r>
              <a:rPr lang="en-US" i="1" dirty="0">
                <a:latin typeface="Calibri" pitchFamily="34" charset="0"/>
              </a:rPr>
              <a:t>. 12</a:t>
            </a:r>
            <a:r>
              <a:rPr lang="sr-Latn-CS" dirty="0">
                <a:latin typeface="Calibri" pitchFamily="34" charset="0"/>
              </a:rPr>
              <a:t>, 1920</a:t>
            </a:r>
            <a:endParaRPr lang="en-US" dirty="0">
              <a:latin typeface="Calibri" pitchFamily="34" charset="0"/>
            </a:endParaRPr>
          </a:p>
        </p:txBody>
      </p:sp>
      <p:sp>
        <p:nvSpPr>
          <p:cNvPr id="71686" name="Rectangle 6"/>
          <p:cNvSpPr>
            <a:spLocks noChangeArrowheads="1"/>
          </p:cNvSpPr>
          <p:nvPr/>
        </p:nvSpPr>
        <p:spPr bwMode="auto">
          <a:xfrm>
            <a:off x="4800600" y="4419600"/>
            <a:ext cx="4191000" cy="2308324"/>
          </a:xfrm>
          <a:prstGeom prst="rect">
            <a:avLst/>
          </a:prstGeom>
          <a:noFill/>
          <a:ln w="9525">
            <a:noFill/>
            <a:miter lim="800000"/>
            <a:headEnd/>
            <a:tailEnd/>
          </a:ln>
          <a:effectLst/>
        </p:spPr>
        <p:txBody>
          <a:bodyPr wrap="square">
            <a:spAutoFit/>
          </a:bodyPr>
          <a:lstStyle/>
          <a:p>
            <a:r>
              <a:rPr lang="sr-Latn-CS" dirty="0"/>
              <a:t>Pitanje koje se postavljalo nije više bilo u vezi sa pitanjima bavljenja imanentnim, formalno-jezičkim problemima (definisanja autonomije umetnosti), već kako da umetnost svoju formu, jezik i govor ‘prilagodi’/učini ih kompatibilnim sa zahtevima novog društveno-političkog okruženja</a:t>
            </a:r>
            <a:endParaRPr lang="en-US" dirty="0"/>
          </a:p>
        </p:txBody>
      </p:sp>
      <p:sp>
        <p:nvSpPr>
          <p:cNvPr id="7" name="Rectangle 6"/>
          <p:cNvSpPr/>
          <p:nvPr/>
        </p:nvSpPr>
        <p:spPr>
          <a:xfrm>
            <a:off x="457200" y="152400"/>
            <a:ext cx="3246338" cy="369332"/>
          </a:xfrm>
          <a:prstGeom prst="rect">
            <a:avLst/>
          </a:prstGeom>
        </p:spPr>
        <p:txBody>
          <a:bodyPr wrap="none">
            <a:spAutoFit/>
          </a:bodyPr>
          <a:lstStyle/>
          <a:p>
            <a:r>
              <a:rPr lang="sr-Latn-RS" dirty="0" smtClean="0">
                <a:latin typeface="Calibri" pitchFamily="34" charset="0"/>
              </a:rPr>
              <a:t>Tatljin, </a:t>
            </a:r>
            <a:r>
              <a:rPr lang="sr-Latn-RS" i="1" dirty="0" smtClean="0">
                <a:latin typeface="Calibri" pitchFamily="34" charset="0"/>
              </a:rPr>
              <a:t>Ugaoni kontrareljef</a:t>
            </a:r>
            <a:r>
              <a:rPr lang="sr-Latn-RS" dirty="0" smtClean="0">
                <a:latin typeface="Calibri" pitchFamily="34" charset="0"/>
              </a:rPr>
              <a:t>,</a:t>
            </a:r>
            <a:r>
              <a:rPr lang="en-US" dirty="0" smtClean="0">
                <a:latin typeface="Calibri" pitchFamily="34" charset="0"/>
              </a:rPr>
              <a:t> 1915</a:t>
            </a:r>
            <a:endParaRPr lang="en-US" dirty="0">
              <a:latin typeface="Calibri" pitchFamily="34" charset="0"/>
            </a:endParaRPr>
          </a:p>
        </p:txBody>
      </p:sp>
      <p:sp>
        <p:nvSpPr>
          <p:cNvPr id="8" name="Rectangle 7"/>
          <p:cNvSpPr/>
          <p:nvPr/>
        </p:nvSpPr>
        <p:spPr>
          <a:xfrm>
            <a:off x="5486400" y="76200"/>
            <a:ext cx="3425040" cy="369332"/>
          </a:xfrm>
          <a:prstGeom prst="rect">
            <a:avLst/>
          </a:prstGeom>
        </p:spPr>
        <p:txBody>
          <a:bodyPr wrap="none">
            <a:spAutoFit/>
          </a:bodyPr>
          <a:lstStyle/>
          <a:p>
            <a:r>
              <a:rPr lang="sr-Latn-RS" dirty="0" smtClean="0">
                <a:latin typeface="Calibri" pitchFamily="34" charset="0"/>
              </a:rPr>
              <a:t>Gabo,</a:t>
            </a:r>
            <a:r>
              <a:rPr lang="sr-Latn-RS" i="1" dirty="0" smtClean="0">
                <a:latin typeface="Calibri" pitchFamily="34" charset="0"/>
              </a:rPr>
              <a:t> Glava žene,</a:t>
            </a:r>
            <a:r>
              <a:rPr lang="sr-Latn-CS" i="1" dirty="0" smtClean="0">
                <a:latin typeface="Calibri" pitchFamily="34" charset="0"/>
              </a:rPr>
              <a:t> oko</a:t>
            </a:r>
            <a:r>
              <a:rPr lang="en-US" dirty="0" smtClean="0">
                <a:latin typeface="Calibri" pitchFamily="34" charset="0"/>
              </a:rPr>
              <a:t> 1917-</a:t>
            </a:r>
            <a:r>
              <a:rPr lang="sr-Latn-RS" dirty="0" smtClean="0">
                <a:latin typeface="Calibri" pitchFamily="34" charset="0"/>
              </a:rPr>
              <a:t>19</a:t>
            </a:r>
            <a:r>
              <a:rPr lang="en-US" dirty="0" smtClean="0">
                <a:latin typeface="Calibri" pitchFamily="34" charset="0"/>
              </a:rPr>
              <a:t>20</a:t>
            </a:r>
            <a:r>
              <a:rPr lang="sr-Latn-RS" dirty="0" smtClean="0">
                <a:latin typeface="Calibri" pitchFamily="34" charset="0"/>
              </a:rPr>
              <a:t>,</a:t>
            </a:r>
            <a:r>
              <a:rPr lang="en-US" dirty="0" smtClean="0">
                <a:latin typeface="Calibri" pitchFamily="34" charset="0"/>
              </a:rPr>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6200"/>
            <a:ext cx="2743200" cy="3693319"/>
          </a:xfrm>
          <a:prstGeom prst="rect">
            <a:avLst/>
          </a:prstGeom>
        </p:spPr>
        <p:txBody>
          <a:bodyPr wrap="square">
            <a:spAutoFit/>
          </a:bodyPr>
          <a:lstStyle/>
          <a:p>
            <a:r>
              <a:rPr lang="sr-Latn-CS" dirty="0" smtClean="0">
                <a:latin typeface="Calibri" pitchFamily="34" charset="0"/>
              </a:rPr>
              <a:t>Radna grupa za objektivnu analizu (Aleksej Gan, Aleksandar Rodčenko, Varvara Stepanova, braća Georgij i Vladimir Štenberg, Joganson, Medunetski) osnovana 18.03.1921. na moskovskom Institutu likovne kulture (INhUK) čiji je član Aleksej Gan</a:t>
            </a:r>
            <a:r>
              <a:rPr lang="sr-Latn-CS" b="1" dirty="0" smtClean="0">
                <a:latin typeface="Calibri" pitchFamily="34" charset="0"/>
              </a:rPr>
              <a:t> (1922) </a:t>
            </a:r>
            <a:r>
              <a:rPr lang="sr-Latn-CS" dirty="0" smtClean="0">
                <a:latin typeface="Calibri" pitchFamily="34" charset="0"/>
              </a:rPr>
              <a:t>objavio programski tekst pod nazivom </a:t>
            </a:r>
            <a:r>
              <a:rPr lang="sr-Latn-CS" i="1" dirty="0" smtClean="0">
                <a:latin typeface="Calibri" pitchFamily="34" charset="0"/>
              </a:rPr>
              <a:t>Konstruktivizam</a:t>
            </a:r>
            <a:r>
              <a:rPr lang="sr-Latn-CS" dirty="0" smtClean="0">
                <a:latin typeface="Calibri" pitchFamily="34" charset="0"/>
              </a:rPr>
              <a:t>.</a:t>
            </a:r>
            <a:endParaRPr lang="en-US" dirty="0"/>
          </a:p>
        </p:txBody>
      </p:sp>
      <p:pic>
        <p:nvPicPr>
          <p:cNvPr id="1026" name="Picture 2" descr="https://monoskop.org/images/thumb/2/24/Working_Group_of_Constructivists_of_the_INKhUK_signatures_20_Apr_1921.jpg/800px-Working_Group_of_Constructivists_of_the_INKhUK_signatures_20_Apr_1921.jpg"/>
          <p:cNvPicPr>
            <a:picLocks noChangeAspect="1" noChangeArrowheads="1"/>
          </p:cNvPicPr>
          <p:nvPr/>
        </p:nvPicPr>
        <p:blipFill>
          <a:blip r:embed="rId2"/>
          <a:srcRect/>
          <a:stretch>
            <a:fillRect/>
          </a:stretch>
        </p:blipFill>
        <p:spPr bwMode="auto">
          <a:xfrm>
            <a:off x="2786642" y="0"/>
            <a:ext cx="6357358" cy="6858000"/>
          </a:xfrm>
          <a:prstGeom prst="rect">
            <a:avLst/>
          </a:prstGeom>
          <a:noFill/>
        </p:spPr>
      </p:pic>
      <p:sp>
        <p:nvSpPr>
          <p:cNvPr id="6" name="Rectangle 5"/>
          <p:cNvSpPr/>
          <p:nvPr/>
        </p:nvSpPr>
        <p:spPr>
          <a:xfrm>
            <a:off x="304800" y="4648200"/>
            <a:ext cx="2362200" cy="2031325"/>
          </a:xfrm>
          <a:prstGeom prst="rect">
            <a:avLst/>
          </a:prstGeom>
        </p:spPr>
        <p:txBody>
          <a:bodyPr wrap="square">
            <a:spAutoFit/>
          </a:bodyPr>
          <a:lstStyle/>
          <a:p>
            <a:pPr algn="r"/>
            <a:r>
              <a:rPr lang="en-US" dirty="0" smtClean="0"/>
              <a:t>P</a:t>
            </a:r>
            <a:r>
              <a:rPr lang="sr-Latn-RS" dirty="0" smtClean="0"/>
              <a:t>otpisi članova radne grupe sa sastanka 20. aprila 1921. godine:</a:t>
            </a:r>
            <a:r>
              <a:rPr lang="en-US" dirty="0" smtClean="0"/>
              <a:t> </a:t>
            </a:r>
            <a:r>
              <a:rPr lang="en-US" dirty="0" err="1" smtClean="0"/>
              <a:t>Medunetsky</a:t>
            </a:r>
            <a:r>
              <a:rPr lang="en-US" dirty="0" smtClean="0"/>
              <a:t>, G. Stenberg, </a:t>
            </a:r>
            <a:r>
              <a:rPr lang="en-US" dirty="0" err="1" smtClean="0"/>
              <a:t>Ioganson</a:t>
            </a:r>
            <a:r>
              <a:rPr lang="en-US" dirty="0" smtClean="0"/>
              <a:t>, </a:t>
            </a:r>
            <a:r>
              <a:rPr lang="en-US" dirty="0" err="1" smtClean="0"/>
              <a:t>Gan</a:t>
            </a:r>
            <a:r>
              <a:rPr lang="en-US" dirty="0" smtClean="0"/>
              <a:t>, </a:t>
            </a:r>
            <a:r>
              <a:rPr lang="en-US" dirty="0" err="1" smtClean="0"/>
              <a:t>Rodchenko</a:t>
            </a:r>
            <a:r>
              <a:rPr lang="en-US" dirty="0" smtClean="0"/>
              <a:t>, V. Stenberg, </a:t>
            </a:r>
            <a:r>
              <a:rPr lang="en-US" dirty="0" err="1" smtClean="0"/>
              <a:t>Stepanova</a:t>
            </a:r>
            <a:r>
              <a:rPr lang="en-US" dirty="0" smtClean="0"/>
              <a:t>.</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idx="4294967295"/>
          </p:nvPr>
        </p:nvSpPr>
        <p:spPr>
          <a:xfrm>
            <a:off x="457200" y="152400"/>
            <a:ext cx="8229600" cy="563563"/>
          </a:xfrm>
        </p:spPr>
        <p:txBody>
          <a:bodyPr>
            <a:normAutofit fontScale="90000"/>
          </a:bodyPr>
          <a:lstStyle/>
          <a:p>
            <a:r>
              <a:rPr lang="sr-Latn-CS" sz="3700"/>
              <a:t>izveštaj iz marta 1921:</a:t>
            </a:r>
            <a:endParaRPr lang="en-US" sz="3700"/>
          </a:p>
        </p:txBody>
      </p:sp>
      <p:sp>
        <p:nvSpPr>
          <p:cNvPr id="3" name="Content Placeholder 2"/>
          <p:cNvSpPr>
            <a:spLocks noGrp="1"/>
          </p:cNvSpPr>
          <p:nvPr>
            <p:ph idx="4294967295"/>
          </p:nvPr>
        </p:nvSpPr>
        <p:spPr>
          <a:xfrm>
            <a:off x="457200" y="914400"/>
            <a:ext cx="8229600" cy="5715000"/>
          </a:xfrm>
        </p:spPr>
        <p:txBody>
          <a:bodyPr>
            <a:normAutofit/>
          </a:bodyPr>
          <a:lstStyle/>
          <a:p>
            <a:pPr marL="609600" indent="-609600">
              <a:lnSpc>
                <a:spcPct val="80000"/>
              </a:lnSpc>
            </a:pPr>
            <a:r>
              <a:rPr lang="sr-Latn-CS" sz="2700" dirty="0">
                <a:latin typeface="Calibri" pitchFamily="34" charset="0"/>
              </a:rPr>
              <a:t>“Konstrukcija je odgovarajuća organizacija materijalnih elemenata. </a:t>
            </a:r>
          </a:p>
          <a:p>
            <a:pPr marL="609600" indent="-609600">
              <a:lnSpc>
                <a:spcPct val="80000"/>
              </a:lnSpc>
              <a:buFontTx/>
              <a:buNone/>
            </a:pPr>
            <a:r>
              <a:rPr lang="sr-Latn-CS" sz="2700" dirty="0">
                <a:latin typeface="Calibri" pitchFamily="34" charset="0"/>
              </a:rPr>
              <a:t>Karakteristična obeležja konstrukcije su:</a:t>
            </a:r>
          </a:p>
          <a:p>
            <a:pPr marL="609600" indent="-609600">
              <a:lnSpc>
                <a:spcPct val="80000"/>
              </a:lnSpc>
              <a:buFontTx/>
              <a:buAutoNum type="arabicPeriod"/>
            </a:pPr>
            <a:r>
              <a:rPr lang="sr-Latn-CS" sz="2700" dirty="0">
                <a:latin typeface="Calibri" pitchFamily="34" charset="0"/>
              </a:rPr>
              <a:t>najbolja upotreba materijala i </a:t>
            </a:r>
          </a:p>
          <a:p>
            <a:pPr marL="609600" indent="-609600">
              <a:lnSpc>
                <a:spcPct val="80000"/>
              </a:lnSpc>
              <a:buFontTx/>
              <a:buAutoNum type="arabicPeriod"/>
            </a:pPr>
            <a:r>
              <a:rPr lang="sr-Latn-CS" sz="2700" dirty="0">
                <a:latin typeface="Calibri" pitchFamily="34" charset="0"/>
              </a:rPr>
              <a:t>odsustvo </a:t>
            </a:r>
            <a:r>
              <a:rPr lang="sr-Latn-CS" sz="2700" dirty="0" smtClean="0">
                <a:latin typeface="Calibri" pitchFamily="34" charset="0"/>
              </a:rPr>
              <a:t>suvišnih </a:t>
            </a:r>
            <a:r>
              <a:rPr lang="sr-Latn-CS" sz="2700" dirty="0">
                <a:latin typeface="Calibri" pitchFamily="34" charset="0"/>
              </a:rPr>
              <a:t>elemenata. </a:t>
            </a:r>
          </a:p>
          <a:p>
            <a:pPr marL="609600" indent="-609600">
              <a:lnSpc>
                <a:spcPct val="80000"/>
              </a:lnSpc>
              <a:buFontTx/>
              <a:buNone/>
            </a:pPr>
            <a:r>
              <a:rPr lang="sr-Latn-CS" sz="2700" dirty="0" smtClean="0">
                <a:latin typeface="Calibri" pitchFamily="34" charset="0"/>
              </a:rPr>
              <a:t>šema </a:t>
            </a:r>
            <a:r>
              <a:rPr lang="sr-Latn-CS" sz="2700" dirty="0">
                <a:latin typeface="Calibri" pitchFamily="34" charset="0"/>
              </a:rPr>
              <a:t>konstrukcije je skupina linija sa plohama i formama koje ove linije definišu. To je sistem sila. Kompozicija je raspored prema tačno utvrđenom principu”</a:t>
            </a:r>
          </a:p>
          <a:p>
            <a:pPr marL="609600" indent="-609600">
              <a:lnSpc>
                <a:spcPct val="80000"/>
              </a:lnSpc>
            </a:pPr>
            <a:endParaRPr lang="sr-Latn-CS" sz="2700" dirty="0">
              <a:latin typeface="Calibri" pitchFamily="34" charset="0"/>
            </a:endParaRPr>
          </a:p>
          <a:p>
            <a:pPr marL="609600" indent="-609600">
              <a:lnSpc>
                <a:spcPct val="80000"/>
              </a:lnSpc>
            </a:pPr>
            <a:r>
              <a:rPr lang="sr-Latn-CS" sz="2700" dirty="0">
                <a:latin typeface="Calibri" pitchFamily="34" charset="0"/>
              </a:rPr>
              <a:t>Konstrukcija koristi materijale (ekonomično) dok kompozicija koristi površne i dekorativne forme – konstrukcija je sistem koji nije podređen ‘definisanim  i konvencionalnim značenjima’</a:t>
            </a:r>
            <a:endParaRPr lang="en-US" sz="2700" dirty="0">
              <a:latin typeface="Calibri"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idx="4294967295"/>
          </p:nvPr>
        </p:nvSpPr>
        <p:spPr/>
        <p:txBody>
          <a:bodyPr/>
          <a:lstStyle/>
          <a:p>
            <a:r>
              <a:rPr lang="sr-Latn-CS" sz="3600"/>
              <a:t>tehnička konstrukcija/slikarska konstrukcija</a:t>
            </a:r>
            <a:endParaRPr lang="en-US" sz="3600"/>
          </a:p>
        </p:txBody>
      </p:sp>
      <p:sp>
        <p:nvSpPr>
          <p:cNvPr id="3" name="Content Placeholder 2"/>
          <p:cNvSpPr>
            <a:spLocks noGrp="1"/>
          </p:cNvSpPr>
          <p:nvPr>
            <p:ph idx="4294967295"/>
          </p:nvPr>
        </p:nvSpPr>
        <p:spPr>
          <a:xfrm>
            <a:off x="457200" y="1447800"/>
            <a:ext cx="8229600" cy="4678363"/>
          </a:xfrm>
        </p:spPr>
        <p:txBody>
          <a:bodyPr>
            <a:normAutofit lnSpcReduction="10000"/>
          </a:bodyPr>
          <a:lstStyle/>
          <a:p>
            <a:pPr>
              <a:lnSpc>
                <a:spcPct val="110000"/>
              </a:lnSpc>
            </a:pPr>
            <a:r>
              <a:rPr lang="sr-Latn-CS" sz="3000" dirty="0" smtClean="0">
                <a:latin typeface="Calibri" pitchFamily="34" charset="0"/>
              </a:rPr>
              <a:t>dva shvatanja:</a:t>
            </a:r>
          </a:p>
          <a:p>
            <a:pPr marL="514350" indent="-514350">
              <a:lnSpc>
                <a:spcPct val="110000"/>
              </a:lnSpc>
              <a:buAutoNum type="arabicPeriod"/>
            </a:pPr>
            <a:r>
              <a:rPr lang="sr-Latn-CS" sz="3000" b="1" dirty="0" smtClean="0">
                <a:latin typeface="Calibri" pitchFamily="34" charset="0"/>
              </a:rPr>
              <a:t>shvatanje </a:t>
            </a:r>
            <a:r>
              <a:rPr lang="sr-Latn-CS" sz="3000" dirty="0">
                <a:latin typeface="Calibri" pitchFamily="34" charset="0"/>
              </a:rPr>
              <a:t>da istinska konstrukcija nije moguća na površini platna, dakle u dvodimenzionalnom slikarstvu već jedino u trodimenzionalnoj formi tj u REALNOM PROSTORU NA BAZI REALNE UPOTREBE MATERIJALA (Rodčenko, Stepanova, Joganson, Medunecki, braća Stenberg) i </a:t>
            </a:r>
            <a:endParaRPr lang="sr-Latn-CS" sz="3000" dirty="0" smtClean="0">
              <a:latin typeface="Calibri" pitchFamily="34" charset="0"/>
            </a:endParaRPr>
          </a:p>
          <a:p>
            <a:pPr marL="514350" indent="-514350">
              <a:lnSpc>
                <a:spcPct val="110000"/>
              </a:lnSpc>
              <a:buAutoNum type="arabicPeriod"/>
            </a:pPr>
            <a:r>
              <a:rPr lang="sr-Latn-CS" sz="3000" b="1" dirty="0" smtClean="0">
                <a:latin typeface="Calibri" pitchFamily="34" charset="0"/>
              </a:rPr>
              <a:t>shvatanje </a:t>
            </a:r>
            <a:r>
              <a:rPr lang="sr-Latn-CS" sz="3000" dirty="0">
                <a:latin typeface="Calibri" pitchFamily="34" charset="0"/>
              </a:rPr>
              <a:t>koje je obe mogućnosti (2D i 3D) dozvoljavalo (Popova, Udaljcova, Kljun)</a:t>
            </a:r>
            <a:endParaRPr lang="en-US" sz="3000" dirty="0">
              <a:latin typeface="Calibri"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idx="4294967295"/>
          </p:nvPr>
        </p:nvSpPr>
        <p:spPr>
          <a:xfrm>
            <a:off x="457200" y="274638"/>
            <a:ext cx="8229600" cy="868362"/>
          </a:xfrm>
        </p:spPr>
        <p:txBody>
          <a:bodyPr/>
          <a:lstStyle/>
          <a:p>
            <a:r>
              <a:rPr lang="sr-Latn-CS" sz="3000"/>
              <a:t>‘utilitarna nužnost’:ORGANIZACIJA I KONSTRUKCIJA</a:t>
            </a:r>
            <a:endParaRPr lang="en-US" sz="3000"/>
          </a:p>
        </p:txBody>
      </p:sp>
      <p:sp>
        <p:nvSpPr>
          <p:cNvPr id="3" name="Content Placeholder 2"/>
          <p:cNvSpPr>
            <a:spLocks noGrp="1"/>
          </p:cNvSpPr>
          <p:nvPr>
            <p:ph idx="4294967295"/>
          </p:nvPr>
        </p:nvSpPr>
        <p:spPr>
          <a:xfrm>
            <a:off x="457200" y="1447800"/>
            <a:ext cx="8229600" cy="5181600"/>
          </a:xfrm>
        </p:spPr>
        <p:txBody>
          <a:bodyPr>
            <a:normAutofit/>
          </a:bodyPr>
          <a:lstStyle/>
          <a:p>
            <a:pPr>
              <a:lnSpc>
                <a:spcPct val="80000"/>
              </a:lnSpc>
              <a:buFontTx/>
              <a:buNone/>
            </a:pPr>
            <a:r>
              <a:rPr lang="sr-Latn-CS" sz="2400" dirty="0">
                <a:latin typeface="Calibri" pitchFamily="34" charset="0"/>
              </a:rPr>
              <a:t>Rodčenko </a:t>
            </a:r>
            <a:r>
              <a:rPr lang="sr-Latn-CS" sz="2400" dirty="0" smtClean="0">
                <a:latin typeface="Calibri" pitchFamily="34" charset="0"/>
              </a:rPr>
              <a:t>smatra da bi </a:t>
            </a:r>
            <a:r>
              <a:rPr lang="sr-Latn-CS" sz="2400" dirty="0">
                <a:latin typeface="Calibri" pitchFamily="34" charset="0"/>
              </a:rPr>
              <a:t>novi pristupi umetnosti trebalo </a:t>
            </a:r>
            <a:r>
              <a:rPr lang="sr-Latn-CS" sz="2400" dirty="0" smtClean="0">
                <a:latin typeface="Calibri" pitchFamily="34" charset="0"/>
              </a:rPr>
              <a:t>da </a:t>
            </a:r>
            <a:r>
              <a:rPr lang="sr-Latn-CS" sz="2400" dirty="0">
                <a:latin typeface="Calibri" pitchFamily="34" charset="0"/>
              </a:rPr>
              <a:t>se kreću ka ‘organizaciji i konstrukciji’ (u skladu sa industrijskim i proizvodnim imperativima)</a:t>
            </a:r>
          </a:p>
          <a:p>
            <a:pPr>
              <a:lnSpc>
                <a:spcPct val="80000"/>
              </a:lnSpc>
            </a:pPr>
            <a:r>
              <a:rPr lang="sr-Latn-CS" sz="2400" dirty="0">
                <a:latin typeface="Calibri" pitchFamily="34" charset="0"/>
              </a:rPr>
              <a:t>Princip ORGANIZACIJE </a:t>
            </a:r>
            <a:r>
              <a:rPr lang="sr-Latn-CS" sz="2400" dirty="0" smtClean="0">
                <a:latin typeface="Calibri" pitchFamily="34" charset="0"/>
              </a:rPr>
              <a:t>predstavlja </a:t>
            </a:r>
            <a:r>
              <a:rPr lang="sr-Latn-CS" sz="2400" dirty="0">
                <a:latin typeface="Calibri" pitchFamily="34" charset="0"/>
              </a:rPr>
              <a:t>obeležje celokupnog novog društva </a:t>
            </a:r>
            <a:r>
              <a:rPr lang="sr-Latn-CS" sz="2400" dirty="0" smtClean="0">
                <a:latin typeface="Calibri" pitchFamily="34" charset="0"/>
              </a:rPr>
              <a:t>te stoga treba </a:t>
            </a:r>
            <a:r>
              <a:rPr lang="sr-Latn-CS" sz="2400" dirty="0">
                <a:latin typeface="Calibri" pitchFamily="34" charset="0"/>
              </a:rPr>
              <a:t>da bude </a:t>
            </a:r>
            <a:r>
              <a:rPr lang="sr-Latn-CS" sz="2400" dirty="0" smtClean="0">
                <a:latin typeface="Calibri" pitchFamily="34" charset="0"/>
              </a:rPr>
              <a:t>uveden i </a:t>
            </a:r>
            <a:r>
              <a:rPr lang="sr-Latn-CS" sz="2400" dirty="0">
                <a:latin typeface="Calibri" pitchFamily="34" charset="0"/>
              </a:rPr>
              <a:t>u umetnost kao bitna premisa konstruktivnog pristupa (pojma konstrukcije)</a:t>
            </a:r>
          </a:p>
          <a:p>
            <a:pPr>
              <a:lnSpc>
                <a:spcPct val="80000"/>
              </a:lnSpc>
            </a:pPr>
            <a:r>
              <a:rPr lang="sr-Latn-CS" sz="2400" dirty="0" smtClean="0">
                <a:latin typeface="Calibri" pitchFamily="34" charset="0"/>
              </a:rPr>
              <a:t>Pod pojmom KONSTRUKCIJA smatra se </a:t>
            </a:r>
            <a:r>
              <a:rPr lang="sr-Latn-CS" sz="2400" dirty="0">
                <a:latin typeface="Calibri" pitchFamily="34" charset="0"/>
              </a:rPr>
              <a:t>organizacija materijalnih elemenata + naglašavanje zahteva za stvaranjem realnih predmeta i ispunjavanje utilitarnih zadataka</a:t>
            </a:r>
          </a:p>
          <a:p>
            <a:pPr>
              <a:lnSpc>
                <a:spcPct val="80000"/>
              </a:lnSpc>
            </a:pPr>
            <a:endParaRPr lang="sr-Latn-CS" sz="2400" dirty="0">
              <a:latin typeface="Calibri" pitchFamily="34" charset="0"/>
            </a:endParaRPr>
          </a:p>
          <a:p>
            <a:pPr>
              <a:lnSpc>
                <a:spcPct val="80000"/>
              </a:lnSpc>
            </a:pPr>
            <a:r>
              <a:rPr lang="sr-Latn-CS" sz="2400" dirty="0">
                <a:latin typeface="Calibri" pitchFamily="34" charset="0"/>
              </a:rPr>
              <a:t>Konstrukcija nije sama sebi cilj već se koristi da bi se ostvario neki konkretan cilj: “Konstrukcija je faza u kojoj se materijal organizuje da bi se ostvario neki konkretan cilj” </a:t>
            </a:r>
            <a:r>
              <a:rPr lang="sr-Latn-CS" sz="2400" dirty="0" smtClean="0">
                <a:latin typeface="Calibri" pitchFamily="34" charset="0"/>
              </a:rPr>
              <a:t>a taj </a:t>
            </a:r>
            <a:r>
              <a:rPr lang="sr-Latn-CS" sz="2400" dirty="0">
                <a:latin typeface="Calibri" pitchFamily="34" charset="0"/>
              </a:rPr>
              <a:t>cilj nije više </a:t>
            </a:r>
            <a:r>
              <a:rPr lang="sr-Latn-CS" sz="2400" dirty="0" smtClean="0">
                <a:latin typeface="Calibri" pitchFamily="34" charset="0"/>
              </a:rPr>
              <a:t>u </a:t>
            </a:r>
            <a:r>
              <a:rPr lang="sr-Latn-CS" sz="2400" dirty="0">
                <a:latin typeface="Calibri" pitchFamily="34" charset="0"/>
              </a:rPr>
              <a:t>okvirima estetike već se premešta u polje </a:t>
            </a:r>
            <a:r>
              <a:rPr lang="sr-Latn-CS" sz="2400" dirty="0" smtClean="0">
                <a:latin typeface="Calibri" pitchFamily="34" charset="0"/>
              </a:rPr>
              <a:t>postojećeg/realnog: </a:t>
            </a:r>
            <a:r>
              <a:rPr lang="sr-Latn-CS" sz="2400" dirty="0">
                <a:latin typeface="Calibri" pitchFamily="34" charset="0"/>
              </a:rPr>
              <a:t>“To je ono što mi hoćemo, da sa površine platna pređemo na konstruktivističku proizvodnju.”</a:t>
            </a:r>
            <a:endParaRPr lang="en-US" sz="2400" dirty="0">
              <a:latin typeface="Calibri"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4" descr="http://www.russianartandbooks.com/cgi-bin/russianart/items/00050R.jpg"/>
          <p:cNvPicPr>
            <a:picLocks noChangeAspect="1" noChangeArrowheads="1"/>
          </p:cNvPicPr>
          <p:nvPr/>
        </p:nvPicPr>
        <p:blipFill>
          <a:blip r:embed="rId2"/>
          <a:srcRect/>
          <a:stretch>
            <a:fillRect/>
          </a:stretch>
        </p:blipFill>
        <p:spPr bwMode="auto">
          <a:xfrm>
            <a:off x="5076825" y="1828800"/>
            <a:ext cx="4067175" cy="4724400"/>
          </a:xfrm>
          <a:prstGeom prst="rect">
            <a:avLst/>
          </a:prstGeom>
          <a:noFill/>
          <a:ln w="9525">
            <a:noFill/>
            <a:miter lim="800000"/>
            <a:headEnd/>
            <a:tailEnd/>
          </a:ln>
        </p:spPr>
      </p:pic>
      <p:sp>
        <p:nvSpPr>
          <p:cNvPr id="100355" name="Rectangle 6"/>
          <p:cNvSpPr>
            <a:spLocks noChangeArrowheads="1"/>
          </p:cNvSpPr>
          <p:nvPr/>
        </p:nvSpPr>
        <p:spPr bwMode="auto">
          <a:xfrm>
            <a:off x="5334000" y="0"/>
            <a:ext cx="3429000" cy="1477963"/>
          </a:xfrm>
          <a:prstGeom prst="rect">
            <a:avLst/>
          </a:prstGeom>
          <a:noFill/>
          <a:ln w="9525">
            <a:noFill/>
            <a:miter lim="800000"/>
            <a:headEnd/>
            <a:tailEnd/>
          </a:ln>
        </p:spPr>
        <p:txBody>
          <a:bodyPr>
            <a:spAutoFit/>
          </a:bodyPr>
          <a:lstStyle/>
          <a:p>
            <a:r>
              <a:rPr lang="en-US" b="1">
                <a:latin typeface="Calibri" pitchFamily="34" charset="0"/>
              </a:rPr>
              <a:t>KONSTRUKTIVIZM (Constructivism). </a:t>
            </a:r>
            <a:r>
              <a:rPr lang="en-US">
                <a:latin typeface="Calibri" pitchFamily="34" charset="0"/>
              </a:rPr>
              <a:t/>
            </a:r>
            <a:br>
              <a:rPr lang="en-US">
                <a:latin typeface="Calibri" pitchFamily="34" charset="0"/>
              </a:rPr>
            </a:br>
            <a:r>
              <a:rPr lang="en-US">
                <a:latin typeface="Calibri" pitchFamily="34" charset="0"/>
              </a:rPr>
              <a:t>Tver', 1922.</a:t>
            </a:r>
            <a:endParaRPr lang="sr-Latn-CS">
              <a:latin typeface="Calibri" pitchFamily="34" charset="0"/>
            </a:endParaRPr>
          </a:p>
          <a:p>
            <a:r>
              <a:rPr lang="en-US">
                <a:latin typeface="Calibri" pitchFamily="34" charset="0"/>
              </a:rPr>
              <a:t>First edition. 70 pp. Constructivist design and cover by A. Gan.</a:t>
            </a:r>
          </a:p>
        </p:txBody>
      </p:sp>
      <p:sp>
        <p:nvSpPr>
          <p:cNvPr id="100356" name="Rectangle 5"/>
          <p:cNvSpPr>
            <a:spLocks noChangeArrowheads="1"/>
          </p:cNvSpPr>
          <p:nvPr/>
        </p:nvSpPr>
        <p:spPr bwMode="auto">
          <a:xfrm>
            <a:off x="609600" y="533400"/>
            <a:ext cx="3810000" cy="923925"/>
          </a:xfrm>
          <a:prstGeom prst="rect">
            <a:avLst/>
          </a:prstGeom>
          <a:noFill/>
          <a:ln w="9525">
            <a:noFill/>
            <a:miter lim="800000"/>
            <a:headEnd/>
            <a:tailEnd/>
          </a:ln>
        </p:spPr>
        <p:txBody>
          <a:bodyPr>
            <a:spAutoFit/>
          </a:bodyPr>
          <a:lstStyle/>
          <a:p>
            <a:r>
              <a:rPr lang="sr-Latn-CS" dirty="0">
                <a:latin typeface="Calibri" pitchFamily="34" charset="0"/>
              </a:rPr>
              <a:t>osnovni elementi i predmet vrlo živih diskusija: tektonika, konstrukcija i faktura</a:t>
            </a:r>
            <a:endParaRPr lang="en-US" dirty="0">
              <a:latin typeface="Calibri" pitchFamily="34" charset="0"/>
            </a:endParaRPr>
          </a:p>
        </p:txBody>
      </p:sp>
      <p:sp>
        <p:nvSpPr>
          <p:cNvPr id="8" name="Rectangle 7"/>
          <p:cNvSpPr/>
          <p:nvPr/>
        </p:nvSpPr>
        <p:spPr>
          <a:xfrm>
            <a:off x="152400" y="1905000"/>
            <a:ext cx="4800600" cy="4524315"/>
          </a:xfrm>
          <a:prstGeom prst="rect">
            <a:avLst/>
          </a:prstGeom>
        </p:spPr>
        <p:txBody>
          <a:bodyPr>
            <a:spAutoFit/>
          </a:bodyPr>
          <a:lstStyle/>
          <a:p>
            <a:pPr fontAlgn="auto">
              <a:spcBef>
                <a:spcPts val="0"/>
              </a:spcBef>
              <a:spcAft>
                <a:spcPts val="0"/>
              </a:spcAft>
              <a:defRPr/>
            </a:pPr>
            <a:r>
              <a:rPr lang="sr-Latn-CS" dirty="0">
                <a:latin typeface="+mn-lt"/>
              </a:rPr>
              <a:t>Gan </a:t>
            </a:r>
            <a:r>
              <a:rPr lang="sr-Latn-CS" dirty="0" smtClean="0">
                <a:latin typeface="+mn-lt"/>
              </a:rPr>
              <a:t>je formulisao ove pojmove na sledeći način:</a:t>
            </a:r>
            <a:endParaRPr lang="sr-Latn-CS" dirty="0">
              <a:latin typeface="+mn-lt"/>
            </a:endParaRPr>
          </a:p>
          <a:p>
            <a:pPr marL="514350" indent="-514350" fontAlgn="auto">
              <a:spcBef>
                <a:spcPts val="0"/>
              </a:spcBef>
              <a:spcAft>
                <a:spcPts val="0"/>
              </a:spcAft>
              <a:buFontTx/>
              <a:buAutoNum type="arabicPeriod"/>
              <a:defRPr/>
            </a:pPr>
            <a:r>
              <a:rPr lang="sr-Latn-CS" dirty="0">
                <a:latin typeface="+mn-lt"/>
              </a:rPr>
              <a:t>TEKTONIKA </a:t>
            </a:r>
            <a:r>
              <a:rPr lang="sr-Latn-CS" dirty="0" smtClean="0">
                <a:latin typeface="+mn-lt"/>
              </a:rPr>
              <a:t>je funkcionalno</a:t>
            </a:r>
            <a:r>
              <a:rPr lang="sr-Latn-CS" dirty="0">
                <a:latin typeface="+mn-lt"/>
              </a:rPr>
              <a:t>, društveno i </a:t>
            </a:r>
            <a:r>
              <a:rPr lang="sr-Latn-CS" dirty="0" smtClean="0">
                <a:latin typeface="+mn-lt"/>
              </a:rPr>
              <a:t>politički </a:t>
            </a:r>
            <a:r>
              <a:rPr lang="sr-Latn-CS" dirty="0">
                <a:latin typeface="+mn-lt"/>
              </a:rPr>
              <a:t>svrsishodna upotreba industrijskih </a:t>
            </a:r>
            <a:r>
              <a:rPr lang="sr-Latn-CS" dirty="0" smtClean="0">
                <a:latin typeface="+mn-lt"/>
              </a:rPr>
              <a:t>materijala</a:t>
            </a:r>
            <a:endParaRPr lang="sr-Latn-CS" dirty="0">
              <a:latin typeface="+mn-lt"/>
            </a:endParaRPr>
          </a:p>
          <a:p>
            <a:pPr marL="514350" indent="-514350" fontAlgn="auto">
              <a:spcBef>
                <a:spcPts val="0"/>
              </a:spcBef>
              <a:spcAft>
                <a:spcPts val="0"/>
              </a:spcAft>
              <a:buFontTx/>
              <a:buAutoNum type="arabicPeriod"/>
              <a:defRPr/>
            </a:pPr>
            <a:r>
              <a:rPr lang="sr-Latn-CS" dirty="0" smtClean="0">
                <a:latin typeface="+mn-lt"/>
              </a:rPr>
              <a:t>KONSTRUKCIJU</a:t>
            </a:r>
            <a:r>
              <a:rPr lang="sr-Latn-CS" dirty="0" smtClean="0"/>
              <a:t> </a:t>
            </a:r>
            <a:r>
              <a:rPr lang="sr-Latn-CS" dirty="0" smtClean="0">
                <a:latin typeface="+mn-lt"/>
              </a:rPr>
              <a:t>shvata </a:t>
            </a:r>
            <a:r>
              <a:rPr lang="sr-Latn-CS" dirty="0">
                <a:latin typeface="+mn-lt"/>
              </a:rPr>
              <a:t>kao metod uštede materijala ili kao </a:t>
            </a:r>
            <a:r>
              <a:rPr lang="sr-Latn-CS" dirty="0" smtClean="0">
                <a:latin typeface="+mn-lt"/>
              </a:rPr>
              <a:t>organizaciju </a:t>
            </a:r>
            <a:r>
              <a:rPr lang="sr-Latn-CS" dirty="0">
                <a:latin typeface="+mn-lt"/>
              </a:rPr>
              <a:t>materijala za datu nameru</a:t>
            </a:r>
          </a:p>
          <a:p>
            <a:pPr marL="514350" indent="-514350" fontAlgn="auto">
              <a:spcBef>
                <a:spcPts val="0"/>
              </a:spcBef>
              <a:spcAft>
                <a:spcPts val="0"/>
              </a:spcAft>
              <a:buFontTx/>
              <a:buAutoNum type="arabicPeriod"/>
              <a:defRPr/>
            </a:pPr>
            <a:r>
              <a:rPr lang="sr-Latn-CS" dirty="0">
                <a:latin typeface="+mn-lt"/>
              </a:rPr>
              <a:t>FAKTURA </a:t>
            </a:r>
            <a:r>
              <a:rPr lang="sr-Latn-CS" dirty="0" smtClean="0"/>
              <a:t> predstavlja “svesni izbor i odgovarajuća upotreba materijala koja neće ometati kretanje konstrukcije niti ograničavati njenu tektoniku”; </a:t>
            </a:r>
            <a:r>
              <a:rPr lang="sr-Latn-CS" dirty="0" smtClean="0">
                <a:latin typeface="+mn-lt"/>
              </a:rPr>
              <a:t>najživlje diskusije su se vodile oko ovog pojma upravo zbog njegove povezanosti za kulturu slikarstva; konstruktivisti teže </a:t>
            </a:r>
            <a:r>
              <a:rPr lang="sr-Latn-CS" dirty="0" smtClean="0"/>
              <a:t>da (</a:t>
            </a:r>
            <a:r>
              <a:rPr lang="sr-Latn-CS" b="1" dirty="0" smtClean="0"/>
              <a:t>re)definišu</a:t>
            </a:r>
            <a:r>
              <a:rPr lang="sr-Latn-CS" dirty="0" smtClean="0"/>
              <a:t> </a:t>
            </a:r>
            <a:r>
              <a:rPr lang="sr-Latn-CS" b="1" dirty="0" smtClean="0">
                <a:latin typeface="+mn-lt"/>
              </a:rPr>
              <a:t>fakturu</a:t>
            </a:r>
            <a:r>
              <a:rPr lang="sr-Latn-CS" dirty="0" smtClean="0">
                <a:latin typeface="+mn-lt"/>
              </a:rPr>
              <a:t> insistiranjem </a:t>
            </a:r>
            <a:r>
              <a:rPr lang="sr-Latn-CS" dirty="0">
                <a:latin typeface="+mn-lt"/>
              </a:rPr>
              <a:t>na njenoj </a:t>
            </a:r>
            <a:r>
              <a:rPr lang="sr-Latn-CS" dirty="0" smtClean="0">
                <a:latin typeface="+mn-lt"/>
              </a:rPr>
              <a:t>materijalnosti</a:t>
            </a:r>
            <a:endParaRPr lang="en-US" dirty="0">
              <a:latin typeface="+mn-l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28600"/>
            <a:ext cx="8229600" cy="563562"/>
          </a:xfrm>
        </p:spPr>
        <p:txBody>
          <a:bodyPr>
            <a:normAutofit fontScale="90000"/>
          </a:bodyPr>
          <a:lstStyle/>
          <a:p>
            <a:r>
              <a:rPr lang="sr-Latn-CS" sz="4000" dirty="0"/>
              <a:t>konstruktivizam/produktivizam</a:t>
            </a:r>
            <a:endParaRPr lang="en-US" sz="4000" dirty="0"/>
          </a:p>
        </p:txBody>
      </p:sp>
      <p:sp>
        <p:nvSpPr>
          <p:cNvPr id="3" name="Content Placeholder 2"/>
          <p:cNvSpPr>
            <a:spLocks noGrp="1"/>
          </p:cNvSpPr>
          <p:nvPr>
            <p:ph idx="4294967295"/>
          </p:nvPr>
        </p:nvSpPr>
        <p:spPr>
          <a:xfrm>
            <a:off x="381000" y="990600"/>
            <a:ext cx="8229600" cy="5334000"/>
          </a:xfrm>
        </p:spPr>
        <p:txBody>
          <a:bodyPr>
            <a:normAutofit/>
          </a:bodyPr>
          <a:lstStyle/>
          <a:p>
            <a:r>
              <a:rPr lang="sr-Latn-CS" sz="1700" dirty="0" smtClean="0">
                <a:latin typeface="Calibri" pitchFamily="34" charset="0"/>
              </a:rPr>
              <a:t>Od glavnog uporišta u afirmaciji koncepcije autonomnog, samodovoljnog umetničkog dela u razdoblju rane, modernističke avangarde, FAKTURA sada u konstruktivističkim raspravama i teoretizacijama postaje drugačije definisana</a:t>
            </a:r>
          </a:p>
          <a:p>
            <a:r>
              <a:rPr lang="sr-Latn-CS" sz="1700" dirty="0" smtClean="0">
                <a:latin typeface="Calibri" pitchFamily="34" charset="0"/>
              </a:rPr>
              <a:t>Neslaganja oko teorijskih koncepta kao i delovanja u praksi između teoretičara i umetnika i teoretičara/umetnika biće intenzivirana 1922. godine kada dominantnu poziciju na INHUK-u preuzimaju teoretičari produktivizma</a:t>
            </a:r>
            <a:endParaRPr lang="en-US" sz="1700" dirty="0" smtClean="0">
              <a:latin typeface="Calibri" pitchFamily="34" charset="0"/>
            </a:endParaRPr>
          </a:p>
          <a:p>
            <a:endParaRPr lang="sr-Latn-CS" sz="1700" dirty="0" smtClean="0">
              <a:latin typeface="Calibri" pitchFamily="34" charset="0"/>
            </a:endParaRPr>
          </a:p>
          <a:p>
            <a:r>
              <a:rPr lang="sr-Latn-CS" sz="1700" dirty="0" smtClean="0">
                <a:latin typeface="Calibri" pitchFamily="34" charset="0"/>
              </a:rPr>
              <a:t>Opšte </a:t>
            </a:r>
            <a:r>
              <a:rPr lang="sr-Latn-CS" sz="1700" dirty="0">
                <a:latin typeface="Calibri" pitchFamily="34" charset="0"/>
              </a:rPr>
              <a:t>mesto novog pristupa bilo je OSPORAVANJE I NEGACIJA GRAĐANSKOG MODELA UMETNOSTI (onako kako su ga oni razumevali) sa njegovim konstitutivnim terminima kao što su intuicija, imaginacija, spiritualnost, kontemplacija, emocionalnost, subjektivizam/individualizam, itd, koji se sada smatraju sasvim neadekvatinim i neupotrebljivim sa stanovišta proleterske umetnosti koju je trebalo sada izgraditi</a:t>
            </a:r>
          </a:p>
          <a:p>
            <a:endParaRPr lang="sr-Latn-CS" sz="1700" dirty="0">
              <a:latin typeface="Calibri" pitchFamily="34" charset="0"/>
            </a:endParaRPr>
          </a:p>
          <a:p>
            <a:r>
              <a:rPr lang="sr-Latn-CS" sz="1700" dirty="0">
                <a:latin typeface="Calibri" pitchFamily="34" charset="0"/>
              </a:rPr>
              <a:t>Punjin, Brik i Kušner već 1918-1919 počinju da koriste termine: predmet/stvar, materijal, rad, zanat, veština/majstorstvo, profesionalnost, proizvodnja, industrija, fabrika, tehnika, kolektivizam, itd. – PROLETERSKA UMETNOST treba da se temelji na KONCEPTU STVARANJA MATERIJALNIH PREDMETA tj. na SHVATANJU STVARALAČKOG POSTUPKA I UMETNOSTI UOPŠTE KAO OBLIKA RADA ILI PROIZVODNJE</a:t>
            </a:r>
            <a:endParaRPr lang="en-US" sz="1700" dirty="0">
              <a:latin typeface="Calibri"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152400"/>
            <a:ext cx="8229600" cy="258763"/>
          </a:xfrm>
        </p:spPr>
        <p:txBody>
          <a:bodyPr>
            <a:normAutofit fontScale="90000"/>
          </a:bodyPr>
          <a:lstStyle/>
          <a:p>
            <a:endParaRPr lang="en-US" sz="4000"/>
          </a:p>
        </p:txBody>
      </p:sp>
      <p:sp>
        <p:nvSpPr>
          <p:cNvPr id="3" name="Content Placeholder 2"/>
          <p:cNvSpPr>
            <a:spLocks noGrp="1"/>
          </p:cNvSpPr>
          <p:nvPr>
            <p:ph idx="4294967295"/>
          </p:nvPr>
        </p:nvSpPr>
        <p:spPr>
          <a:xfrm>
            <a:off x="457200" y="533400"/>
            <a:ext cx="8229600" cy="6019800"/>
          </a:xfrm>
        </p:spPr>
        <p:txBody>
          <a:bodyPr>
            <a:normAutofit/>
          </a:bodyPr>
          <a:lstStyle/>
          <a:p>
            <a:pPr>
              <a:lnSpc>
                <a:spcPct val="90000"/>
              </a:lnSpc>
            </a:pPr>
            <a:r>
              <a:rPr lang="sr-Latn-CS" sz="2700">
                <a:latin typeface="Calibri" pitchFamily="34" charset="0"/>
              </a:rPr>
              <a:t>Tumačenje umetničkog dela kao REALNE, MATERIJALNE STVARI – težište da stvar postaje ‘ne-umetnička’ (u tradicionalnom smislu) tj. predmet utilitarnih, pragmatičkih funkcija, REZULTAT RADA/PROIZVODNJE, kao i svaki predmet koji nastaje u proizvodnom procesu u fabrici.</a:t>
            </a:r>
          </a:p>
          <a:p>
            <a:pPr>
              <a:lnSpc>
                <a:spcPct val="90000"/>
              </a:lnSpc>
            </a:pPr>
            <a:r>
              <a:rPr lang="sr-Latn-CS" sz="2700">
                <a:latin typeface="Calibri" pitchFamily="34" charset="0"/>
              </a:rPr>
              <a:t>“Svrha predmeta je ono što određuje organizaciju njegove boje i forme, a ne estetski razlozi” (Osip Brik, 1923)</a:t>
            </a:r>
          </a:p>
          <a:p>
            <a:pPr>
              <a:lnSpc>
                <a:spcPct val="90000"/>
              </a:lnSpc>
            </a:pPr>
            <a:endParaRPr lang="sr-Latn-CS" sz="2700">
              <a:latin typeface="Calibri" pitchFamily="34" charset="0"/>
            </a:endParaRPr>
          </a:p>
          <a:p>
            <a:pPr>
              <a:lnSpc>
                <a:spcPct val="90000"/>
              </a:lnSpc>
            </a:pPr>
            <a:r>
              <a:rPr lang="sr-Latn-CS" sz="2700">
                <a:latin typeface="Calibri" pitchFamily="34" charset="0"/>
              </a:rPr>
              <a:t>Umetnik nije više građanski ‘proizvođač ideja’ već proleterski ‘proizvođač stvari’ – njegov opstanak je jedino moguć po cenu radikalne transformacije njegove uloge u pravcu neposredne društvene utilitarnosti</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6" descr="http://upload.wikimedia.org/wikipedia/commons/thumb/8/86/Anatoly_Lunacharsky.jpg/582px-Anatoly_Lunacharsky.jpg?uselang=es"/>
          <p:cNvPicPr>
            <a:picLocks noChangeAspect="1" noChangeArrowheads="1"/>
          </p:cNvPicPr>
          <p:nvPr/>
        </p:nvPicPr>
        <p:blipFill>
          <a:blip r:embed="rId3"/>
          <a:srcRect/>
          <a:stretch>
            <a:fillRect/>
          </a:stretch>
        </p:blipFill>
        <p:spPr bwMode="auto">
          <a:xfrm>
            <a:off x="152400" y="1447800"/>
            <a:ext cx="4784725" cy="4932363"/>
          </a:xfrm>
          <a:prstGeom prst="rect">
            <a:avLst/>
          </a:prstGeom>
          <a:noFill/>
          <a:ln w="9525">
            <a:noFill/>
            <a:miter lim="800000"/>
            <a:headEnd/>
            <a:tailEnd/>
          </a:ln>
        </p:spPr>
      </p:pic>
      <p:sp>
        <p:nvSpPr>
          <p:cNvPr id="72707" name="Prostokąt 4"/>
          <p:cNvSpPr>
            <a:spLocks noChangeArrowheads="1"/>
          </p:cNvSpPr>
          <p:nvPr/>
        </p:nvSpPr>
        <p:spPr bwMode="auto">
          <a:xfrm>
            <a:off x="152400" y="228600"/>
            <a:ext cx="4572000" cy="1016000"/>
          </a:xfrm>
          <a:prstGeom prst="rect">
            <a:avLst/>
          </a:prstGeom>
          <a:noFill/>
          <a:ln w="9525">
            <a:noFill/>
            <a:miter lim="800000"/>
            <a:headEnd/>
            <a:tailEnd/>
          </a:ln>
        </p:spPr>
        <p:txBody>
          <a:bodyPr>
            <a:spAutoFit/>
          </a:bodyPr>
          <a:lstStyle/>
          <a:p>
            <a:pPr algn="ctr"/>
            <a:r>
              <a:rPr lang="pl-PL" sz="2000">
                <a:latin typeface="Calibri" pitchFamily="34" charset="0"/>
              </a:rPr>
              <a:t>Anatolij Lunačarski, upravnik Narkompros, 1917-28</a:t>
            </a:r>
          </a:p>
          <a:p>
            <a:pPr algn="ctr"/>
            <a:r>
              <a:rPr lang="pl-PL" sz="2000">
                <a:latin typeface="Calibri" pitchFamily="34" charset="0"/>
              </a:rPr>
              <a:t> [Narodni komesarijat za obrazovanje]  </a:t>
            </a:r>
            <a:endParaRPr lang="en-GB" sz="2000">
              <a:latin typeface="Calibri" pitchFamily="34" charset="0"/>
            </a:endParaRPr>
          </a:p>
        </p:txBody>
      </p:sp>
      <p:sp>
        <p:nvSpPr>
          <p:cNvPr id="5" name="Rectangle 1"/>
          <p:cNvSpPr>
            <a:spLocks noChangeArrowheads="1"/>
          </p:cNvSpPr>
          <p:nvPr/>
        </p:nvSpPr>
        <p:spPr bwMode="auto">
          <a:xfrm>
            <a:off x="5181600" y="1676400"/>
            <a:ext cx="3657600" cy="4708981"/>
          </a:xfrm>
          <a:prstGeom prst="rect">
            <a:avLst/>
          </a:prstGeom>
          <a:noFill/>
          <a:ln w="9525">
            <a:noFill/>
            <a:miter lim="800000"/>
            <a:headEnd/>
            <a:tailEnd/>
          </a:ln>
        </p:spPr>
        <p:txBody>
          <a:bodyPr>
            <a:spAutoFit/>
          </a:bodyPr>
          <a:lstStyle/>
          <a:p>
            <a:r>
              <a:rPr lang="sr-Latn-CS" sz="2000" dirty="0">
                <a:latin typeface="Calibri" pitchFamily="34" charset="0"/>
              </a:rPr>
              <a:t>Lunačarski </a:t>
            </a:r>
            <a:r>
              <a:rPr lang="sr-Latn-CS" sz="2000" dirty="0" smtClean="0">
                <a:latin typeface="Calibri" pitchFamily="34" charset="0"/>
              </a:rPr>
              <a:t>je, vođen pretpostavkom o kompatibilnosti ciljeva ruskih avangardnih umetnika i novog političkog sistema i sveta koji je taj sistem želeo da izgradi, kao izvesno i praktičnim razlozima (nedostatak kadrova), napravio </a:t>
            </a:r>
            <a:r>
              <a:rPr lang="sr-Latn-CS" sz="2000" dirty="0">
                <a:latin typeface="Calibri" pitchFamily="34" charset="0"/>
              </a:rPr>
              <a:t>vezu između avangardne umetnosti/umetnika i Lenjina</a:t>
            </a:r>
            <a:r>
              <a:rPr lang="sr-Latn-CS" sz="2000" dirty="0" smtClean="0">
                <a:latin typeface="Calibri" pitchFamily="34" charset="0"/>
              </a:rPr>
              <a:t>. Tako su Maljevič</a:t>
            </a:r>
            <a:r>
              <a:rPr lang="sr-Latn-CS" sz="2000" dirty="0">
                <a:latin typeface="Calibri" pitchFamily="34" charset="0"/>
              </a:rPr>
              <a:t>, Tatljin, Rodčenko, Natan Altman, David Šternberg </a:t>
            </a:r>
            <a:r>
              <a:rPr lang="sr-Latn-CS" sz="2000" dirty="0" smtClean="0">
                <a:latin typeface="Calibri" pitchFamily="34" charset="0"/>
              </a:rPr>
              <a:t>bili </a:t>
            </a:r>
            <a:r>
              <a:rPr lang="sr-Latn-CS" sz="2000" dirty="0">
                <a:latin typeface="Calibri" pitchFamily="34" charset="0"/>
              </a:rPr>
              <a:t>imenovani na različita rukovodeća mesta ili kao predavači na umetničkim institutima i </a:t>
            </a:r>
            <a:r>
              <a:rPr lang="sr-Latn-CS" sz="2000" dirty="0" smtClean="0">
                <a:latin typeface="Calibri" pitchFamily="34" charset="0"/>
              </a:rPr>
              <a:t>školama.</a:t>
            </a:r>
            <a:endParaRPr lang="en-GB" sz="2000" dirty="0">
              <a:latin typeface="Calibri"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p:cNvSpPr>
            <a:spLocks noChangeArrowheads="1"/>
          </p:cNvSpPr>
          <p:nvPr/>
        </p:nvSpPr>
        <p:spPr bwMode="auto">
          <a:xfrm>
            <a:off x="228600" y="117475"/>
            <a:ext cx="4191000" cy="6464300"/>
          </a:xfrm>
          <a:prstGeom prst="rect">
            <a:avLst/>
          </a:prstGeom>
          <a:noFill/>
          <a:ln w="9525">
            <a:noFill/>
            <a:miter lim="800000"/>
            <a:headEnd/>
            <a:tailEnd/>
          </a:ln>
        </p:spPr>
        <p:txBody>
          <a:bodyPr>
            <a:spAutoFit/>
          </a:bodyPr>
          <a:lstStyle/>
          <a:p>
            <a:r>
              <a:rPr lang="sr-Latn-CS" dirty="0">
                <a:latin typeface="Calibri" pitchFamily="34" charset="0"/>
              </a:rPr>
              <a:t>Tokom diskusija na INHUK-u (januar-april 1921) Rodčenko počinje da zastupa stav da prava konstrukcija zapravo nije moguća u slikarstvu, tvrdeći pri tom da je on uspeo da ostvari samo ‘</a:t>
            </a:r>
            <a:r>
              <a:rPr lang="sr-Latn-CS" u="sng" dirty="0">
                <a:latin typeface="Calibri" pitchFamily="34" charset="0"/>
              </a:rPr>
              <a:t>konstruktivnu kompoziciju</a:t>
            </a:r>
            <a:r>
              <a:rPr lang="sr-Latn-CS" dirty="0">
                <a:latin typeface="Calibri" pitchFamily="34" charset="0"/>
              </a:rPr>
              <a:t>”</a:t>
            </a:r>
          </a:p>
          <a:p>
            <a:endParaRPr lang="en-US" dirty="0">
              <a:latin typeface="Calibri" pitchFamily="34" charset="0"/>
            </a:endParaRPr>
          </a:p>
          <a:p>
            <a:r>
              <a:rPr lang="sr-Latn-CS" dirty="0">
                <a:latin typeface="Calibri" pitchFamily="34" charset="0"/>
              </a:rPr>
              <a:t>“Konstrukcija bi trebalo da se odnosi na nešto organizovano što stvarno postoji ili što zahteva realni prostor i realne materijale, a ne iluzorno predstavljanje nečega što je konstruisano na površni platna. ... Prava vrednost konstrukcije, to znači organizacije realnog predmeta, može se ostvariti jedino fizičkim materijalom.”</a:t>
            </a:r>
          </a:p>
          <a:p>
            <a:endParaRPr lang="sr-Latn-CS" dirty="0">
              <a:latin typeface="Calibri" pitchFamily="34" charset="0"/>
            </a:endParaRPr>
          </a:p>
          <a:p>
            <a:r>
              <a:rPr lang="sr-Latn-CS" dirty="0">
                <a:latin typeface="Calibri" pitchFamily="34" charset="0"/>
              </a:rPr>
              <a:t>“</a:t>
            </a:r>
            <a:r>
              <a:rPr lang="sr-Latn-CS" b="1" dirty="0">
                <a:latin typeface="Calibri" pitchFamily="34" charset="0"/>
              </a:rPr>
              <a:t>Konstrukcija</a:t>
            </a:r>
            <a:r>
              <a:rPr lang="sr-Latn-CS" dirty="0">
                <a:latin typeface="Calibri" pitchFamily="34" charset="0"/>
              </a:rPr>
              <a:t> je </a:t>
            </a:r>
            <a:r>
              <a:rPr lang="sr-Latn-CS" b="1" dirty="0">
                <a:latin typeface="Calibri" pitchFamily="34" charset="0"/>
              </a:rPr>
              <a:t>sistem</a:t>
            </a:r>
            <a:r>
              <a:rPr lang="sr-Latn-CS" dirty="0">
                <a:latin typeface="Calibri" pitchFamily="34" charset="0"/>
              </a:rPr>
              <a:t> pomoću kojeg se jedan predmet stvara na osnovu svrhovite upotrebe materijala i prethodno postavljenog zadatka. </a:t>
            </a:r>
            <a:r>
              <a:rPr lang="sr-Latn-CS" b="1" dirty="0">
                <a:latin typeface="Calibri" pitchFamily="34" charset="0"/>
              </a:rPr>
              <a:t>Svaki sistem </a:t>
            </a:r>
            <a:r>
              <a:rPr lang="sr-Latn-CS" dirty="0">
                <a:latin typeface="Calibri" pitchFamily="34" charset="0"/>
              </a:rPr>
              <a:t>zahteva </a:t>
            </a:r>
            <a:r>
              <a:rPr lang="sr-Latn-CS" b="1" dirty="0">
                <a:latin typeface="Calibri" pitchFamily="34" charset="0"/>
              </a:rPr>
              <a:t>sopstveni materijal i specifičnu upotrebu</a:t>
            </a:r>
            <a:r>
              <a:rPr lang="sr-Latn-CS" dirty="0">
                <a:latin typeface="Calibri" pitchFamily="34" charset="0"/>
              </a:rPr>
              <a:t>, </a:t>
            </a:r>
            <a:r>
              <a:rPr lang="sr-Latn-CS" b="1" dirty="0">
                <a:latin typeface="Calibri" pitchFamily="34" charset="0"/>
              </a:rPr>
              <a:t>svaki sistem </a:t>
            </a:r>
            <a:r>
              <a:rPr lang="sr-Latn-CS" dirty="0">
                <a:latin typeface="Calibri" pitchFamily="34" charset="0"/>
              </a:rPr>
              <a:t>će biti </a:t>
            </a:r>
            <a:r>
              <a:rPr lang="sr-Latn-CS" b="1" dirty="0">
                <a:latin typeface="Calibri" pitchFamily="34" charset="0"/>
              </a:rPr>
              <a:t>pronalazak ili napredak</a:t>
            </a:r>
            <a:r>
              <a:rPr lang="sr-Latn-CS" dirty="0">
                <a:latin typeface="Calibri" pitchFamily="34" charset="0"/>
              </a:rPr>
              <a:t>”, </a:t>
            </a:r>
            <a:r>
              <a:rPr lang="sr-Latn-CS" i="1" dirty="0">
                <a:latin typeface="Calibri" pitchFamily="34" charset="0"/>
              </a:rPr>
              <a:t>Linija</a:t>
            </a:r>
            <a:r>
              <a:rPr lang="sr-Latn-CS" dirty="0">
                <a:latin typeface="Calibri" pitchFamily="34" charset="0"/>
              </a:rPr>
              <a:t>, 1921.</a:t>
            </a:r>
          </a:p>
        </p:txBody>
      </p:sp>
      <p:pic>
        <p:nvPicPr>
          <p:cNvPr id="106499" name="Picture 2"/>
          <p:cNvPicPr>
            <a:picLocks noChangeAspect="1" noChangeArrowheads="1"/>
          </p:cNvPicPr>
          <p:nvPr/>
        </p:nvPicPr>
        <p:blipFill>
          <a:blip r:embed="rId2"/>
          <a:srcRect/>
          <a:stretch>
            <a:fillRect/>
          </a:stretch>
        </p:blipFill>
        <p:spPr bwMode="auto">
          <a:xfrm>
            <a:off x="4845050" y="0"/>
            <a:ext cx="4298950" cy="5029200"/>
          </a:xfrm>
          <a:prstGeom prst="rect">
            <a:avLst/>
          </a:prstGeom>
          <a:noFill/>
          <a:ln w="9525">
            <a:noFill/>
            <a:miter lim="800000"/>
            <a:headEnd/>
            <a:tailEnd/>
          </a:ln>
        </p:spPr>
      </p:pic>
      <p:sp>
        <p:nvSpPr>
          <p:cNvPr id="106500" name="Rectangle 3"/>
          <p:cNvSpPr>
            <a:spLocks noChangeArrowheads="1"/>
          </p:cNvSpPr>
          <p:nvPr/>
        </p:nvSpPr>
        <p:spPr bwMode="auto">
          <a:xfrm>
            <a:off x="5334000" y="5486400"/>
            <a:ext cx="3429000" cy="923925"/>
          </a:xfrm>
          <a:prstGeom prst="rect">
            <a:avLst/>
          </a:prstGeom>
          <a:noFill/>
          <a:ln w="9525">
            <a:noFill/>
            <a:miter lim="800000"/>
            <a:headEnd/>
            <a:tailEnd/>
          </a:ln>
        </p:spPr>
        <p:txBody>
          <a:bodyPr>
            <a:spAutoFit/>
          </a:bodyPr>
          <a:lstStyle/>
          <a:p>
            <a:r>
              <a:rPr lang="sr-Latn-RS" dirty="0" smtClean="0">
                <a:latin typeface="Calibri" pitchFamily="34" charset="0"/>
              </a:rPr>
              <a:t>Rodčenko, </a:t>
            </a:r>
            <a:r>
              <a:rPr lang="en-US" i="1" dirty="0" smtClean="0">
                <a:latin typeface="Calibri" pitchFamily="34" charset="0"/>
              </a:rPr>
              <a:t>Prost</a:t>
            </a:r>
            <a:r>
              <a:rPr lang="sr-Latn-CS" i="1" dirty="0">
                <a:latin typeface="Calibri" pitchFamily="34" charset="0"/>
              </a:rPr>
              <a:t>orna (viseća) </a:t>
            </a:r>
            <a:r>
              <a:rPr lang="en-US" i="1" dirty="0" err="1">
                <a:latin typeface="Calibri" pitchFamily="34" charset="0"/>
              </a:rPr>
              <a:t>konstrukcija</a:t>
            </a:r>
            <a:r>
              <a:rPr lang="sr-Latn-CS" i="1" dirty="0">
                <a:latin typeface="Calibri" pitchFamily="34" charset="0"/>
              </a:rPr>
              <a:t>/prostorna stvar</a:t>
            </a:r>
            <a:r>
              <a:rPr lang="en-US" i="1" dirty="0">
                <a:latin typeface="Calibri" pitchFamily="34" charset="0"/>
              </a:rPr>
              <a:t> br. </a:t>
            </a:r>
            <a:r>
              <a:rPr lang="en-US" i="1" dirty="0" smtClean="0">
                <a:latin typeface="Calibri" pitchFamily="34" charset="0"/>
              </a:rPr>
              <a:t>11</a:t>
            </a:r>
            <a:r>
              <a:rPr lang="sr-Latn-RS" dirty="0" smtClean="0">
                <a:latin typeface="Calibri" pitchFamily="34" charset="0"/>
              </a:rPr>
              <a:t>,</a:t>
            </a:r>
            <a:r>
              <a:rPr lang="en-US" dirty="0" smtClean="0">
                <a:latin typeface="Calibri" pitchFamily="34" charset="0"/>
              </a:rPr>
              <a:t> </a:t>
            </a:r>
            <a:r>
              <a:rPr lang="en-US" dirty="0">
                <a:latin typeface="Calibri" pitchFamily="34" charset="0"/>
              </a:rPr>
              <a:t>1920-21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2"/>
          <a:srcRect/>
          <a:stretch>
            <a:fillRect/>
          </a:stretch>
        </p:blipFill>
        <p:spPr bwMode="auto">
          <a:xfrm>
            <a:off x="5410200" y="2311772"/>
            <a:ext cx="3733800" cy="4546228"/>
          </a:xfrm>
          <a:prstGeom prst="rect">
            <a:avLst/>
          </a:prstGeom>
          <a:noFill/>
          <a:ln w="9525">
            <a:noFill/>
            <a:miter lim="800000"/>
            <a:headEnd/>
            <a:tailEnd/>
          </a:ln>
        </p:spPr>
      </p:pic>
      <p:sp>
        <p:nvSpPr>
          <p:cNvPr id="105475" name="Rectangle 2"/>
          <p:cNvSpPr>
            <a:spLocks noChangeArrowheads="1"/>
          </p:cNvSpPr>
          <p:nvPr/>
        </p:nvSpPr>
        <p:spPr bwMode="auto">
          <a:xfrm>
            <a:off x="6096000" y="1447800"/>
            <a:ext cx="3048000" cy="830997"/>
          </a:xfrm>
          <a:prstGeom prst="rect">
            <a:avLst/>
          </a:prstGeom>
          <a:noFill/>
          <a:ln w="9525">
            <a:noFill/>
            <a:miter lim="800000"/>
            <a:headEnd/>
            <a:tailEnd/>
          </a:ln>
        </p:spPr>
        <p:txBody>
          <a:bodyPr>
            <a:spAutoFit/>
          </a:bodyPr>
          <a:lstStyle/>
          <a:p>
            <a:pPr algn="r"/>
            <a:r>
              <a:rPr lang="sr-Latn-RS" sz="1600" dirty="0" smtClean="0">
                <a:latin typeface="Calibri" pitchFamily="34" charset="0"/>
              </a:rPr>
              <a:t>Rodčenko, </a:t>
            </a:r>
            <a:r>
              <a:rPr lang="en-US" sz="1600" dirty="0" err="1" smtClean="0">
                <a:latin typeface="Calibri" pitchFamily="34" charset="0"/>
              </a:rPr>
              <a:t>Prostorna</a:t>
            </a:r>
            <a:r>
              <a:rPr lang="sr-Latn-CS" sz="1600" dirty="0" smtClean="0">
                <a:latin typeface="Calibri" pitchFamily="34" charset="0"/>
              </a:rPr>
              <a:t> </a:t>
            </a:r>
            <a:r>
              <a:rPr lang="sr-Latn-CS" sz="1600" dirty="0">
                <a:latin typeface="Calibri" pitchFamily="34" charset="0"/>
              </a:rPr>
              <a:t>(viseća)</a:t>
            </a:r>
            <a:r>
              <a:rPr lang="en-US" sz="1600" dirty="0">
                <a:latin typeface="Calibri" pitchFamily="34" charset="0"/>
              </a:rPr>
              <a:t> </a:t>
            </a:r>
            <a:r>
              <a:rPr lang="en-US" sz="1600" dirty="0" err="1">
                <a:latin typeface="Calibri" pitchFamily="34" charset="0"/>
              </a:rPr>
              <a:t>konstrukcija</a:t>
            </a:r>
            <a:r>
              <a:rPr lang="en-US" sz="1600" dirty="0">
                <a:latin typeface="Calibri" pitchFamily="34" charset="0"/>
              </a:rPr>
              <a:t> </a:t>
            </a:r>
            <a:r>
              <a:rPr lang="sr-Latn-CS" sz="1600" dirty="0">
                <a:latin typeface="Calibri" pitchFamily="34" charset="0"/>
              </a:rPr>
              <a:t>/Prostorna stvar, </a:t>
            </a:r>
            <a:r>
              <a:rPr lang="en-US" sz="1600" dirty="0">
                <a:latin typeface="Calibri" pitchFamily="34" charset="0"/>
              </a:rPr>
              <a:t>br. 9 1920-21</a:t>
            </a:r>
          </a:p>
        </p:txBody>
      </p:sp>
      <p:sp>
        <p:nvSpPr>
          <p:cNvPr id="105476" name="Rectangle 3"/>
          <p:cNvSpPr>
            <a:spLocks noChangeArrowheads="1"/>
          </p:cNvSpPr>
          <p:nvPr/>
        </p:nvSpPr>
        <p:spPr bwMode="auto">
          <a:xfrm>
            <a:off x="0" y="3242370"/>
            <a:ext cx="5334000" cy="3539430"/>
          </a:xfrm>
          <a:prstGeom prst="rect">
            <a:avLst/>
          </a:prstGeom>
          <a:noFill/>
          <a:ln w="9525">
            <a:noFill/>
            <a:miter lim="800000"/>
            <a:headEnd/>
            <a:tailEnd/>
          </a:ln>
        </p:spPr>
        <p:txBody>
          <a:bodyPr wrap="square">
            <a:spAutoFit/>
          </a:bodyPr>
          <a:lstStyle/>
          <a:p>
            <a:r>
              <a:rPr lang="sr-Latn-CS" sz="1600" dirty="0">
                <a:latin typeface="Calibri" pitchFamily="34" charset="0"/>
              </a:rPr>
              <a:t>Eksperimenti sa linijama na površini platna </a:t>
            </a:r>
            <a:r>
              <a:rPr lang="sr-Latn-CS" sz="1600" dirty="0" smtClean="0">
                <a:latin typeface="Calibri" pitchFamily="34" charset="0"/>
              </a:rPr>
              <a:t>doveli su Rodčenka </a:t>
            </a:r>
            <a:r>
              <a:rPr lang="sr-Latn-CS" sz="1600" dirty="0">
                <a:latin typeface="Calibri" pitchFamily="34" charset="0"/>
              </a:rPr>
              <a:t>do trodimenzionalnih konstrukcija: Tokom 1920-21 Rodčenko paralelno radi i linearističke slike i serije trodimenzionalnih (neutilitarnih) </a:t>
            </a:r>
            <a:r>
              <a:rPr lang="sr-Latn-CS" sz="1600" dirty="0" smtClean="0">
                <a:latin typeface="Calibri" pitchFamily="34" charset="0"/>
              </a:rPr>
              <a:t>konstrukcija.</a:t>
            </a:r>
            <a:endParaRPr lang="sr-Latn-CS" sz="1600" dirty="0">
              <a:latin typeface="Calibri" pitchFamily="34" charset="0"/>
            </a:endParaRPr>
          </a:p>
          <a:p>
            <a:r>
              <a:rPr lang="sr-Latn-CS" sz="1600" dirty="0">
                <a:latin typeface="Calibri" pitchFamily="34" charset="0"/>
              </a:rPr>
              <a:t>Struktura je zadata odabranim geometrijskim oblikom i definisana nepromenljivim odnosom između elemenata koji nastaju iz tog oblika</a:t>
            </a:r>
          </a:p>
          <a:p>
            <a:endParaRPr lang="sr-Latn-CS" sz="1600" dirty="0">
              <a:latin typeface="Calibri" pitchFamily="34" charset="0"/>
            </a:endParaRPr>
          </a:p>
          <a:p>
            <a:r>
              <a:rPr lang="sr-Latn-CS" sz="1600" dirty="0">
                <a:latin typeface="Calibri" pitchFamily="34" charset="0"/>
              </a:rPr>
              <a:t>Umetničko delo nije u svojoj definitivnoj formi, ono je jedna </a:t>
            </a:r>
            <a:r>
              <a:rPr lang="en-US" sz="1600" dirty="0" err="1" smtClean="0">
                <a:latin typeface="Calibri" pitchFamily="34" charset="0"/>
              </a:rPr>
              <a:t>preci</a:t>
            </a:r>
            <a:r>
              <a:rPr lang="sr-Latn-RS" sz="1600" dirty="0" smtClean="0">
                <a:latin typeface="Calibri" pitchFamily="34" charset="0"/>
              </a:rPr>
              <a:t>zna proračunata, </a:t>
            </a:r>
            <a:r>
              <a:rPr lang="sr-Latn-CS" sz="1600" dirty="0" smtClean="0">
                <a:latin typeface="Calibri" pitchFamily="34" charset="0"/>
              </a:rPr>
              <a:t>montažna</a:t>
            </a:r>
            <a:r>
              <a:rPr lang="en-US" sz="1600" dirty="0" smtClean="0">
                <a:latin typeface="Calibri" pitchFamily="34" charset="0"/>
              </a:rPr>
              <a:t>, </a:t>
            </a:r>
            <a:r>
              <a:rPr lang="sr-Latn-CS" sz="1600" dirty="0" smtClean="0">
                <a:latin typeface="Calibri" pitchFamily="34" charset="0"/>
              </a:rPr>
              <a:t>sistemska </a:t>
            </a:r>
            <a:r>
              <a:rPr lang="sr-Latn-CS" sz="1600" dirty="0">
                <a:latin typeface="Calibri" pitchFamily="34" charset="0"/>
              </a:rPr>
              <a:t>konstrukcija, čiji sastavni elementi </a:t>
            </a:r>
            <a:r>
              <a:rPr lang="sr-Latn-CS" sz="1600" dirty="0" smtClean="0">
                <a:latin typeface="Calibri" pitchFamily="34" charset="0"/>
              </a:rPr>
              <a:t>dobijaju </a:t>
            </a:r>
            <a:r>
              <a:rPr lang="sr-Latn-CS" sz="1600" dirty="0">
                <a:latin typeface="Calibri" pitchFamily="34" charset="0"/>
              </a:rPr>
              <a:t>smisao tek kada se dovedu </a:t>
            </a:r>
            <a:r>
              <a:rPr lang="sr-Latn-CS" sz="1600" dirty="0" smtClean="0">
                <a:latin typeface="Calibri" pitchFamily="34" charset="0"/>
              </a:rPr>
              <a:t>u odnos sa drugim elementima u skladu sa određenim sistemom/celinom i prema pravilima </a:t>
            </a:r>
            <a:r>
              <a:rPr lang="sr-Latn-CS" sz="1600" dirty="0">
                <a:latin typeface="Calibri" pitchFamily="34" charset="0"/>
              </a:rPr>
              <a:t>unutrašnje funkcionalne </a:t>
            </a:r>
            <a:r>
              <a:rPr lang="sr-Latn-CS" sz="1600" dirty="0" smtClean="0">
                <a:latin typeface="Calibri" pitchFamily="34" charset="0"/>
              </a:rPr>
              <a:t>artikulacije</a:t>
            </a:r>
            <a:endParaRPr lang="en-US" sz="1600" dirty="0">
              <a:latin typeface="Calibri" pitchFamily="34" charset="0"/>
            </a:endParaRPr>
          </a:p>
        </p:txBody>
      </p:sp>
      <p:pic>
        <p:nvPicPr>
          <p:cNvPr id="5" name="Picture 2"/>
          <p:cNvPicPr>
            <a:picLocks noChangeAspect="1" noChangeArrowheads="1"/>
          </p:cNvPicPr>
          <p:nvPr/>
        </p:nvPicPr>
        <p:blipFill>
          <a:blip r:embed="rId3"/>
          <a:srcRect/>
          <a:stretch>
            <a:fillRect/>
          </a:stretch>
        </p:blipFill>
        <p:spPr bwMode="auto">
          <a:xfrm>
            <a:off x="0" y="0"/>
            <a:ext cx="2819400" cy="3253154"/>
          </a:xfrm>
          <a:prstGeom prst="rect">
            <a:avLst/>
          </a:prstGeom>
          <a:noFill/>
          <a:ln w="9525">
            <a:noFill/>
            <a:miter lim="800000"/>
            <a:headEnd/>
            <a:tailEnd/>
          </a:ln>
        </p:spPr>
      </p:pic>
      <p:sp>
        <p:nvSpPr>
          <p:cNvPr id="6" name="Rectangle 5"/>
          <p:cNvSpPr/>
          <p:nvPr/>
        </p:nvSpPr>
        <p:spPr>
          <a:xfrm>
            <a:off x="2895600" y="152400"/>
            <a:ext cx="2895600" cy="584775"/>
          </a:xfrm>
          <a:prstGeom prst="rect">
            <a:avLst/>
          </a:prstGeom>
        </p:spPr>
        <p:txBody>
          <a:bodyPr wrap="square">
            <a:spAutoFit/>
          </a:bodyPr>
          <a:lstStyle/>
          <a:p>
            <a:r>
              <a:rPr lang="en-US" sz="1600" dirty="0" err="1" smtClean="0">
                <a:latin typeface="Calibri" pitchFamily="34" charset="0"/>
              </a:rPr>
              <a:t>Aleksand</a:t>
            </a:r>
            <a:r>
              <a:rPr lang="sr-Latn-RS" sz="1600" dirty="0" smtClean="0">
                <a:latin typeface="Calibri" pitchFamily="34" charset="0"/>
              </a:rPr>
              <a:t>a</a:t>
            </a:r>
            <a:r>
              <a:rPr lang="en-US" sz="1600" dirty="0" smtClean="0">
                <a:latin typeface="Calibri" pitchFamily="34" charset="0"/>
              </a:rPr>
              <a:t>r Rod</a:t>
            </a:r>
            <a:r>
              <a:rPr lang="sr-Latn-RS" sz="1600" dirty="0" smtClean="0">
                <a:latin typeface="Calibri" pitchFamily="34" charset="0"/>
              </a:rPr>
              <a:t>č</a:t>
            </a:r>
            <a:r>
              <a:rPr lang="en-US" sz="1600" dirty="0" err="1" smtClean="0">
                <a:latin typeface="Calibri" pitchFamily="34" charset="0"/>
              </a:rPr>
              <a:t>enko</a:t>
            </a:r>
            <a:r>
              <a:rPr lang="en-US" sz="1600" dirty="0" smtClean="0">
                <a:latin typeface="Calibri" pitchFamily="34" charset="0"/>
              </a:rPr>
              <a:t/>
            </a:r>
            <a:br>
              <a:rPr lang="en-US" sz="1600" dirty="0" smtClean="0">
                <a:latin typeface="Calibri" pitchFamily="34" charset="0"/>
              </a:rPr>
            </a:br>
            <a:r>
              <a:rPr lang="sr-Latn-RS" sz="1600" i="1" dirty="0" smtClean="0">
                <a:latin typeface="Calibri" pitchFamily="34" charset="0"/>
              </a:rPr>
              <a:t>K</a:t>
            </a:r>
            <a:r>
              <a:rPr lang="en-US" sz="1600" i="1" dirty="0" err="1" smtClean="0">
                <a:latin typeface="Calibri" pitchFamily="34" charset="0"/>
              </a:rPr>
              <a:t>onstru</a:t>
            </a:r>
            <a:r>
              <a:rPr lang="sr-Latn-RS" sz="1600" i="1" dirty="0" smtClean="0">
                <a:latin typeface="Calibri" pitchFamily="34" charset="0"/>
              </a:rPr>
              <a:t>kcija</a:t>
            </a:r>
            <a:r>
              <a:rPr lang="en-US" sz="1600" i="1" dirty="0" smtClean="0">
                <a:latin typeface="Calibri" pitchFamily="34" charset="0"/>
              </a:rPr>
              <a:t> No. 126</a:t>
            </a:r>
            <a:r>
              <a:rPr lang="sr-Latn-RS" sz="1600" i="1" dirty="0" smtClean="0">
                <a:latin typeface="Calibri" pitchFamily="34" charset="0"/>
              </a:rPr>
              <a:t>, </a:t>
            </a:r>
            <a:r>
              <a:rPr lang="en-US" sz="1600" dirty="0" smtClean="0">
                <a:latin typeface="Calibri" pitchFamily="34" charset="0"/>
              </a:rPr>
              <a:t>1920</a:t>
            </a:r>
            <a:r>
              <a:rPr lang="sr-Latn-RS" sz="1600" dirty="0" smtClean="0">
                <a:latin typeface="Calibri" pitchFamily="34" charset="0"/>
              </a:rPr>
              <a:t> </a:t>
            </a:r>
            <a:endParaRPr lang="en-US" sz="16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2"/>
          <a:srcRect/>
          <a:stretch>
            <a:fillRect/>
          </a:stretch>
        </p:blipFill>
        <p:spPr bwMode="auto">
          <a:xfrm>
            <a:off x="3743325" y="0"/>
            <a:ext cx="5400675" cy="6865938"/>
          </a:xfrm>
          <a:prstGeom prst="rect">
            <a:avLst/>
          </a:prstGeom>
          <a:noFill/>
          <a:ln w="9525">
            <a:noFill/>
            <a:miter lim="800000"/>
            <a:headEnd/>
            <a:tailEnd/>
          </a:ln>
        </p:spPr>
      </p:pic>
      <p:sp>
        <p:nvSpPr>
          <p:cNvPr id="107523" name="Rectangle 2"/>
          <p:cNvSpPr>
            <a:spLocks noChangeArrowheads="1"/>
          </p:cNvSpPr>
          <p:nvPr/>
        </p:nvSpPr>
        <p:spPr bwMode="auto">
          <a:xfrm>
            <a:off x="304800" y="152400"/>
            <a:ext cx="3124200" cy="923330"/>
          </a:xfrm>
          <a:prstGeom prst="rect">
            <a:avLst/>
          </a:prstGeom>
          <a:noFill/>
          <a:ln w="9525">
            <a:noFill/>
            <a:miter lim="800000"/>
            <a:headEnd/>
            <a:tailEnd/>
          </a:ln>
        </p:spPr>
        <p:txBody>
          <a:bodyPr>
            <a:spAutoFit/>
          </a:bodyPr>
          <a:lstStyle/>
          <a:p>
            <a:r>
              <a:rPr lang="sr-Latn-RS" dirty="0" smtClean="0">
                <a:latin typeface="Calibri" pitchFamily="34" charset="0"/>
              </a:rPr>
              <a:t>Rodčenko, </a:t>
            </a:r>
            <a:r>
              <a:rPr lang="en-US" i="1" dirty="0" smtClean="0">
                <a:latin typeface="Calibri" pitchFamily="34" charset="0"/>
              </a:rPr>
              <a:t>Prost</a:t>
            </a:r>
            <a:r>
              <a:rPr lang="sr-Latn-CS" i="1" dirty="0">
                <a:latin typeface="Calibri" pitchFamily="34" charset="0"/>
              </a:rPr>
              <a:t>orna viseća </a:t>
            </a:r>
            <a:r>
              <a:rPr lang="en-US" i="1" dirty="0" err="1">
                <a:latin typeface="Calibri" pitchFamily="34" charset="0"/>
              </a:rPr>
              <a:t>konstrukcija</a:t>
            </a:r>
            <a:r>
              <a:rPr lang="sr-Latn-CS" i="1" dirty="0">
                <a:latin typeface="Calibri" pitchFamily="34" charset="0"/>
              </a:rPr>
              <a:t>/ Prostorna stvar</a:t>
            </a:r>
            <a:r>
              <a:rPr lang="en-US" i="1" dirty="0">
                <a:latin typeface="Calibri" pitchFamily="34" charset="0"/>
              </a:rPr>
              <a:t> br. </a:t>
            </a:r>
            <a:r>
              <a:rPr lang="en-US" i="1" dirty="0" smtClean="0">
                <a:latin typeface="Calibri" pitchFamily="34" charset="0"/>
              </a:rPr>
              <a:t>12</a:t>
            </a:r>
            <a:r>
              <a:rPr lang="sr-Latn-RS" i="1" dirty="0" smtClean="0">
                <a:latin typeface="Calibri" pitchFamily="34" charset="0"/>
              </a:rPr>
              <a:t>,</a:t>
            </a:r>
            <a:r>
              <a:rPr lang="en-US" dirty="0" smtClean="0">
                <a:latin typeface="Calibri" pitchFamily="34" charset="0"/>
              </a:rPr>
              <a:t> </a:t>
            </a:r>
            <a:r>
              <a:rPr lang="en-US" dirty="0">
                <a:latin typeface="Calibri" pitchFamily="34" charset="0"/>
              </a:rPr>
              <a:t>1920-21</a:t>
            </a:r>
          </a:p>
        </p:txBody>
      </p:sp>
      <p:sp>
        <p:nvSpPr>
          <p:cNvPr id="107524" name="Rectangle 3"/>
          <p:cNvSpPr>
            <a:spLocks noChangeArrowheads="1"/>
          </p:cNvSpPr>
          <p:nvPr/>
        </p:nvSpPr>
        <p:spPr bwMode="auto">
          <a:xfrm>
            <a:off x="228600" y="4119562"/>
            <a:ext cx="3200400" cy="2586038"/>
          </a:xfrm>
          <a:prstGeom prst="rect">
            <a:avLst/>
          </a:prstGeom>
          <a:noFill/>
          <a:ln w="9525">
            <a:noFill/>
            <a:miter lim="800000"/>
            <a:headEnd/>
            <a:tailEnd/>
          </a:ln>
        </p:spPr>
        <p:txBody>
          <a:bodyPr>
            <a:spAutoFit/>
          </a:bodyPr>
          <a:lstStyle/>
          <a:p>
            <a:r>
              <a:rPr lang="sr-Latn-CS" dirty="0">
                <a:latin typeface="Calibri" pitchFamily="34" charset="0"/>
              </a:rPr>
              <a:t>(Tarabukin primetio) Tatljinovi reljefi se još uvek percepiraju s jedne strane, frontalno (kao slika). Rodčenko je odbacio sve recidive </a:t>
            </a:r>
            <a:r>
              <a:rPr lang="sr-Latn-CS" dirty="0" smtClean="0">
                <a:latin typeface="Calibri" pitchFamily="34" charset="0"/>
              </a:rPr>
              <a:t>slikarskog </a:t>
            </a:r>
            <a:r>
              <a:rPr lang="sr-Latn-CS" dirty="0">
                <a:latin typeface="Calibri" pitchFamily="34" charset="0"/>
              </a:rPr>
              <a:t>mišljenja: viseće konstrukcije su oslobođene zida, otvaraju mogućnost percepcije sa različitih strana</a:t>
            </a:r>
            <a:endParaRPr lang="en-US" dirty="0">
              <a:latin typeface="Calibri"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1"/>
          <p:cNvSpPr>
            <a:spLocks noChangeArrowheads="1"/>
          </p:cNvSpPr>
          <p:nvPr/>
        </p:nvSpPr>
        <p:spPr bwMode="auto">
          <a:xfrm>
            <a:off x="304800" y="152400"/>
            <a:ext cx="4419600" cy="2031325"/>
          </a:xfrm>
          <a:prstGeom prst="rect">
            <a:avLst/>
          </a:prstGeom>
          <a:noFill/>
          <a:ln w="9525">
            <a:noFill/>
            <a:miter lim="800000"/>
            <a:headEnd/>
            <a:tailEnd/>
          </a:ln>
        </p:spPr>
        <p:txBody>
          <a:bodyPr wrap="square">
            <a:spAutoFit/>
          </a:bodyPr>
          <a:lstStyle/>
          <a:p>
            <a:r>
              <a:rPr lang="sr-Latn-RS" dirty="0" smtClean="0">
                <a:latin typeface="Calibri" pitchFamily="34" charset="0"/>
              </a:rPr>
              <a:t>Rodčenko, </a:t>
            </a:r>
            <a:r>
              <a:rPr lang="sr-Latn-RS" i="1" dirty="0" smtClean="0">
                <a:latin typeface="Calibri" pitchFamily="34" charset="0"/>
              </a:rPr>
              <a:t>Prostorna konstrukcija no</a:t>
            </a:r>
            <a:r>
              <a:rPr lang="en-US" i="1" dirty="0" smtClean="0">
                <a:latin typeface="Calibri" pitchFamily="34" charset="0"/>
              </a:rPr>
              <a:t>. </a:t>
            </a:r>
            <a:r>
              <a:rPr lang="en-US" i="1" dirty="0">
                <a:latin typeface="Calibri" pitchFamily="34" charset="0"/>
              </a:rPr>
              <a:t>12</a:t>
            </a:r>
            <a:r>
              <a:rPr lang="sr-Latn-CS" dirty="0">
                <a:latin typeface="Calibri" pitchFamily="34" charset="0"/>
              </a:rPr>
              <a:t>, 1920, </a:t>
            </a:r>
            <a:r>
              <a:rPr lang="sr-Latn-CS" dirty="0" smtClean="0">
                <a:latin typeface="Calibri" pitchFamily="34" charset="0"/>
              </a:rPr>
              <a:t> šperploča, otvorena konstrukcija delimično bojena i žica, </a:t>
            </a:r>
            <a:r>
              <a:rPr lang="en-US" dirty="0">
                <a:latin typeface="Calibri" pitchFamily="34" charset="0"/>
              </a:rPr>
              <a:t>61 x 83.7 x 47 cm</a:t>
            </a:r>
            <a:r>
              <a:rPr lang="sr-Latn-CS" dirty="0">
                <a:latin typeface="Calibri" pitchFamily="34" charset="0"/>
              </a:rPr>
              <a:t>, </a:t>
            </a:r>
            <a:r>
              <a:rPr lang="sr-Latn-CS" dirty="0" smtClean="0">
                <a:latin typeface="Calibri" pitchFamily="34" charset="0"/>
              </a:rPr>
              <a:t>MoMA</a:t>
            </a:r>
          </a:p>
          <a:p>
            <a:r>
              <a:rPr lang="sr-Latn-CS" dirty="0" smtClean="0">
                <a:latin typeface="Calibri" pitchFamily="34" charset="0"/>
              </a:rPr>
              <a:t>Videti na: </a:t>
            </a:r>
            <a:r>
              <a:rPr lang="en-US" dirty="0" smtClean="0">
                <a:hlinkClick r:id="rId2"/>
              </a:rPr>
              <a:t>https://www.moma.org/collection/works/81043</a:t>
            </a:r>
            <a:endParaRPr lang="en-US" dirty="0">
              <a:latin typeface="Calibri" pitchFamily="34" charset="0"/>
            </a:endParaRPr>
          </a:p>
        </p:txBody>
      </p:sp>
      <p:pic>
        <p:nvPicPr>
          <p:cNvPr id="108547" name="Picture 2" descr="Aleksandr Rodchenko. Spatial Construction no. 12. c. 1920"/>
          <p:cNvPicPr>
            <a:picLocks noChangeAspect="1" noChangeArrowheads="1"/>
          </p:cNvPicPr>
          <p:nvPr/>
        </p:nvPicPr>
        <p:blipFill>
          <a:blip r:embed="rId3"/>
          <a:srcRect/>
          <a:stretch>
            <a:fillRect/>
          </a:stretch>
        </p:blipFill>
        <p:spPr bwMode="auto">
          <a:xfrm>
            <a:off x="5102134" y="0"/>
            <a:ext cx="4041866" cy="3581400"/>
          </a:xfrm>
          <a:prstGeom prst="rect">
            <a:avLst/>
          </a:prstGeom>
          <a:noFill/>
          <a:ln w="9525">
            <a:noFill/>
            <a:miter lim="800000"/>
            <a:headEnd/>
            <a:tailEnd/>
          </a:ln>
        </p:spPr>
      </p:pic>
      <p:pic>
        <p:nvPicPr>
          <p:cNvPr id="4" name="Picture 2" descr="http://api.ning.com/files/ZlUbfst7uHT7CuY4QpaWK98iBIKEVqXJMCi034EKGz8FGD-ZxjvAmqTO09gfUorIFphvARQaM8zO2Jl90avkXvWnndq4UNPO/sculpture.jpg"/>
          <p:cNvPicPr>
            <a:picLocks noChangeAspect="1" noChangeArrowheads="1"/>
          </p:cNvPicPr>
          <p:nvPr/>
        </p:nvPicPr>
        <p:blipFill>
          <a:blip r:embed="rId4"/>
          <a:srcRect/>
          <a:stretch>
            <a:fillRect/>
          </a:stretch>
        </p:blipFill>
        <p:spPr bwMode="auto">
          <a:xfrm>
            <a:off x="0" y="3366356"/>
            <a:ext cx="5181600" cy="3491644"/>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2"/>
          <a:srcRect/>
          <a:stretch>
            <a:fillRect/>
          </a:stretch>
        </p:blipFill>
        <p:spPr bwMode="auto">
          <a:xfrm>
            <a:off x="0" y="457200"/>
            <a:ext cx="9144000" cy="5705475"/>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2"/>
          <a:srcRect/>
          <a:stretch>
            <a:fillRect/>
          </a:stretch>
        </p:blipFill>
        <p:spPr bwMode="auto">
          <a:xfrm>
            <a:off x="0" y="914400"/>
            <a:ext cx="9144000" cy="5559425"/>
          </a:xfrm>
          <a:prstGeom prst="rect">
            <a:avLst/>
          </a:prstGeom>
          <a:noFill/>
          <a:ln w="9525">
            <a:noFill/>
            <a:miter lim="800000"/>
            <a:headEnd/>
            <a:tailEnd/>
          </a:ln>
        </p:spPr>
      </p:pic>
      <p:sp>
        <p:nvSpPr>
          <p:cNvPr id="111619" name="Rectangle 2"/>
          <p:cNvSpPr>
            <a:spLocks noChangeArrowheads="1"/>
          </p:cNvSpPr>
          <p:nvPr/>
        </p:nvSpPr>
        <p:spPr bwMode="auto">
          <a:xfrm>
            <a:off x="2209800" y="228600"/>
            <a:ext cx="4745979" cy="369332"/>
          </a:xfrm>
          <a:prstGeom prst="rect">
            <a:avLst/>
          </a:prstGeom>
          <a:noFill/>
          <a:ln w="9525">
            <a:noFill/>
            <a:miter lim="800000"/>
            <a:headEnd/>
            <a:tailEnd/>
          </a:ln>
        </p:spPr>
        <p:txBody>
          <a:bodyPr wrap="none">
            <a:spAutoFit/>
          </a:bodyPr>
          <a:lstStyle/>
          <a:p>
            <a:r>
              <a:rPr lang="sr-Latn-RS" dirty="0" smtClean="0">
                <a:latin typeface="Calibri" pitchFamily="34" charset="0"/>
              </a:rPr>
              <a:t>Rodčenko, </a:t>
            </a:r>
            <a:r>
              <a:rPr lang="en-US" i="1" dirty="0" smtClean="0">
                <a:latin typeface="Calibri" pitchFamily="34" charset="0"/>
              </a:rPr>
              <a:t>Prost</a:t>
            </a:r>
            <a:r>
              <a:rPr lang="sr-Latn-CS" i="1" dirty="0">
                <a:latin typeface="Calibri" pitchFamily="34" charset="0"/>
              </a:rPr>
              <a:t>orna </a:t>
            </a:r>
            <a:r>
              <a:rPr lang="en-US" i="1" dirty="0" err="1">
                <a:latin typeface="Calibri" pitchFamily="34" charset="0"/>
              </a:rPr>
              <a:t>konstrukcija</a:t>
            </a:r>
            <a:r>
              <a:rPr lang="en-US" i="1" dirty="0">
                <a:latin typeface="Calibri" pitchFamily="34" charset="0"/>
              </a:rPr>
              <a:t> br. 10 </a:t>
            </a:r>
            <a:r>
              <a:rPr lang="sr-Latn-RS" i="1" dirty="0" smtClean="0">
                <a:latin typeface="Calibri" pitchFamily="34" charset="0"/>
              </a:rPr>
              <a:t>,</a:t>
            </a:r>
            <a:r>
              <a:rPr lang="en-US" dirty="0" smtClean="0">
                <a:latin typeface="Calibri" pitchFamily="34" charset="0"/>
              </a:rPr>
              <a:t>1920-21</a:t>
            </a:r>
            <a:endParaRPr lang="en-US" dirty="0">
              <a:latin typeface="Calibri"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2"/>
          <a:srcRect/>
          <a:stretch>
            <a:fillRect/>
          </a:stretch>
        </p:blipFill>
        <p:spPr bwMode="auto">
          <a:xfrm>
            <a:off x="2209800" y="228600"/>
            <a:ext cx="4991100" cy="64770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1"/>
          <p:cNvSpPr>
            <a:spLocks noChangeArrowheads="1"/>
          </p:cNvSpPr>
          <p:nvPr/>
        </p:nvSpPr>
        <p:spPr bwMode="auto">
          <a:xfrm>
            <a:off x="228600" y="152400"/>
            <a:ext cx="1905000" cy="2862322"/>
          </a:xfrm>
          <a:prstGeom prst="rect">
            <a:avLst/>
          </a:prstGeom>
          <a:noFill/>
          <a:ln w="9525">
            <a:noFill/>
            <a:miter lim="800000"/>
            <a:headEnd/>
            <a:tailEnd/>
          </a:ln>
        </p:spPr>
        <p:txBody>
          <a:bodyPr wrap="square">
            <a:spAutoFit/>
          </a:bodyPr>
          <a:lstStyle/>
          <a:p>
            <a:pPr algn="r"/>
            <a:r>
              <a:rPr lang="sr-Latn-CS" dirty="0">
                <a:latin typeface="Calibri" pitchFamily="34" charset="0"/>
              </a:rPr>
              <a:t>Druga izložba OBMOHU (Društvo mladih umetnika</a:t>
            </a:r>
            <a:r>
              <a:rPr lang="sr-Latn-CS" dirty="0" smtClean="0">
                <a:latin typeface="Calibri" pitchFamily="34" charset="0"/>
              </a:rPr>
              <a:t>), na kojoj je bila postavljena prva konstruktivistička izložba, 22.05.1921, </a:t>
            </a:r>
            <a:r>
              <a:rPr lang="sr-Latn-CS" dirty="0">
                <a:latin typeface="Calibri" pitchFamily="34" charset="0"/>
              </a:rPr>
              <a:t>Moskva</a:t>
            </a:r>
            <a:endParaRPr lang="en-US" dirty="0">
              <a:latin typeface="Calibri" pitchFamily="34" charset="0"/>
            </a:endParaRPr>
          </a:p>
        </p:txBody>
      </p:sp>
      <p:sp>
        <p:nvSpPr>
          <p:cNvPr id="104452" name="Rectangle 3"/>
          <p:cNvSpPr>
            <a:spLocks noChangeArrowheads="1"/>
          </p:cNvSpPr>
          <p:nvPr/>
        </p:nvSpPr>
        <p:spPr bwMode="auto">
          <a:xfrm>
            <a:off x="152400" y="4826000"/>
            <a:ext cx="8839200" cy="2032000"/>
          </a:xfrm>
          <a:prstGeom prst="rect">
            <a:avLst/>
          </a:prstGeom>
          <a:noFill/>
          <a:ln w="9525">
            <a:noFill/>
            <a:miter lim="800000"/>
            <a:headEnd/>
            <a:tailEnd/>
          </a:ln>
        </p:spPr>
        <p:txBody>
          <a:bodyPr>
            <a:spAutoFit/>
          </a:bodyPr>
          <a:lstStyle/>
          <a:p>
            <a:r>
              <a:rPr lang="sr-Latn-CS" dirty="0" smtClean="0">
                <a:latin typeface="Calibri" pitchFamily="34" charset="0"/>
              </a:rPr>
              <a:t>proklamovani </a:t>
            </a:r>
            <a:r>
              <a:rPr lang="sr-Latn-CS" dirty="0">
                <a:latin typeface="Calibri" pitchFamily="34" charset="0"/>
              </a:rPr>
              <a:t>zadatak sinteze forme i ideologije, tj umetničke i industrijske kulture, čime je trebalo ostvariti prelaz sa laboratorijskog/eksperimentalnog rada na praktičnu, društveno i ideološki opravdanu aktivnost, u ovom trenutku još uvek ne nalazio na odgovarajuću realizaciju u praksi</a:t>
            </a:r>
          </a:p>
          <a:p>
            <a:r>
              <a:rPr lang="sr-Latn-CS" dirty="0">
                <a:latin typeface="Calibri" pitchFamily="34" charset="0"/>
              </a:rPr>
              <a:t>– konstrukcije laboratorijsko-eksperimantalnog tipa sa i dalje umetničkim pristupima mada će od strane teoretičara produktivizma biti tumačene kao “studije u okviru produktivističke estetike”</a:t>
            </a:r>
          </a:p>
        </p:txBody>
      </p:sp>
      <p:pic>
        <p:nvPicPr>
          <p:cNvPr id="114690" name="Picture 2" descr="https://monoskop.org/images/2/2f/Second_Spring_Exhibition_of_OBMOKhU_Moscow_May-June_1921_b.jpg"/>
          <p:cNvPicPr>
            <a:picLocks noChangeAspect="1" noChangeArrowheads="1"/>
          </p:cNvPicPr>
          <p:nvPr/>
        </p:nvPicPr>
        <p:blipFill>
          <a:blip r:embed="rId2"/>
          <a:srcRect/>
          <a:stretch>
            <a:fillRect/>
          </a:stretch>
        </p:blipFill>
        <p:spPr bwMode="auto">
          <a:xfrm>
            <a:off x="2286000" y="0"/>
            <a:ext cx="6858000" cy="4793673"/>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2"/>
          <a:srcRect/>
          <a:stretch>
            <a:fillRect/>
          </a:stretch>
        </p:blipFill>
        <p:spPr bwMode="auto">
          <a:xfrm>
            <a:off x="3949700" y="0"/>
            <a:ext cx="5194300" cy="6858000"/>
          </a:xfrm>
          <a:prstGeom prst="rect">
            <a:avLst/>
          </a:prstGeom>
          <a:noFill/>
          <a:ln w="9525">
            <a:noFill/>
            <a:miter lim="800000"/>
            <a:headEnd/>
            <a:tailEnd/>
          </a:ln>
        </p:spPr>
      </p:pic>
      <p:sp>
        <p:nvSpPr>
          <p:cNvPr id="113667" name="Rectangle 2"/>
          <p:cNvSpPr>
            <a:spLocks noChangeArrowheads="1"/>
          </p:cNvSpPr>
          <p:nvPr/>
        </p:nvSpPr>
        <p:spPr bwMode="auto">
          <a:xfrm>
            <a:off x="304801" y="304800"/>
            <a:ext cx="3505200" cy="646331"/>
          </a:xfrm>
          <a:prstGeom prst="rect">
            <a:avLst/>
          </a:prstGeom>
          <a:noFill/>
          <a:ln w="9525">
            <a:noFill/>
            <a:miter lim="800000"/>
            <a:headEnd/>
            <a:tailEnd/>
          </a:ln>
        </p:spPr>
        <p:txBody>
          <a:bodyPr wrap="square">
            <a:spAutoFit/>
          </a:bodyPr>
          <a:lstStyle/>
          <a:p>
            <a:pPr algn="r"/>
            <a:r>
              <a:rPr lang="sr-Latn-RS" dirty="0" smtClean="0">
                <a:latin typeface="Calibri" pitchFamily="34" charset="0"/>
              </a:rPr>
              <a:t>Rodčenko, </a:t>
            </a:r>
            <a:r>
              <a:rPr lang="en-US" i="1" dirty="0" err="1" smtClean="0">
                <a:latin typeface="Calibri" pitchFamily="34" charset="0"/>
              </a:rPr>
              <a:t>Prostor</a:t>
            </a:r>
            <a:r>
              <a:rPr lang="sr-Latn-CS" i="1" dirty="0">
                <a:latin typeface="Calibri" pitchFamily="34" charset="0"/>
              </a:rPr>
              <a:t>na </a:t>
            </a:r>
            <a:r>
              <a:rPr lang="en-US" i="1" dirty="0" err="1">
                <a:latin typeface="Calibri" pitchFamily="34" charset="0"/>
              </a:rPr>
              <a:t>konstrukcija</a:t>
            </a:r>
            <a:r>
              <a:rPr lang="sr-Latn-CS" i="1" dirty="0">
                <a:latin typeface="Calibri" pitchFamily="34" charset="0"/>
              </a:rPr>
              <a:t> br 16</a:t>
            </a:r>
            <a:r>
              <a:rPr lang="sr-Latn-CS" dirty="0">
                <a:latin typeface="Calibri" pitchFamily="34" charset="0"/>
              </a:rPr>
              <a:t>,</a:t>
            </a:r>
            <a:r>
              <a:rPr lang="en-US" dirty="0">
                <a:latin typeface="Calibri" pitchFamily="34" charset="0"/>
              </a:rPr>
              <a:t> 1921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2"/>
          <a:srcRect/>
          <a:stretch>
            <a:fillRect/>
          </a:stretch>
        </p:blipFill>
        <p:spPr bwMode="auto">
          <a:xfrm>
            <a:off x="0" y="685800"/>
            <a:ext cx="9144000" cy="5770563"/>
          </a:xfrm>
          <a:prstGeom prst="rect">
            <a:avLst/>
          </a:prstGeom>
          <a:noFill/>
          <a:ln w="9525">
            <a:noFill/>
            <a:miter lim="800000"/>
            <a:headEnd/>
            <a:tailEnd/>
          </a:ln>
        </p:spPr>
      </p:pic>
      <p:sp>
        <p:nvSpPr>
          <p:cNvPr id="114691" name="Rectangle 2"/>
          <p:cNvSpPr>
            <a:spLocks noChangeArrowheads="1"/>
          </p:cNvSpPr>
          <p:nvPr/>
        </p:nvSpPr>
        <p:spPr bwMode="auto">
          <a:xfrm>
            <a:off x="2286000" y="152400"/>
            <a:ext cx="4133632" cy="369332"/>
          </a:xfrm>
          <a:prstGeom prst="rect">
            <a:avLst/>
          </a:prstGeom>
          <a:noFill/>
          <a:ln w="9525">
            <a:noFill/>
            <a:miter lim="800000"/>
            <a:headEnd/>
            <a:tailEnd/>
          </a:ln>
        </p:spPr>
        <p:txBody>
          <a:bodyPr wrap="none">
            <a:spAutoFit/>
          </a:bodyPr>
          <a:lstStyle/>
          <a:p>
            <a:r>
              <a:rPr lang="sr-Latn-RS" dirty="0" smtClean="0">
                <a:latin typeface="Calibri" pitchFamily="34" charset="0"/>
              </a:rPr>
              <a:t>Rodčenko, </a:t>
            </a:r>
            <a:r>
              <a:rPr lang="sr-Latn-RS" i="1" dirty="0" smtClean="0">
                <a:latin typeface="Calibri" pitchFamily="34" charset="0"/>
              </a:rPr>
              <a:t>P</a:t>
            </a:r>
            <a:r>
              <a:rPr lang="en-US" i="1" dirty="0" err="1" smtClean="0">
                <a:latin typeface="Calibri" pitchFamily="34" charset="0"/>
              </a:rPr>
              <a:t>rostorne</a:t>
            </a:r>
            <a:r>
              <a:rPr lang="en-US" i="1" dirty="0" smtClean="0">
                <a:latin typeface="Calibri" pitchFamily="34" charset="0"/>
              </a:rPr>
              <a:t> </a:t>
            </a:r>
            <a:r>
              <a:rPr lang="en-US" i="1" dirty="0" err="1">
                <a:latin typeface="Calibri" pitchFamily="34" charset="0"/>
              </a:rPr>
              <a:t>konstrukcije</a:t>
            </a:r>
            <a:r>
              <a:rPr lang="en-US" dirty="0">
                <a:latin typeface="Calibri" pitchFamily="34" charset="0"/>
              </a:rPr>
              <a:t> 1920-21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
          <p:cNvSpPr>
            <a:spLocks noChangeArrowheads="1"/>
          </p:cNvSpPr>
          <p:nvPr/>
        </p:nvSpPr>
        <p:spPr bwMode="auto">
          <a:xfrm>
            <a:off x="152400" y="3163888"/>
            <a:ext cx="5181600" cy="3416320"/>
          </a:xfrm>
          <a:prstGeom prst="rect">
            <a:avLst/>
          </a:prstGeom>
          <a:noFill/>
          <a:ln w="9525">
            <a:noFill/>
            <a:miter lim="800000"/>
            <a:headEnd/>
            <a:tailEnd/>
          </a:ln>
        </p:spPr>
        <p:txBody>
          <a:bodyPr>
            <a:spAutoFit/>
          </a:bodyPr>
          <a:lstStyle/>
          <a:p>
            <a:r>
              <a:rPr lang="sr-Latn-CS" dirty="0">
                <a:latin typeface="Calibri" pitchFamily="34" charset="0"/>
              </a:rPr>
              <a:t>“Originalno umetničko delo treba da, naravno, bude </a:t>
            </a:r>
            <a:r>
              <a:rPr lang="sr-Latn-CS" b="1" dirty="0">
                <a:latin typeface="Calibri" pitchFamily="34" charset="0"/>
              </a:rPr>
              <a:t>novo u sadržaju</a:t>
            </a:r>
            <a:r>
              <a:rPr lang="sr-Latn-CS" dirty="0">
                <a:latin typeface="Calibri" pitchFamily="34" charset="0"/>
              </a:rPr>
              <a:t>. Ako sadržaj nije nov, delo nema veliku vrednost. To je očigledno. Umetnik treba da izrazi nešto što nije bilo ranije izraženo. Reprodukovanje nije umetnost (neki umetnici to teško shvataju) već samo veština, iako u nekim primerima veoma dobra. Sa ove tačke gledišta, novi sadržaj u svakom novom delu zahteva novu formu.” </a:t>
            </a:r>
          </a:p>
          <a:p>
            <a:r>
              <a:rPr lang="sr-Latn-CS" dirty="0">
                <a:latin typeface="Calibri" pitchFamily="34" charset="0"/>
              </a:rPr>
              <a:t>Lunačarski, “Teze o problemima marksističke kritike”, </a:t>
            </a:r>
            <a:r>
              <a:rPr lang="sr-Latn-CS" i="1" dirty="0">
                <a:latin typeface="Calibri" pitchFamily="34" charset="0"/>
              </a:rPr>
              <a:t>O književnosti i umetnosti</a:t>
            </a:r>
            <a:r>
              <a:rPr lang="sr-Latn-CS" dirty="0">
                <a:latin typeface="Calibri" pitchFamily="34" charset="0"/>
              </a:rPr>
              <a:t>, 1928. godine, http://www.marxists.org/archive/lunachar/1928/criticism.htm )</a:t>
            </a:r>
          </a:p>
        </p:txBody>
      </p:sp>
      <p:pic>
        <p:nvPicPr>
          <p:cNvPr id="74755" name="Picture 4" descr="http://img341.imageshack.us/img341/9109/001146.jpg"/>
          <p:cNvPicPr>
            <a:picLocks noChangeAspect="1" noChangeArrowheads="1"/>
          </p:cNvPicPr>
          <p:nvPr/>
        </p:nvPicPr>
        <p:blipFill>
          <a:blip r:embed="rId2"/>
          <a:srcRect/>
          <a:stretch>
            <a:fillRect/>
          </a:stretch>
        </p:blipFill>
        <p:spPr bwMode="auto">
          <a:xfrm>
            <a:off x="228600" y="152400"/>
            <a:ext cx="4048125" cy="2909888"/>
          </a:xfrm>
          <a:prstGeom prst="rect">
            <a:avLst/>
          </a:prstGeom>
          <a:noFill/>
          <a:ln w="9525">
            <a:noFill/>
            <a:miter lim="800000"/>
            <a:headEnd/>
            <a:tailEnd/>
          </a:ln>
        </p:spPr>
      </p:pic>
      <p:pic>
        <p:nvPicPr>
          <p:cNvPr id="74756" name="Picture 2" descr="http://www.russianartandbooks.com/cgi-bin/russianart/items/02827R.jpg"/>
          <p:cNvPicPr>
            <a:picLocks noChangeAspect="1" noChangeArrowheads="1"/>
          </p:cNvPicPr>
          <p:nvPr/>
        </p:nvPicPr>
        <p:blipFill>
          <a:blip r:embed="rId3"/>
          <a:srcRect/>
          <a:stretch>
            <a:fillRect/>
          </a:stretch>
        </p:blipFill>
        <p:spPr bwMode="auto">
          <a:xfrm>
            <a:off x="5486400" y="152400"/>
            <a:ext cx="3419475" cy="4762500"/>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2"/>
          <a:srcRect/>
          <a:stretch>
            <a:fillRect/>
          </a:stretch>
        </p:blipFill>
        <p:spPr bwMode="auto">
          <a:xfrm>
            <a:off x="4478338" y="0"/>
            <a:ext cx="4665662" cy="6858000"/>
          </a:xfrm>
          <a:prstGeom prst="rect">
            <a:avLst/>
          </a:prstGeom>
          <a:noFill/>
          <a:ln w="9525">
            <a:noFill/>
            <a:miter lim="800000"/>
            <a:headEnd/>
            <a:tailEnd/>
          </a:ln>
        </p:spPr>
      </p:pic>
      <p:sp>
        <p:nvSpPr>
          <p:cNvPr id="115715" name="Rectangle 2"/>
          <p:cNvSpPr>
            <a:spLocks noChangeArrowheads="1"/>
          </p:cNvSpPr>
          <p:nvPr/>
        </p:nvSpPr>
        <p:spPr bwMode="auto">
          <a:xfrm>
            <a:off x="609600" y="228600"/>
            <a:ext cx="2767552" cy="369332"/>
          </a:xfrm>
          <a:prstGeom prst="rect">
            <a:avLst/>
          </a:prstGeom>
          <a:noFill/>
          <a:ln w="9525">
            <a:noFill/>
            <a:miter lim="800000"/>
            <a:headEnd/>
            <a:tailEnd/>
          </a:ln>
        </p:spPr>
        <p:txBody>
          <a:bodyPr wrap="none">
            <a:spAutoFit/>
          </a:bodyPr>
          <a:lstStyle/>
          <a:p>
            <a:r>
              <a:rPr lang="sr-Latn-RS" dirty="0" smtClean="0">
                <a:latin typeface="Calibri" pitchFamily="34" charset="0"/>
              </a:rPr>
              <a:t>Aleksandar R</a:t>
            </a:r>
            <a:r>
              <a:rPr lang="en-US" dirty="0" err="1" smtClean="0">
                <a:latin typeface="Calibri" pitchFamily="34" charset="0"/>
              </a:rPr>
              <a:t>od</a:t>
            </a:r>
            <a:r>
              <a:rPr lang="sr-Latn-RS" dirty="0" smtClean="0">
                <a:latin typeface="Calibri" pitchFamily="34" charset="0"/>
              </a:rPr>
              <a:t>č</a:t>
            </a:r>
            <a:r>
              <a:rPr lang="en-US" dirty="0" err="1" smtClean="0">
                <a:latin typeface="Calibri" pitchFamily="34" charset="0"/>
              </a:rPr>
              <a:t>enko</a:t>
            </a:r>
            <a:r>
              <a:rPr lang="sr-Latn-RS" dirty="0" smtClean="0">
                <a:latin typeface="Calibri" pitchFamily="34" charset="0"/>
              </a:rPr>
              <a:t>,</a:t>
            </a:r>
            <a:r>
              <a:rPr lang="en-US" dirty="0" smtClean="0">
                <a:latin typeface="Calibri" pitchFamily="34" charset="0"/>
              </a:rPr>
              <a:t> </a:t>
            </a:r>
            <a:r>
              <a:rPr lang="en-US" dirty="0">
                <a:latin typeface="Calibri" pitchFamily="34" charset="0"/>
              </a:rPr>
              <a:t>1922</a:t>
            </a:r>
          </a:p>
        </p:txBody>
      </p:sp>
      <p:sp>
        <p:nvSpPr>
          <p:cNvPr id="115716" name="Rectangle 3"/>
          <p:cNvSpPr>
            <a:spLocks noChangeArrowheads="1"/>
          </p:cNvSpPr>
          <p:nvPr/>
        </p:nvSpPr>
        <p:spPr bwMode="auto">
          <a:xfrm>
            <a:off x="304800" y="3733800"/>
            <a:ext cx="3733800" cy="2862263"/>
          </a:xfrm>
          <a:prstGeom prst="rect">
            <a:avLst/>
          </a:prstGeom>
          <a:noFill/>
          <a:ln w="9525">
            <a:noFill/>
            <a:miter lim="800000"/>
            <a:headEnd/>
            <a:tailEnd/>
          </a:ln>
        </p:spPr>
        <p:txBody>
          <a:bodyPr>
            <a:spAutoFit/>
          </a:bodyPr>
          <a:lstStyle/>
          <a:p>
            <a:r>
              <a:rPr lang="sr-Latn-CS" dirty="0">
                <a:latin typeface="Calibri" pitchFamily="34" charset="0"/>
              </a:rPr>
              <a:t>“Ja sam eksperimentalno razvio ove najnovije konstrukcije da bih konstruktora suočio sa zakonom funkcionalnosti formi i njihovih odnosa i da bih demonstrirao univerzalnost principa da se od jednakih formi mogu izgraditi sve vrste konstrukcija različitih sistema, tipova i primene”, autobiografske beleške 1921-1922.</a:t>
            </a:r>
            <a:endParaRPr lang="en-US" dirty="0">
              <a:latin typeface="Calibri"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2"/>
          <a:srcRect/>
          <a:stretch>
            <a:fillRect/>
          </a:stretch>
        </p:blipFill>
        <p:spPr bwMode="auto">
          <a:xfrm>
            <a:off x="4664075" y="0"/>
            <a:ext cx="4479925" cy="6858000"/>
          </a:xfrm>
          <a:prstGeom prst="rect">
            <a:avLst/>
          </a:prstGeom>
          <a:noFill/>
          <a:ln w="9525">
            <a:noFill/>
            <a:miter lim="800000"/>
            <a:headEnd/>
            <a:tailEnd/>
          </a:ln>
        </p:spPr>
      </p:pic>
      <p:sp>
        <p:nvSpPr>
          <p:cNvPr id="129027" name="Rectangle 2"/>
          <p:cNvSpPr>
            <a:spLocks noChangeArrowheads="1"/>
          </p:cNvSpPr>
          <p:nvPr/>
        </p:nvSpPr>
        <p:spPr bwMode="auto">
          <a:xfrm>
            <a:off x="762000" y="152400"/>
            <a:ext cx="3657600" cy="646331"/>
          </a:xfrm>
          <a:prstGeom prst="rect">
            <a:avLst/>
          </a:prstGeom>
          <a:noFill/>
          <a:ln w="9525">
            <a:noFill/>
            <a:miter lim="800000"/>
            <a:headEnd/>
            <a:tailEnd/>
          </a:ln>
        </p:spPr>
        <p:txBody>
          <a:bodyPr wrap="square">
            <a:spAutoFit/>
          </a:bodyPr>
          <a:lstStyle/>
          <a:p>
            <a:pPr algn="r"/>
            <a:r>
              <a:rPr lang="sr-Latn-CS" dirty="0" smtClean="0">
                <a:latin typeface="Calibri" pitchFamily="34" charset="0"/>
              </a:rPr>
              <a:t>Boris Joganson</a:t>
            </a:r>
            <a:r>
              <a:rPr lang="sr-Latn-CS" i="1" dirty="0" smtClean="0">
                <a:latin typeface="Calibri" pitchFamily="34" charset="0"/>
              </a:rPr>
              <a:t>, K</a:t>
            </a:r>
            <a:r>
              <a:rPr lang="en-US" i="1" dirty="0" err="1">
                <a:latin typeface="Calibri" pitchFamily="34" charset="0"/>
              </a:rPr>
              <a:t>onstrukcija</a:t>
            </a:r>
            <a:r>
              <a:rPr lang="en-US" i="1" dirty="0">
                <a:latin typeface="Calibri" pitchFamily="34" charset="0"/>
              </a:rPr>
              <a:t> u </a:t>
            </a:r>
            <a:r>
              <a:rPr lang="en-US" i="1" dirty="0" err="1">
                <a:latin typeface="Calibri" pitchFamily="34" charset="0"/>
              </a:rPr>
              <a:t>prostoru</a:t>
            </a:r>
            <a:r>
              <a:rPr lang="sr-Latn-CS" dirty="0">
                <a:latin typeface="Calibri" pitchFamily="34" charset="0"/>
              </a:rPr>
              <a:t>, </a:t>
            </a:r>
            <a:r>
              <a:rPr lang="en-US" dirty="0" err="1">
                <a:latin typeface="Calibri" pitchFamily="34" charset="0"/>
              </a:rPr>
              <a:t>oko</a:t>
            </a:r>
            <a:r>
              <a:rPr lang="en-US" dirty="0">
                <a:latin typeface="Calibri" pitchFamily="34" charset="0"/>
              </a:rPr>
              <a:t> 1921</a:t>
            </a:r>
          </a:p>
        </p:txBody>
      </p:sp>
      <p:sp>
        <p:nvSpPr>
          <p:cNvPr id="129028" name="Rectangle 4"/>
          <p:cNvSpPr>
            <a:spLocks noChangeArrowheads="1"/>
          </p:cNvSpPr>
          <p:nvPr/>
        </p:nvSpPr>
        <p:spPr bwMode="auto">
          <a:xfrm>
            <a:off x="304800" y="5105400"/>
            <a:ext cx="3810000" cy="1477963"/>
          </a:xfrm>
          <a:prstGeom prst="rect">
            <a:avLst/>
          </a:prstGeom>
          <a:noFill/>
          <a:ln w="9525">
            <a:noFill/>
            <a:miter lim="800000"/>
            <a:headEnd/>
            <a:tailEnd/>
          </a:ln>
        </p:spPr>
        <p:txBody>
          <a:bodyPr>
            <a:spAutoFit/>
          </a:bodyPr>
          <a:lstStyle/>
          <a:p>
            <a:r>
              <a:rPr lang="sr-Latn-CS" dirty="0">
                <a:latin typeface="Calibri" pitchFamily="34" charset="0"/>
              </a:rPr>
              <a:t>Konstrukcija </a:t>
            </a:r>
            <a:r>
              <a:rPr lang="sr-Latn-CS" dirty="0" smtClean="0">
                <a:latin typeface="Calibri" pitchFamily="34" charset="0"/>
              </a:rPr>
              <a:t>je kao </a:t>
            </a:r>
            <a:r>
              <a:rPr lang="sr-Latn-CS" dirty="0">
                <a:latin typeface="Calibri" pitchFamily="34" charset="0"/>
              </a:rPr>
              <a:t>sistem koji se može razgraditi na </a:t>
            </a:r>
            <a:r>
              <a:rPr lang="sr-Latn-CS" dirty="0" smtClean="0">
                <a:latin typeface="Calibri" pitchFamily="34" charset="0"/>
              </a:rPr>
              <a:t>svoje </a:t>
            </a:r>
            <a:r>
              <a:rPr lang="sr-Latn-CS" dirty="0">
                <a:latin typeface="Calibri" pitchFamily="34" charset="0"/>
              </a:rPr>
              <a:t>komponente i opet sastaviti u celinu – na svakom elementu sistema može se raditi i analizirati odvojeno od drugih</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a:srcRect/>
          <a:stretch>
            <a:fillRect/>
          </a:stretch>
        </p:blipFill>
        <p:spPr bwMode="auto">
          <a:xfrm>
            <a:off x="0" y="1352550"/>
            <a:ext cx="9144000" cy="5505450"/>
          </a:xfrm>
          <a:prstGeom prst="rect">
            <a:avLst/>
          </a:prstGeom>
          <a:noFill/>
          <a:ln w="9525">
            <a:noFill/>
            <a:miter lim="800000"/>
            <a:headEnd/>
            <a:tailEnd/>
          </a:ln>
        </p:spPr>
      </p:pic>
      <p:sp>
        <p:nvSpPr>
          <p:cNvPr id="130051" name="Rectangle 2"/>
          <p:cNvSpPr>
            <a:spLocks noChangeArrowheads="1"/>
          </p:cNvSpPr>
          <p:nvPr/>
        </p:nvSpPr>
        <p:spPr bwMode="auto">
          <a:xfrm>
            <a:off x="4800600" y="381000"/>
            <a:ext cx="3309938" cy="646113"/>
          </a:xfrm>
          <a:prstGeom prst="rect">
            <a:avLst/>
          </a:prstGeom>
          <a:noFill/>
          <a:ln w="9525">
            <a:noFill/>
            <a:miter lim="800000"/>
            <a:headEnd/>
            <a:tailEnd/>
          </a:ln>
        </p:spPr>
        <p:txBody>
          <a:bodyPr wrap="none">
            <a:spAutoFit/>
          </a:bodyPr>
          <a:lstStyle/>
          <a:p>
            <a:r>
              <a:rPr lang="sr-Latn-CS" dirty="0" smtClean="0">
                <a:latin typeface="Calibri" pitchFamily="34" charset="0"/>
              </a:rPr>
              <a:t>Boris Joganson,</a:t>
            </a:r>
            <a:endParaRPr lang="en-US" dirty="0">
              <a:latin typeface="Calibri" pitchFamily="34" charset="0"/>
            </a:endParaRPr>
          </a:p>
          <a:p>
            <a:r>
              <a:rPr lang="sr-Latn-RS" dirty="0" err="1" smtClean="0">
                <a:latin typeface="Calibri" pitchFamily="34" charset="0"/>
              </a:rPr>
              <a:t>K</a:t>
            </a:r>
            <a:r>
              <a:rPr lang="en-US" dirty="0" err="1" smtClean="0">
                <a:latin typeface="Calibri" pitchFamily="34" charset="0"/>
              </a:rPr>
              <a:t>onstrukcija</a:t>
            </a:r>
            <a:r>
              <a:rPr lang="en-US" dirty="0" smtClean="0">
                <a:latin typeface="Calibri" pitchFamily="34" charset="0"/>
              </a:rPr>
              <a:t> </a:t>
            </a:r>
            <a:r>
              <a:rPr lang="en-US" dirty="0">
                <a:latin typeface="Calibri" pitchFamily="34" charset="0"/>
              </a:rPr>
              <a:t>u </a:t>
            </a:r>
            <a:r>
              <a:rPr lang="en-US" dirty="0" err="1">
                <a:latin typeface="Calibri" pitchFamily="34" charset="0"/>
              </a:rPr>
              <a:t>prostoru</a:t>
            </a:r>
            <a:r>
              <a:rPr lang="sr-Latn-CS" dirty="0">
                <a:latin typeface="Calibri" pitchFamily="34" charset="0"/>
              </a:rPr>
              <a:t>, o</a:t>
            </a:r>
            <a:r>
              <a:rPr lang="en-US" dirty="0" err="1">
                <a:latin typeface="Calibri" pitchFamily="34" charset="0"/>
              </a:rPr>
              <a:t>ko</a:t>
            </a:r>
            <a:r>
              <a:rPr lang="en-US" dirty="0">
                <a:latin typeface="Calibri" pitchFamily="34" charset="0"/>
              </a:rPr>
              <a:t> 1921</a:t>
            </a:r>
          </a:p>
        </p:txBody>
      </p:sp>
      <p:sp>
        <p:nvSpPr>
          <p:cNvPr id="130052" name="Rectangle 3"/>
          <p:cNvSpPr>
            <a:spLocks noChangeArrowheads="1"/>
          </p:cNvSpPr>
          <p:nvPr/>
        </p:nvSpPr>
        <p:spPr bwMode="auto">
          <a:xfrm>
            <a:off x="0" y="152400"/>
            <a:ext cx="3962400" cy="1200150"/>
          </a:xfrm>
          <a:prstGeom prst="rect">
            <a:avLst/>
          </a:prstGeom>
          <a:noFill/>
          <a:ln w="9525">
            <a:noFill/>
            <a:miter lim="800000"/>
            <a:headEnd/>
            <a:tailEnd/>
          </a:ln>
        </p:spPr>
        <p:txBody>
          <a:bodyPr>
            <a:spAutoFit/>
          </a:bodyPr>
          <a:lstStyle/>
          <a:p>
            <a:r>
              <a:rPr lang="sr-Latn-CS" dirty="0" smtClean="0">
                <a:latin typeface="Calibri" pitchFamily="34" charset="0"/>
              </a:rPr>
              <a:t>Boris Joganson,</a:t>
            </a:r>
            <a:endParaRPr lang="en-US" dirty="0">
              <a:latin typeface="Calibri" pitchFamily="34" charset="0"/>
            </a:endParaRPr>
          </a:p>
          <a:p>
            <a:r>
              <a:rPr lang="pl-PL" i="1" dirty="0">
                <a:latin typeface="Calibri" pitchFamily="34" charset="0"/>
              </a:rPr>
              <a:t>Konstrukcija u prostoru-studija ravnoteze</a:t>
            </a:r>
            <a:r>
              <a:rPr lang="pl-PL" dirty="0">
                <a:latin typeface="Calibri" pitchFamily="34" charset="0"/>
              </a:rPr>
              <a:t>, oko 1920-21, drvo, metal, </a:t>
            </a:r>
            <a:r>
              <a:rPr lang="pl-PL" dirty="0" smtClean="0">
                <a:latin typeface="Calibri" pitchFamily="34" charset="0"/>
              </a:rPr>
              <a:t>žica</a:t>
            </a:r>
            <a:endParaRPr lang="en-US" dirty="0">
              <a:latin typeface="Calibri"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2"/>
          <a:srcRect/>
          <a:stretch>
            <a:fillRect/>
          </a:stretch>
        </p:blipFill>
        <p:spPr bwMode="auto">
          <a:xfrm>
            <a:off x="4724400" y="1371600"/>
            <a:ext cx="4267200" cy="5195888"/>
          </a:xfrm>
          <a:prstGeom prst="rect">
            <a:avLst/>
          </a:prstGeom>
          <a:noFill/>
          <a:ln w="9525">
            <a:noFill/>
            <a:miter lim="800000"/>
            <a:headEnd/>
            <a:tailEnd/>
          </a:ln>
        </p:spPr>
      </p:pic>
      <p:sp>
        <p:nvSpPr>
          <p:cNvPr id="133123" name="Rectangle 2"/>
          <p:cNvSpPr>
            <a:spLocks noChangeArrowheads="1"/>
          </p:cNvSpPr>
          <p:nvPr/>
        </p:nvSpPr>
        <p:spPr bwMode="auto">
          <a:xfrm>
            <a:off x="5257800" y="228600"/>
            <a:ext cx="3048000" cy="923925"/>
          </a:xfrm>
          <a:prstGeom prst="rect">
            <a:avLst/>
          </a:prstGeom>
          <a:noFill/>
          <a:ln w="9525">
            <a:noFill/>
            <a:miter lim="800000"/>
            <a:headEnd/>
            <a:tailEnd/>
          </a:ln>
        </p:spPr>
        <p:txBody>
          <a:bodyPr>
            <a:spAutoFit/>
          </a:bodyPr>
          <a:lstStyle/>
          <a:p>
            <a:r>
              <a:rPr lang="sr-Latn-CS">
                <a:latin typeface="Calibri" pitchFamily="34" charset="0"/>
              </a:rPr>
              <a:t>RODČENKO,</a:t>
            </a:r>
          </a:p>
          <a:p>
            <a:r>
              <a:rPr lang="en-US">
                <a:latin typeface="Calibri" pitchFamily="34" charset="0"/>
              </a:rPr>
              <a:t>Prostorna</a:t>
            </a:r>
            <a:r>
              <a:rPr lang="sr-Latn-CS">
                <a:latin typeface="Calibri" pitchFamily="34" charset="0"/>
              </a:rPr>
              <a:t> (viseća)</a:t>
            </a:r>
            <a:r>
              <a:rPr lang="en-US">
                <a:latin typeface="Calibri" pitchFamily="34" charset="0"/>
              </a:rPr>
              <a:t> konstrukcija </a:t>
            </a:r>
            <a:r>
              <a:rPr lang="sr-Latn-CS">
                <a:latin typeface="Calibri" pitchFamily="34" charset="0"/>
              </a:rPr>
              <a:t>/Prostorna stvar, </a:t>
            </a:r>
            <a:r>
              <a:rPr lang="en-US">
                <a:latin typeface="Calibri" pitchFamily="34" charset="0"/>
              </a:rPr>
              <a:t>br. 9 1920-21</a:t>
            </a:r>
          </a:p>
        </p:txBody>
      </p:sp>
      <p:sp>
        <p:nvSpPr>
          <p:cNvPr id="133124" name="Rectangle 3"/>
          <p:cNvSpPr>
            <a:spLocks noChangeArrowheads="1"/>
          </p:cNvSpPr>
          <p:nvPr/>
        </p:nvSpPr>
        <p:spPr bwMode="auto">
          <a:xfrm>
            <a:off x="228600" y="1447800"/>
            <a:ext cx="3124200" cy="369888"/>
          </a:xfrm>
          <a:prstGeom prst="rect">
            <a:avLst/>
          </a:prstGeom>
          <a:noFill/>
          <a:ln w="9525">
            <a:noFill/>
            <a:miter lim="800000"/>
            <a:headEnd/>
            <a:tailEnd/>
          </a:ln>
        </p:spPr>
        <p:txBody>
          <a:bodyPr>
            <a:spAutoFit/>
          </a:bodyPr>
          <a:lstStyle/>
          <a:p>
            <a:endParaRPr lang="en-US">
              <a:latin typeface="Calibri" pitchFamily="34" charset="0"/>
            </a:endParaRPr>
          </a:p>
        </p:txBody>
      </p:sp>
      <p:pic>
        <p:nvPicPr>
          <p:cNvPr id="133125" name="Picture 2"/>
          <p:cNvPicPr>
            <a:picLocks noChangeAspect="1" noChangeArrowheads="1"/>
          </p:cNvPicPr>
          <p:nvPr/>
        </p:nvPicPr>
        <p:blipFill>
          <a:blip r:embed="rId3"/>
          <a:srcRect/>
          <a:stretch>
            <a:fillRect/>
          </a:stretch>
        </p:blipFill>
        <p:spPr bwMode="auto">
          <a:xfrm>
            <a:off x="0" y="1371600"/>
            <a:ext cx="4462463" cy="5219700"/>
          </a:xfrm>
          <a:prstGeom prst="rect">
            <a:avLst/>
          </a:prstGeom>
          <a:noFill/>
          <a:ln w="9525">
            <a:noFill/>
            <a:miter lim="800000"/>
            <a:headEnd/>
            <a:tailEnd/>
          </a:ln>
        </p:spPr>
      </p:pic>
      <p:sp>
        <p:nvSpPr>
          <p:cNvPr id="133126" name="Rectangle 5"/>
          <p:cNvSpPr>
            <a:spLocks noChangeArrowheads="1"/>
          </p:cNvSpPr>
          <p:nvPr/>
        </p:nvSpPr>
        <p:spPr bwMode="auto">
          <a:xfrm>
            <a:off x="228600" y="152400"/>
            <a:ext cx="3810000" cy="1200150"/>
          </a:xfrm>
          <a:prstGeom prst="rect">
            <a:avLst/>
          </a:prstGeom>
          <a:noFill/>
          <a:ln w="9525">
            <a:noFill/>
            <a:miter lim="800000"/>
            <a:headEnd/>
            <a:tailEnd/>
          </a:ln>
        </p:spPr>
        <p:txBody>
          <a:bodyPr>
            <a:spAutoFit/>
          </a:bodyPr>
          <a:lstStyle/>
          <a:p>
            <a:r>
              <a:rPr lang="sr-Latn-CS">
                <a:latin typeface="Calibri" pitchFamily="34" charset="0"/>
              </a:rPr>
              <a:t>RODČENKO</a:t>
            </a:r>
          </a:p>
          <a:p>
            <a:r>
              <a:rPr lang="en-US">
                <a:latin typeface="Calibri" pitchFamily="34" charset="0"/>
              </a:rPr>
              <a:t>Prost</a:t>
            </a:r>
            <a:r>
              <a:rPr lang="sr-Latn-CS">
                <a:latin typeface="Calibri" pitchFamily="34" charset="0"/>
              </a:rPr>
              <a:t>orna (viseća) </a:t>
            </a:r>
            <a:r>
              <a:rPr lang="en-US">
                <a:latin typeface="Calibri" pitchFamily="34" charset="0"/>
              </a:rPr>
              <a:t>konstrukcija</a:t>
            </a:r>
            <a:r>
              <a:rPr lang="sr-Latn-CS">
                <a:latin typeface="Calibri" pitchFamily="34" charset="0"/>
              </a:rPr>
              <a:t>/prostorna stvar</a:t>
            </a:r>
            <a:r>
              <a:rPr lang="en-US">
                <a:latin typeface="Calibri" pitchFamily="34" charset="0"/>
              </a:rPr>
              <a:t> br. 11 1920-21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2"/>
          <a:srcRect/>
          <a:stretch>
            <a:fillRect/>
          </a:stretch>
        </p:blipFill>
        <p:spPr bwMode="auto">
          <a:xfrm>
            <a:off x="5551488" y="0"/>
            <a:ext cx="3592512" cy="5486400"/>
          </a:xfrm>
          <a:prstGeom prst="rect">
            <a:avLst/>
          </a:prstGeom>
          <a:noFill/>
          <a:ln w="9525">
            <a:noFill/>
            <a:miter lim="800000"/>
            <a:headEnd/>
            <a:tailEnd/>
          </a:ln>
        </p:spPr>
      </p:pic>
      <p:pic>
        <p:nvPicPr>
          <p:cNvPr id="116739" name="Picture 3"/>
          <p:cNvPicPr>
            <a:picLocks noChangeAspect="1" noChangeArrowheads="1"/>
          </p:cNvPicPr>
          <p:nvPr/>
        </p:nvPicPr>
        <p:blipFill>
          <a:blip r:embed="rId3"/>
          <a:srcRect/>
          <a:stretch>
            <a:fillRect/>
          </a:stretch>
        </p:blipFill>
        <p:spPr bwMode="auto">
          <a:xfrm>
            <a:off x="0" y="1447800"/>
            <a:ext cx="3513138" cy="5410200"/>
          </a:xfrm>
          <a:prstGeom prst="rect">
            <a:avLst/>
          </a:prstGeom>
          <a:noFill/>
          <a:ln w="9525">
            <a:noFill/>
            <a:miter lim="800000"/>
            <a:headEnd/>
            <a:tailEnd/>
          </a:ln>
        </p:spPr>
      </p:pic>
      <p:sp>
        <p:nvSpPr>
          <p:cNvPr id="116740" name="Rectangle 3"/>
          <p:cNvSpPr>
            <a:spLocks noChangeArrowheads="1"/>
          </p:cNvSpPr>
          <p:nvPr/>
        </p:nvSpPr>
        <p:spPr bwMode="auto">
          <a:xfrm>
            <a:off x="3733800" y="5657850"/>
            <a:ext cx="4419600" cy="1200150"/>
          </a:xfrm>
          <a:prstGeom prst="rect">
            <a:avLst/>
          </a:prstGeom>
          <a:noFill/>
          <a:ln w="9525">
            <a:noFill/>
            <a:miter lim="800000"/>
            <a:headEnd/>
            <a:tailEnd/>
          </a:ln>
        </p:spPr>
        <p:txBody>
          <a:bodyPr>
            <a:spAutoFit/>
          </a:bodyPr>
          <a:lstStyle/>
          <a:p>
            <a:r>
              <a:rPr lang="sr-Latn-CS" b="1" dirty="0">
                <a:latin typeface="Calibri" pitchFamily="34" charset="0"/>
              </a:rPr>
              <a:t>Konstantin Medunecki (1899-1935</a:t>
            </a:r>
            <a:r>
              <a:rPr lang="sr-Latn-CS" dirty="0">
                <a:latin typeface="Calibri" pitchFamily="34" charset="0"/>
              </a:rPr>
              <a:t>),</a:t>
            </a:r>
          </a:p>
          <a:p>
            <a:r>
              <a:rPr lang="sr-Latn-CS" i="1" dirty="0">
                <a:latin typeface="Calibri" pitchFamily="34" charset="0"/>
              </a:rPr>
              <a:t>P</a:t>
            </a:r>
            <a:r>
              <a:rPr lang="en-US" i="1" dirty="0" err="1">
                <a:latin typeface="Calibri" pitchFamily="34" charset="0"/>
              </a:rPr>
              <a:t>rostorna</a:t>
            </a:r>
            <a:r>
              <a:rPr lang="en-US" i="1" dirty="0">
                <a:latin typeface="Calibri" pitchFamily="34" charset="0"/>
              </a:rPr>
              <a:t> </a:t>
            </a:r>
            <a:r>
              <a:rPr lang="en-US" i="1" dirty="0" err="1">
                <a:latin typeface="Calibri" pitchFamily="34" charset="0"/>
              </a:rPr>
              <a:t>konstrukcija</a:t>
            </a:r>
            <a:r>
              <a:rPr lang="en-US" i="1" dirty="0">
                <a:latin typeface="Calibri" pitchFamily="34" charset="0"/>
              </a:rPr>
              <a:t>  </a:t>
            </a:r>
            <a:r>
              <a:rPr lang="en-US" dirty="0">
                <a:latin typeface="Calibri" pitchFamily="34" charset="0"/>
              </a:rPr>
              <a:t>1919-20</a:t>
            </a:r>
            <a:endParaRPr lang="sr-Latn-CS" dirty="0">
              <a:latin typeface="Calibri" pitchFamily="34" charset="0"/>
            </a:endParaRPr>
          </a:p>
          <a:p>
            <a:r>
              <a:rPr lang="sr-Latn-CS" dirty="0">
                <a:latin typeface="Calibri" pitchFamily="34" charset="0"/>
              </a:rPr>
              <a:t>Lim, čelik, vožđe, aliminijum, 45cm, Yale University Art Gallery, New Haven</a:t>
            </a:r>
            <a:endParaRPr lang="en-US" dirty="0">
              <a:latin typeface="Calibri"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2"/>
          <a:srcRect/>
          <a:stretch>
            <a:fillRect/>
          </a:stretch>
        </p:blipFill>
        <p:spPr bwMode="auto">
          <a:xfrm>
            <a:off x="5534025" y="0"/>
            <a:ext cx="3609975" cy="6858000"/>
          </a:xfrm>
          <a:prstGeom prst="rect">
            <a:avLst/>
          </a:prstGeom>
          <a:noFill/>
          <a:ln w="9525">
            <a:noFill/>
            <a:miter lim="800000"/>
            <a:headEnd/>
            <a:tailEnd/>
          </a:ln>
        </p:spPr>
      </p:pic>
      <p:pic>
        <p:nvPicPr>
          <p:cNvPr id="117763" name="Picture 5" descr="File:Konstantin Medunetsky Untitled Construction, c. 1924.png"/>
          <p:cNvPicPr>
            <a:picLocks noChangeAspect="1" noChangeArrowheads="1"/>
          </p:cNvPicPr>
          <p:nvPr/>
        </p:nvPicPr>
        <p:blipFill>
          <a:blip r:embed="rId3"/>
          <a:srcRect/>
          <a:stretch>
            <a:fillRect/>
          </a:stretch>
        </p:blipFill>
        <p:spPr bwMode="auto">
          <a:xfrm>
            <a:off x="0" y="0"/>
            <a:ext cx="3933825" cy="5705475"/>
          </a:xfrm>
          <a:prstGeom prst="rect">
            <a:avLst/>
          </a:prstGeom>
          <a:noFill/>
          <a:ln w="9525">
            <a:noFill/>
            <a:miter lim="800000"/>
            <a:headEnd/>
            <a:tailEnd/>
          </a:ln>
        </p:spPr>
      </p:pic>
      <p:sp>
        <p:nvSpPr>
          <p:cNvPr id="117764" name="Rectangle 4"/>
          <p:cNvSpPr>
            <a:spLocks noChangeArrowheads="1"/>
          </p:cNvSpPr>
          <p:nvPr/>
        </p:nvSpPr>
        <p:spPr bwMode="auto">
          <a:xfrm>
            <a:off x="0" y="5715000"/>
            <a:ext cx="3810000" cy="1200329"/>
          </a:xfrm>
          <a:prstGeom prst="rect">
            <a:avLst/>
          </a:prstGeom>
          <a:noFill/>
          <a:ln w="9525">
            <a:noFill/>
            <a:miter lim="800000"/>
            <a:headEnd/>
            <a:tailEnd/>
          </a:ln>
        </p:spPr>
        <p:txBody>
          <a:bodyPr>
            <a:spAutoFit/>
          </a:bodyPr>
          <a:lstStyle/>
          <a:p>
            <a:r>
              <a:rPr lang="sr-Latn-CS" dirty="0" smtClean="0">
                <a:latin typeface="Calibri" pitchFamily="34" charset="0"/>
              </a:rPr>
              <a:t>Konstantin Medunecki, </a:t>
            </a:r>
            <a:r>
              <a:rPr lang="sr-Latn-CS" i="1" dirty="0" smtClean="0">
                <a:latin typeface="Calibri" pitchFamily="34" charset="0"/>
              </a:rPr>
              <a:t>Bez naziva – Konstrukcija</a:t>
            </a:r>
            <a:r>
              <a:rPr lang="sr-Latn-CS" dirty="0" smtClean="0">
                <a:latin typeface="Calibri" pitchFamily="34" charset="0"/>
              </a:rPr>
              <a:t>,</a:t>
            </a:r>
            <a:r>
              <a:rPr lang="en-US" dirty="0" smtClean="0">
                <a:latin typeface="Calibri" pitchFamily="34" charset="0"/>
              </a:rPr>
              <a:t> </a:t>
            </a:r>
            <a:r>
              <a:rPr lang="sr-Latn-RS" dirty="0" smtClean="0">
                <a:latin typeface="Calibri" pitchFamily="34" charset="0"/>
              </a:rPr>
              <a:t>reprodukcija objavljena u časopisu</a:t>
            </a:r>
            <a:r>
              <a:rPr lang="en-US" dirty="0" smtClean="0">
                <a:latin typeface="Calibri" pitchFamily="34" charset="0"/>
              </a:rPr>
              <a:t> </a:t>
            </a:r>
            <a:r>
              <a:rPr lang="en-US" i="1" dirty="0" err="1">
                <a:latin typeface="Calibri" pitchFamily="34" charset="0"/>
              </a:rPr>
              <a:t>L'Espirit</a:t>
            </a:r>
            <a:r>
              <a:rPr lang="en-US" i="1" dirty="0">
                <a:latin typeface="Calibri" pitchFamily="34" charset="0"/>
              </a:rPr>
              <a:t> Nouveau</a:t>
            </a:r>
            <a:r>
              <a:rPr lang="en-US" dirty="0">
                <a:latin typeface="Calibri" pitchFamily="34" charset="0"/>
              </a:rPr>
              <a:t> No. 21, Paris, 1924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1" descr="http://www.andrei-nakov.org/images/grandes/Stenberg-KPS.jpg"/>
          <p:cNvPicPr>
            <a:picLocks noChangeAspect="1" noChangeArrowheads="1"/>
          </p:cNvPicPr>
          <p:nvPr/>
        </p:nvPicPr>
        <p:blipFill>
          <a:blip r:embed="rId3"/>
          <a:srcRect/>
          <a:stretch>
            <a:fillRect/>
          </a:stretch>
        </p:blipFill>
        <p:spPr bwMode="auto">
          <a:xfrm>
            <a:off x="3657600" y="0"/>
            <a:ext cx="5486400" cy="4141788"/>
          </a:xfrm>
          <a:prstGeom prst="rect">
            <a:avLst/>
          </a:prstGeom>
          <a:noFill/>
          <a:ln w="9525">
            <a:noFill/>
            <a:miter lim="800000"/>
            <a:headEnd/>
            <a:tailEnd/>
          </a:ln>
        </p:spPr>
      </p:pic>
      <p:sp>
        <p:nvSpPr>
          <p:cNvPr id="119811" name="pole tekstowe 3"/>
          <p:cNvSpPr txBox="1">
            <a:spLocks noChangeArrowheads="1"/>
          </p:cNvSpPr>
          <p:nvPr/>
        </p:nvSpPr>
        <p:spPr bwMode="auto">
          <a:xfrm>
            <a:off x="457200" y="152400"/>
            <a:ext cx="2971800" cy="1077218"/>
          </a:xfrm>
          <a:prstGeom prst="rect">
            <a:avLst/>
          </a:prstGeom>
          <a:noFill/>
          <a:ln w="9525">
            <a:noFill/>
            <a:miter lim="800000"/>
            <a:headEnd/>
            <a:tailEnd/>
          </a:ln>
        </p:spPr>
        <p:txBody>
          <a:bodyPr>
            <a:spAutoFit/>
          </a:bodyPr>
          <a:lstStyle/>
          <a:p>
            <a:pPr algn="r"/>
            <a:r>
              <a:rPr lang="pl-PL" sz="1600" dirty="0">
                <a:latin typeface="Calibri" pitchFamily="34" charset="0"/>
              </a:rPr>
              <a:t>Vladimir Stenberg, </a:t>
            </a:r>
            <a:r>
              <a:rPr lang="pl-PL" sz="1600" dirty="0" smtClean="0">
                <a:latin typeface="Calibri" pitchFamily="34" charset="0"/>
              </a:rPr>
              <a:t>Konstrukcija za prostornu strukturu No</a:t>
            </a:r>
            <a:r>
              <a:rPr lang="pl-PL" sz="1600" dirty="0">
                <a:latin typeface="Calibri" pitchFamily="34" charset="0"/>
              </a:rPr>
              <a:t>. 6,</a:t>
            </a:r>
          </a:p>
          <a:p>
            <a:pPr algn="r"/>
            <a:r>
              <a:rPr lang="pl-PL" sz="1600" dirty="0" smtClean="0">
                <a:latin typeface="Calibri" pitchFamily="34" charset="0"/>
              </a:rPr>
              <a:t>rekonstrukcija, </a:t>
            </a:r>
            <a:r>
              <a:rPr lang="pl-PL" sz="1600" dirty="0">
                <a:latin typeface="Calibri" pitchFamily="34" charset="0"/>
              </a:rPr>
              <a:t>Galerie Chmurzyńska, Cologne</a:t>
            </a:r>
            <a:endParaRPr lang="en-GB" sz="1600" dirty="0">
              <a:latin typeface="Calibri" pitchFamily="34" charset="0"/>
            </a:endParaRPr>
          </a:p>
        </p:txBody>
      </p:sp>
      <p:sp>
        <p:nvSpPr>
          <p:cNvPr id="119812" name="Rectangle 4"/>
          <p:cNvSpPr>
            <a:spLocks noChangeArrowheads="1"/>
          </p:cNvSpPr>
          <p:nvPr/>
        </p:nvSpPr>
        <p:spPr bwMode="auto">
          <a:xfrm>
            <a:off x="228600" y="4267200"/>
            <a:ext cx="8915400" cy="2308324"/>
          </a:xfrm>
          <a:prstGeom prst="rect">
            <a:avLst/>
          </a:prstGeom>
          <a:noFill/>
          <a:ln w="9525">
            <a:noFill/>
            <a:miter lim="800000"/>
            <a:headEnd/>
            <a:tailEnd/>
          </a:ln>
        </p:spPr>
        <p:txBody>
          <a:bodyPr wrap="square">
            <a:spAutoFit/>
          </a:bodyPr>
          <a:lstStyle/>
          <a:p>
            <a:pPr>
              <a:buFontTx/>
              <a:buChar char="-"/>
            </a:pPr>
            <a:r>
              <a:rPr lang="sr-Latn-CS" sz="1600" dirty="0" smtClean="0">
                <a:latin typeface="Calibri" pitchFamily="34" charset="0"/>
              </a:rPr>
              <a:t>Konstruktivisti su svoje konstrukcija shvatali kao ‘eksperimente’ </a:t>
            </a:r>
            <a:r>
              <a:rPr lang="sr-Latn-CS" sz="1600" dirty="0">
                <a:latin typeface="Calibri" pitchFamily="34" charset="0"/>
              </a:rPr>
              <a:t>u naučnom smislu</a:t>
            </a:r>
            <a:r>
              <a:rPr lang="en-US" sz="1600" dirty="0">
                <a:latin typeface="Calibri" pitchFamily="34" charset="0"/>
              </a:rPr>
              <a:t>.</a:t>
            </a:r>
            <a:endParaRPr lang="sr-Latn-CS" sz="1600" dirty="0">
              <a:latin typeface="Calibri" pitchFamily="34" charset="0"/>
            </a:endParaRPr>
          </a:p>
          <a:p>
            <a:pPr>
              <a:buFontTx/>
              <a:buChar char="-"/>
            </a:pPr>
            <a:r>
              <a:rPr lang="en-US" sz="1600" dirty="0">
                <a:latin typeface="Calibri" pitchFamily="34" charset="0"/>
              </a:rPr>
              <a:t> </a:t>
            </a:r>
            <a:r>
              <a:rPr lang="sr-Latn-CS" sz="1600" dirty="0">
                <a:latin typeface="Calibri" pitchFamily="34" charset="0"/>
              </a:rPr>
              <a:t>svi ovi radovi nisu prikazani kao umetnički predmeti već kao </a:t>
            </a:r>
            <a:r>
              <a:rPr lang="en-US" sz="1600" i="1" dirty="0">
                <a:latin typeface="Calibri" pitchFamily="34" charset="0"/>
              </a:rPr>
              <a:t>work in progress</a:t>
            </a:r>
            <a:r>
              <a:rPr lang="sr-Latn-CS" sz="1600" b="1" i="1" dirty="0">
                <a:latin typeface="Calibri" pitchFamily="34" charset="0"/>
              </a:rPr>
              <a:t> </a:t>
            </a:r>
            <a:r>
              <a:rPr lang="sr-Latn-CS" sz="1600" dirty="0">
                <a:latin typeface="Calibri" pitchFamily="34" charset="0"/>
              </a:rPr>
              <a:t>koji se ne uklapaju u kategoriju ‘umetnost’</a:t>
            </a:r>
            <a:r>
              <a:rPr lang="en-US" sz="1600" dirty="0">
                <a:latin typeface="Calibri" pitchFamily="34" charset="0"/>
              </a:rPr>
              <a:t>’; </a:t>
            </a:r>
            <a:r>
              <a:rPr lang="sr-Latn-CS" sz="1600" dirty="0">
                <a:latin typeface="Calibri" pitchFamily="34" charset="0"/>
              </a:rPr>
              <a:t> možda su bili izloženi kao umetnički radovi, ali svakako da nije trebalo da budu posmatrani/razumevani kao </a:t>
            </a:r>
            <a:r>
              <a:rPr lang="sr-Latn-CS" sz="1600" dirty="0" smtClean="0">
                <a:latin typeface="Calibri" pitchFamily="34" charset="0"/>
              </a:rPr>
              <a:t>umetnički radovi odnosno kao estetski predmeti</a:t>
            </a:r>
            <a:endParaRPr lang="sr-Latn-CS" sz="1600" dirty="0">
              <a:latin typeface="Calibri" pitchFamily="34" charset="0"/>
            </a:endParaRPr>
          </a:p>
          <a:p>
            <a:pPr>
              <a:buFontTx/>
              <a:buChar char="-"/>
            </a:pPr>
            <a:r>
              <a:rPr lang="sr-Latn-CS" sz="1600" b="1" dirty="0">
                <a:latin typeface="Calibri" pitchFamily="34" charset="0"/>
              </a:rPr>
              <a:t> osnovna premisa iza ovih radova bila je da su to racionalni sistemi tj. konstrukcije koje se mogu istražiti naučno, kao i da se ustanovljeni principi mogu primeniti na utilitarne predmete; </a:t>
            </a:r>
            <a:endParaRPr lang="sr-Latn-CS" sz="1600" b="1" dirty="0" smtClean="0">
              <a:latin typeface="Calibri" pitchFamily="34" charset="0"/>
            </a:endParaRPr>
          </a:p>
          <a:p>
            <a:pPr>
              <a:buFontTx/>
              <a:buChar char="-"/>
            </a:pPr>
            <a:r>
              <a:rPr lang="sr-Latn-CS" sz="1600" b="1" dirty="0" smtClean="0">
                <a:latin typeface="Calibri" pitchFamily="34" charset="0"/>
              </a:rPr>
              <a:t> pojam UNUTRAŠNJEG FUNKCIONALIZMA koji konstruktivisti uvode u eksplikaciju svojih konstrukcija kao racionalnih sistema </a:t>
            </a:r>
            <a:r>
              <a:rPr lang="sr-Latn-CS" sz="1600" b="1" dirty="0">
                <a:latin typeface="Calibri" pitchFamily="34" charset="0"/>
              </a:rPr>
              <a:t>odnosi se na organizaciju formalne strukture dela</a:t>
            </a:r>
            <a:r>
              <a:rPr lang="sr-Latn-CS" sz="1600" dirty="0">
                <a:latin typeface="Calibri" pitchFamily="34" charset="0"/>
              </a:rPr>
              <a:t>, a ne ostvarenje utilitarnih ciljeva ili </a:t>
            </a:r>
            <a:r>
              <a:rPr lang="sr-Latn-CS" sz="1600" dirty="0" smtClean="0">
                <a:latin typeface="Calibri" pitchFamily="34" charset="0"/>
              </a:rPr>
              <a:t>društvenih </a:t>
            </a:r>
            <a:r>
              <a:rPr lang="sr-Latn-CS" sz="1600" dirty="0">
                <a:latin typeface="Calibri" pitchFamily="34" charset="0"/>
              </a:rPr>
              <a:t>zadataka</a:t>
            </a:r>
            <a:endParaRPr lang="sr-Latn-CS" sz="1600" b="1" dirty="0">
              <a:latin typeface="Calibri"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http://4.bp.blogspot.com/-UFG_8_e-UpI/Up71lQWXmuI/AAAAAAAAqa4/O8iN2UsejIE/s1600/KPS+XIII,+1919-78,+steel+and+wood+on+pedestal.jpg"/>
          <p:cNvPicPr>
            <a:picLocks noChangeAspect="1" noChangeArrowheads="1"/>
          </p:cNvPicPr>
          <p:nvPr/>
        </p:nvPicPr>
        <p:blipFill>
          <a:blip r:embed="rId2"/>
          <a:srcRect/>
          <a:stretch>
            <a:fillRect/>
          </a:stretch>
        </p:blipFill>
        <p:spPr bwMode="auto">
          <a:xfrm>
            <a:off x="4572000" y="304800"/>
            <a:ext cx="4181475" cy="6096000"/>
          </a:xfrm>
          <a:prstGeom prst="rect">
            <a:avLst/>
          </a:prstGeom>
          <a:noFill/>
          <a:ln w="9525">
            <a:noFill/>
            <a:miter lim="800000"/>
            <a:headEnd/>
            <a:tailEnd/>
          </a:ln>
        </p:spPr>
      </p:pic>
      <p:sp>
        <p:nvSpPr>
          <p:cNvPr id="122883" name="Rectangle 2"/>
          <p:cNvSpPr>
            <a:spLocks noChangeArrowheads="1"/>
          </p:cNvSpPr>
          <p:nvPr/>
        </p:nvSpPr>
        <p:spPr bwMode="auto">
          <a:xfrm>
            <a:off x="304800" y="381000"/>
            <a:ext cx="3886200" cy="646331"/>
          </a:xfrm>
          <a:prstGeom prst="rect">
            <a:avLst/>
          </a:prstGeom>
          <a:noFill/>
          <a:ln w="9525">
            <a:noFill/>
            <a:miter lim="800000"/>
            <a:headEnd/>
            <a:tailEnd/>
          </a:ln>
        </p:spPr>
        <p:txBody>
          <a:bodyPr>
            <a:spAutoFit/>
          </a:bodyPr>
          <a:lstStyle/>
          <a:p>
            <a:r>
              <a:rPr lang="en-US" dirty="0" smtClean="0">
                <a:latin typeface="Calibri" pitchFamily="34" charset="0"/>
              </a:rPr>
              <a:t>B</a:t>
            </a:r>
            <a:r>
              <a:rPr lang="sr-Latn-RS" dirty="0" smtClean="0">
                <a:latin typeface="Calibri" pitchFamily="34" charset="0"/>
              </a:rPr>
              <a:t>raća Sternberg, </a:t>
            </a:r>
            <a:r>
              <a:rPr lang="en-US" i="1" dirty="0" smtClean="0">
                <a:latin typeface="Calibri" pitchFamily="34" charset="0"/>
              </a:rPr>
              <a:t>KPS </a:t>
            </a:r>
            <a:r>
              <a:rPr lang="en-US" i="1" dirty="0">
                <a:latin typeface="Calibri" pitchFamily="34" charset="0"/>
              </a:rPr>
              <a:t>XIII</a:t>
            </a:r>
            <a:r>
              <a:rPr lang="en-US" dirty="0">
                <a:latin typeface="Calibri" pitchFamily="34" charset="0"/>
              </a:rPr>
              <a:t>, 1919-78, </a:t>
            </a:r>
            <a:r>
              <a:rPr lang="sr-Latn-RS" dirty="0" smtClean="0">
                <a:latin typeface="Calibri" pitchFamily="34" charset="0"/>
              </a:rPr>
              <a:t>čelik i drvo na postolju</a:t>
            </a:r>
            <a:endParaRPr lang="en-US" dirty="0">
              <a:latin typeface="Calibri" pitchFamily="34" charset="0"/>
            </a:endParaRPr>
          </a:p>
        </p:txBody>
      </p:sp>
      <p:sp>
        <p:nvSpPr>
          <p:cNvPr id="122884" name="Rectangle 3"/>
          <p:cNvSpPr>
            <a:spLocks noChangeArrowheads="1"/>
          </p:cNvSpPr>
          <p:nvPr/>
        </p:nvSpPr>
        <p:spPr bwMode="auto">
          <a:xfrm>
            <a:off x="304800" y="2333625"/>
            <a:ext cx="3810000" cy="4154984"/>
          </a:xfrm>
          <a:prstGeom prst="rect">
            <a:avLst/>
          </a:prstGeom>
          <a:noFill/>
          <a:ln w="9525">
            <a:noFill/>
            <a:miter lim="800000"/>
            <a:headEnd/>
            <a:tailEnd/>
          </a:ln>
        </p:spPr>
        <p:txBody>
          <a:bodyPr>
            <a:spAutoFit/>
          </a:bodyPr>
          <a:lstStyle/>
          <a:p>
            <a:r>
              <a:rPr lang="sr-Latn-CS" sz="2200" dirty="0" smtClean="0">
                <a:latin typeface="Calibri" pitchFamily="34" charset="0"/>
              </a:rPr>
              <a:t>Konstruktivisti su u svojim konstrukcijama videli ne umetnička samodovoljna dela već MODELE </a:t>
            </a:r>
            <a:r>
              <a:rPr lang="sr-Latn-CS" sz="2200" dirty="0">
                <a:latin typeface="Calibri" pitchFamily="34" charset="0"/>
              </a:rPr>
              <a:t>NOVE ORGANIZACIJE SVETA</a:t>
            </a:r>
            <a:r>
              <a:rPr lang="sr-Latn-CS" sz="2200" dirty="0" smtClean="0">
                <a:latin typeface="Calibri" pitchFamily="34" charset="0"/>
              </a:rPr>
              <a:t>, laboratorijsku </a:t>
            </a:r>
            <a:r>
              <a:rPr lang="sr-Latn-CS" sz="2200" dirty="0">
                <a:latin typeface="Calibri" pitchFamily="34" charset="0"/>
              </a:rPr>
              <a:t>razradu jedinstvenog plana ovaladavanja materijalom = </a:t>
            </a:r>
            <a:r>
              <a:rPr lang="sr-Latn-CS" sz="2200" b="1" dirty="0">
                <a:latin typeface="Calibri" pitchFamily="34" charset="0"/>
              </a:rPr>
              <a:t>umetnici mogu da se upuste u proizvodne procese u transformisanim uslovima novog društva</a:t>
            </a:r>
            <a:endParaRPr lang="en-US" sz="2200" dirty="0">
              <a:latin typeface="Calibri"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p:cNvPicPr>
            <a:picLocks noChangeAspect="1" noChangeArrowheads="1"/>
          </p:cNvPicPr>
          <p:nvPr/>
        </p:nvPicPr>
        <p:blipFill>
          <a:blip r:embed="rId2"/>
          <a:srcRect/>
          <a:stretch>
            <a:fillRect/>
          </a:stretch>
        </p:blipFill>
        <p:spPr bwMode="auto">
          <a:xfrm>
            <a:off x="533400" y="685800"/>
            <a:ext cx="7754938" cy="5715000"/>
          </a:xfrm>
          <a:prstGeom prst="rect">
            <a:avLst/>
          </a:prstGeom>
          <a:noFill/>
          <a:ln w="9525">
            <a:noFill/>
            <a:miter lim="800000"/>
            <a:headEnd/>
            <a:tailEnd/>
          </a:ln>
        </p:spPr>
      </p:pic>
      <p:sp>
        <p:nvSpPr>
          <p:cNvPr id="123907" name="Rectangle 2"/>
          <p:cNvSpPr>
            <a:spLocks noChangeArrowheads="1"/>
          </p:cNvSpPr>
          <p:nvPr/>
        </p:nvSpPr>
        <p:spPr bwMode="auto">
          <a:xfrm>
            <a:off x="1066800" y="152400"/>
            <a:ext cx="6167438" cy="369888"/>
          </a:xfrm>
          <a:prstGeom prst="rect">
            <a:avLst/>
          </a:prstGeom>
          <a:noFill/>
          <a:ln w="9525">
            <a:noFill/>
            <a:miter lim="800000"/>
            <a:headEnd/>
            <a:tailEnd/>
          </a:ln>
        </p:spPr>
        <p:txBody>
          <a:bodyPr wrap="none">
            <a:spAutoFit/>
          </a:bodyPr>
          <a:lstStyle/>
          <a:p>
            <a:r>
              <a:rPr lang="en-US" b="1" dirty="0">
                <a:latin typeface="Calibri" pitchFamily="34" charset="0"/>
              </a:rPr>
              <a:t>Vladimir Stenberg</a:t>
            </a:r>
            <a:r>
              <a:rPr lang="sr-Latn-CS" b="1" dirty="0">
                <a:latin typeface="Calibri" pitchFamily="34" charset="0"/>
              </a:rPr>
              <a:t> (1899-1982) &amp; </a:t>
            </a:r>
            <a:r>
              <a:rPr lang="en-US" b="1" dirty="0" err="1">
                <a:latin typeface="Calibri" pitchFamily="34" charset="0"/>
              </a:rPr>
              <a:t>Georgii</a:t>
            </a:r>
            <a:r>
              <a:rPr lang="en-US" b="1" dirty="0">
                <a:latin typeface="Calibri" pitchFamily="34" charset="0"/>
              </a:rPr>
              <a:t> Stenberg</a:t>
            </a:r>
            <a:r>
              <a:rPr lang="sr-Latn-CS" b="1" dirty="0">
                <a:latin typeface="Calibri" pitchFamily="34" charset="0"/>
              </a:rPr>
              <a:t> (1900-1933)</a:t>
            </a:r>
            <a:endParaRPr lang="en-US" dirty="0">
              <a:latin typeface="Calibri"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2"/>
          <a:srcRect/>
          <a:stretch>
            <a:fillRect/>
          </a:stretch>
        </p:blipFill>
        <p:spPr bwMode="auto">
          <a:xfrm>
            <a:off x="0" y="0"/>
            <a:ext cx="3276600" cy="6826250"/>
          </a:xfrm>
          <a:prstGeom prst="rect">
            <a:avLst/>
          </a:prstGeom>
          <a:noFill/>
          <a:ln w="9525">
            <a:noFill/>
            <a:miter lim="800000"/>
            <a:headEnd/>
            <a:tailEnd/>
          </a:ln>
        </p:spPr>
      </p:pic>
      <p:pic>
        <p:nvPicPr>
          <p:cNvPr id="124931" name="Picture 3"/>
          <p:cNvPicPr>
            <a:picLocks noChangeAspect="1" noChangeArrowheads="1"/>
          </p:cNvPicPr>
          <p:nvPr/>
        </p:nvPicPr>
        <p:blipFill>
          <a:blip r:embed="rId3"/>
          <a:srcRect/>
          <a:stretch>
            <a:fillRect/>
          </a:stretch>
        </p:blipFill>
        <p:spPr bwMode="auto">
          <a:xfrm>
            <a:off x="5403850" y="0"/>
            <a:ext cx="3740150" cy="6858000"/>
          </a:xfrm>
          <a:prstGeom prst="rect">
            <a:avLst/>
          </a:prstGeom>
          <a:noFill/>
          <a:ln w="9525">
            <a:noFill/>
            <a:miter lim="800000"/>
            <a:headEnd/>
            <a:tailEnd/>
          </a:ln>
        </p:spPr>
      </p:pic>
      <p:sp>
        <p:nvSpPr>
          <p:cNvPr id="124932" name="Rectangle 3"/>
          <p:cNvSpPr>
            <a:spLocks noChangeArrowheads="1"/>
          </p:cNvSpPr>
          <p:nvPr/>
        </p:nvSpPr>
        <p:spPr bwMode="auto">
          <a:xfrm>
            <a:off x="3352800" y="0"/>
            <a:ext cx="1371600" cy="1754326"/>
          </a:xfrm>
          <a:prstGeom prst="rect">
            <a:avLst/>
          </a:prstGeom>
          <a:noFill/>
          <a:ln w="9525">
            <a:noFill/>
            <a:miter lim="800000"/>
            <a:headEnd/>
            <a:tailEnd/>
          </a:ln>
        </p:spPr>
        <p:txBody>
          <a:bodyPr>
            <a:spAutoFit/>
          </a:bodyPr>
          <a:lstStyle/>
          <a:p>
            <a:r>
              <a:rPr lang="en-US" dirty="0" smtClean="0">
                <a:latin typeface="Calibri" pitchFamily="34" charset="0"/>
              </a:rPr>
              <a:t>B</a:t>
            </a:r>
            <a:r>
              <a:rPr lang="sr-Latn-RS" dirty="0" smtClean="0">
                <a:latin typeface="Calibri" pitchFamily="34" charset="0"/>
              </a:rPr>
              <a:t>raća Sternberg, </a:t>
            </a:r>
            <a:r>
              <a:rPr lang="sr-Latn-RS" i="1" dirty="0" smtClean="0">
                <a:latin typeface="Calibri" pitchFamily="34" charset="0"/>
              </a:rPr>
              <a:t>P</a:t>
            </a:r>
            <a:r>
              <a:rPr lang="en-US" i="1" dirty="0" err="1" smtClean="0">
                <a:latin typeface="Calibri" pitchFamily="34" charset="0"/>
              </a:rPr>
              <a:t>rostorna</a:t>
            </a:r>
            <a:r>
              <a:rPr lang="en-US" i="1" dirty="0" smtClean="0">
                <a:latin typeface="Calibri" pitchFamily="34" charset="0"/>
              </a:rPr>
              <a:t> </a:t>
            </a:r>
            <a:r>
              <a:rPr lang="en-US" i="1" dirty="0" err="1">
                <a:latin typeface="Calibri" pitchFamily="34" charset="0"/>
              </a:rPr>
              <a:t>konstrukcija</a:t>
            </a:r>
            <a:r>
              <a:rPr lang="en-US" i="1" dirty="0">
                <a:latin typeface="Calibri" pitchFamily="34" charset="0"/>
              </a:rPr>
              <a:t> KPS 29</a:t>
            </a:r>
            <a:r>
              <a:rPr lang="en-US" dirty="0">
                <a:latin typeface="Calibri" pitchFamily="34" charset="0"/>
              </a:rPr>
              <a:t>, 1921</a:t>
            </a:r>
          </a:p>
        </p:txBody>
      </p:sp>
      <p:sp>
        <p:nvSpPr>
          <p:cNvPr id="124933" name="Rectangle 4"/>
          <p:cNvSpPr>
            <a:spLocks noChangeArrowheads="1"/>
          </p:cNvSpPr>
          <p:nvPr/>
        </p:nvSpPr>
        <p:spPr bwMode="auto">
          <a:xfrm>
            <a:off x="4038600" y="4953000"/>
            <a:ext cx="1295400" cy="1754326"/>
          </a:xfrm>
          <a:prstGeom prst="rect">
            <a:avLst/>
          </a:prstGeom>
          <a:noFill/>
          <a:ln w="9525">
            <a:noFill/>
            <a:miter lim="800000"/>
            <a:headEnd/>
            <a:tailEnd/>
          </a:ln>
        </p:spPr>
        <p:txBody>
          <a:bodyPr wrap="square">
            <a:spAutoFit/>
          </a:bodyPr>
          <a:lstStyle/>
          <a:p>
            <a:pPr algn="r"/>
            <a:r>
              <a:rPr lang="en-US" dirty="0" smtClean="0">
                <a:latin typeface="Calibri" pitchFamily="34" charset="0"/>
              </a:rPr>
              <a:t>B</a:t>
            </a:r>
            <a:r>
              <a:rPr lang="sr-Latn-RS" dirty="0" smtClean="0">
                <a:latin typeface="Calibri" pitchFamily="34" charset="0"/>
              </a:rPr>
              <a:t>raća Sternberg, </a:t>
            </a:r>
            <a:r>
              <a:rPr lang="sr-Latn-RS" i="1" dirty="0" smtClean="0">
                <a:latin typeface="Calibri" pitchFamily="34" charset="0"/>
              </a:rPr>
              <a:t>P</a:t>
            </a:r>
            <a:r>
              <a:rPr lang="en-US" i="1" dirty="0" err="1" smtClean="0">
                <a:latin typeface="Calibri" pitchFamily="34" charset="0"/>
              </a:rPr>
              <a:t>rostorna</a:t>
            </a:r>
            <a:r>
              <a:rPr lang="en-US" i="1" dirty="0" smtClean="0">
                <a:latin typeface="Calibri" pitchFamily="34" charset="0"/>
              </a:rPr>
              <a:t> </a:t>
            </a:r>
            <a:r>
              <a:rPr lang="en-US" i="1" dirty="0" err="1">
                <a:latin typeface="Calibri" pitchFamily="34" charset="0"/>
              </a:rPr>
              <a:t>konstrukcija</a:t>
            </a:r>
            <a:r>
              <a:rPr lang="en-US" i="1" dirty="0">
                <a:latin typeface="Calibri" pitchFamily="34" charset="0"/>
              </a:rPr>
              <a:t> KPS 42</a:t>
            </a:r>
            <a:r>
              <a:rPr lang="en-US" dirty="0">
                <a:latin typeface="Calibri" pitchFamily="34" charset="0"/>
              </a:rPr>
              <a:t>, 1921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9" name="Picture 2" descr="http://oldalexius.files.wordpress.com/2013/12/loenatsjarski.jpg"/>
          <p:cNvPicPr>
            <a:picLocks noChangeAspect="1" noChangeArrowheads="1"/>
          </p:cNvPicPr>
          <p:nvPr/>
        </p:nvPicPr>
        <p:blipFill>
          <a:blip r:embed="rId2"/>
          <a:srcRect/>
          <a:stretch>
            <a:fillRect/>
          </a:stretch>
        </p:blipFill>
        <p:spPr bwMode="auto">
          <a:xfrm>
            <a:off x="228600" y="533400"/>
            <a:ext cx="4071938" cy="5638800"/>
          </a:xfrm>
          <a:prstGeom prst="rect">
            <a:avLst/>
          </a:prstGeom>
          <a:noFill/>
          <a:ln w="9525">
            <a:noFill/>
            <a:miter lim="800000"/>
            <a:headEnd/>
            <a:tailEnd/>
          </a:ln>
        </p:spPr>
      </p:pic>
      <p:sp>
        <p:nvSpPr>
          <p:cNvPr id="4" name="pole tekstowe 6"/>
          <p:cNvSpPr txBox="1">
            <a:spLocks noChangeArrowheads="1"/>
          </p:cNvSpPr>
          <p:nvPr/>
        </p:nvSpPr>
        <p:spPr bwMode="auto">
          <a:xfrm>
            <a:off x="5029200" y="1828800"/>
            <a:ext cx="3657600" cy="4401205"/>
          </a:xfrm>
          <a:prstGeom prst="rect">
            <a:avLst/>
          </a:prstGeom>
          <a:noFill/>
          <a:ln w="9525">
            <a:noFill/>
            <a:miter lim="800000"/>
            <a:headEnd/>
            <a:tailEnd/>
          </a:ln>
        </p:spPr>
        <p:txBody>
          <a:bodyPr wrap="square">
            <a:spAutoFit/>
          </a:bodyPr>
          <a:lstStyle/>
          <a:p>
            <a:r>
              <a:rPr lang="sr-Latn-CS" sz="2000" dirty="0">
                <a:latin typeface="Calibri" pitchFamily="34" charset="0"/>
              </a:rPr>
              <a:t>“Sve umetnosti se moraju koristiti u pravcu uzdizanja i jasnog ilustovanja našeg političkog i revolucionarnog agitacionog/propagandnog rada... Agitacija i propaganda zahtevaju posebnu oštrinu i efikasnost kada su ‘obučeni’ u atraktivne i moćne forme umetnosti.”</a:t>
            </a:r>
          </a:p>
          <a:p>
            <a:r>
              <a:rPr lang="pl-PL" sz="2000" dirty="0">
                <a:latin typeface="Calibri" pitchFamily="34" charset="0"/>
              </a:rPr>
              <a:t>(A. Lunačarski &amp; J. Slavinski, </a:t>
            </a:r>
            <a:r>
              <a:rPr lang="pl-PL" sz="2000" dirty="0" smtClean="0">
                <a:latin typeface="Calibri" pitchFamily="34" charset="0"/>
              </a:rPr>
              <a:t>„Teze </a:t>
            </a:r>
            <a:r>
              <a:rPr lang="pl-PL" sz="2000" dirty="0">
                <a:latin typeface="Calibri" pitchFamily="34" charset="0"/>
              </a:rPr>
              <a:t>umetničke sekcije Narkompros-a, O osnovnoj politici u polju </a:t>
            </a:r>
            <a:r>
              <a:rPr lang="pl-PL" sz="2000" dirty="0" smtClean="0">
                <a:latin typeface="Calibri" pitchFamily="34" charset="0"/>
              </a:rPr>
              <a:t>umetnosti”, </a:t>
            </a:r>
            <a:r>
              <a:rPr lang="pl-PL" sz="2000" dirty="0">
                <a:latin typeface="Calibri" pitchFamily="34" charset="0"/>
              </a:rPr>
              <a:t>1920). </a:t>
            </a:r>
            <a:endParaRPr lang="en-GB" sz="2000" dirty="0">
              <a:latin typeface="Calibri"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2"/>
          <a:srcRect/>
          <a:stretch>
            <a:fillRect/>
          </a:stretch>
        </p:blipFill>
        <p:spPr bwMode="auto">
          <a:xfrm>
            <a:off x="0" y="0"/>
            <a:ext cx="3100388" cy="6858000"/>
          </a:xfrm>
          <a:prstGeom prst="rect">
            <a:avLst/>
          </a:prstGeom>
          <a:noFill/>
          <a:ln w="9525">
            <a:noFill/>
            <a:miter lim="800000"/>
            <a:headEnd/>
            <a:tailEnd/>
          </a:ln>
        </p:spPr>
      </p:pic>
      <p:pic>
        <p:nvPicPr>
          <p:cNvPr id="125955" name="Picture 3"/>
          <p:cNvPicPr>
            <a:picLocks noChangeAspect="1" noChangeArrowheads="1"/>
          </p:cNvPicPr>
          <p:nvPr/>
        </p:nvPicPr>
        <p:blipFill>
          <a:blip r:embed="rId3"/>
          <a:srcRect/>
          <a:stretch>
            <a:fillRect/>
          </a:stretch>
        </p:blipFill>
        <p:spPr bwMode="auto">
          <a:xfrm>
            <a:off x="4648200" y="0"/>
            <a:ext cx="4495800" cy="6869113"/>
          </a:xfrm>
          <a:prstGeom prst="rect">
            <a:avLst/>
          </a:prstGeom>
          <a:noFill/>
          <a:ln w="9525">
            <a:noFill/>
            <a:miter lim="800000"/>
            <a:headEnd/>
            <a:tailEnd/>
          </a:ln>
        </p:spPr>
      </p:pic>
      <p:sp>
        <p:nvSpPr>
          <p:cNvPr id="125956" name="Rectangle 3"/>
          <p:cNvSpPr>
            <a:spLocks noChangeArrowheads="1"/>
          </p:cNvSpPr>
          <p:nvPr/>
        </p:nvSpPr>
        <p:spPr bwMode="auto">
          <a:xfrm>
            <a:off x="3124200" y="0"/>
            <a:ext cx="1295400" cy="1754326"/>
          </a:xfrm>
          <a:prstGeom prst="rect">
            <a:avLst/>
          </a:prstGeom>
          <a:noFill/>
          <a:ln w="9525">
            <a:noFill/>
            <a:miter lim="800000"/>
            <a:headEnd/>
            <a:tailEnd/>
          </a:ln>
        </p:spPr>
        <p:txBody>
          <a:bodyPr wrap="square">
            <a:spAutoFit/>
          </a:bodyPr>
          <a:lstStyle/>
          <a:p>
            <a:r>
              <a:rPr lang="en-US" dirty="0" smtClean="0">
                <a:latin typeface="Calibri" pitchFamily="34" charset="0"/>
              </a:rPr>
              <a:t>B</a:t>
            </a:r>
            <a:r>
              <a:rPr lang="sr-Latn-RS" dirty="0" smtClean="0">
                <a:latin typeface="Calibri" pitchFamily="34" charset="0"/>
              </a:rPr>
              <a:t>raća Sternberg, </a:t>
            </a:r>
            <a:r>
              <a:rPr lang="sr-Latn-RS" i="1" dirty="0" smtClean="0">
                <a:latin typeface="Calibri" pitchFamily="34" charset="0"/>
              </a:rPr>
              <a:t>P</a:t>
            </a:r>
            <a:r>
              <a:rPr lang="en-US" i="1" dirty="0" err="1" smtClean="0">
                <a:latin typeface="Calibri" pitchFamily="34" charset="0"/>
              </a:rPr>
              <a:t>rostorna</a:t>
            </a:r>
            <a:r>
              <a:rPr lang="en-US" i="1" dirty="0" smtClean="0">
                <a:latin typeface="Calibri" pitchFamily="34" charset="0"/>
              </a:rPr>
              <a:t> </a:t>
            </a:r>
            <a:r>
              <a:rPr lang="en-US" i="1" dirty="0" err="1">
                <a:latin typeface="Calibri" pitchFamily="34" charset="0"/>
              </a:rPr>
              <a:t>konstrukcija</a:t>
            </a:r>
            <a:r>
              <a:rPr lang="en-US" i="1" dirty="0">
                <a:latin typeface="Calibri" pitchFamily="34" charset="0"/>
              </a:rPr>
              <a:t> KPS 51</a:t>
            </a:r>
            <a:r>
              <a:rPr lang="en-US" dirty="0">
                <a:latin typeface="Calibri" pitchFamily="34" charset="0"/>
              </a:rPr>
              <a:t>, 1921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
          <p:cNvSpPr>
            <a:spLocks noChangeArrowheads="1"/>
          </p:cNvSpPr>
          <p:nvPr/>
        </p:nvSpPr>
        <p:spPr bwMode="auto">
          <a:xfrm>
            <a:off x="4343400" y="609600"/>
            <a:ext cx="4800600" cy="2585323"/>
          </a:xfrm>
          <a:prstGeom prst="rect">
            <a:avLst/>
          </a:prstGeom>
          <a:noFill/>
          <a:ln w="9525">
            <a:noFill/>
            <a:miter lim="800000"/>
            <a:headEnd/>
            <a:tailEnd/>
          </a:ln>
        </p:spPr>
        <p:txBody>
          <a:bodyPr>
            <a:spAutoFit/>
          </a:bodyPr>
          <a:lstStyle/>
          <a:p>
            <a:r>
              <a:rPr lang="sr-Latn-CS" dirty="0" smtClean="0">
                <a:latin typeface="Calibri" pitchFamily="34" charset="0"/>
              </a:rPr>
              <a:t>Lunačarski je prihvatio slogan majakovskog “Hajde </a:t>
            </a:r>
            <a:r>
              <a:rPr lang="sr-Latn-CS" dirty="0">
                <a:latin typeface="Calibri" pitchFamily="34" charset="0"/>
              </a:rPr>
              <a:t>da trgovi postanu naše palete, a ulice naši kistovi” </a:t>
            </a:r>
            <a:r>
              <a:rPr lang="sr-Latn-CS" dirty="0" smtClean="0">
                <a:latin typeface="Calibri" pitchFamily="34" charset="0"/>
              </a:rPr>
              <a:t>i pružio podršku različitim oblicima </a:t>
            </a:r>
            <a:r>
              <a:rPr lang="sr-Latn-CS" dirty="0">
                <a:latin typeface="Calibri" pitchFamily="34" charset="0"/>
              </a:rPr>
              <a:t>efemerne agitprop umetnosti</a:t>
            </a:r>
          </a:p>
          <a:p>
            <a:r>
              <a:rPr lang="sr-Latn-CS" dirty="0">
                <a:latin typeface="Calibri" pitchFamily="34" charset="0"/>
              </a:rPr>
              <a:t>(Veliki posteri su </a:t>
            </a:r>
            <a:r>
              <a:rPr lang="sr-Latn-CS" dirty="0" smtClean="0">
                <a:latin typeface="Calibri" pitchFamily="34" charset="0"/>
              </a:rPr>
              <a:t>polupismeno ili jedva pismeno stanovništvo upozoravali na opasnosti od </a:t>
            </a:r>
            <a:r>
              <a:rPr lang="sr-Latn-CS" dirty="0">
                <a:latin typeface="Calibri" pitchFamily="34" charset="0"/>
              </a:rPr>
              <a:t>kontrarevolucije, kao što su ih ubeđivali u benefite nove države i njenog recimo zdravstvenog programa i </a:t>
            </a:r>
            <a:r>
              <a:rPr lang="sr-Latn-CS" dirty="0" smtClean="0">
                <a:latin typeface="Calibri" pitchFamily="34" charset="0"/>
              </a:rPr>
              <a:t>mera protiv </a:t>
            </a:r>
            <a:r>
              <a:rPr lang="sr-Latn-CS" dirty="0">
                <a:latin typeface="Calibri" pitchFamily="34" charset="0"/>
              </a:rPr>
              <a:t>gladi.)</a:t>
            </a:r>
            <a:endParaRPr lang="pl-PL" dirty="0">
              <a:latin typeface="Calibri" pitchFamily="34" charset="0"/>
            </a:endParaRPr>
          </a:p>
        </p:txBody>
      </p:sp>
      <p:pic>
        <p:nvPicPr>
          <p:cNvPr id="87043" name="Picture 4" descr="http://2.bp.blogspot.com/_CijcaA9yq58/SnjIrA-jcbI/AAAAAAAADC0/XQwsCnYmj-g/s400/Agitprop+Boat,+1920s.jpg"/>
          <p:cNvPicPr>
            <a:picLocks noChangeAspect="1" noChangeArrowheads="1"/>
          </p:cNvPicPr>
          <p:nvPr/>
        </p:nvPicPr>
        <p:blipFill>
          <a:blip r:embed="rId2"/>
          <a:srcRect/>
          <a:stretch>
            <a:fillRect/>
          </a:stretch>
        </p:blipFill>
        <p:spPr bwMode="auto">
          <a:xfrm>
            <a:off x="0" y="0"/>
            <a:ext cx="4037013" cy="3048000"/>
          </a:xfrm>
          <a:prstGeom prst="rect">
            <a:avLst/>
          </a:prstGeom>
          <a:noFill/>
          <a:ln w="9525">
            <a:noFill/>
            <a:miter lim="800000"/>
            <a:headEnd/>
            <a:tailEnd/>
          </a:ln>
        </p:spPr>
      </p:pic>
      <p:pic>
        <p:nvPicPr>
          <p:cNvPr id="87044" name="Picture 2" descr="http://www.soviethistory.org/images/Large/1917/vsz087.jpg"/>
          <p:cNvPicPr>
            <a:picLocks noChangeAspect="1" noChangeArrowheads="1"/>
          </p:cNvPicPr>
          <p:nvPr/>
        </p:nvPicPr>
        <p:blipFill>
          <a:blip r:embed="rId3"/>
          <a:srcRect/>
          <a:stretch>
            <a:fillRect/>
          </a:stretch>
        </p:blipFill>
        <p:spPr bwMode="auto">
          <a:xfrm>
            <a:off x="3417888" y="3200400"/>
            <a:ext cx="5726112" cy="3657600"/>
          </a:xfrm>
          <a:prstGeom prst="rect">
            <a:avLst/>
          </a:prstGeom>
          <a:noFill/>
          <a:ln w="9525">
            <a:noFill/>
            <a:miter lim="800000"/>
            <a:headEnd/>
            <a:tailEnd/>
          </a:ln>
        </p:spPr>
      </p:pic>
      <p:sp>
        <p:nvSpPr>
          <p:cNvPr id="87045" name="Rectangle 4"/>
          <p:cNvSpPr>
            <a:spLocks noChangeArrowheads="1"/>
          </p:cNvSpPr>
          <p:nvPr/>
        </p:nvSpPr>
        <p:spPr bwMode="auto">
          <a:xfrm>
            <a:off x="4648200" y="152400"/>
            <a:ext cx="1019175" cy="369888"/>
          </a:xfrm>
          <a:prstGeom prst="rect">
            <a:avLst/>
          </a:prstGeom>
          <a:noFill/>
          <a:ln w="9525">
            <a:noFill/>
            <a:miter lim="800000"/>
            <a:headEnd/>
            <a:tailEnd/>
          </a:ln>
        </p:spPr>
        <p:txBody>
          <a:bodyPr wrap="none">
            <a:spAutoFit/>
          </a:bodyPr>
          <a:lstStyle/>
          <a:p>
            <a:r>
              <a:rPr lang="en-GB" b="1">
                <a:latin typeface="Calibri" pitchFamily="34" charset="0"/>
              </a:rPr>
              <a:t>Agitprop</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http://tendancecoatesy.files.wordpress.com/2009/03/agit-train.jpg"/>
          <p:cNvPicPr>
            <a:picLocks noChangeAspect="1" noChangeArrowheads="1"/>
          </p:cNvPicPr>
          <p:nvPr/>
        </p:nvPicPr>
        <p:blipFill>
          <a:blip r:embed="rId3"/>
          <a:srcRect/>
          <a:stretch>
            <a:fillRect/>
          </a:stretch>
        </p:blipFill>
        <p:spPr bwMode="auto">
          <a:xfrm>
            <a:off x="7938" y="846138"/>
            <a:ext cx="9136062" cy="6011862"/>
          </a:xfrm>
          <a:prstGeom prst="rect">
            <a:avLst/>
          </a:prstGeom>
          <a:noFill/>
          <a:ln w="9525">
            <a:noFill/>
            <a:miter lim="800000"/>
            <a:headEnd/>
            <a:tailEnd/>
          </a:ln>
        </p:spPr>
      </p:pic>
      <p:sp>
        <p:nvSpPr>
          <p:cNvPr id="88067" name="pole tekstowe 3"/>
          <p:cNvSpPr txBox="1">
            <a:spLocks noChangeArrowheads="1"/>
          </p:cNvSpPr>
          <p:nvPr/>
        </p:nvSpPr>
        <p:spPr bwMode="auto">
          <a:xfrm>
            <a:off x="2124075" y="333375"/>
            <a:ext cx="1390830" cy="369332"/>
          </a:xfrm>
          <a:prstGeom prst="rect">
            <a:avLst/>
          </a:prstGeom>
          <a:noFill/>
          <a:ln w="9525">
            <a:noFill/>
            <a:miter lim="800000"/>
            <a:headEnd/>
            <a:tailEnd/>
          </a:ln>
        </p:spPr>
        <p:txBody>
          <a:bodyPr wrap="none">
            <a:spAutoFit/>
          </a:bodyPr>
          <a:lstStyle/>
          <a:p>
            <a:r>
              <a:rPr lang="en-GB" b="1" dirty="0" smtClean="0">
                <a:latin typeface="Calibri" pitchFamily="34" charset="0"/>
              </a:rPr>
              <a:t>Agitprop</a:t>
            </a:r>
            <a:r>
              <a:rPr lang="sr-Latn-RS" b="1" dirty="0" smtClean="0">
                <a:latin typeface="Calibri" pitchFamily="34" charset="0"/>
              </a:rPr>
              <a:t> voz</a:t>
            </a:r>
            <a:endParaRPr lang="en-GB" b="1" dirty="0">
              <a:latin typeface="Calibri"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3"/>
          <a:srcRect/>
          <a:stretch>
            <a:fillRect/>
          </a:stretch>
        </p:blipFill>
        <p:spPr bwMode="auto">
          <a:xfrm>
            <a:off x="0" y="620713"/>
            <a:ext cx="9175750" cy="5932487"/>
          </a:xfrm>
          <a:prstGeom prst="rect">
            <a:avLst/>
          </a:prstGeom>
          <a:noFill/>
          <a:ln w="9525">
            <a:noFill/>
            <a:miter lim="800000"/>
            <a:headEnd/>
            <a:tailEnd/>
          </a:ln>
        </p:spPr>
      </p:pic>
      <p:sp>
        <p:nvSpPr>
          <p:cNvPr id="90115" name="pole tekstowe 2"/>
          <p:cNvSpPr txBox="1">
            <a:spLocks noChangeArrowheads="1"/>
          </p:cNvSpPr>
          <p:nvPr/>
        </p:nvSpPr>
        <p:spPr bwMode="auto">
          <a:xfrm>
            <a:off x="2843213" y="6488113"/>
            <a:ext cx="2264915" cy="369332"/>
          </a:xfrm>
          <a:prstGeom prst="rect">
            <a:avLst/>
          </a:prstGeom>
          <a:noFill/>
          <a:ln w="9525">
            <a:noFill/>
            <a:miter lim="800000"/>
            <a:headEnd/>
            <a:tailEnd/>
          </a:ln>
        </p:spPr>
        <p:txBody>
          <a:bodyPr wrap="none">
            <a:spAutoFit/>
          </a:bodyPr>
          <a:lstStyle/>
          <a:p>
            <a:r>
              <a:rPr lang="pl-PL" dirty="0" smtClean="0">
                <a:latin typeface="Calibri" pitchFamily="34" charset="0"/>
              </a:rPr>
              <a:t>Sankt Peterburg, 1918</a:t>
            </a:r>
            <a:endParaRPr lang="en-GB" dirty="0">
              <a:latin typeface="Calibri" pitchFamily="34" charset="0"/>
            </a:endParaRPr>
          </a:p>
        </p:txBody>
      </p:sp>
      <p:sp>
        <p:nvSpPr>
          <p:cNvPr id="90116" name="pole tekstowe 3"/>
          <p:cNvSpPr txBox="1">
            <a:spLocks noChangeArrowheads="1"/>
          </p:cNvSpPr>
          <p:nvPr/>
        </p:nvSpPr>
        <p:spPr bwMode="auto">
          <a:xfrm>
            <a:off x="1908175" y="188913"/>
            <a:ext cx="4852098" cy="369332"/>
          </a:xfrm>
          <a:prstGeom prst="rect">
            <a:avLst/>
          </a:prstGeom>
          <a:noFill/>
          <a:ln w="9525">
            <a:noFill/>
            <a:miter lim="800000"/>
            <a:headEnd/>
            <a:tailEnd/>
          </a:ln>
        </p:spPr>
        <p:txBody>
          <a:bodyPr wrap="none">
            <a:spAutoFit/>
          </a:bodyPr>
          <a:lstStyle/>
          <a:p>
            <a:r>
              <a:rPr lang="pl-PL" dirty="0" smtClean="0">
                <a:latin typeface="Calibri" pitchFamily="34" charset="0"/>
              </a:rPr>
              <a:t>Ulična umetnost revolucije – </a:t>
            </a:r>
            <a:r>
              <a:rPr lang="pl-PL" dirty="0">
                <a:latin typeface="Calibri" pitchFamily="34" charset="0"/>
              </a:rPr>
              <a:t>‘</a:t>
            </a:r>
            <a:r>
              <a:rPr lang="pl-PL" dirty="0" smtClean="0">
                <a:latin typeface="Calibri" pitchFamily="34" charset="0"/>
              </a:rPr>
              <a:t>Bollševički festivali’</a:t>
            </a:r>
            <a:endParaRPr lang="en-GB" dirty="0">
              <a:latin typeface="Calibri"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http://image.slidesharecdn.com/constructivism-110419154131-phpapp01/95/slide-5-1024.jpg?cb=1303245785"/>
          <p:cNvPicPr>
            <a:picLocks noChangeAspect="1" noChangeArrowheads="1"/>
          </p:cNvPicPr>
          <p:nvPr/>
        </p:nvPicPr>
        <p:blipFill>
          <a:blip r:embed="rId2"/>
          <a:srcRect/>
          <a:stretch>
            <a:fillRect/>
          </a:stretch>
        </p:blipFill>
        <p:spPr bwMode="auto">
          <a:xfrm>
            <a:off x="-101600" y="-76200"/>
            <a:ext cx="9245600" cy="69342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File:Plakat mayakowski gross.jpg"/>
          <p:cNvPicPr>
            <a:picLocks noChangeAspect="1" noChangeArrowheads="1"/>
          </p:cNvPicPr>
          <p:nvPr/>
        </p:nvPicPr>
        <p:blipFill>
          <a:blip r:embed="rId2"/>
          <a:srcRect/>
          <a:stretch>
            <a:fillRect/>
          </a:stretch>
        </p:blipFill>
        <p:spPr bwMode="auto">
          <a:xfrm>
            <a:off x="4643438" y="476250"/>
            <a:ext cx="4043362" cy="5559425"/>
          </a:xfrm>
          <a:prstGeom prst="rect">
            <a:avLst/>
          </a:prstGeom>
          <a:noFill/>
          <a:ln w="9525">
            <a:noFill/>
            <a:miter lim="800000"/>
            <a:headEnd/>
            <a:tailEnd/>
          </a:ln>
        </p:spPr>
      </p:pic>
      <p:sp>
        <p:nvSpPr>
          <p:cNvPr id="93187" name="Prostokąt 2"/>
          <p:cNvSpPr>
            <a:spLocks noChangeArrowheads="1"/>
          </p:cNvSpPr>
          <p:nvPr/>
        </p:nvSpPr>
        <p:spPr bwMode="auto">
          <a:xfrm>
            <a:off x="304800" y="381000"/>
            <a:ext cx="4191000" cy="2308225"/>
          </a:xfrm>
          <a:prstGeom prst="rect">
            <a:avLst/>
          </a:prstGeom>
          <a:noFill/>
          <a:ln w="9525">
            <a:noFill/>
            <a:miter lim="800000"/>
            <a:headEnd/>
            <a:tailEnd/>
          </a:ln>
        </p:spPr>
        <p:txBody>
          <a:bodyPr>
            <a:spAutoFit/>
          </a:bodyPr>
          <a:lstStyle/>
          <a:p>
            <a:pPr algn="r"/>
            <a:r>
              <a:rPr lang="en-GB" dirty="0">
                <a:latin typeface="Calibri" pitchFamily="34" charset="0"/>
              </a:rPr>
              <a:t>Agitprop poster  Vladimir</a:t>
            </a:r>
            <a:r>
              <a:rPr lang="sr-Latn-CS" dirty="0">
                <a:latin typeface="Calibri" pitchFamily="34" charset="0"/>
              </a:rPr>
              <a:t>a</a:t>
            </a:r>
            <a:r>
              <a:rPr lang="en-GB" dirty="0">
                <a:latin typeface="Calibri" pitchFamily="34" charset="0"/>
              </a:rPr>
              <a:t> Ma</a:t>
            </a:r>
            <a:r>
              <a:rPr lang="sr-Latn-CS" dirty="0">
                <a:latin typeface="Calibri" pitchFamily="34" charset="0"/>
              </a:rPr>
              <a:t>j</a:t>
            </a:r>
            <a:r>
              <a:rPr lang="en-GB" dirty="0" err="1">
                <a:latin typeface="Calibri" pitchFamily="34" charset="0"/>
              </a:rPr>
              <a:t>akovsk</a:t>
            </a:r>
            <a:r>
              <a:rPr lang="sr-Latn-CS" dirty="0">
                <a:latin typeface="Calibri" pitchFamily="34" charset="0"/>
              </a:rPr>
              <a:t>og</a:t>
            </a:r>
            <a:r>
              <a:rPr lang="en-GB" dirty="0">
                <a:latin typeface="Calibri" pitchFamily="34" charset="0"/>
              </a:rPr>
              <a:t> : “</a:t>
            </a:r>
            <a:r>
              <a:rPr lang="sr-Latn-CS" dirty="0">
                <a:latin typeface="Calibri" pitchFamily="34" charset="0"/>
              </a:rPr>
              <a:t>Želiš</a:t>
            </a:r>
            <a:r>
              <a:rPr lang="en-GB" dirty="0">
                <a:latin typeface="Calibri" pitchFamily="34" charset="0"/>
              </a:rPr>
              <a:t>? </a:t>
            </a:r>
            <a:r>
              <a:rPr lang="sr-Latn-CS" dirty="0">
                <a:latin typeface="Calibri" pitchFamily="34" charset="0"/>
              </a:rPr>
              <a:t>Pridruži se</a:t>
            </a:r>
            <a:r>
              <a:rPr lang="en-GB" dirty="0">
                <a:latin typeface="Calibri" pitchFamily="34" charset="0"/>
              </a:rPr>
              <a:t>."</a:t>
            </a:r>
            <a:br>
              <a:rPr lang="en-GB" dirty="0">
                <a:latin typeface="Calibri" pitchFamily="34" charset="0"/>
              </a:rPr>
            </a:br>
            <a:r>
              <a:rPr lang="en-GB" dirty="0">
                <a:latin typeface="Calibri" pitchFamily="34" charset="0"/>
              </a:rPr>
              <a:t>"1. </a:t>
            </a:r>
            <a:r>
              <a:rPr lang="sr-Latn-CS" dirty="0">
                <a:latin typeface="Calibri" pitchFamily="34" charset="0"/>
              </a:rPr>
              <a:t>Hoćeš da ti ne bude hladno</a:t>
            </a:r>
            <a:r>
              <a:rPr lang="en-GB" dirty="0">
                <a:latin typeface="Calibri" pitchFamily="34" charset="0"/>
              </a:rPr>
              <a:t>?</a:t>
            </a:r>
            <a:br>
              <a:rPr lang="en-GB" dirty="0">
                <a:latin typeface="Calibri" pitchFamily="34" charset="0"/>
              </a:rPr>
            </a:br>
            <a:r>
              <a:rPr lang="en-GB" dirty="0">
                <a:latin typeface="Calibri" pitchFamily="34" charset="0"/>
              </a:rPr>
              <a:t>2. </a:t>
            </a:r>
            <a:r>
              <a:rPr lang="sr-Latn-CS" dirty="0">
                <a:latin typeface="Calibri" pitchFamily="34" charset="0"/>
              </a:rPr>
              <a:t>Hoćeš da </a:t>
            </a:r>
            <a:r>
              <a:rPr lang="sr-Latn-CS" dirty="0" smtClean="0">
                <a:latin typeface="Calibri" pitchFamily="34" charset="0"/>
              </a:rPr>
              <a:t>pobediš </a:t>
            </a:r>
            <a:r>
              <a:rPr lang="sr-Latn-CS" dirty="0">
                <a:latin typeface="Calibri" pitchFamily="34" charset="0"/>
              </a:rPr>
              <a:t>glad</a:t>
            </a:r>
            <a:r>
              <a:rPr lang="en-GB" dirty="0">
                <a:latin typeface="Calibri" pitchFamily="34" charset="0"/>
              </a:rPr>
              <a:t>?</a:t>
            </a:r>
            <a:br>
              <a:rPr lang="en-GB" dirty="0">
                <a:latin typeface="Calibri" pitchFamily="34" charset="0"/>
              </a:rPr>
            </a:br>
            <a:r>
              <a:rPr lang="en-GB" dirty="0">
                <a:latin typeface="Calibri" pitchFamily="34" charset="0"/>
              </a:rPr>
              <a:t>3. </a:t>
            </a:r>
            <a:r>
              <a:rPr lang="sr-Latn-CS" dirty="0">
                <a:latin typeface="Calibri" pitchFamily="34" charset="0"/>
              </a:rPr>
              <a:t>Hoćeš da jedeš</a:t>
            </a:r>
            <a:r>
              <a:rPr lang="en-GB" dirty="0">
                <a:latin typeface="Calibri" pitchFamily="34" charset="0"/>
              </a:rPr>
              <a:t>?</a:t>
            </a:r>
            <a:br>
              <a:rPr lang="en-GB" dirty="0">
                <a:latin typeface="Calibri" pitchFamily="34" charset="0"/>
              </a:rPr>
            </a:br>
            <a:r>
              <a:rPr lang="en-GB" dirty="0">
                <a:latin typeface="Calibri" pitchFamily="34" charset="0"/>
              </a:rPr>
              <a:t>4. </a:t>
            </a:r>
            <a:r>
              <a:rPr lang="sr-Latn-CS" dirty="0">
                <a:latin typeface="Calibri" pitchFamily="34" charset="0"/>
              </a:rPr>
              <a:t>Hoćeš da piješ</a:t>
            </a:r>
            <a:r>
              <a:rPr lang="en-GB" dirty="0">
                <a:latin typeface="Calibri" pitchFamily="34" charset="0"/>
              </a:rPr>
              <a:t>?</a:t>
            </a:r>
            <a:br>
              <a:rPr lang="en-GB" dirty="0">
                <a:latin typeface="Calibri" pitchFamily="34" charset="0"/>
              </a:rPr>
            </a:br>
            <a:r>
              <a:rPr lang="sr-Latn-CS" dirty="0">
                <a:latin typeface="Calibri" pitchFamily="34" charset="0"/>
              </a:rPr>
              <a:t>Požuri da se pridružiš udarničkim brigadama </a:t>
            </a:r>
            <a:r>
              <a:rPr lang="en-GB" dirty="0">
                <a:latin typeface="Calibri" pitchFamily="34" charset="0"/>
              </a:rPr>
              <a:t>!"</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682</TotalTime>
  <Words>2172</Words>
  <Application>Microsoft Office PowerPoint</Application>
  <PresentationFormat>On-screen Show (4:3)</PresentationFormat>
  <Paragraphs>129</Paragraphs>
  <Slides>40</Slides>
  <Notes>5</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konstruktivizam, II deo “ka konstruktivističko proizvodnoj paradigmi”/produktivizam</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izveštaj iz marta 1921:</vt:lpstr>
      <vt:lpstr>tehnička konstrukcija/slikarska konstrukcija</vt:lpstr>
      <vt:lpstr>‘utilitarna nužnost’:ORGANIZACIJA I KONSTRUKCIJA</vt:lpstr>
      <vt:lpstr>Slide 17</vt:lpstr>
      <vt:lpstr>konstruktivizam/produktivizam</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konstruktivizam, II deo</dc:title>
  <dc:creator>User</dc:creator>
  <cp:lastModifiedBy>User</cp:lastModifiedBy>
  <cp:revision>68</cp:revision>
  <dcterms:created xsi:type="dcterms:W3CDTF">2020-04-27T15:32:22Z</dcterms:created>
  <dcterms:modified xsi:type="dcterms:W3CDTF">2020-05-12T14:29:06Z</dcterms:modified>
</cp:coreProperties>
</file>