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73" r:id="rId14"/>
    <p:sldId id="271" r:id="rId15"/>
    <p:sldId id="274" r:id="rId16"/>
    <p:sldId id="27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787E-4348-4C9E-9825-5204D2F2C87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0987-20E4-4CE7-AD62-D13BC5695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9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787E-4348-4C9E-9825-5204D2F2C87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0987-20E4-4CE7-AD62-D13BC5695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16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787E-4348-4C9E-9825-5204D2F2C87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0987-20E4-4CE7-AD62-D13BC5695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3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787E-4348-4C9E-9825-5204D2F2C87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0987-20E4-4CE7-AD62-D13BC5695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05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787E-4348-4C9E-9825-5204D2F2C87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0987-20E4-4CE7-AD62-D13BC5695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44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787E-4348-4C9E-9825-5204D2F2C87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0987-20E4-4CE7-AD62-D13BC5695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91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787E-4348-4C9E-9825-5204D2F2C87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0987-20E4-4CE7-AD62-D13BC5695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69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787E-4348-4C9E-9825-5204D2F2C87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0987-20E4-4CE7-AD62-D13BC5695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9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787E-4348-4C9E-9825-5204D2F2C87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0987-20E4-4CE7-AD62-D13BC5695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57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787E-4348-4C9E-9825-5204D2F2C87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0987-20E4-4CE7-AD62-D13BC5695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43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787E-4348-4C9E-9825-5204D2F2C87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0987-20E4-4CE7-AD62-D13BC5695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02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787E-4348-4C9E-9825-5204D2F2C87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D0987-20E4-4CE7-AD62-D13BC5695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397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FB541-E1CD-48BE-9115-9F7C90A0B4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Carigrad</a:t>
            </a:r>
            <a:r>
              <a:rPr lang="en-US" dirty="0"/>
              <a:t> u 6. </a:t>
            </a:r>
            <a:r>
              <a:rPr lang="en-US" dirty="0" err="1"/>
              <a:t>veku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5D5CFC-1CB5-4611-981A-E01AC45F8A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87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le:Nave of Basilica of Sant'Apollinare in Classe, Ravenna, Italy ...">
            <a:extLst>
              <a:ext uri="{FF2B5EF4-FFF2-40B4-BE49-F238E27FC236}">
                <a16:creationId xmlns:a16="http://schemas.microsoft.com/office/drawing/2014/main" id="{DC1A5EDF-8012-435D-BB25-46C006E7A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70" y="336608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1. Apsidal Mosaic in S. Apollinare in Classe | Welcome to the Cake ...">
            <a:extLst>
              <a:ext uri="{FF2B5EF4-FFF2-40B4-BE49-F238E27FC236}">
                <a16:creationId xmlns:a16="http://schemas.microsoft.com/office/drawing/2014/main" id="{4AF1C6F6-FAAA-4AE6-8BC8-BA84FD46A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797" y="152684"/>
            <a:ext cx="4169284" cy="608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749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313F11A2-9C46-42DC-9E05-F523F1AEB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16" y="348557"/>
            <a:ext cx="7582242" cy="507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1CB94EE-1A75-40F5-832E-ADB212D84D86}"/>
              </a:ext>
            </a:extLst>
          </p:cNvPr>
          <p:cNvCxnSpPr>
            <a:cxnSpLocks/>
          </p:cNvCxnSpPr>
          <p:nvPr/>
        </p:nvCxnSpPr>
        <p:spPr>
          <a:xfrm flipH="1">
            <a:off x="1484851" y="4068661"/>
            <a:ext cx="2627609" cy="171135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B7D5215-CF9A-4A1B-80E4-2173A79F6F5A}"/>
              </a:ext>
            </a:extLst>
          </p:cNvPr>
          <p:cNvSpPr txBox="1"/>
          <p:nvPr/>
        </p:nvSpPr>
        <p:spPr>
          <a:xfrm>
            <a:off x="486561" y="5838738"/>
            <a:ext cx="2516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Sveti </a:t>
            </a:r>
            <a:r>
              <a:rPr lang="sr-Latn-RS" dirty="0" err="1"/>
              <a:t>Apolinarije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45E4F5-402F-4FDB-8D6B-6A44AB36B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00" y="417300"/>
            <a:ext cx="3869361" cy="493692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60EE5C-F657-4B36-9597-3C0884673AE8}"/>
              </a:ext>
            </a:extLst>
          </p:cNvPr>
          <p:cNvCxnSpPr>
            <a:cxnSpLocks/>
          </p:cNvCxnSpPr>
          <p:nvPr/>
        </p:nvCxnSpPr>
        <p:spPr>
          <a:xfrm>
            <a:off x="4479721" y="2692866"/>
            <a:ext cx="3724712" cy="19289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52DA342-B897-4BC8-BB3F-D544F619F841}"/>
              </a:ext>
            </a:extLst>
          </p:cNvPr>
          <p:cNvSpPr txBox="1"/>
          <p:nvPr/>
        </p:nvSpPr>
        <p:spPr>
          <a:xfrm>
            <a:off x="8397380" y="5525759"/>
            <a:ext cx="3221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err="1"/>
              <a:t>Crux</a:t>
            </a:r>
            <a:r>
              <a:rPr lang="sr-Latn-RS" dirty="0"/>
              <a:t> </a:t>
            </a:r>
            <a:r>
              <a:rPr lang="sr-Latn-RS" dirty="0" err="1"/>
              <a:t>gemmata</a:t>
            </a:r>
            <a:r>
              <a:rPr lang="sr-Latn-RS" dirty="0"/>
              <a:t> sa likom Hrista na </a:t>
            </a:r>
            <a:r>
              <a:rPr lang="sr-Latn-RS" dirty="0" err="1"/>
              <a:t>ukrsnici</a:t>
            </a:r>
            <a:r>
              <a:rPr lang="sr-Latn-RS" dirty="0"/>
              <a:t> krsta. Iznad ispisano IXƟYƩ a ispod SALUS MUNDI. Sa strana alfa i omega.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7A755E-3EBC-4A99-9417-0405A39C7E96}"/>
              </a:ext>
            </a:extLst>
          </p:cNvPr>
          <p:cNvSpPr txBox="1"/>
          <p:nvPr/>
        </p:nvSpPr>
        <p:spPr>
          <a:xfrm>
            <a:off x="3347207" y="6208070"/>
            <a:ext cx="3330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Preobraženje Hristovo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342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60C58DB-F828-421E-A117-F806A4D5D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87" y="2006334"/>
            <a:ext cx="6509858" cy="435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3D5ED7-D165-495A-8D2B-739FF33CE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82" y="421539"/>
            <a:ext cx="4351618" cy="2497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83CEDB-1FF5-4EBF-BAFD-5D280EB70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913" y="380110"/>
            <a:ext cx="4423793" cy="253925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FE1DC4F-965C-41A3-A9CE-D2D8617FDC84}"/>
              </a:ext>
            </a:extLst>
          </p:cNvPr>
          <p:cNvCxnSpPr/>
          <p:nvPr/>
        </p:nvCxnSpPr>
        <p:spPr>
          <a:xfrm>
            <a:off x="3858936" y="2684477"/>
            <a:ext cx="998290" cy="7445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BD9485-FB67-49B9-A92D-45460052027E}"/>
              </a:ext>
            </a:extLst>
          </p:cNvPr>
          <p:cNvCxnSpPr/>
          <p:nvPr/>
        </p:nvCxnSpPr>
        <p:spPr>
          <a:xfrm flipH="1">
            <a:off x="6904139" y="2650921"/>
            <a:ext cx="629175" cy="65434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2F7E24-60DA-4AC8-BD0A-CA0A4AD09FBE}"/>
              </a:ext>
            </a:extLst>
          </p:cNvPr>
          <p:cNvSpPr txBox="1"/>
          <p:nvPr/>
        </p:nvSpPr>
        <p:spPr>
          <a:xfrm>
            <a:off x="520117" y="3429000"/>
            <a:ext cx="1837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Mojsije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AAFB74-BDE3-4D6D-886D-391666400732}"/>
              </a:ext>
            </a:extLst>
          </p:cNvPr>
          <p:cNvSpPr txBox="1"/>
          <p:nvPr/>
        </p:nvSpPr>
        <p:spPr>
          <a:xfrm>
            <a:off x="9781563" y="3053593"/>
            <a:ext cx="93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Ilija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DEF8DD-917E-4CF1-B326-B3D2DCFB5442}"/>
              </a:ext>
            </a:extLst>
          </p:cNvPr>
          <p:cNvSpPr/>
          <p:nvPr/>
        </p:nvSpPr>
        <p:spPr>
          <a:xfrm>
            <a:off x="5780014" y="2873228"/>
            <a:ext cx="419449" cy="2097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78C378-52AA-4F8F-955D-11896D58A74E}"/>
              </a:ext>
            </a:extLst>
          </p:cNvPr>
          <p:cNvCxnSpPr>
            <a:endCxn id="12" idx="0"/>
          </p:cNvCxnSpPr>
          <p:nvPr/>
        </p:nvCxnSpPr>
        <p:spPr>
          <a:xfrm>
            <a:off x="5931016" y="1803633"/>
            <a:ext cx="58723" cy="10695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0354832-E071-4602-B92D-8FB0566A8918}"/>
              </a:ext>
            </a:extLst>
          </p:cNvPr>
          <p:cNvSpPr txBox="1"/>
          <p:nvPr/>
        </p:nvSpPr>
        <p:spPr>
          <a:xfrm>
            <a:off x="5398315" y="1333850"/>
            <a:ext cx="127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Ruka Božija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1C9BB6A-E60B-4BAD-BFBB-6BC5D4A40DD6}"/>
              </a:ext>
            </a:extLst>
          </p:cNvPr>
          <p:cNvSpPr/>
          <p:nvPr/>
        </p:nvSpPr>
        <p:spPr>
          <a:xfrm>
            <a:off x="4670400" y="4068661"/>
            <a:ext cx="497218" cy="43550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64A21B2-64D7-482D-817F-079F3B6352FD}"/>
              </a:ext>
            </a:extLst>
          </p:cNvPr>
          <p:cNvSpPr/>
          <p:nvPr/>
        </p:nvSpPr>
        <p:spPr>
          <a:xfrm>
            <a:off x="6532758" y="4068662"/>
            <a:ext cx="629174" cy="43550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50EBF53-1517-4123-A633-6C90F9084D5F}"/>
              </a:ext>
            </a:extLst>
          </p:cNvPr>
          <p:cNvCxnSpPr/>
          <p:nvPr/>
        </p:nvCxnSpPr>
        <p:spPr>
          <a:xfrm>
            <a:off x="7161932" y="4337108"/>
            <a:ext cx="2502185" cy="52850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59083BB-6509-47AD-AE17-0B6EF4C45337}"/>
              </a:ext>
            </a:extLst>
          </p:cNvPr>
          <p:cNvSpPr txBox="1"/>
          <p:nvPr/>
        </p:nvSpPr>
        <p:spPr>
          <a:xfrm>
            <a:off x="9781563" y="4706865"/>
            <a:ext cx="241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Tri ovce – Petar, Jakov i Jovan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799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EA2AE16-1A1E-4A27-964A-4BFA3FEFC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70" y="308408"/>
            <a:ext cx="5308542" cy="355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ransfiguration of Jesus, Church of the Virgin at Mount Sinai ...">
            <a:extLst>
              <a:ext uri="{FF2B5EF4-FFF2-40B4-BE49-F238E27FC236}">
                <a16:creationId xmlns:a16="http://schemas.microsoft.com/office/drawing/2014/main" id="{48DFB1DC-FDDA-41A4-A7CE-15580A03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0" y="308408"/>
            <a:ext cx="6003520" cy="355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683986-77C9-4B38-BD60-041008B06F9B}"/>
              </a:ext>
            </a:extLst>
          </p:cNvPr>
          <p:cNvSpPr txBox="1"/>
          <p:nvPr/>
        </p:nvSpPr>
        <p:spPr>
          <a:xfrm>
            <a:off x="5058561" y="4102216"/>
            <a:ext cx="4420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Uporedite</a:t>
            </a:r>
            <a:r>
              <a:rPr lang="en-US" dirty="0"/>
              <a:t>  (</a:t>
            </a:r>
            <a:r>
              <a:rPr lang="en-US" dirty="0" err="1"/>
              <a:t>desno</a:t>
            </a:r>
            <a:r>
              <a:rPr lang="en-US" dirty="0"/>
              <a:t> – </a:t>
            </a:r>
            <a:r>
              <a:rPr lang="en-US" dirty="0" err="1"/>
              <a:t>Sv</a:t>
            </a:r>
            <a:r>
              <a:rPr lang="en-US" dirty="0"/>
              <a:t>. Katarina, </a:t>
            </a:r>
            <a:r>
              <a:rPr lang="en-US" dirty="0" err="1"/>
              <a:t>Sinaj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sr-Latn-R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206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Sant'Apollinare in Classe, Ravenna - YouTube">
            <a:extLst>
              <a:ext uri="{FF2B5EF4-FFF2-40B4-BE49-F238E27FC236}">
                <a16:creationId xmlns:a16="http://schemas.microsoft.com/office/drawing/2014/main" id="{937532AD-3635-4002-89B1-2ED0B2852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28" y="219162"/>
            <a:ext cx="10564536" cy="594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B788EB-C3C1-440E-A44D-2CB6CCA5849A}"/>
              </a:ext>
            </a:extLst>
          </p:cNvPr>
          <p:cNvSpPr txBox="1"/>
          <p:nvPr/>
        </p:nvSpPr>
        <p:spPr>
          <a:xfrm>
            <a:off x="4093828" y="6350466"/>
            <a:ext cx="3775045" cy="37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Sveti </a:t>
            </a:r>
            <a:r>
              <a:rPr lang="sr-Latn-RS" dirty="0" err="1"/>
              <a:t>Apolinarije</a:t>
            </a:r>
            <a:r>
              <a:rPr lang="sr-Latn-RS" dirty="0"/>
              <a:t> okružen ovcama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405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he Mosaic Apse of Sant'Apollinaire in Classe, Ravenna – Orthodox ...">
            <a:extLst>
              <a:ext uri="{FF2B5EF4-FFF2-40B4-BE49-F238E27FC236}">
                <a16:creationId xmlns:a16="http://schemas.microsoft.com/office/drawing/2014/main" id="{0942E4E9-A43E-4DCF-86D0-393B120A3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404" y="633176"/>
            <a:ext cx="8308524" cy="573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31C74E0-6D92-4C9F-B562-BB78C2156641}"/>
              </a:ext>
            </a:extLst>
          </p:cNvPr>
          <p:cNvCxnSpPr/>
          <p:nvPr/>
        </p:nvCxnSpPr>
        <p:spPr>
          <a:xfrm>
            <a:off x="9303391" y="1132514"/>
            <a:ext cx="5620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0F07D96-8615-4E2D-A7BC-12A99BAB5E50}"/>
              </a:ext>
            </a:extLst>
          </p:cNvPr>
          <p:cNvSpPr txBox="1"/>
          <p:nvPr/>
        </p:nvSpPr>
        <p:spPr>
          <a:xfrm>
            <a:off x="9940954" y="939567"/>
            <a:ext cx="213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Trijumfalni luk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311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1EAB0C-7AB5-4224-B954-880B250FA17C}"/>
              </a:ext>
            </a:extLst>
          </p:cNvPr>
          <p:cNvSpPr txBox="1"/>
          <p:nvPr/>
        </p:nvSpPr>
        <p:spPr>
          <a:xfrm>
            <a:off x="532701" y="1057013"/>
            <a:ext cx="6551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Literatura: </a:t>
            </a:r>
          </a:p>
          <a:p>
            <a:endParaRPr lang="sr-Latn-RS" dirty="0"/>
          </a:p>
          <a:p>
            <a:endParaRPr lang="sr-Latn-RS" dirty="0"/>
          </a:p>
          <a:p>
            <a:r>
              <a:rPr lang="sr-Latn-RS" dirty="0"/>
              <a:t>D. M. </a:t>
            </a:r>
            <a:r>
              <a:rPr lang="en-US" dirty="0" err="1"/>
              <a:t>Deliyannis</a:t>
            </a:r>
            <a:r>
              <a:rPr lang="sr-Latn-RS" dirty="0"/>
              <a:t>, </a:t>
            </a:r>
            <a:r>
              <a:rPr lang="en-US" dirty="0"/>
              <a:t>Ravenna in Late Antiquity</a:t>
            </a:r>
            <a:r>
              <a:rPr lang="sr-Latn-RS" dirty="0"/>
              <a:t>, 257-274.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411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F9F87-6050-43C3-BB9D-502C3B1D0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58" y="233668"/>
            <a:ext cx="7772400" cy="5753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A92676-8991-4091-9F09-477E9CA53322}"/>
              </a:ext>
            </a:extLst>
          </p:cNvPr>
          <p:cNvSpPr txBox="1"/>
          <p:nvPr/>
        </p:nvSpPr>
        <p:spPr>
          <a:xfrm>
            <a:off x="4580389" y="6216242"/>
            <a:ext cx="4404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Crkva Svete Sofije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760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 Photos: Inside the Magnificent Hagia Sophia in Istanbul">
            <a:extLst>
              <a:ext uri="{FF2B5EF4-FFF2-40B4-BE49-F238E27FC236}">
                <a16:creationId xmlns:a16="http://schemas.microsoft.com/office/drawing/2014/main" id="{73DEE1AE-406F-42B9-A069-B1FCD21C5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322" y="497048"/>
            <a:ext cx="6985232" cy="523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02D729-8CEF-4D15-B9DD-C9070E64F867}"/>
              </a:ext>
            </a:extLst>
          </p:cNvPr>
          <p:cNvSpPr txBox="1"/>
          <p:nvPr/>
        </p:nvSpPr>
        <p:spPr>
          <a:xfrm>
            <a:off x="4152551" y="5972961"/>
            <a:ext cx="351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Unutrašnjost građevine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57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ittle Hagia Sophia - Vici.org">
            <a:extLst>
              <a:ext uri="{FF2B5EF4-FFF2-40B4-BE49-F238E27FC236}">
                <a16:creationId xmlns:a16="http://schemas.microsoft.com/office/drawing/2014/main" id="{D2C93504-F99C-4B35-AE49-59869AF9F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587" y="469783"/>
            <a:ext cx="8330825" cy="553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0DFC1-600C-4D14-951C-A45998F3022C}"/>
              </a:ext>
            </a:extLst>
          </p:cNvPr>
          <p:cNvSpPr txBox="1"/>
          <p:nvPr/>
        </p:nvSpPr>
        <p:spPr>
          <a:xfrm>
            <a:off x="5343787" y="6098688"/>
            <a:ext cx="3271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Sv. </a:t>
            </a:r>
            <a:r>
              <a:rPr lang="sr-Latn-RS" dirty="0" err="1"/>
              <a:t>Srđ</a:t>
            </a:r>
            <a:r>
              <a:rPr lang="sr-Latn-RS" dirty="0"/>
              <a:t> i </a:t>
            </a:r>
            <a:r>
              <a:rPr lang="sr-Latn-RS" dirty="0" err="1"/>
              <a:t>Vakh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696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urch of Sts Sergius and Bacchus in Istanbul - Istanbul Clues">
            <a:extLst>
              <a:ext uri="{FF2B5EF4-FFF2-40B4-BE49-F238E27FC236}">
                <a16:creationId xmlns:a16="http://schemas.microsoft.com/office/drawing/2014/main" id="{80EBFC5B-1926-45A0-9D83-80D9D99BA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78" y="309402"/>
            <a:ext cx="8813495" cy="58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789017-853F-4092-B95B-452A55C1D30C}"/>
              </a:ext>
            </a:extLst>
          </p:cNvPr>
          <p:cNvSpPr txBox="1"/>
          <p:nvPr/>
        </p:nvSpPr>
        <p:spPr>
          <a:xfrm>
            <a:off x="4605556" y="6274965"/>
            <a:ext cx="418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Unutrašnjost građevine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83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gia Irene - Wikipedia">
            <a:extLst>
              <a:ext uri="{FF2B5EF4-FFF2-40B4-BE49-F238E27FC236}">
                <a16:creationId xmlns:a16="http://schemas.microsoft.com/office/drawing/2014/main" id="{4D793F77-784D-4E21-9862-4E7094EC1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910" y="312657"/>
            <a:ext cx="8492164" cy="591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221C36-AEEC-492D-AFD6-EEA09C67764E}"/>
              </a:ext>
            </a:extLst>
          </p:cNvPr>
          <p:cNvSpPr txBox="1"/>
          <p:nvPr/>
        </p:nvSpPr>
        <p:spPr>
          <a:xfrm>
            <a:off x="5243119" y="6228824"/>
            <a:ext cx="196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Sveta Irina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19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agia Eirene, Saint Irene church, Istanbul, Turkey Photo">
            <a:extLst>
              <a:ext uri="{FF2B5EF4-FFF2-40B4-BE49-F238E27FC236}">
                <a16:creationId xmlns:a16="http://schemas.microsoft.com/office/drawing/2014/main" id="{9CF0A5A8-31F8-43B4-A25B-E55F9F37C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3" y="444617"/>
            <a:ext cx="4084710" cy="572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t. Irene, Istanbul (Constantinople) | george kordellas | Flickr">
            <a:extLst>
              <a:ext uri="{FF2B5EF4-FFF2-40B4-BE49-F238E27FC236}">
                <a16:creationId xmlns:a16="http://schemas.microsoft.com/office/drawing/2014/main" id="{7FCDD21B-C617-43C4-9FB0-B74F011D7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969" y="444617"/>
            <a:ext cx="6604932" cy="495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44832D-F680-4B2B-9CEC-8D32AC151202}"/>
              </a:ext>
            </a:extLst>
          </p:cNvPr>
          <p:cNvSpPr txBox="1"/>
          <p:nvPr/>
        </p:nvSpPr>
        <p:spPr>
          <a:xfrm>
            <a:off x="6971251" y="5754848"/>
            <a:ext cx="284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Unutrašnjost građevine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76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3AE65-4F3F-4D43-BA38-60C5F7930A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 err="1"/>
              <a:t>Ravena</a:t>
            </a:r>
            <a:r>
              <a:rPr lang="sr-Latn-RS" dirty="0"/>
              <a:t> 6. vek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A4E408-029E-4006-A249-F06C1B9F7D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33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asilica of Sant'Apollinare in Classe - Fondazione Parco ...">
            <a:extLst>
              <a:ext uri="{FF2B5EF4-FFF2-40B4-BE49-F238E27FC236}">
                <a16:creationId xmlns:a16="http://schemas.microsoft.com/office/drawing/2014/main" id="{09935656-79DD-4FF7-9891-4DAB9F3E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546" y="718131"/>
            <a:ext cx="8776633" cy="480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C7939B-F16A-494E-A013-BBB4B70F8855}"/>
              </a:ext>
            </a:extLst>
          </p:cNvPr>
          <p:cNvSpPr txBox="1"/>
          <p:nvPr/>
        </p:nvSpPr>
        <p:spPr>
          <a:xfrm>
            <a:off x="4160940" y="5770537"/>
            <a:ext cx="456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San </a:t>
            </a:r>
            <a:r>
              <a:rPr lang="sr-Latn-RS" dirty="0" err="1"/>
              <a:t>Apolinare</a:t>
            </a:r>
            <a:r>
              <a:rPr lang="sr-Latn-RS" dirty="0"/>
              <a:t> in Klase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62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</TotalTime>
  <Words>100</Words>
  <Application>Microsoft Office PowerPoint</Application>
  <PresentationFormat>Widescreen</PresentationFormat>
  <Paragraphs>25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Carigrad u 6. veku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Ravena 6. vek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Carigrad u 6. veku</dc:title>
  <dc:creator>Branka</dc:creator>
  <cp:lastModifiedBy>Branka</cp:lastModifiedBy>
  <cp:revision>9</cp:revision>
  <dcterms:created xsi:type="dcterms:W3CDTF">2020-05-07T22:12:08Z</dcterms:created>
  <dcterms:modified xsi:type="dcterms:W3CDTF">2020-05-08T16:04:07Z</dcterms:modified>
</cp:coreProperties>
</file>