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8" r:id="rId4"/>
    <p:sldId id="259" r:id="rId5"/>
    <p:sldId id="257" r:id="rId6"/>
    <p:sldId id="262" r:id="rId7"/>
    <p:sldId id="276" r:id="rId8"/>
    <p:sldId id="263" r:id="rId9"/>
    <p:sldId id="260" r:id="rId10"/>
    <p:sldId id="265" r:id="rId11"/>
    <p:sldId id="266" r:id="rId12"/>
    <p:sldId id="264" r:id="rId13"/>
    <p:sldId id="275" r:id="rId14"/>
    <p:sldId id="267" r:id="rId15"/>
    <p:sldId id="278" r:id="rId16"/>
    <p:sldId id="270" r:id="rId17"/>
    <p:sldId id="268" r:id="rId18"/>
    <p:sldId id="274" r:id="rId19"/>
    <p:sldId id="269" r:id="rId20"/>
  </p:sldIdLst>
  <p:sldSz cx="9144000" cy="6858000" type="screen4x3"/>
  <p:notesSz cx="6858000" cy="9144000"/>
  <p:defaultTextStyle>
    <a:defPPr>
      <a:defRPr lang="en-US"/>
    </a:defPPr>
    <a:lvl1pPr marL="0" lvl="0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Verdana" panose="020B0604030504040204" pitchFamily="34" charset="0"/>
        <a:ea typeface="+mn-ea"/>
        <a:cs typeface="+mn-cs"/>
      </a:defRPr>
    </a:lvl1pPr>
    <a:lvl2pPr marL="457200" lvl="1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Verdana" panose="020B0604030504040204" pitchFamily="34" charset="0"/>
        <a:ea typeface="+mn-ea"/>
        <a:cs typeface="+mn-cs"/>
      </a:defRPr>
    </a:lvl2pPr>
    <a:lvl3pPr marL="914400" lvl="2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Verdana" panose="020B0604030504040204" pitchFamily="34" charset="0"/>
        <a:ea typeface="+mn-ea"/>
        <a:cs typeface="+mn-cs"/>
      </a:defRPr>
    </a:lvl3pPr>
    <a:lvl4pPr marL="1371600" lvl="3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Verdana" panose="020B0604030504040204" pitchFamily="34" charset="0"/>
        <a:ea typeface="+mn-ea"/>
        <a:cs typeface="+mn-cs"/>
      </a:defRPr>
    </a:lvl4pPr>
    <a:lvl5pPr marL="1828800" lvl="4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Verdana" panose="020B0604030504040204" pitchFamily="34" charset="0"/>
        <a:ea typeface="+mn-ea"/>
        <a:cs typeface="+mn-cs"/>
      </a:defRPr>
    </a:lvl5pPr>
    <a:lvl6pPr marL="2286000" lvl="5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Verdana" panose="020B0604030504040204" pitchFamily="34" charset="0"/>
        <a:ea typeface="+mn-ea"/>
        <a:cs typeface="+mn-cs"/>
      </a:defRPr>
    </a:lvl6pPr>
    <a:lvl7pPr marL="2743200" lvl="6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Verdana" panose="020B0604030504040204" pitchFamily="34" charset="0"/>
        <a:ea typeface="+mn-ea"/>
        <a:cs typeface="+mn-cs"/>
      </a:defRPr>
    </a:lvl7pPr>
    <a:lvl8pPr marL="3200400" lvl="7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Verdana" panose="020B0604030504040204" pitchFamily="34" charset="0"/>
        <a:ea typeface="+mn-ea"/>
        <a:cs typeface="+mn-cs"/>
      </a:defRPr>
    </a:lvl8pPr>
    <a:lvl9pPr marL="3657600" lvl="8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Verdana" panose="020B060403050404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howGuides="1">
      <p:cViewPr varScale="1">
        <p:scale>
          <a:sx n="108" d="100"/>
          <a:sy n="108" d="100"/>
        </p:scale>
        <p:origin x="170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3" Type="http://schemas.openxmlformats.org/officeDocument/2006/relationships/tableStyles" Target="tableStyles.xml"/><Relationship Id="rId22" Type="http://schemas.openxmlformats.org/officeDocument/2006/relationships/viewProps" Target="viewProps.xml"/><Relationship Id="rId21" Type="http://schemas.openxmlformats.org/officeDocument/2006/relationships/presProps" Target="presProps.xml"/><Relationship Id="rId20" Type="http://schemas.openxmlformats.org/officeDocument/2006/relationships/slide" Target="slides/slide18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showMasterSp="0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Group 2"/>
          <p:cNvGrpSpPr/>
          <p:nvPr/>
        </p:nvGrpSpPr>
        <p:grpSpPr>
          <a:xfrm>
            <a:off x="-3222625" y="304800"/>
            <a:ext cx="11909425" cy="4724400"/>
            <a:chOff x="-2030" y="192"/>
            <a:chExt cx="7502" cy="2976"/>
          </a:xfrm>
        </p:grpSpPr>
        <p:sp>
          <p:nvSpPr>
            <p:cNvPr id="2056" name="Line 3"/>
            <p:cNvSpPr/>
            <p:nvPr/>
          </p:nvSpPr>
          <p:spPr>
            <a:xfrm>
              <a:off x="912" y="1584"/>
              <a:ext cx="4560" cy="0"/>
            </a:xfrm>
            <a:prstGeom prst="line">
              <a:avLst/>
            </a:prstGeom>
            <a:ln w="12700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2057" name="AutoShape 4"/>
            <p:cNvSpPr/>
            <p:nvPr/>
          </p:nvSpPr>
          <p:spPr>
            <a:xfrm>
              <a:off x="-1584" y="864"/>
              <a:ext cx="2304" cy="2304"/>
            </a:xfrm>
            <a:custGeom>
              <a:avLst/>
              <a:gdLst>
                <a:gd name="txL" fmla="*/ 44083 w 64000"/>
                <a:gd name="txT" fmla="*/ -29639 h 64000"/>
                <a:gd name="txR" fmla="*/ 44083 w 64000"/>
                <a:gd name="txB" fmla="*/ 29639 h 64000"/>
              </a:gdLst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txL" t="txT" r="txR" b="txB"/>
              <a:pathLst>
                <a:path w="64000" h="64000">
                  <a:moveTo>
                    <a:pt x="44083" y="2368"/>
                  </a:moveTo>
                  <a:cubicBezTo>
                    <a:pt x="56127" y="7280"/>
                    <a:pt x="64000" y="18993"/>
                    <a:pt x="64000" y="32000"/>
                  </a:cubicBezTo>
                  <a:cubicBezTo>
                    <a:pt x="64000" y="45006"/>
                    <a:pt x="56127" y="56719"/>
                    <a:pt x="44083" y="61631"/>
                  </a:cubicBezTo>
                  <a:cubicBezTo>
                    <a:pt x="44082" y="61631"/>
                    <a:pt x="44082" y="61631"/>
                    <a:pt x="44082" y="61631"/>
                  </a:cubicBezTo>
                  <a:lnTo>
                    <a:pt x="44083" y="61632"/>
                  </a:lnTo>
                  <a:lnTo>
                    <a:pt x="44083" y="2368"/>
                  </a:lnTo>
                  <a:lnTo>
                    <a:pt x="44082" y="2368"/>
                  </a:lnTo>
                  <a:cubicBezTo>
                    <a:pt x="44082" y="2368"/>
                    <a:pt x="44082" y="2368"/>
                    <a:pt x="44083" y="2368"/>
                  </a:cubicBezTo>
                  <a:close/>
                </a:path>
              </a:pathLst>
            </a:custGeom>
            <a:solidFill>
              <a:schemeClr val="accent2">
                <a:alpha val="100000"/>
              </a:scheme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2058" name="AutoShape 5"/>
            <p:cNvSpPr/>
            <p:nvPr/>
          </p:nvSpPr>
          <p:spPr>
            <a:xfrm>
              <a:off x="-2030" y="192"/>
              <a:ext cx="2544" cy="2544"/>
            </a:xfrm>
            <a:custGeom>
              <a:avLst/>
              <a:gdLst>
                <a:gd name="txL" fmla="*/ 50994 w 64000"/>
                <a:gd name="txT" fmla="*/ -25761 h 64000"/>
                <a:gd name="txR" fmla="*/ 50994 w 64000"/>
                <a:gd name="txB" fmla="*/ 25761 h 64000"/>
              </a:gdLst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txL" t="txT" r="txR" b="txB"/>
              <a:pathLst>
                <a:path w="64000" h="64000">
                  <a:moveTo>
                    <a:pt x="50994" y="6246"/>
                  </a:moveTo>
                  <a:cubicBezTo>
                    <a:pt x="59172" y="12279"/>
                    <a:pt x="64000" y="21837"/>
                    <a:pt x="64000" y="32000"/>
                  </a:cubicBezTo>
                  <a:cubicBezTo>
                    <a:pt x="64000" y="42162"/>
                    <a:pt x="59172" y="51720"/>
                    <a:pt x="50994" y="57753"/>
                  </a:cubicBezTo>
                  <a:cubicBezTo>
                    <a:pt x="50993" y="57753"/>
                    <a:pt x="50993" y="57753"/>
                    <a:pt x="50993" y="57753"/>
                  </a:cubicBezTo>
                  <a:lnTo>
                    <a:pt x="50994" y="57754"/>
                  </a:lnTo>
                  <a:lnTo>
                    <a:pt x="50994" y="6246"/>
                  </a:lnTo>
                  <a:lnTo>
                    <a:pt x="50993" y="6246"/>
                  </a:lnTo>
                  <a:cubicBezTo>
                    <a:pt x="50993" y="6246"/>
                    <a:pt x="50993" y="6246"/>
                    <a:pt x="50994" y="6246"/>
                  </a:cubicBezTo>
                  <a:close/>
                </a:path>
              </a:pathLst>
            </a:custGeom>
            <a:solidFill>
              <a:schemeClr val="hlink">
                <a:alpha val="100000"/>
              </a:scheme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</p:grpSp>
      <p:sp>
        <p:nvSpPr>
          <p:cNvPr id="10246" name="Rectangle 6"/>
          <p:cNvSpPr>
            <a:spLocks noGrp="1" noChangeArrowheads="1"/>
          </p:cNvSpPr>
          <p:nvPr>
            <p:ph type="ctrTitle"/>
          </p:nvPr>
        </p:nvSpPr>
        <p:spPr>
          <a:xfrm>
            <a:off x="1443038" y="985838"/>
            <a:ext cx="7239000" cy="1444625"/>
          </a:xfrm>
        </p:spPr>
        <p:txBody>
          <a:bodyPr/>
          <a:lstStyle>
            <a:lvl1pPr>
              <a:defRPr sz="4000"/>
            </a:lvl1pPr>
          </a:lstStyle>
          <a:p>
            <a:pPr lvl="0"/>
            <a:r>
              <a:rPr lang="en-US" altLang="en-US" noProof="0"/>
              <a:t>Click to edit Master title style</a:t>
            </a:r>
            <a:endParaRPr lang="en-US" altLang="en-US" noProof="0"/>
          </a:p>
        </p:txBody>
      </p:sp>
      <p:sp>
        <p:nvSpPr>
          <p:cNvPr id="10247" name="Rectangle 7"/>
          <p:cNvSpPr>
            <a:spLocks noGrp="1" noChangeArrowheads="1"/>
          </p:cNvSpPr>
          <p:nvPr>
            <p:ph type="subTitle" idx="1"/>
          </p:nvPr>
        </p:nvSpPr>
        <p:spPr>
          <a:xfrm>
            <a:off x="1443038" y="3427413"/>
            <a:ext cx="7239000" cy="1752600"/>
          </a:xfrm>
        </p:spPr>
        <p:txBody>
          <a:bodyPr/>
          <a:lstStyle>
            <a:lvl1pPr marL="0" indent="0">
              <a:buFont typeface="Wingdings" panose="05000000000000000000" pitchFamily="2" charset="2"/>
              <a:buNone/>
              <a:defRPr/>
            </a:lvl1pPr>
          </a:lstStyle>
          <a:p>
            <a:pPr lvl="0"/>
            <a:r>
              <a:rPr lang="en-US" altLang="en-US" noProof="0"/>
              <a:t>Click to edit Master subtitle style</a:t>
            </a:r>
            <a:endParaRPr lang="en-US" altLang="en-US" noProof="0"/>
          </a:p>
        </p:txBody>
      </p:sp>
      <p:sp>
        <p:nvSpPr>
          <p:cNvPr id="15" name="Rectangle 8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Verdana" panose="020B0604030504040204" pitchFamily="34" charset="0"/>
              <a:ea typeface="+mn-ea"/>
              <a:cs typeface="+mn-cs"/>
            </a:endParaRPr>
          </a:p>
        </p:txBody>
      </p:sp>
      <p:sp>
        <p:nvSpPr>
          <p:cNvPr id="16" name="Rectangle 9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Verdana" panose="020B0604030504040204" pitchFamily="34" charset="0"/>
              <a:ea typeface="+mn-ea"/>
              <a:cs typeface="+mn-cs"/>
            </a:endParaRPr>
          </a:p>
        </p:txBody>
      </p:sp>
      <p:sp>
        <p:nvSpPr>
          <p:cNvPr id="17" name="Rectangle 1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8D387002-3E1A-46B9-AC4E-C66046C3BF43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Verdana" panose="020B0604030504040204" pitchFamily="34" charset="0"/>
                <a:ea typeface="+mn-ea"/>
                <a:cs typeface="+mn-cs"/>
              </a:rPr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Verdana" panose="020B060403050404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Verdana" panose="020B060403050404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Verdana" panose="020B060403050404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94A952E8-73A3-4087-B34E-5B8A33077977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Verdana" panose="020B0604030504040204" pitchFamily="34" charset="0"/>
                <a:ea typeface="+mn-ea"/>
                <a:cs typeface="+mn-cs"/>
              </a:rPr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Verdana" panose="020B060403050404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6413" y="301625"/>
            <a:ext cx="1827212" cy="564038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0013" y="301625"/>
            <a:ext cx="5334000" cy="564038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Verdana" panose="020B060403050404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Verdana" panose="020B060403050404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94A952E8-73A3-4087-B34E-5B8A33077977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Verdana" panose="020B0604030504040204" pitchFamily="34" charset="0"/>
                <a:ea typeface="+mn-ea"/>
                <a:cs typeface="+mn-cs"/>
              </a:rPr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Verdana" panose="020B060403050404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Verdana" panose="020B060403050404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Verdana" panose="020B060403050404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94A952E8-73A3-4087-B34E-5B8A33077977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Verdana" panose="020B0604030504040204" pitchFamily="34" charset="0"/>
                <a:ea typeface="+mn-ea"/>
                <a:cs typeface="+mn-cs"/>
              </a:rPr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Verdana" panose="020B060403050404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Verdana" panose="020B060403050404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Verdana" panose="020B060403050404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94A952E8-73A3-4087-B34E-5B8A33077977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Verdana" panose="020B0604030504040204" pitchFamily="34" charset="0"/>
                <a:ea typeface="+mn-ea"/>
                <a:cs typeface="+mn-cs"/>
              </a:rPr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Verdana" panose="020B060403050404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0013" y="1827213"/>
            <a:ext cx="3579812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02225" y="1827213"/>
            <a:ext cx="35814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Verdana" panose="020B0604030504040204" pitchFamily="34" charset="0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Verdana" panose="020B0604030504040204" pitchFamily="34" charset="0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94A952E8-73A3-4087-B34E-5B8A33077977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Verdana" panose="020B0604030504040204" pitchFamily="34" charset="0"/>
                <a:ea typeface="+mn-ea"/>
                <a:cs typeface="+mn-cs"/>
              </a:rPr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Verdana" panose="020B060403050404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Verdana" panose="020B0604030504040204" pitchFamily="34" charset="0"/>
              <a:ea typeface="+mn-ea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Verdana" panose="020B0604030504040204" pitchFamily="34" charset="0"/>
              <a:ea typeface="+mn-ea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94A952E8-73A3-4087-B34E-5B8A33077977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Verdana" panose="020B0604030504040204" pitchFamily="34" charset="0"/>
                <a:ea typeface="+mn-ea"/>
                <a:cs typeface="+mn-cs"/>
              </a:rPr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Verdana" panose="020B060403050404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Verdana" panose="020B0604030504040204" pitchFamily="34" charset="0"/>
              <a:ea typeface="+mn-ea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Verdana" panose="020B0604030504040204" pitchFamily="34" charset="0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94A952E8-73A3-4087-B34E-5B8A33077977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Verdana" panose="020B0604030504040204" pitchFamily="34" charset="0"/>
                <a:ea typeface="+mn-ea"/>
                <a:cs typeface="+mn-cs"/>
              </a:rPr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Verdana" panose="020B060403050404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Verdana" panose="020B0604030504040204" pitchFamily="34" charset="0"/>
              <a:ea typeface="+mn-ea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Verdana" panose="020B0604030504040204" pitchFamily="34" charset="0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94A952E8-73A3-4087-B34E-5B8A33077977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Verdana" panose="020B0604030504040204" pitchFamily="34" charset="0"/>
                <a:ea typeface="+mn-ea"/>
                <a:cs typeface="+mn-cs"/>
              </a:rPr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Verdana" panose="020B060403050404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Verdana" panose="020B0604030504040204" pitchFamily="34" charset="0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Verdana" panose="020B0604030504040204" pitchFamily="34" charset="0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94A952E8-73A3-4087-B34E-5B8A33077977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Verdana" panose="020B0604030504040204" pitchFamily="34" charset="0"/>
                <a:ea typeface="+mn-ea"/>
                <a:cs typeface="+mn-cs"/>
              </a:rPr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Verdana" panose="020B060403050404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 vert="horz" wrap="square" lIns="91440" tIns="45720" rIns="91440" bIns="45720" numCol="1" anchor="t" anchorCtr="0" compatLnSpc="1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anose="05000000000000000000" pitchFamily="2" charset="2"/>
              <a:buNone/>
              <a:defRPr/>
            </a:pPr>
            <a:endParaRPr kumimoji="0" lang="en-US" sz="3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Verdana" panose="020B0604030504040204" pitchFamily="34" charset="0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Verdana" panose="020B0604030504040204" pitchFamily="34" charset="0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94A952E8-73A3-4087-B34E-5B8A33077977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Verdana" panose="020B0604030504040204" pitchFamily="34" charset="0"/>
                <a:ea typeface="+mn-ea"/>
                <a:cs typeface="+mn-cs"/>
              </a:rPr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Verdana" panose="020B060403050404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grpSp>
        <p:nvGrpSpPr>
          <p:cNvPr id="1026" name="Group 2"/>
          <p:cNvGrpSpPr/>
          <p:nvPr/>
        </p:nvGrpSpPr>
        <p:grpSpPr>
          <a:xfrm>
            <a:off x="-3238500" y="0"/>
            <a:ext cx="11925300" cy="3810000"/>
            <a:chOff x="-2040" y="0"/>
            <a:chExt cx="7512" cy="2400"/>
          </a:xfrm>
        </p:grpSpPr>
        <p:sp>
          <p:nvSpPr>
            <p:cNvPr id="1032" name="AutoShape 3"/>
            <p:cNvSpPr/>
            <p:nvPr/>
          </p:nvSpPr>
          <p:spPr>
            <a:xfrm>
              <a:off x="-2040" y="432"/>
              <a:ext cx="2592" cy="1968"/>
            </a:xfrm>
            <a:custGeom>
              <a:avLst/>
              <a:gdLst>
                <a:gd name="txL" fmla="*/ 50296 w 64000"/>
                <a:gd name="txT" fmla="*/ -26244 h 64000"/>
                <a:gd name="txR" fmla="*/ 50296 w 64000"/>
                <a:gd name="txB" fmla="*/ 26244 h 64000"/>
              </a:gdLst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txL" t="txT" r="txR" b="txB"/>
              <a:pathLst>
                <a:path w="64000" h="64000">
                  <a:moveTo>
                    <a:pt x="50296" y="5746"/>
                  </a:moveTo>
                  <a:cubicBezTo>
                    <a:pt x="58882" y="11730"/>
                    <a:pt x="64000" y="21534"/>
                    <a:pt x="64000" y="32000"/>
                  </a:cubicBezTo>
                  <a:cubicBezTo>
                    <a:pt x="64000" y="42465"/>
                    <a:pt x="58882" y="52269"/>
                    <a:pt x="50296" y="58253"/>
                  </a:cubicBezTo>
                  <a:cubicBezTo>
                    <a:pt x="50296" y="58253"/>
                    <a:pt x="50296" y="58253"/>
                    <a:pt x="50295" y="58253"/>
                  </a:cubicBezTo>
                  <a:lnTo>
                    <a:pt x="50296" y="58254"/>
                  </a:lnTo>
                  <a:lnTo>
                    <a:pt x="50296" y="5746"/>
                  </a:lnTo>
                  <a:lnTo>
                    <a:pt x="50295" y="5746"/>
                  </a:lnTo>
                  <a:cubicBezTo>
                    <a:pt x="50296" y="5746"/>
                    <a:pt x="50296" y="5746"/>
                    <a:pt x="50296" y="5746"/>
                  </a:cubicBezTo>
                  <a:close/>
                </a:path>
              </a:pathLst>
            </a:custGeom>
            <a:solidFill>
              <a:schemeClr val="accent2">
                <a:alpha val="100000"/>
              </a:scheme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1033" name="AutoShape 4"/>
            <p:cNvSpPr/>
            <p:nvPr/>
          </p:nvSpPr>
          <p:spPr>
            <a:xfrm>
              <a:off x="-1528" y="0"/>
              <a:ext cx="1949" cy="1987"/>
            </a:xfrm>
            <a:custGeom>
              <a:avLst/>
              <a:gdLst>
                <a:gd name="txL" fmla="*/ 50077 w 64000"/>
                <a:gd name="txT" fmla="*/ -26412 h 64000"/>
                <a:gd name="txR" fmla="*/ 50077 w 64000"/>
                <a:gd name="txB" fmla="*/ 26412 h 64000"/>
              </a:gdLst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txL" t="txT" r="txR" b="txB"/>
              <a:pathLst>
                <a:path w="64000" h="64000">
                  <a:moveTo>
                    <a:pt x="50077" y="5595"/>
                  </a:moveTo>
                  <a:cubicBezTo>
                    <a:pt x="58790" y="11560"/>
                    <a:pt x="64000" y="21440"/>
                    <a:pt x="64000" y="32000"/>
                  </a:cubicBezTo>
                  <a:cubicBezTo>
                    <a:pt x="64000" y="42559"/>
                    <a:pt x="58790" y="52439"/>
                    <a:pt x="50077" y="58404"/>
                  </a:cubicBezTo>
                  <a:cubicBezTo>
                    <a:pt x="50077" y="58404"/>
                    <a:pt x="50077" y="58404"/>
                    <a:pt x="50076" y="58404"/>
                  </a:cubicBezTo>
                  <a:lnTo>
                    <a:pt x="50077" y="58405"/>
                  </a:lnTo>
                  <a:lnTo>
                    <a:pt x="50077" y="5595"/>
                  </a:lnTo>
                  <a:lnTo>
                    <a:pt x="50076" y="5595"/>
                  </a:lnTo>
                  <a:cubicBezTo>
                    <a:pt x="50077" y="5595"/>
                    <a:pt x="50077" y="5595"/>
                    <a:pt x="50077" y="5595"/>
                  </a:cubicBezTo>
                  <a:close/>
                </a:path>
              </a:pathLst>
            </a:custGeom>
            <a:solidFill>
              <a:schemeClr val="hlink">
                <a:alpha val="100000"/>
              </a:scheme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1034" name="Line 5"/>
            <p:cNvSpPr/>
            <p:nvPr/>
          </p:nvSpPr>
          <p:spPr>
            <a:xfrm>
              <a:off x="864" y="960"/>
              <a:ext cx="4608" cy="0"/>
            </a:xfrm>
            <a:prstGeom prst="line">
              <a:avLst/>
            </a:prstGeom>
            <a:ln w="12700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</p:grpSp>
      <p:sp>
        <p:nvSpPr>
          <p:cNvPr id="1027" name="Rectangle 6"/>
          <p:cNvSpPr>
            <a:spLocks noGrp="1"/>
          </p:cNvSpPr>
          <p:nvPr>
            <p:ph type="title"/>
          </p:nvPr>
        </p:nvSpPr>
        <p:spPr>
          <a:xfrm>
            <a:off x="1370013" y="301625"/>
            <a:ext cx="7313612" cy="1143000"/>
          </a:xfrm>
          <a:prstGeom prst="rect">
            <a:avLst/>
          </a:prstGeom>
          <a:noFill/>
          <a:ln w="9525">
            <a:noFill/>
          </a:ln>
        </p:spPr>
        <p:txBody>
          <a:bodyPr anchor="b" anchorCtr="0"/>
          <a:p>
            <a:pPr lvl="0"/>
            <a:r>
              <a:rPr lang="en-US" altLang="en-US" dirty="0"/>
              <a:t>Click to edit Master title style</a:t>
            </a:r>
            <a:endParaRPr lang="en-US" altLang="en-US" dirty="0"/>
          </a:p>
        </p:txBody>
      </p:sp>
      <p:sp>
        <p:nvSpPr>
          <p:cNvPr id="1028" name="Rectangle 7"/>
          <p:cNvSpPr>
            <a:spLocks noGrp="1"/>
          </p:cNvSpPr>
          <p:nvPr>
            <p:ph type="body" idx="1"/>
          </p:nvPr>
        </p:nvSpPr>
        <p:spPr>
          <a:xfrm>
            <a:off x="1370013" y="1827213"/>
            <a:ext cx="7313612" cy="4114800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rPr lang="en-US" altLang="en-US" dirty="0"/>
              <a:t>Click to edit Master text styles</a:t>
            </a:r>
            <a:endParaRPr lang="en-US" altLang="en-US" dirty="0"/>
          </a:p>
          <a:p>
            <a:pPr lvl="1"/>
            <a:r>
              <a:rPr lang="en-US" altLang="en-US" dirty="0"/>
              <a:t>Second level</a:t>
            </a:r>
            <a:endParaRPr lang="en-US" altLang="en-US" dirty="0"/>
          </a:p>
          <a:p>
            <a:pPr lvl="2"/>
            <a:r>
              <a:rPr lang="en-US" altLang="en-US" dirty="0"/>
              <a:t>Third level</a:t>
            </a:r>
            <a:endParaRPr lang="en-US" altLang="en-US" dirty="0"/>
          </a:p>
          <a:p>
            <a:pPr lvl="3"/>
            <a:r>
              <a:rPr lang="en-US" altLang="en-US" dirty="0"/>
              <a:t>Fourth level</a:t>
            </a:r>
            <a:endParaRPr lang="en-US" altLang="en-US" dirty="0"/>
          </a:p>
          <a:p>
            <a:pPr lvl="4"/>
            <a:r>
              <a:rPr lang="en-US" altLang="en-US" dirty="0"/>
              <a:t>Fifth level</a:t>
            </a:r>
            <a:endParaRPr lang="en-US" altLang="en-US" dirty="0"/>
          </a:p>
        </p:txBody>
      </p:sp>
      <p:sp>
        <p:nvSpPr>
          <p:cNvPr id="9224" name="Rectangle 8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 eaLnBrk="1" hangingPunct="1">
              <a:defRPr sz="120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Verdana" panose="020B0604030504040204" pitchFamily="34" charset="0"/>
              <a:ea typeface="+mn-ea"/>
              <a:cs typeface="+mn-cs"/>
            </a:endParaRPr>
          </a:p>
        </p:txBody>
      </p:sp>
      <p:sp>
        <p:nvSpPr>
          <p:cNvPr id="9225" name="Rectangle 9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 algn="ctr" eaLnBrk="1" hangingPunct="1">
              <a:defRPr sz="1200"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Verdana" panose="020B0604030504040204" pitchFamily="34" charset="0"/>
              <a:ea typeface="+mn-ea"/>
              <a:cs typeface="+mn-cs"/>
            </a:endParaRPr>
          </a:p>
        </p:txBody>
      </p:sp>
      <p:sp>
        <p:nvSpPr>
          <p:cNvPr id="9226" name="Rectangle 1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 algn="r" eaLnBrk="1" hangingPunct="1">
              <a:defRPr sz="1200"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94A952E8-73A3-4087-B34E-5B8A33077977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Verdana" panose="020B0604030504040204" pitchFamily="34" charset="0"/>
                <a:ea typeface="+mn-ea"/>
                <a:cs typeface="+mn-cs"/>
              </a:rPr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Verdana" panose="020B0604030504040204" pitchFamily="34" charset="0"/>
              <a:ea typeface="+mn-ea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panose="020B0604020202020204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panose="020B0604020202020204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panose="020B0604020202020204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panose="020B060402020202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panose="020B060402020202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panose="020B060402020202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panose="020B060402020202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anose="05000000000000000000" pitchFamily="2" charset="2"/>
        <a:buChar char="¡"/>
        <a:defRPr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anose="05000000000000000000" pitchFamily="2" charset="2"/>
        <a:buChar char="l"/>
        <a:defRPr sz="25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65000"/>
        <a:buFont typeface="Wingdings" panose="05000000000000000000" pitchFamily="2" charset="2"/>
        <a:buChar char="¡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anose="05000000000000000000" pitchFamily="2" charset="2"/>
        <a:buChar char="l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anose="05000000000000000000" pitchFamily="2" charset="2"/>
        <a:buChar char="¡"/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hyperlink" Target="https://www.pewresearch.org/topics/generations-and-age/" TargetMode="External"/><Relationship Id="rId1" Type="http://schemas.openxmlformats.org/officeDocument/2006/relationships/hyperlink" Target="http://en.wikipedia.org/wiki/List_of_generations" TargetMode="Externa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074" name="Rectangle 2"/>
          <p:cNvSpPr>
            <a:spLocks noGrp="1"/>
          </p:cNvSpPr>
          <p:nvPr>
            <p:ph type="ctrTitle"/>
          </p:nvPr>
        </p:nvSpPr>
        <p:spPr>
          <a:ln/>
        </p:spPr>
        <p:txBody>
          <a:bodyPr vert="horz" wrap="square" lIns="91440" tIns="45720" rIns="91440" bIns="45720" anchor="b" anchorCtr="0"/>
          <a:p>
            <a:pPr eaLnBrk="1" hangingPunct="1">
              <a:buClrTx/>
              <a:buSzTx/>
              <a:buFontTx/>
            </a:pPr>
            <a:r>
              <a:rPr lang="sr-Latn-CS" altLang="en-US" sz="3600" b="1" kern="1200" dirty="0">
                <a:latin typeface="+mj-lt"/>
                <a:ea typeface="+mj-ea"/>
                <a:cs typeface="+mj-cs"/>
              </a:rPr>
              <a:t>PRISTUPI</a:t>
            </a:r>
            <a:r>
              <a:rPr lang="en-US" altLang="en-US" sz="3600" b="1" kern="1200" dirty="0">
                <a:latin typeface="+mj-lt"/>
                <a:ea typeface="+mj-ea"/>
                <a:cs typeface="+mj-cs"/>
              </a:rPr>
              <a:t> I </a:t>
            </a:r>
            <a:r>
              <a:rPr lang="sr-Latn-CS" altLang="en-US" sz="3600" b="1" kern="1200" dirty="0">
                <a:latin typeface="+mj-lt"/>
                <a:ea typeface="+mj-ea"/>
                <a:cs typeface="+mj-cs"/>
              </a:rPr>
              <a:t>KONCEPTI</a:t>
            </a:r>
            <a:br>
              <a:rPr lang="sr-Latn-CS" altLang="en-US" sz="3600" b="1" kern="1200" dirty="0">
                <a:latin typeface="+mj-lt"/>
                <a:ea typeface="+mj-ea"/>
                <a:cs typeface="+mj-cs"/>
              </a:rPr>
            </a:br>
            <a:r>
              <a:rPr lang="sr-Latn-CS" altLang="en-US" sz="3600" b="1" kern="1200" dirty="0">
                <a:latin typeface="+mj-lt"/>
                <a:ea typeface="+mj-ea"/>
                <a:cs typeface="+mj-cs"/>
              </a:rPr>
              <a:t>U PROUČAVANJU MLADIH</a:t>
            </a:r>
            <a:endParaRPr lang="en-US" altLang="en-US" sz="3600" b="1" kern="1200" dirty="0">
              <a:latin typeface="+mj-lt"/>
              <a:ea typeface="+mj-ea"/>
              <a:cs typeface="+mj-cs"/>
            </a:endParaRPr>
          </a:p>
        </p:txBody>
      </p:sp>
      <p:sp>
        <p:nvSpPr>
          <p:cNvPr id="3075" name="Rectangle 3"/>
          <p:cNvSpPr>
            <a:spLocks noGrp="1"/>
          </p:cNvSpPr>
          <p:nvPr>
            <p:ph type="subTitle" idx="1"/>
          </p:nvPr>
        </p:nvSpPr>
        <p:spPr>
          <a:xfrm>
            <a:off x="1066800" y="3352800"/>
            <a:ext cx="7239000" cy="1752600"/>
          </a:xfrm>
          <a:ln/>
        </p:spPr>
        <p:txBody>
          <a:bodyPr vert="horz" wrap="square" lIns="91440" tIns="45720" rIns="91440" bIns="45720" anchor="t" anchorCtr="0"/>
          <a:p>
            <a:pPr eaLnBrk="1" hangingPunct="1">
              <a:buSzPct val="70000"/>
            </a:pPr>
            <a:r>
              <a:rPr lang="en-US" altLang="en-US" kern="1200" dirty="0">
                <a:latin typeface="+mn-lt"/>
                <a:ea typeface="+mn-ea"/>
                <a:cs typeface="+mn-cs"/>
              </a:rPr>
              <a:t>Smiljka </a:t>
            </a:r>
            <a:r>
              <a:rPr lang="sr-Latn-CS" altLang="en-US" kern="1200" dirty="0">
                <a:latin typeface="+mn-lt"/>
                <a:ea typeface="+mn-ea"/>
                <a:cs typeface="+mn-cs"/>
              </a:rPr>
              <a:t>Tomanović</a:t>
            </a:r>
            <a:endParaRPr lang="sr-Latn-CS" altLang="en-US" kern="1200" dirty="0">
              <a:latin typeface="+mn-lt"/>
              <a:ea typeface="+mn-ea"/>
              <a:cs typeface="+mn-cs"/>
            </a:endParaRPr>
          </a:p>
          <a:p>
            <a:pPr eaLnBrk="1" hangingPunct="1">
              <a:buSzPct val="70000"/>
            </a:pPr>
            <a:endParaRPr lang="en-US" altLang="en-US" kern="1200" dirty="0"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2290" name="Rectangle 2"/>
          <p:cNvSpPr>
            <a:spLocks noGrp="1"/>
          </p:cNvSpPr>
          <p:nvPr>
            <p:ph type="title"/>
          </p:nvPr>
        </p:nvSpPr>
        <p:spPr>
          <a:ln/>
        </p:spPr>
        <p:txBody>
          <a:bodyPr vert="horz" wrap="square" lIns="91440" tIns="45720" rIns="91440" bIns="45720" anchor="b" anchorCtr="0"/>
          <a:p>
            <a:pPr eaLnBrk="1" hangingPunct="1"/>
            <a:r>
              <a:rPr lang="sr-Latn-CS" altLang="en-US" dirty="0"/>
              <a:t>Debate o tranziciji u odraslost</a:t>
            </a:r>
            <a:endParaRPr lang="en-US" altLang="en-US" dirty="0"/>
          </a:p>
        </p:txBody>
      </p:sp>
      <p:sp>
        <p:nvSpPr>
          <p:cNvPr id="12291" name="Rectangle 3"/>
          <p:cNvSpPr>
            <a:spLocks noGrp="1" noChangeArrowheads="1"/>
          </p:cNvSpPr>
          <p:nvPr>
            <p:ph idx="1"/>
          </p:nvPr>
        </p:nvSpPr>
        <p:spPr>
          <a:xfrm>
            <a:off x="1370013" y="1981200"/>
            <a:ext cx="7313613" cy="3960813"/>
          </a:xfrm>
        </p:spPr>
        <p:txBody>
          <a:bodyPr vert="horz" wrap="square" lIns="91440" tIns="45720" rIns="91440" bIns="45720" numCol="1" anchor="t" anchorCtr="0" compatLnSpc="1"/>
          <a:p>
            <a:pPr marL="609600" indent="-609600" eaLnBrk="1" hangingPunct="1"/>
            <a:r>
              <a:rPr lang="sr-Latn-CS" altLang="en-US" sz="2800" u="sng" dirty="0">
                <a:latin typeface="Arial" panose="020B0604020202020204" pitchFamily="34" charset="0"/>
                <a:cs typeface="Arial" panose="020B0604020202020204" pitchFamily="34" charset="0"/>
              </a:rPr>
              <a:t>Demografska teza</a:t>
            </a:r>
            <a:r>
              <a:rPr lang="en-US" altLang="en-US" sz="2800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sr-Latn-CS" alt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o heterogenizaciji životnog toka</a:t>
            </a:r>
            <a:r>
              <a:rPr lang="en-US" alt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-</a:t>
            </a:r>
            <a:r>
              <a:rPr lang="sr-Latn-CS" altLang="en-US" sz="2800" dirty="0">
                <a:latin typeface="Arial" panose="020B0604020202020204" pitchFamily="34" charset="0"/>
                <a:cs typeface="Arial" panose="020B0604020202020204" pitchFamily="34" charset="0"/>
              </a:rPr>
              <a:t>opovrgnuta i u razvijenim zemljama i u zemljama u razvoju</a:t>
            </a:r>
            <a:r>
              <a:rPr lang="en-US" altLang="en-US" sz="2800" dirty="0">
                <a:latin typeface="Arial" panose="020B0604020202020204" pitchFamily="34" charset="0"/>
                <a:cs typeface="Arial" panose="020B0604020202020204" pitchFamily="34" charset="0"/>
              </a:rPr>
              <a:t>; </a:t>
            </a:r>
            <a:r>
              <a:rPr lang="sr-Latn-CS" altLang="en-US" sz="2800" dirty="0">
                <a:latin typeface="Arial" panose="020B0604020202020204" pitchFamily="34" charset="0"/>
                <a:cs typeface="Arial" panose="020B0604020202020204" pitchFamily="34" charset="0"/>
              </a:rPr>
              <a:t>u postsocijalističkim državama - „kultura odlaganja“ ili „zamrznute tranzicije“ </a:t>
            </a:r>
            <a:endParaRPr lang="en-US" alt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09600" indent="-609600" eaLnBrk="1" hangingPunct="1">
              <a:lnSpc>
                <a:spcPct val="80000"/>
              </a:lnSpc>
              <a:buClr>
                <a:srgbClr val="0000CC"/>
              </a:buClr>
            </a:pPr>
            <a:r>
              <a:rPr lang="sr-Latn-CS" altLang="en-US" sz="2800" u="sng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Sociološka teza</a:t>
            </a:r>
            <a:r>
              <a:rPr lang="sr-Latn-CS" altLang="en-US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destandardizacija životnih putanji zbog individualizacije i detradicionalizacije</a:t>
            </a:r>
            <a:endParaRPr lang="sr-Latn-CS" altLang="en-US" sz="28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09600" indent="-609600" eaLnBrk="1" hangingPunct="1">
              <a:lnSpc>
                <a:spcPct val="80000"/>
              </a:lnSpc>
              <a:buClr>
                <a:srgbClr val="0000CC"/>
              </a:buClr>
            </a:pPr>
            <a:r>
              <a:rPr lang="sr-Latn-CS" altLang="en-US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Rezultati istraživanja pokazuju da većina mladih ima u suštini relativno standardne putanje prelaska u odraslost.</a:t>
            </a:r>
            <a:endParaRPr lang="en-US" alt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09600" indent="-609600" eaLnBrk="1" hangingPunct="1">
              <a:buFont typeface="Wingdings" panose="05000000000000000000" pitchFamily="2" charset="2"/>
              <a:buAutoNum type="arabicPeriod"/>
            </a:pPr>
            <a:endParaRPr lang="en-US" altLang="en-US" dirty="0"/>
          </a:p>
          <a:p>
            <a:pPr marL="609600" indent="-609600" eaLnBrk="1" hangingPunct="1">
              <a:buFont typeface="Wingdings" panose="05000000000000000000" pitchFamily="2" charset="2"/>
              <a:buAutoNum type="arabicPeriod"/>
            </a:pPr>
            <a:endParaRPr lang="en-US" alt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3314" name="Rectangle 2"/>
          <p:cNvSpPr>
            <a:spLocks noGrp="1"/>
          </p:cNvSpPr>
          <p:nvPr>
            <p:ph type="title"/>
          </p:nvPr>
        </p:nvSpPr>
        <p:spPr>
          <a:ln/>
        </p:spPr>
        <p:txBody>
          <a:bodyPr vert="horz" wrap="square" lIns="91440" tIns="45720" rIns="91440" bIns="45720" anchor="b" anchorCtr="0"/>
          <a:p>
            <a:pPr algn="ctr" eaLnBrk="1" hangingPunct="1"/>
            <a:r>
              <a:rPr lang="en-US" altLang="en-US" b="1" dirty="0"/>
              <a:t>Novi pristupi  </a:t>
            </a:r>
            <a:r>
              <a:rPr lang="sr-Latn-CS" altLang="en-US" b="1" dirty="0"/>
              <a:t>- Životni tok</a:t>
            </a:r>
            <a:endParaRPr lang="en-US" altLang="en-US" b="1" dirty="0"/>
          </a:p>
        </p:txBody>
      </p:sp>
      <p:sp>
        <p:nvSpPr>
          <p:cNvPr id="13315" name="Rectangle 3"/>
          <p:cNvSpPr>
            <a:spLocks noGrp="1"/>
          </p:cNvSpPr>
          <p:nvPr>
            <p:ph idx="1"/>
          </p:nvPr>
        </p:nvSpPr>
        <p:spPr>
          <a:ln/>
        </p:spPr>
        <p:txBody>
          <a:bodyPr vert="horz" wrap="square" lIns="91440" tIns="45720" rIns="91440" bIns="45720" anchor="t" anchorCtr="0"/>
          <a:p>
            <a:pPr eaLnBrk="1" hangingPunct="1">
              <a:lnSpc>
                <a:spcPct val="90000"/>
              </a:lnSpc>
            </a:pPr>
            <a:r>
              <a:rPr lang="sr-Latn-CS" altLang="en-US" sz="2800" b="1" dirty="0">
                <a:latin typeface="Arial" panose="020B0604020202020204" pitchFamily="34" charset="0"/>
              </a:rPr>
              <a:t>Životni tok</a:t>
            </a:r>
            <a:r>
              <a:rPr lang="sr-Latn-CS" altLang="en-US" sz="2800" dirty="0">
                <a:latin typeface="Arial" panose="020B0604020202020204" pitchFamily="34" charset="0"/>
              </a:rPr>
              <a:t> - i</a:t>
            </a:r>
            <a:r>
              <a:rPr lang="en-US" altLang="en-US" sz="2800" dirty="0">
                <a:latin typeface="Arial" panose="020B0604020202020204" pitchFamily="34" charset="0"/>
              </a:rPr>
              <a:t>stra</a:t>
            </a:r>
            <a:r>
              <a:rPr lang="sr-Latn-CS" altLang="en-US" sz="2800" dirty="0">
                <a:latin typeface="Arial" panose="020B0604020202020204" pitchFamily="34" charset="0"/>
              </a:rPr>
              <a:t>živanje odnosa između institucionalnih i strukturalnih činilaca i značenja koja im akter pridaje, donoseći na osnovu toga odluke tokom svog života</a:t>
            </a:r>
            <a:endParaRPr lang="hr-HR" altLang="en-US" sz="2800" dirty="0">
              <a:latin typeface="Arial" panose="020B0604020202020204" pitchFamily="34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hr-HR" altLang="en-US" sz="2800" b="1" dirty="0">
                <a:latin typeface="Arial" panose="020B0604020202020204" pitchFamily="34" charset="0"/>
              </a:rPr>
              <a:t>Životni događaji</a:t>
            </a:r>
            <a:r>
              <a:rPr lang="hr-HR" altLang="en-US" sz="2800" dirty="0">
                <a:latin typeface="Arial" panose="020B0604020202020204" pitchFamily="34" charset="0"/>
              </a:rPr>
              <a:t> – markeri prelaska iz jedne životne faze života u drugu, npr. završetak školovanja, ulazak u brak itd. Najvažnije sfere: porodica, obrazovanje, rad</a:t>
            </a:r>
            <a:endParaRPr lang="hr-HR" altLang="en-US" sz="2800" dirty="0">
              <a:latin typeface="Arial" panose="020B0604020202020204" pitchFamily="34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hr-HR" altLang="en-US" sz="2800" b="1" dirty="0">
                <a:latin typeface="Arial" panose="020B0604020202020204" pitchFamily="34" charset="0"/>
              </a:rPr>
              <a:t>Putanja</a:t>
            </a:r>
            <a:r>
              <a:rPr lang="hr-HR" altLang="en-US" sz="2800" dirty="0">
                <a:latin typeface="Arial" panose="020B0604020202020204" pitchFamily="34" charset="0"/>
              </a:rPr>
              <a:t> </a:t>
            </a:r>
            <a:r>
              <a:rPr lang="hr-HR" altLang="en-US" sz="2800" i="1" dirty="0">
                <a:latin typeface="Arial" panose="020B0604020202020204" pitchFamily="34" charset="0"/>
              </a:rPr>
              <a:t>(trajektorija)–</a:t>
            </a:r>
            <a:r>
              <a:rPr lang="hr-HR" altLang="en-US" sz="2800" dirty="0">
                <a:latin typeface="Arial" panose="020B0604020202020204" pitchFamily="34" charset="0"/>
              </a:rPr>
              <a:t> redosled životnih događaja</a:t>
            </a:r>
            <a:endParaRPr lang="en-US" altLang="en-US" sz="28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4338" name="Rectangle 2"/>
          <p:cNvSpPr>
            <a:spLocks noGrp="1"/>
          </p:cNvSpPr>
          <p:nvPr>
            <p:ph type="title"/>
          </p:nvPr>
        </p:nvSpPr>
        <p:spPr>
          <a:xfrm>
            <a:off x="571500" y="-685800"/>
            <a:ext cx="8348663" cy="1828800"/>
          </a:xfrm>
          <a:ln/>
        </p:spPr>
        <p:txBody>
          <a:bodyPr vert="horz" wrap="square" lIns="91440" tIns="45720" rIns="91440" bIns="45720" anchor="b" anchorCtr="0"/>
          <a:p>
            <a:pPr algn="ctr" eaLnBrk="1" hangingPunct="1"/>
            <a:r>
              <a:rPr lang="en-US" altLang="en-US" b="1" dirty="0"/>
              <a:t>N</a:t>
            </a:r>
            <a:r>
              <a:rPr lang="sr-Latn-CS" altLang="en-US" b="1" dirty="0"/>
              <a:t>ovi koncepti</a:t>
            </a:r>
            <a:endParaRPr lang="en-US" altLang="en-US" b="1" dirty="0"/>
          </a:p>
        </p:txBody>
      </p:sp>
      <p:sp>
        <p:nvSpPr>
          <p:cNvPr id="10243" name="Rectangle 3"/>
          <p:cNvSpPr>
            <a:spLocks noGrp="1" noChangeArrowheads="1"/>
          </p:cNvSpPr>
          <p:nvPr>
            <p:ph idx="1"/>
          </p:nvPr>
        </p:nvSpPr>
        <p:spPr>
          <a:xfrm>
            <a:off x="349250" y="1524000"/>
            <a:ext cx="8794750" cy="4191000"/>
          </a:xfrm>
        </p:spPr>
        <p:txBody>
          <a:bodyPr vert="horz" wrap="square" lIns="91440" tIns="45720" rIns="91440" bIns="45720" numCol="1" anchor="t" anchorCtr="0" compatLnSpc="1"/>
          <a:p>
            <a:pPr marL="0" indent="0" eaLnBrk="1" hangingPunct="1">
              <a:lnSpc>
                <a:spcPct val="90000"/>
              </a:lnSpc>
              <a:buNone/>
            </a:pPr>
            <a:r>
              <a:rPr lang="hr-HR" alt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Post-adolescencija</a:t>
            </a:r>
            <a:r>
              <a:rPr lang="hr-HR" alt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(produžena adolescencija ili tranzicija)</a:t>
            </a:r>
            <a:endParaRPr lang="hr-HR" altLang="en-US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 eaLnBrk="1" hangingPunct="1">
              <a:lnSpc>
                <a:spcPct val="90000"/>
              </a:lnSpc>
            </a:pPr>
            <a:r>
              <a:rPr lang="hr-HR" altLang="en-US" sz="2200" dirty="0">
                <a:latin typeface="Arial" panose="020B0604020202020204" pitchFamily="34" charset="0"/>
                <a:cs typeface="Arial" panose="020B0604020202020204" pitchFamily="34" charset="0"/>
              </a:rPr>
              <a:t>kombinacija elemenata odraslosti i adolescencije: finansijska nesamostalnost, rezidencijalna samostalost, odbacivanje tradicionalnih putanja odrastanja</a:t>
            </a:r>
            <a:endParaRPr lang="hr-HR" altLang="en-US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 eaLnBrk="1" hangingPunct="1">
              <a:lnSpc>
                <a:spcPct val="90000"/>
              </a:lnSpc>
            </a:pPr>
            <a:r>
              <a:rPr lang="sr-Latn-CS" altLang="en-US" sz="2200" dirty="0">
                <a:latin typeface="Arial" panose="020B0604020202020204" pitchFamily="34" charset="0"/>
                <a:cs typeface="Arial" panose="020B0604020202020204" pitchFamily="34" charset="0"/>
              </a:rPr>
              <a:t>odlaganje obaveza, kao i istraživanje identiteta, isprobavanje mogućnosti vezanih za ljubav i rad, nestabilnost, fokusiranje na sebe i osećanje da se osoba nalazi između adolescencije i odraslosti</a:t>
            </a:r>
            <a:r>
              <a:rPr lang="en-US" alt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altLang="en-US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 eaLnBrk="1" hangingPunct="1">
              <a:lnSpc>
                <a:spcPct val="90000"/>
              </a:lnSpc>
            </a:pPr>
            <a:r>
              <a:rPr lang="en-US" altLang="en-US" sz="2200" dirty="0"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en-US" alt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nastajuća odraslost” </a:t>
            </a:r>
            <a:r>
              <a:rPr lang="en-US" altLang="en-US" sz="2200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altLang="en-US" sz="2200" i="1" dirty="0">
                <a:latin typeface="Arial" panose="020B0604020202020204" pitchFamily="34" charset="0"/>
                <a:cs typeface="Arial" panose="020B0604020202020204" pitchFamily="34" charset="0"/>
              </a:rPr>
              <a:t>emerging adulthood; </a:t>
            </a:r>
            <a:r>
              <a:rPr lang="en-US" altLang="en-US" sz="2200" dirty="0">
                <a:latin typeface="Arial" panose="020B0604020202020204" pitchFamily="34" charset="0"/>
                <a:cs typeface="Arial" panose="020B0604020202020204" pitchFamily="34" charset="0"/>
              </a:rPr>
              <a:t>Arnett)</a:t>
            </a:r>
            <a:endParaRPr lang="en-US" altLang="en-US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 eaLnBrk="1" hangingPunct="1">
              <a:lnSpc>
                <a:spcPct val="90000"/>
              </a:lnSpc>
              <a:buNone/>
            </a:pPr>
            <a:r>
              <a:rPr lang="hr-HR" alt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en-US" alt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r>
              <a:rPr lang="hr-HR" alt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lad odrastao”</a:t>
            </a:r>
            <a:r>
              <a:rPr lang="hr-HR" alt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hr-HR" altLang="en-US" sz="2200" i="1" dirty="0">
                <a:latin typeface="Arial" panose="020B0604020202020204" pitchFamily="34" charset="0"/>
                <a:cs typeface="Arial" panose="020B0604020202020204" pitchFamily="34" charset="0"/>
              </a:rPr>
              <a:t>young adult)</a:t>
            </a:r>
            <a:endParaRPr lang="sr-Latn-CS" altLang="en-US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 eaLnBrk="1" hangingPunct="1">
              <a:lnSpc>
                <a:spcPct val="90000"/>
              </a:lnSpc>
            </a:pPr>
            <a:r>
              <a:rPr lang="sr-Latn-CS" altLang="en-US" sz="2200" dirty="0">
                <a:latin typeface="Arial" panose="020B0604020202020204" pitchFamily="34" charset="0"/>
                <a:cs typeface="Arial" panose="020B0604020202020204" pitchFamily="34" charset="0"/>
              </a:rPr>
              <a:t>individualizacija životnih trajektorija, gubljenje važnosti tradicionalnih identitetskih markera odraslosti, naročito bračnosti i roditeljstva </a:t>
            </a:r>
            <a:endParaRPr lang="en-US" altLang="en-US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 eaLnBrk="1" hangingPunct="1">
              <a:lnSpc>
                <a:spcPct val="90000"/>
              </a:lnSpc>
            </a:pPr>
            <a:r>
              <a:rPr lang="sr-Latn-CS" altLang="en-US" sz="2200" dirty="0">
                <a:latin typeface="Arial" panose="020B0604020202020204" pitchFamily="34" charset="0"/>
                <a:cs typeface="Arial" panose="020B0604020202020204" pitchFamily="34" charset="0"/>
              </a:rPr>
              <a:t>stavlja veći naglasak na strukturalne, naspram individualnih faktora, ne isključujući promene identiteta mlade osobe povezane sa individualizacijom biografija</a:t>
            </a:r>
            <a:r>
              <a:rPr lang="en-US" alt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sr-Latn-CS" altLang="en-US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 eaLnBrk="1" hangingPunct="1">
              <a:lnSpc>
                <a:spcPct val="90000"/>
              </a:lnSpc>
            </a:pPr>
            <a:endParaRPr lang="sr-Latn-CS" altLang="en-US" sz="2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5362" name="Rectangle 2"/>
          <p:cNvSpPr>
            <a:spLocks noGrp="1"/>
          </p:cNvSpPr>
          <p:nvPr>
            <p:ph type="title"/>
          </p:nvPr>
        </p:nvSpPr>
        <p:spPr>
          <a:xfrm>
            <a:off x="1370013" y="247650"/>
            <a:ext cx="7313612" cy="1143000"/>
          </a:xfrm>
          <a:ln/>
        </p:spPr>
        <p:txBody>
          <a:bodyPr vert="horz" wrap="square" lIns="91440" tIns="45720" rIns="91440" bIns="45720" anchor="b" anchorCtr="0"/>
          <a:p>
            <a:pPr marL="685800" indent="-685800" algn="ctr" eaLnBrk="1" hangingPunct="1"/>
            <a:r>
              <a:rPr lang="en-US" altLang="en-US" b="1" dirty="0"/>
              <a:t>Teza o i</a:t>
            </a:r>
            <a:r>
              <a:rPr lang="sr-Latn-CS" altLang="en-US" b="1" dirty="0"/>
              <a:t>ndividualizacij</a:t>
            </a:r>
            <a:r>
              <a:rPr lang="en-US" altLang="en-US" b="1" dirty="0"/>
              <a:t>i</a:t>
            </a:r>
            <a:endParaRPr lang="en-US" altLang="en-US" dirty="0"/>
          </a:p>
        </p:txBody>
      </p:sp>
      <p:sp>
        <p:nvSpPr>
          <p:cNvPr id="18435" name="Rectangle 3"/>
          <p:cNvSpPr>
            <a:spLocks noGrp="1" noChangeArrowheads="1"/>
          </p:cNvSpPr>
          <p:nvPr>
            <p:ph idx="1"/>
          </p:nvPr>
        </p:nvSpPr>
        <p:spPr>
          <a:xfrm>
            <a:off x="1370013" y="1600200"/>
            <a:ext cx="7313613" cy="4341813"/>
          </a:xfrm>
        </p:spPr>
        <p:txBody>
          <a:bodyPr vert="horz" wrap="square" lIns="91440" tIns="45720" rIns="91440" bIns="45720" numCol="1" anchor="t" anchorCtr="0" compatLnSpc="1"/>
          <a:p>
            <a:pPr marL="552450" indent="-552450" eaLnBrk="1" hangingPunct="1">
              <a:lnSpc>
                <a:spcPct val="90000"/>
              </a:lnSpc>
            </a:pPr>
            <a:r>
              <a:rPr lang="hr-HR" altLang="en-US" sz="2800" dirty="0">
                <a:latin typeface="Arial" panose="020B0604020202020204" pitchFamily="34" charset="0"/>
                <a:cs typeface="Arial" panose="020B0604020202020204" pitchFamily="34" charset="0"/>
              </a:rPr>
              <a:t>društva «kasne» ili «visoke» modernosti -unutar procesa </a:t>
            </a:r>
            <a:r>
              <a:rPr lang="hr-HR" alt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refleksivne modernizacije</a:t>
            </a:r>
            <a:r>
              <a:rPr lang="hr-HR" altLang="en-US" sz="28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r-HR" altLang="en-US" sz="2800" dirty="0">
                <a:latin typeface="Arial" panose="020B0604020202020204" pitchFamily="34" charset="0"/>
                <a:cs typeface="Arial" panose="020B0604020202020204" pitchFamily="34" charset="0"/>
              </a:rPr>
              <a:t>- sveobuvatan i dubok proces</a:t>
            </a:r>
            <a:r>
              <a:rPr lang="hr-HR" altLang="en-US" sz="28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r-HR" alt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individualizacije</a:t>
            </a:r>
            <a:r>
              <a:rPr lang="hr-HR" alt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(Gid</a:t>
            </a:r>
            <a:r>
              <a:rPr lang="en-US" altLang="en-US" sz="2800" dirty="0"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r>
              <a:rPr lang="hr-HR" altLang="en-US" sz="2800" dirty="0">
                <a:latin typeface="Arial" panose="020B0604020202020204" pitchFamily="34" charset="0"/>
                <a:cs typeface="Arial" panose="020B0604020202020204" pitchFamily="34" charset="0"/>
              </a:rPr>
              <a:t>ens, Be</a:t>
            </a:r>
            <a:r>
              <a:rPr lang="en-US" altLang="en-US" sz="2800" dirty="0"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lang="hr-HR" altLang="en-US" sz="2800" dirty="0">
                <a:latin typeface="Arial" panose="020B0604020202020204" pitchFamily="34" charset="0"/>
                <a:cs typeface="Arial" panose="020B0604020202020204" pitchFamily="34" charset="0"/>
              </a:rPr>
              <a:t>k)</a:t>
            </a:r>
            <a:endParaRPr lang="hr-HR" alt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52450" indent="-552450" eaLnBrk="1" hangingPunct="1">
              <a:lnSpc>
                <a:spcPct val="90000"/>
              </a:lnSpc>
              <a:buFont typeface="Wingdings" panose="05000000000000000000" pitchFamily="2" charset="2"/>
              <a:buAutoNum type="arabicPeriod"/>
            </a:pPr>
            <a:r>
              <a:rPr lang="sr-Latn-CS" altLang="en-US" sz="2800" dirty="0">
                <a:latin typeface="Arial" panose="020B0604020202020204" pitchFamily="34" charset="0"/>
                <a:cs typeface="Arial" panose="020B0604020202020204" pitchFamily="34" charset="0"/>
              </a:rPr>
              <a:t>Detradicionalizacija: umanjen značaj strukturalnih faktora </a:t>
            </a:r>
            <a:endParaRPr lang="sr-Latn-CS" alt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52450" indent="-552450" eaLnBrk="1" hangingPunct="1">
              <a:lnSpc>
                <a:spcPct val="90000"/>
              </a:lnSpc>
              <a:buFont typeface="Wingdings" panose="05000000000000000000" pitchFamily="2" charset="2"/>
              <a:buAutoNum type="arabicPeriod"/>
            </a:pPr>
            <a:r>
              <a:rPr lang="sr-Latn-CS" altLang="en-US" sz="2800" dirty="0">
                <a:latin typeface="Arial" panose="020B0604020202020204" pitchFamily="34" charset="0"/>
                <a:cs typeface="Arial" panose="020B0604020202020204" pitchFamily="34" charset="0"/>
              </a:rPr>
              <a:t>Destandardizacija – životnih putanji, nelinearnost </a:t>
            </a:r>
            <a:endParaRPr lang="sr-Latn-CS" alt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52450" indent="-552450" eaLnBrk="1" hangingPunct="1">
              <a:lnSpc>
                <a:spcPct val="90000"/>
              </a:lnSpc>
              <a:buFont typeface="Wingdings" panose="05000000000000000000" pitchFamily="2" charset="2"/>
              <a:buAutoNum type="arabicPeriod"/>
            </a:pPr>
            <a:r>
              <a:rPr lang="sr-Latn-CS" altLang="en-US" sz="2800" dirty="0">
                <a:latin typeface="Arial" panose="020B0604020202020204" pitchFamily="34" charset="0"/>
                <a:cs typeface="Arial" panose="020B0604020202020204" pitchFamily="34" charset="0"/>
              </a:rPr>
              <a:t>Samorefleksivnost – stalno preispitivanje i planiranje izbora</a:t>
            </a:r>
            <a:endParaRPr lang="en-US" alt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52450" indent="-552450" eaLnBrk="1" hangingPunct="1">
              <a:lnSpc>
                <a:spcPct val="90000"/>
              </a:lnSpc>
            </a:pPr>
            <a:r>
              <a:rPr lang="en-US" alt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Individualizovane biografije izbora</a:t>
            </a:r>
            <a:endParaRPr lang="en-US" altLang="en-US" sz="2800" i="1" dirty="0"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6386" name="Title 1"/>
          <p:cNvSpPr>
            <a:spLocks noGrp="1"/>
          </p:cNvSpPr>
          <p:nvPr>
            <p:ph type="title"/>
          </p:nvPr>
        </p:nvSpPr>
        <p:spPr>
          <a:ln/>
        </p:spPr>
        <p:txBody>
          <a:bodyPr vert="horz" wrap="square" lIns="91440" tIns="45720" rIns="91440" bIns="45720" anchor="b" anchorCtr="0"/>
          <a:p>
            <a:r>
              <a:rPr lang="en-US" altLang="en-US" b="1" dirty="0"/>
              <a:t>Novi pristupi – kulture mladih </a:t>
            </a:r>
            <a:endParaRPr lang="en-US" altLang="en-US" dirty="0"/>
          </a:p>
        </p:txBody>
      </p:sp>
      <p:sp>
        <p:nvSpPr>
          <p:cNvPr id="16387" name="Content Placeholder 2"/>
          <p:cNvSpPr>
            <a:spLocks noGrp="1"/>
          </p:cNvSpPr>
          <p:nvPr>
            <p:ph idx="1"/>
          </p:nvPr>
        </p:nvSpPr>
        <p:spPr>
          <a:ln/>
        </p:spPr>
        <p:txBody>
          <a:bodyPr vert="horz" wrap="square" lIns="91440" tIns="45720" rIns="91440" bIns="45720" anchor="t" anchorCtr="0"/>
          <a:p>
            <a:pPr>
              <a:buClr>
                <a:srgbClr val="0000CC"/>
              </a:buClr>
            </a:pPr>
            <a:r>
              <a:rPr lang="sr-Latn-RS" altLang="en-US" sz="36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Teorija „novih plemena“ (Bennet)</a:t>
            </a:r>
            <a:endParaRPr lang="sr-Latn-RS" altLang="en-US" sz="36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Clr>
                <a:srgbClr val="0000CC"/>
              </a:buClr>
            </a:pPr>
            <a:r>
              <a:rPr lang="sr-Latn-RS" altLang="en-US" sz="36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Teorije kulturne potrošnje i životnog stila</a:t>
            </a:r>
            <a:endParaRPr lang="sr-Latn-RS" altLang="en-US" sz="36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Clr>
                <a:srgbClr val="0000CC"/>
              </a:buClr>
            </a:pPr>
            <a:r>
              <a:rPr lang="sr-Latn-RS" altLang="en-US" sz="36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Potkulturni kapital i DIY biografije unutar potkultura (Thornton)</a:t>
            </a:r>
            <a:endParaRPr lang="sr-Latn-RS" altLang="en-US" sz="36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alt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7410" name="Rectangle 2"/>
          <p:cNvSpPr>
            <a:spLocks noGrp="1"/>
          </p:cNvSpPr>
          <p:nvPr>
            <p:ph type="title"/>
          </p:nvPr>
        </p:nvSpPr>
        <p:spPr>
          <a:ln/>
        </p:spPr>
        <p:txBody>
          <a:bodyPr vert="horz" wrap="square" lIns="91440" tIns="45720" rIns="91440" bIns="45720" anchor="b" anchorCtr="0"/>
          <a:p>
            <a:pPr algn="ctr" eaLnBrk="1" hangingPunct="1"/>
            <a:r>
              <a:rPr lang="sr-Latn-CS" altLang="en-US" b="1" dirty="0"/>
              <a:t>Koncept – stil života</a:t>
            </a:r>
            <a:endParaRPr lang="en-US" altLang="en-US" b="1" dirty="0"/>
          </a:p>
        </p:txBody>
      </p:sp>
      <p:sp>
        <p:nvSpPr>
          <p:cNvPr id="17411" name="Rectangle 3"/>
          <p:cNvSpPr>
            <a:spLocks noGrp="1"/>
          </p:cNvSpPr>
          <p:nvPr>
            <p:ph idx="1"/>
          </p:nvPr>
        </p:nvSpPr>
        <p:spPr>
          <a:ln/>
        </p:spPr>
        <p:txBody>
          <a:bodyPr vert="horz" wrap="square" lIns="91440" tIns="45720" rIns="91440" bIns="45720" anchor="t" anchorCtr="0"/>
          <a:p>
            <a:pPr eaLnBrk="1" hangingPunct="1"/>
            <a:r>
              <a:rPr lang="sr-Latn-CS" altLang="en-US" sz="2400" dirty="0">
                <a:latin typeface="Arial" panose="020B0604020202020204" pitchFamily="34" charset="0"/>
              </a:rPr>
              <a:t>vidljivi elementi specifičnog načina života pojedinca</a:t>
            </a:r>
            <a:r>
              <a:rPr lang="en-US" altLang="en-US" sz="2400" dirty="0">
                <a:latin typeface="Arial" panose="020B0604020202020204" pitchFamily="34" charset="0"/>
              </a:rPr>
              <a:t> </a:t>
            </a:r>
            <a:endParaRPr lang="sr-Latn-CS" altLang="en-US" sz="2400" dirty="0">
              <a:latin typeface="Arial" panose="020B0604020202020204" pitchFamily="34" charset="0"/>
            </a:endParaRPr>
          </a:p>
          <a:p>
            <a:pPr eaLnBrk="1" hangingPunct="1"/>
            <a:r>
              <a:rPr lang="sr-Latn-CS" altLang="en-US" sz="2400" dirty="0">
                <a:latin typeface="Arial" panose="020B0604020202020204" pitchFamily="34" charset="0"/>
              </a:rPr>
              <a:t>pokazatelj onoga što nije vidljivo: vrednosti i stavova pojedinaca</a:t>
            </a:r>
            <a:endParaRPr lang="sr-Latn-CS" altLang="en-US" sz="2400" dirty="0">
              <a:latin typeface="Arial" panose="020B0604020202020204" pitchFamily="34" charset="0"/>
            </a:endParaRPr>
          </a:p>
          <a:p>
            <a:pPr eaLnBrk="1" hangingPunct="1"/>
            <a:r>
              <a:rPr lang="sr-Latn-CS" altLang="en-US" sz="2400" dirty="0">
                <a:latin typeface="Arial" panose="020B0604020202020204" pitchFamily="34" charset="0"/>
              </a:rPr>
              <a:t>mladost danas upravo određena stilovima života – karakteriše je eksperimentisanje</a:t>
            </a:r>
            <a:endParaRPr lang="sr-Latn-CS" altLang="en-US" sz="2400" dirty="0">
              <a:latin typeface="Arial" panose="020B0604020202020204" pitchFamily="34" charset="0"/>
            </a:endParaRPr>
          </a:p>
          <a:p>
            <a:pPr eaLnBrk="1" hangingPunct="1"/>
            <a:r>
              <a:rPr lang="sr-Latn-CS" altLang="en-US" sz="2400" dirty="0">
                <a:latin typeface="Arial" panose="020B0604020202020204" pitchFamily="34" charset="0"/>
              </a:rPr>
              <a:t>ima funkciju povezivanja i identifikacija sa onim koji su slični, a postavljanja granica prema drugima</a:t>
            </a:r>
            <a:endParaRPr lang="sr-Latn-CS" altLang="en-US" sz="2400" dirty="0">
              <a:latin typeface="Arial" panose="020B0604020202020204" pitchFamily="34" charset="0"/>
            </a:endParaRPr>
          </a:p>
          <a:p>
            <a:pPr eaLnBrk="1" hangingPunct="1"/>
            <a:r>
              <a:rPr lang="sr-Latn-CS" altLang="en-US" sz="2400" dirty="0">
                <a:latin typeface="Arial" panose="020B0604020202020204" pitchFamily="34" charset="0"/>
              </a:rPr>
              <a:t>način predstavljanja i način stvaranja ličnog i društvenog </a:t>
            </a:r>
            <a:r>
              <a:rPr lang="sr-Latn-CS" altLang="en-US" sz="2400" b="1" dirty="0">
                <a:latin typeface="Arial" panose="020B0604020202020204" pitchFamily="34" charset="0"/>
              </a:rPr>
              <a:t>identiteta</a:t>
            </a:r>
            <a:endParaRPr lang="en-US" altLang="en-US" sz="2400" b="1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8434" name="Rectangle 2"/>
          <p:cNvSpPr>
            <a:spLocks noGrp="1"/>
          </p:cNvSpPr>
          <p:nvPr>
            <p:ph type="title"/>
          </p:nvPr>
        </p:nvSpPr>
        <p:spPr>
          <a:ln/>
        </p:spPr>
        <p:txBody>
          <a:bodyPr vert="horz" wrap="square" lIns="91440" tIns="45720" rIns="91440" bIns="45720" anchor="b" anchorCtr="0"/>
          <a:p>
            <a:pPr algn="ctr" eaLnBrk="1" hangingPunct="1"/>
            <a:r>
              <a:rPr lang="sr-Latn-CS" altLang="en-US" b="1" dirty="0"/>
              <a:t>Koncepti</a:t>
            </a:r>
            <a:r>
              <a:rPr lang="en-US" altLang="en-US" b="1" dirty="0"/>
              <a:t> teorije strukturacije</a:t>
            </a:r>
            <a:r>
              <a:rPr lang="sr-Latn-CS" altLang="en-US" b="1" dirty="0"/>
              <a:t> </a:t>
            </a:r>
            <a:endParaRPr lang="en-US" altLang="en-US" b="1" dirty="0"/>
          </a:p>
        </p:txBody>
      </p:sp>
      <p:sp>
        <p:nvSpPr>
          <p:cNvPr id="18435" name="Rectangle 3"/>
          <p:cNvSpPr>
            <a:spLocks noGrp="1"/>
          </p:cNvSpPr>
          <p:nvPr>
            <p:ph idx="1"/>
          </p:nvPr>
        </p:nvSpPr>
        <p:spPr>
          <a:xfrm>
            <a:off x="1390650" y="1600200"/>
            <a:ext cx="7313613" cy="5105400"/>
          </a:xfrm>
          <a:ln/>
        </p:spPr>
        <p:txBody>
          <a:bodyPr vert="horz" wrap="square" lIns="91440" tIns="45720" rIns="91440" bIns="45720" anchor="t" anchorCtr="0"/>
          <a:p>
            <a:pPr eaLnBrk="1" hangingPunct="1">
              <a:lnSpc>
                <a:spcPct val="80000"/>
              </a:lnSpc>
            </a:pPr>
            <a:r>
              <a:rPr lang="en-US" altLang="en-US" sz="2400" b="1" dirty="0">
                <a:latin typeface="Arial" panose="020B0604020202020204" pitchFamily="34" charset="0"/>
              </a:rPr>
              <a:t>S</a:t>
            </a:r>
            <a:r>
              <a:rPr lang="sr-Latn-CS" altLang="en-US" sz="2400" b="1" dirty="0">
                <a:latin typeface="Arial" panose="020B0604020202020204" pitchFamily="34" charset="0"/>
              </a:rPr>
              <a:t>trukture</a:t>
            </a:r>
            <a:r>
              <a:rPr lang="sr-Latn-CS" altLang="en-US" sz="2400" dirty="0">
                <a:latin typeface="Arial" panose="020B0604020202020204" pitchFamily="34" charset="0"/>
              </a:rPr>
              <a:t> su organizacije – pravila </a:t>
            </a:r>
            <a:r>
              <a:rPr lang="en-US" altLang="en-US" sz="2400" dirty="0">
                <a:latin typeface="Arial" panose="020B0604020202020204" pitchFamily="34" charset="0"/>
              </a:rPr>
              <a:t>i</a:t>
            </a:r>
            <a:r>
              <a:rPr lang="sr-Latn-CS" altLang="en-US" sz="2400" dirty="0">
                <a:latin typeface="Arial" panose="020B0604020202020204" pitchFamily="34" charset="0"/>
              </a:rPr>
              <a:t> resursi na koje se akteri oslanjaju u produkciji i reprodukciji društvenog života i kao posledicu proizvode nove strukture ili društvenu promenu</a:t>
            </a:r>
            <a:endParaRPr lang="en-US" altLang="en-US" sz="2400" dirty="0">
              <a:latin typeface="Arial" panose="020B0604020202020204" pitchFamily="34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en-US" altLang="en-US" sz="2400" b="1" dirty="0">
                <a:latin typeface="Arial" panose="020B0604020202020204" pitchFamily="34" charset="0"/>
              </a:rPr>
              <a:t>A</a:t>
            </a:r>
            <a:r>
              <a:rPr lang="sr-Latn-CS" altLang="en-US" sz="2400" b="1" dirty="0">
                <a:latin typeface="Arial" panose="020B0604020202020204" pitchFamily="34" charset="0"/>
              </a:rPr>
              <a:t>kteri</a:t>
            </a:r>
            <a:r>
              <a:rPr lang="sr-Latn-CS" altLang="en-US" sz="2400" dirty="0">
                <a:latin typeface="Arial" panose="020B0604020202020204" pitchFamily="34" charset="0"/>
              </a:rPr>
              <a:t> su obavešteni i aktivni pojedinci koji intencionalno, mada ne uvek i svesno, </a:t>
            </a:r>
            <a:r>
              <a:rPr lang="sr-Latn-CS" altLang="en-US" sz="2400" b="1" dirty="0">
                <a:latin typeface="Arial" panose="020B0604020202020204" pitchFamily="34" charset="0"/>
              </a:rPr>
              <a:t>delaju </a:t>
            </a:r>
            <a:endParaRPr lang="en-US" altLang="en-US" sz="2400" b="1" dirty="0">
              <a:latin typeface="Arial" panose="020B0604020202020204" pitchFamily="34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en-US" altLang="en-US" sz="2400" b="1" dirty="0">
                <a:latin typeface="Arial" panose="020B0604020202020204" pitchFamily="34" charset="0"/>
              </a:rPr>
              <a:t>Dejstvenost </a:t>
            </a:r>
            <a:r>
              <a:rPr lang="en-US" altLang="en-US" sz="2400" dirty="0">
                <a:latin typeface="Arial" panose="020B0604020202020204" pitchFamily="34" charset="0"/>
              </a:rPr>
              <a:t>(agency)</a:t>
            </a:r>
            <a:r>
              <a:rPr lang="sr-Latn-RS" altLang="en-US" sz="2400" dirty="0">
                <a:latin typeface="Arial" panose="020B0604020202020204" pitchFamily="34" charset="0"/>
              </a:rPr>
              <a:t>: načelna sposobnost osobe da intencionalno postupa; intencionalnost, refleksivnost i temporalnost; „biografizacija dejstvenosti“ </a:t>
            </a:r>
            <a:endParaRPr lang="sr-Latn-CS" altLang="en-US" sz="2400" b="1" dirty="0">
              <a:latin typeface="Arial" panose="020B0604020202020204" pitchFamily="34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en-US" altLang="en-US" sz="2400" b="1" dirty="0">
                <a:latin typeface="Arial" panose="020B0604020202020204" pitchFamily="34" charset="0"/>
              </a:rPr>
              <a:t>S</a:t>
            </a:r>
            <a:r>
              <a:rPr lang="sr-Latn-CS" altLang="en-US" sz="2400" b="1" dirty="0">
                <a:latin typeface="Arial" panose="020B0604020202020204" pitchFamily="34" charset="0"/>
              </a:rPr>
              <a:t>trukturacija </a:t>
            </a:r>
            <a:r>
              <a:rPr lang="sr-Latn-CS" altLang="en-US" sz="2400" dirty="0">
                <a:latin typeface="Arial" panose="020B0604020202020204" pitchFamily="34" charset="0"/>
              </a:rPr>
              <a:t>je proces u kome strukture postavljaju uslove, mogućnosti i ograničenja za </a:t>
            </a:r>
            <a:r>
              <a:rPr lang="en-US" altLang="en-US" sz="2400" dirty="0">
                <a:latin typeface="Arial" panose="020B0604020202020204" pitchFamily="34" charset="0"/>
              </a:rPr>
              <a:t>dejstvenost i </a:t>
            </a:r>
            <a:r>
              <a:rPr lang="sr-Latn-CS" altLang="en-US" sz="2400" dirty="0">
                <a:latin typeface="Arial" panose="020B0604020202020204" pitchFamily="34" charset="0"/>
              </a:rPr>
              <a:t>delanje aktera</a:t>
            </a:r>
            <a:endParaRPr lang="en-US" altLang="en-US" sz="2400" dirty="0">
              <a:latin typeface="Arial" panose="020B0604020202020204" pitchFamily="34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sr-Latn-CS" altLang="en-US" sz="2400" dirty="0">
                <a:latin typeface="Arial" panose="020B0604020202020204" pitchFamily="34" charset="0"/>
              </a:rPr>
              <a:t>uključujući se aktivno u ove uslove, pojedinci kreiraju </a:t>
            </a:r>
            <a:r>
              <a:rPr lang="sr-Latn-CS" altLang="en-US" sz="2400" b="1" dirty="0">
                <a:latin typeface="Arial" panose="020B0604020202020204" pitchFamily="34" charset="0"/>
              </a:rPr>
              <a:t>biografije, </a:t>
            </a:r>
            <a:r>
              <a:rPr lang="sr-Latn-CS" altLang="en-US" sz="2400" dirty="0">
                <a:latin typeface="Arial" panose="020B0604020202020204" pitchFamily="34" charset="0"/>
              </a:rPr>
              <a:t>istovremeno obnavljaju ili oblikuju strukture u beskrajnom procesu</a:t>
            </a:r>
            <a:endParaRPr lang="sr-Latn-CS" altLang="en-US" sz="2400" dirty="0">
              <a:latin typeface="Arial" panose="020B0604020202020204" pitchFamily="34" charset="0"/>
            </a:endParaRPr>
          </a:p>
          <a:p>
            <a:pPr eaLnBrk="1" hangingPunct="1">
              <a:lnSpc>
                <a:spcPct val="80000"/>
              </a:lnSpc>
            </a:pPr>
            <a:endParaRPr lang="en-US" altLang="en-US" sz="24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9458" name="Title 1"/>
          <p:cNvSpPr>
            <a:spLocks noGrp="1"/>
          </p:cNvSpPr>
          <p:nvPr>
            <p:ph type="title"/>
          </p:nvPr>
        </p:nvSpPr>
        <p:spPr>
          <a:ln/>
        </p:spPr>
        <p:txBody>
          <a:bodyPr vert="horz" wrap="square" lIns="91440" tIns="45720" rIns="91440" bIns="45720" anchor="b" anchorCtr="0"/>
          <a:p>
            <a:pPr algn="ctr" eaLnBrk="1" hangingPunct="1"/>
            <a:r>
              <a:rPr lang="en-US" altLang="en-US" b="1" dirty="0"/>
              <a:t>Pristup socijalne biografije</a:t>
            </a:r>
            <a:endParaRPr lang="en-US" alt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0013" y="1827213"/>
            <a:ext cx="7313613" cy="4114800"/>
          </a:xfrm>
        </p:spPr>
        <p:txBody>
          <a:bodyPr vert="horz" wrap="square" lIns="91440" tIns="45720" rIns="91440" bIns="45720" numCol="1" anchor="t" anchorCtr="0" compatLnSpc="1"/>
          <a:p>
            <a:pPr marL="914400" lvl="2" indent="0" eaLnBrk="1" hangingPunct="1">
              <a:lnSpc>
                <a:spcPct val="80000"/>
              </a:lnSpc>
              <a:buNone/>
            </a:pPr>
            <a:r>
              <a:rPr lang="en-US" altLang="en-US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Koncept s</a:t>
            </a:r>
            <a:r>
              <a:rPr lang="sr-Latn-CS" altLang="en-US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trukturisan</a:t>
            </a:r>
            <a:r>
              <a:rPr lang="en-US" altLang="en-US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lang="sr-Latn-CS" altLang="en-US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 individualizacij</a:t>
            </a:r>
            <a:r>
              <a:rPr lang="en-US" altLang="en-US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lang="sr-Latn-CS" altLang="en-US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sl-SI" altLang="en-US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sl-SI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pojedinac oblikuje vlastitu biografiju kao socijalnu biografiju, u odnosu na socijalni kontekst – njegova strukturalna obeležja (omogućavajuća i/ili ograničavajuća), raspoložive resurse, vlastite strategije i vlastiti identitet</a:t>
            </a: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alt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eaLnBrk="1" hangingPunct="1">
              <a:spcBef>
                <a:spcPct val="0"/>
              </a:spcBef>
              <a:buNone/>
            </a:pPr>
            <a:r>
              <a:rPr sz="2400" b="1" i="1" dirty="0">
                <a:latin typeface="Arial" panose="020B0604020202020204" pitchFamily="34" charset="0"/>
                <a:cs typeface="Times New Roman" panose="02020603050405020304" pitchFamily="18" charset="0"/>
              </a:rPr>
              <a:t>	</a:t>
            </a:r>
            <a:r>
              <a:rPr lang="sr-Latn-CS" altLang="x-none" sz="2400" b="1" i="1" dirty="0">
                <a:latin typeface="Arial" panose="020B0604020202020204" pitchFamily="34" charset="0"/>
                <a:cs typeface="Times New Roman" panose="02020603050405020304" pitchFamily="18" charset="0"/>
              </a:rPr>
              <a:t>Koncept strukturisane ili „ograničene“ („bounded“) dejstvenosti</a:t>
            </a:r>
            <a:r>
              <a:rPr sz="2400" b="1" i="1" dirty="0">
                <a:latin typeface="Arial" panose="020B0604020202020204" pitchFamily="34" charset="0"/>
                <a:cs typeface="Times New Roman" panose="02020603050405020304" pitchFamily="18" charset="0"/>
              </a:rPr>
              <a:t>:</a:t>
            </a:r>
            <a:r>
              <a:rPr lang="sr-Latn-CS" altLang="x-none" sz="2400" dirty="0"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endParaRPr sz="2400" dirty="0"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 algn="just" eaLnBrk="1" hangingPunct="1">
              <a:spcBef>
                <a:spcPct val="0"/>
              </a:spcBef>
            </a:pPr>
            <a:r>
              <a:rPr lang="sr-Latn-CS" altLang="x-none" sz="2400" dirty="0">
                <a:latin typeface="Arial" panose="020B0604020202020204" pitchFamily="34" charset="0"/>
                <a:cs typeface="Times New Roman" panose="02020603050405020304" pitchFamily="18" charset="0"/>
              </a:rPr>
              <a:t>vremenski i društveno uklopljene, u sebi inkorporira i faktore strukturalnog konteksta i individualne izbore, postupke i identitete. </a:t>
            </a:r>
            <a:endParaRPr sz="2400" dirty="0"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sr-Latn-CS" altLang="x-none" sz="2400" dirty="0">
                <a:latin typeface="Arial" panose="020B0604020202020204" pitchFamily="34" charset="0"/>
                <a:cs typeface="Arial" panose="020B0604020202020204" pitchFamily="34" charset="0"/>
              </a:rPr>
              <a:t>„društveno situiran proces“, oblikovan iskustvima iz prošlosti, prilikama koje postoje u sadašnjosti i opažanjima mogućnosti u budućnosti (Evans, 2002: 262).</a:t>
            </a:r>
            <a:endParaRPr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lnSpc>
                <a:spcPct val="80000"/>
              </a:lnSpc>
            </a:pPr>
            <a:endParaRPr lang="en-US" altLang="en-US" sz="2200" dirty="0">
              <a:latin typeface="Arial" panose="020B0604020202020204" pitchFamily="34" charset="0"/>
            </a:endParaRPr>
          </a:p>
          <a:p>
            <a:pPr eaLnBrk="1" hangingPunct="1">
              <a:lnSpc>
                <a:spcPct val="80000"/>
              </a:lnSpc>
            </a:pPr>
            <a:endParaRPr lang="en-US" altLang="en-US" sz="2200" dirty="0">
              <a:latin typeface="Arial" panose="020B0604020202020204" pitchFamily="34" charset="0"/>
            </a:endParaRPr>
          </a:p>
          <a:p>
            <a:pPr eaLnBrk="1" hangingPunct="1"/>
            <a:endParaRPr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0482" name="Rectangle 2"/>
          <p:cNvSpPr>
            <a:spLocks noGrp="1"/>
          </p:cNvSpPr>
          <p:nvPr>
            <p:ph type="title"/>
          </p:nvPr>
        </p:nvSpPr>
        <p:spPr>
          <a:ln/>
        </p:spPr>
        <p:txBody>
          <a:bodyPr vert="horz" wrap="square" lIns="91440" tIns="45720" rIns="91440" bIns="45720" anchor="b" anchorCtr="0"/>
          <a:p>
            <a:pPr eaLnBrk="1" hangingPunct="1"/>
            <a:r>
              <a:rPr lang="sr-Latn-CS" altLang="en-US" sz="3200" b="1" dirty="0"/>
              <a:t>Koncepti – nejednakost, isključenost</a:t>
            </a:r>
            <a:endParaRPr lang="en-US" altLang="en-US" sz="3200" b="1" dirty="0"/>
          </a:p>
        </p:txBody>
      </p:sp>
      <p:sp>
        <p:nvSpPr>
          <p:cNvPr id="20483" name="Rectangle 3"/>
          <p:cNvSpPr>
            <a:spLocks noGrp="1"/>
          </p:cNvSpPr>
          <p:nvPr>
            <p:ph idx="1"/>
          </p:nvPr>
        </p:nvSpPr>
        <p:spPr>
          <a:ln/>
        </p:spPr>
        <p:txBody>
          <a:bodyPr vert="horz" wrap="square" lIns="91440" tIns="45720" rIns="91440" bIns="45720" anchor="t" anchorCtr="0"/>
          <a:p>
            <a:pPr eaLnBrk="1" hangingPunct="1">
              <a:lnSpc>
                <a:spcPct val="80000"/>
              </a:lnSpc>
            </a:pPr>
            <a:r>
              <a:rPr lang="sr-Latn-CS" altLang="en-US" sz="2800" dirty="0">
                <a:latin typeface="Arial" panose="020B0604020202020204" pitchFamily="34" charset="0"/>
              </a:rPr>
              <a:t>Novi oblici socijalne stratifikacije - povezani sa nejednakim mogućnostima pristupa obrazovanju, ili isključenosti iz procesa obrazovanja, - povezane sa starim nejednakostima (socijalno poreklo, rod, etnicitet) </a:t>
            </a:r>
            <a:endParaRPr lang="sr-Latn-CS" altLang="en-US" sz="2800" dirty="0">
              <a:latin typeface="Arial" panose="020B0604020202020204" pitchFamily="34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sr-Latn-CS" altLang="en-US" sz="2800" dirty="0">
                <a:latin typeface="Arial" panose="020B0604020202020204" pitchFamily="34" charset="0"/>
              </a:rPr>
              <a:t>nije detradicionalizacija, već mehanizmi reprodukcije društvene nejednakosti</a:t>
            </a:r>
            <a:endParaRPr lang="sr-Latn-CS" altLang="en-US" sz="2800" dirty="0">
              <a:latin typeface="Arial" panose="020B0604020202020204" pitchFamily="34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sr-Latn-CS" altLang="en-US" sz="2800" dirty="0">
                <a:latin typeface="Arial" panose="020B0604020202020204" pitchFamily="34" charset="0"/>
              </a:rPr>
              <a:t>tranzicije u odraslost ključne za reprodukciju društvene nejednakosti </a:t>
            </a:r>
            <a:endParaRPr lang="sr-Latn-CS" altLang="en-US" sz="2800" dirty="0">
              <a:latin typeface="Arial" panose="020B0604020202020204" pitchFamily="34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sr-Latn-CS" altLang="en-US" sz="2800" dirty="0">
                <a:latin typeface="Arial" panose="020B0604020202020204" pitchFamily="34" charset="0"/>
              </a:rPr>
              <a:t>obrazovanje kao osnovni mehanizam društvene pokretljivosti</a:t>
            </a:r>
            <a:endParaRPr lang="en-US" altLang="en-US" sz="28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098" name="Rectangle 2"/>
          <p:cNvSpPr>
            <a:spLocks noGrp="1"/>
          </p:cNvSpPr>
          <p:nvPr>
            <p:ph type="title"/>
          </p:nvPr>
        </p:nvSpPr>
        <p:spPr>
          <a:ln/>
        </p:spPr>
        <p:txBody>
          <a:bodyPr vert="horz" wrap="square" lIns="91440" tIns="45720" rIns="91440" bIns="45720" anchor="b" anchorCtr="0"/>
          <a:p>
            <a:pPr eaLnBrk="1" hangingPunct="1"/>
            <a:r>
              <a:rPr lang="sr-Latn-CS" altLang="en-US" sz="3200" b="1" i="1" dirty="0"/>
              <a:t>Omladina kao društvena kategorija</a:t>
            </a:r>
            <a:endParaRPr lang="en-US" altLang="en-US" sz="3200" b="1" i="1" dirty="0"/>
          </a:p>
        </p:txBody>
      </p:sp>
      <p:sp>
        <p:nvSpPr>
          <p:cNvPr id="4099" name="Rectangle 3"/>
          <p:cNvSpPr>
            <a:spLocks noGrp="1"/>
          </p:cNvSpPr>
          <p:nvPr>
            <p:ph idx="1"/>
          </p:nvPr>
        </p:nvSpPr>
        <p:spPr>
          <a:xfrm>
            <a:off x="2182813" y="1676400"/>
            <a:ext cx="6499225" cy="3892550"/>
          </a:xfrm>
          <a:ln/>
        </p:spPr>
        <p:txBody>
          <a:bodyPr vert="horz" wrap="square" lIns="91440" tIns="45720" rIns="91440" bIns="45720" anchor="t" anchorCtr="0"/>
          <a:p>
            <a:pPr eaLnBrk="1" hangingPunct="1">
              <a:lnSpc>
                <a:spcPct val="80000"/>
              </a:lnSpc>
            </a:pPr>
            <a:r>
              <a:rPr lang="sr-Latn-CS" altLang="en-US" sz="2200" dirty="0">
                <a:latin typeface="Arial" panose="020B0604020202020204" pitchFamily="34" charset="0"/>
              </a:rPr>
              <a:t>Pojam </a:t>
            </a:r>
            <a:r>
              <a:rPr lang="sr-Latn-CS" altLang="en-US" sz="2200" b="1" i="1" dirty="0">
                <a:latin typeface="Arial" panose="020B0604020202020204" pitchFamily="34" charset="0"/>
              </a:rPr>
              <a:t>omladina</a:t>
            </a:r>
            <a:r>
              <a:rPr lang="sr-Latn-CS" altLang="en-US" sz="2200" dirty="0">
                <a:latin typeface="Arial" panose="020B0604020202020204" pitchFamily="34" charset="0"/>
              </a:rPr>
              <a:t> – društvena konstrukcija (tvorevina) koja potencira upravo društvena obeležja mladih kao uzrasne grupe:</a:t>
            </a:r>
            <a:endParaRPr lang="sr-Latn-CS" altLang="en-US" sz="2200" dirty="0">
              <a:latin typeface="Arial" panose="020B0604020202020204" pitchFamily="34" charset="0"/>
            </a:endParaRP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AutoNum type="arabicPeriod"/>
            </a:pPr>
            <a:r>
              <a:rPr lang="sr-Latn-CS" altLang="en-US" sz="2200" dirty="0">
                <a:latin typeface="Arial" panose="020B0604020202020204" pitchFamily="34" charset="0"/>
              </a:rPr>
              <a:t>Objektivno različit društveni položaj u odnosu na druge društvene grupe</a:t>
            </a:r>
            <a:endParaRPr lang="sr-Latn-CS" altLang="en-US" sz="2200" dirty="0">
              <a:latin typeface="Arial" panose="020B0604020202020204" pitchFamily="34" charset="0"/>
            </a:endParaRP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AutoNum type="arabicPeriod"/>
            </a:pPr>
            <a:r>
              <a:rPr lang="sr-Latn-CS" altLang="en-US" sz="2200" dirty="0">
                <a:latin typeface="Arial" panose="020B0604020202020204" pitchFamily="34" charset="0"/>
              </a:rPr>
              <a:t>Samoproizvodnja vlastite subjektivne svesti – samosvesti i grupnog identiteta</a:t>
            </a:r>
            <a:endParaRPr lang="sr-Latn-CS" altLang="en-US" sz="2200" dirty="0">
              <a:latin typeface="Arial" panose="020B0604020202020204" pitchFamily="34" charset="0"/>
            </a:endParaRP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AutoNum type="arabicPeriod"/>
            </a:pPr>
            <a:r>
              <a:rPr lang="sr-Latn-CS" altLang="en-US" sz="2200" dirty="0">
                <a:latin typeface="Arial" panose="020B0604020202020204" pitchFamily="34" charset="0"/>
              </a:rPr>
              <a:t>Distinktivni obrasci ponašanja mladih</a:t>
            </a:r>
            <a:endParaRPr lang="sr-Latn-CS" altLang="en-US" sz="2200" dirty="0">
              <a:latin typeface="Arial" panose="020B0604020202020204" pitchFamily="34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sr-Latn-CS" altLang="en-US" sz="2200" dirty="0">
                <a:latin typeface="Arial" panose="020B0604020202020204" pitchFamily="34" charset="0"/>
              </a:rPr>
              <a:t>Sama matrica odrastanja u modernoj sadrži protivrečnost između:</a:t>
            </a:r>
            <a:endParaRPr lang="sr-Latn-CS" altLang="en-US" sz="2200" dirty="0">
              <a:latin typeface="Arial" panose="020B0604020202020204" pitchFamily="34" charset="0"/>
            </a:endParaRP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AutoNum type="arabicPeriod"/>
            </a:pPr>
            <a:r>
              <a:rPr lang="sr-Latn-CS" altLang="en-US" sz="2200" dirty="0">
                <a:latin typeface="Arial" panose="020B0604020202020204" pitchFamily="34" charset="0"/>
              </a:rPr>
              <a:t>zaštićenosti od odgovornosti i izdvojenosti i autonomnosti u odnosu na ostatak društva;</a:t>
            </a:r>
            <a:endParaRPr lang="sr-Latn-CS" altLang="en-US" sz="2200" dirty="0">
              <a:latin typeface="Arial" panose="020B0604020202020204" pitchFamily="34" charset="0"/>
            </a:endParaRP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AutoNum type="arabicPeriod"/>
            </a:pPr>
            <a:r>
              <a:rPr lang="sr-Latn-CS" altLang="en-US" sz="2200" dirty="0">
                <a:latin typeface="Arial" panose="020B0604020202020204" pitchFamily="34" charset="0"/>
              </a:rPr>
              <a:t>zavisnosti, nesamostalnosti, pa čak i potčinjenosti (autoritetu, javnoj sferi, svetu odraslih)</a:t>
            </a:r>
            <a:endParaRPr lang="sr-Latn-CS" altLang="en-US" sz="2200" dirty="0">
              <a:latin typeface="Arial" panose="020B0604020202020204" pitchFamily="34" charset="0"/>
            </a:endParaRPr>
          </a:p>
          <a:p>
            <a:pPr lvl="1" eaLnBrk="1" hangingPunct="1">
              <a:lnSpc>
                <a:spcPct val="80000"/>
              </a:lnSpc>
            </a:pPr>
            <a:r>
              <a:rPr lang="sr-Latn-CS" altLang="en-US" sz="2200" dirty="0">
                <a:latin typeface="Arial" panose="020B0604020202020204" pitchFamily="34" charset="0"/>
              </a:rPr>
              <a:t>ambivalentnost samog koncepta omladina: između autonomnosti i zavisnosti</a:t>
            </a:r>
            <a:endParaRPr lang="en-US" altLang="en-US" sz="22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122" name="Rectangle 2"/>
          <p:cNvSpPr>
            <a:spLocks noGrp="1"/>
          </p:cNvSpPr>
          <p:nvPr>
            <p:ph type="title"/>
          </p:nvPr>
        </p:nvSpPr>
        <p:spPr>
          <a:ln/>
        </p:spPr>
        <p:txBody>
          <a:bodyPr vert="horz" wrap="square" lIns="91440" tIns="45720" rIns="91440" bIns="45720" anchor="b" anchorCtr="0"/>
          <a:p>
            <a:pPr eaLnBrk="1" hangingPunct="1"/>
            <a:r>
              <a:rPr lang="sr-Latn-CS" altLang="en-US" sz="3200" b="1" i="1" dirty="0"/>
              <a:t>Preispitivanje validnosti koncepta omladina u savremenom društvu</a:t>
            </a:r>
            <a:endParaRPr lang="en-US" altLang="en-US" sz="3200" b="1" i="1" dirty="0"/>
          </a:p>
        </p:txBody>
      </p:sp>
      <p:sp>
        <p:nvSpPr>
          <p:cNvPr id="5123" name="Rectangle 3"/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4525963"/>
          </a:xfrm>
          <a:ln/>
        </p:spPr>
        <p:txBody>
          <a:bodyPr vert="horz" wrap="square" lIns="91440" tIns="45720" rIns="91440" bIns="45720" anchor="t" anchorCtr="0"/>
          <a:p>
            <a:pPr eaLnBrk="1" hangingPunct="1"/>
            <a:r>
              <a:rPr lang="sr-Latn-CS" altLang="en-US" sz="2800" dirty="0">
                <a:latin typeface="Arial" panose="020B0604020202020204" pitchFamily="34" charset="0"/>
              </a:rPr>
              <a:t>dolazi do „desinhronizacije“ mladosti (Ule) do „destandardizacije“ životnih putanji</a:t>
            </a:r>
            <a:r>
              <a:rPr lang="hr-HR" altLang="en-US" sz="2800" dirty="0">
                <a:latin typeface="Arial" panose="020B0604020202020204" pitchFamily="34" charset="0"/>
              </a:rPr>
              <a:t>; pojava </a:t>
            </a:r>
            <a:r>
              <a:rPr lang="hr-HR" altLang="en-US" sz="2800" b="1" i="1" dirty="0">
                <a:latin typeface="Arial" panose="020B0604020202020204" pitchFamily="34" charset="0"/>
              </a:rPr>
              <a:t>produžene mladosti</a:t>
            </a:r>
            <a:endParaRPr lang="hr-HR" altLang="en-US" sz="2800" b="1" i="1" dirty="0">
              <a:latin typeface="Arial" panose="020B0604020202020204" pitchFamily="34" charset="0"/>
            </a:endParaRPr>
          </a:p>
          <a:p>
            <a:pPr eaLnBrk="1" hangingPunct="1"/>
            <a:r>
              <a:rPr lang="hr-HR" altLang="en-US" dirty="0">
                <a:latin typeface="Arial" panose="020B0604020202020204" pitchFamily="34" charset="0"/>
              </a:rPr>
              <a:t>Postavlja se pitanje da li postaje deplasirano koristiti jedinstven koncept </a:t>
            </a:r>
            <a:r>
              <a:rPr lang="hr-HR" altLang="en-US" b="1" dirty="0">
                <a:latin typeface="Arial" panose="020B0604020202020204" pitchFamily="34" charset="0"/>
              </a:rPr>
              <a:t>omladina </a:t>
            </a:r>
            <a:r>
              <a:rPr lang="hr-HR" altLang="en-US" dirty="0">
                <a:latin typeface="Arial" panose="020B0604020202020204" pitchFamily="34" charset="0"/>
              </a:rPr>
              <a:t>za tolike varijetete životnih iskustava?</a:t>
            </a:r>
            <a:endParaRPr lang="hr-HR" altLang="en-US" dirty="0">
              <a:latin typeface="Arial" panose="020B0604020202020204" pitchFamily="34" charset="0"/>
            </a:endParaRPr>
          </a:p>
          <a:p>
            <a:pPr eaLnBrk="1" hangingPunct="1"/>
            <a:endParaRPr lang="en-US" altLang="en-US" sz="28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6146" name="Rectangle 2"/>
          <p:cNvSpPr>
            <a:spLocks noGrp="1"/>
          </p:cNvSpPr>
          <p:nvPr>
            <p:ph type="title"/>
          </p:nvPr>
        </p:nvSpPr>
        <p:spPr>
          <a:ln/>
        </p:spPr>
        <p:txBody>
          <a:bodyPr vert="horz" wrap="square" lIns="91440" tIns="45720" rIns="91440" bIns="45720" anchor="b" anchorCtr="0"/>
          <a:p>
            <a:pPr eaLnBrk="1" hangingPunct="1"/>
            <a:r>
              <a:rPr lang="sr-Latn-CS" altLang="en-US" b="1" dirty="0"/>
              <a:t>Pristupi proučavanju omladine</a:t>
            </a:r>
            <a:r>
              <a:rPr lang="sr-Latn-CS" altLang="en-US" dirty="0"/>
              <a:t> </a:t>
            </a:r>
            <a:endParaRPr lang="en-US" altLang="en-US" dirty="0"/>
          </a:p>
        </p:txBody>
      </p:sp>
      <p:sp>
        <p:nvSpPr>
          <p:cNvPr id="5123" name="Rectangle 3"/>
          <p:cNvSpPr>
            <a:spLocks noGrp="1" noChangeArrowheads="1"/>
          </p:cNvSpPr>
          <p:nvPr>
            <p:ph idx="1"/>
          </p:nvPr>
        </p:nvSpPr>
        <p:spPr>
          <a:xfrm>
            <a:off x="1371600" y="1752600"/>
            <a:ext cx="7313613" cy="4114800"/>
          </a:xfrm>
        </p:spPr>
        <p:txBody>
          <a:bodyPr vert="horz" wrap="square" lIns="91440" tIns="45720" rIns="91440" bIns="45720" numCol="1" anchor="t" anchorCtr="0" compatLnSpc="1"/>
          <a:lstStyle/>
          <a:p>
            <a:pPr marL="361950" marR="0" lvl="0" indent="-3619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anose="05000000000000000000" pitchFamily="2" charset="2"/>
              <a:buChar char="¡"/>
              <a:defRPr/>
            </a:pPr>
            <a:r>
              <a:rPr kumimoji="0" lang="sr-Latn-CS" alt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A. Milić </a:t>
            </a:r>
            <a:r>
              <a:rPr kumimoji="0" lang="en-US" alt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(</a:t>
            </a:r>
            <a:r>
              <a:rPr kumimoji="0" lang="sr-Latn-CS" altLang="en-US" sz="2800" b="0" i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Zagonetka omladine,</a:t>
            </a:r>
            <a:r>
              <a:rPr kumimoji="0" lang="sr-Latn-CS" alt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1987: 19</a:t>
            </a:r>
            <a:r>
              <a:rPr kumimoji="0" lang="en-US" alt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)</a:t>
            </a:r>
            <a:r>
              <a:rPr kumimoji="0" lang="sr-Latn-CS" alt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: 4 grupe teorijskih stanovišta: </a:t>
            </a:r>
            <a:endParaRPr kumimoji="0" lang="en-US" alt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marL="457200" marR="0" lvl="0" indent="-4572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+mj-lt"/>
              <a:buAutoNum type="arabicPeriod"/>
              <a:defRPr/>
            </a:pPr>
            <a:r>
              <a:rPr kumimoji="0" lang="sr-Latn-CS" alt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mladi kao grupa sa </a:t>
            </a:r>
            <a:r>
              <a:rPr kumimoji="0" lang="sr-Latn-CS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prelaznom</a:t>
            </a:r>
            <a:r>
              <a:rPr kumimoji="0" lang="sr-Latn-CS" alt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ulogom i položajem; </a:t>
            </a:r>
            <a:endParaRPr kumimoji="0" lang="en-US" alt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marL="457200" marR="0" lvl="0" indent="-4572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+mj-lt"/>
              <a:buAutoNum type="arabicPeriod"/>
              <a:defRPr/>
            </a:pPr>
            <a:r>
              <a:rPr kumimoji="0" lang="sr-Latn-CS" alt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teorije o omladini kao </a:t>
            </a:r>
            <a:r>
              <a:rPr kumimoji="0" lang="sr-Latn-CS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specifičnoj</a:t>
            </a:r>
            <a:r>
              <a:rPr kumimoji="0" lang="sr-Latn-CS" alt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društvenoj grupi; </a:t>
            </a:r>
            <a:endParaRPr kumimoji="0" lang="en-US" alt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marL="457200" marR="0" lvl="0" indent="-4572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+mj-lt"/>
              <a:buAutoNum type="arabicPeriod"/>
              <a:defRPr/>
            </a:pPr>
            <a:r>
              <a:rPr kumimoji="0" lang="sr-Latn-CS" alt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teorije o intergeneracijskom </a:t>
            </a:r>
            <a:r>
              <a:rPr kumimoji="0" lang="sr-Latn-CS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životnom ciklusu</a:t>
            </a:r>
            <a:r>
              <a:rPr kumimoji="0" lang="sr-Latn-CS" alt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; </a:t>
            </a:r>
            <a:endParaRPr kumimoji="0" lang="en-US" alt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marL="457200" marR="0" lvl="0" indent="-4572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+mj-lt"/>
              <a:buAutoNum type="arabicPeriod"/>
              <a:defRPr/>
            </a:pPr>
            <a:r>
              <a:rPr kumimoji="0" lang="sr-Latn-CS" alt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teorije o političkim i socijalnim </a:t>
            </a:r>
            <a:r>
              <a:rPr kumimoji="0" lang="sr-Latn-CS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generacijma</a:t>
            </a:r>
            <a:endParaRPr kumimoji="0" lang="sr-Latn-CS" alt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marL="361950" marR="0" lvl="0" indent="-3619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anose="05000000000000000000" pitchFamily="2" charset="2"/>
              <a:buChar char="¡"/>
              <a:defRPr/>
            </a:pPr>
            <a:endParaRPr kumimoji="0" lang="en-US" altLang="en-US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7170" name="Rectangle 2"/>
          <p:cNvSpPr>
            <a:spLocks noGrp="1"/>
          </p:cNvSpPr>
          <p:nvPr>
            <p:ph type="title"/>
          </p:nvPr>
        </p:nvSpPr>
        <p:spPr>
          <a:ln/>
        </p:spPr>
        <p:txBody>
          <a:bodyPr vert="horz" wrap="square" lIns="91440" tIns="45720" rIns="91440" bIns="45720" anchor="b" anchorCtr="0"/>
          <a:p>
            <a:pPr eaLnBrk="1" hangingPunct="1"/>
            <a:r>
              <a:rPr lang="en-US" altLang="en-US" b="1" dirty="0"/>
              <a:t>Klasični pristupi </a:t>
            </a:r>
            <a:r>
              <a:rPr lang="sr-Latn-CS" altLang="en-US" b="1" dirty="0"/>
              <a:t> - Generacija</a:t>
            </a:r>
            <a:endParaRPr lang="en-US" altLang="en-US" b="1" dirty="0"/>
          </a:p>
        </p:txBody>
      </p:sp>
      <p:sp>
        <p:nvSpPr>
          <p:cNvPr id="13315" name="Rectangle 3"/>
          <p:cNvSpPr>
            <a:spLocks noGrp="1" noChangeArrowheads="1"/>
          </p:cNvSpPr>
          <p:nvPr>
            <p:ph idx="1"/>
          </p:nvPr>
        </p:nvSpPr>
        <p:spPr>
          <a:xfrm>
            <a:off x="1143000" y="1444625"/>
            <a:ext cx="7313613" cy="4346575"/>
          </a:xfrm>
        </p:spPr>
        <p:txBody>
          <a:bodyPr vert="horz" wrap="square" lIns="91440" tIns="45720" rIns="91440" bIns="45720" numCol="1" anchor="t" anchorCtr="0" compatLnSpc="1"/>
          <a:lstStyle/>
          <a:p>
            <a:pPr marL="552450" marR="0" lvl="0" indent="-55245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anose="05000000000000000000" pitchFamily="2" charset="2"/>
              <a:buChar char="¡"/>
              <a:defRPr/>
            </a:pPr>
            <a:r>
              <a:rPr kumimoji="0" lang="sr-Latn-CS" alt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A. Milić razlikuje: 1. </a:t>
            </a:r>
            <a:r>
              <a:rPr kumimoji="0" lang="sr-Latn-CS" altLang="en-US" sz="2400" b="0" i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kohortni</a:t>
            </a:r>
            <a:r>
              <a:rPr kumimoji="0" lang="sr-Latn-CS" alt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pristup; 2. generacijske promene u okviru </a:t>
            </a:r>
            <a:r>
              <a:rPr kumimoji="0" lang="sr-Latn-CS" altLang="en-US" sz="2400" b="0" i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životnog ciklusa</a:t>
            </a:r>
            <a:r>
              <a:rPr kumimoji="0" lang="sr-Latn-CS" alt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; 3. </a:t>
            </a:r>
            <a:r>
              <a:rPr kumimoji="0" lang="sr-Latn-CS" altLang="en-US" sz="2400" b="0" i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genealoške </a:t>
            </a:r>
            <a:r>
              <a:rPr kumimoji="0" lang="sr-Latn-CS" alt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generacije (roditelji i </a:t>
            </a:r>
            <a:r>
              <a: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d</a:t>
            </a:r>
            <a:r>
              <a:rPr kumimoji="0" lang="sr-Latn-CS" alt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eca); i</a:t>
            </a:r>
            <a:endParaRPr kumimoji="0" lang="en-US" altLang="en-US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anose="05000000000000000000" pitchFamily="2" charset="2"/>
              <a:buNone/>
              <a:defRPr/>
            </a:pPr>
            <a:r>
              <a:rPr kumimoji="0" lang="sr-Latn-CS" altLang="en-US" sz="24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4. </a:t>
            </a:r>
            <a:r>
              <a:rPr kumimoji="0" lang="sr-Latn-CS" altLang="en-US" sz="2400" b="1" i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socijalne i političke generacije</a:t>
            </a:r>
            <a:r>
              <a:rPr kumimoji="0" lang="sr-Latn-CS" altLang="en-US" sz="2400" b="0" i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sr-Latn-CS" alt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(Manhajm, vidi: Milić, 1987; Milić, Čičkarić, 1998; Kuljić, 2008: „Političke generacije. Pojam, vrste, iskustva, simboli“ u </a:t>
            </a:r>
            <a:r>
              <a:rPr kumimoji="0" lang="sr-Latn-CS" altLang="en-US" sz="2400" b="0" i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Društvo rizika; Sociologija generacija, </a:t>
            </a:r>
            <a:r>
              <a:rPr kumimoji="0" lang="sr-Latn-CS" alt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2009.)</a:t>
            </a:r>
            <a:endParaRPr kumimoji="0" lang="en-US" altLang="en-US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marL="552450" marR="0" lvl="0" indent="-55245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anose="05000000000000000000" pitchFamily="2" charset="2"/>
              <a:buChar char="¡"/>
              <a:defRPr/>
            </a:pPr>
            <a:r>
              <a:rPr kumimoji="0" lang="sr-Latn-CS" altLang="en-US" sz="24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Kohorta</a:t>
            </a:r>
            <a:r>
              <a:rPr kumimoji="0" lang="sr-Latn-CS" alt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govori više o strukturalnim obeležjima i njihovim promenama tokom vremena </a:t>
            </a:r>
            <a:endParaRPr kumimoji="0" lang="en-US" altLang="en-US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marL="552450" marR="0" lvl="0" indent="-55245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anose="05000000000000000000" pitchFamily="2" charset="2"/>
              <a:buChar char="¡"/>
              <a:defRPr/>
            </a:pPr>
            <a:r>
              <a:rPr kumimoji="0" lang="en-US" altLang="en-US" sz="24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G</a:t>
            </a:r>
            <a:r>
              <a:rPr kumimoji="0" lang="sr-Latn-CS" altLang="en-US" sz="24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eneracija </a:t>
            </a:r>
            <a:r>
              <a:rPr kumimoji="0" lang="sr-Latn-CS" alt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insistira na zajedničkom (deljenom) iskustvu povezanom sa događajima u određenom društvenom kontekstu, koje su imale značajan uticaj na to kako doživljavaju sebe u odnosu na društvo i svet u celini </a:t>
            </a:r>
            <a:endParaRPr kumimoji="0" lang="en-US" altLang="en-US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8194" name="Title 1"/>
          <p:cNvSpPr>
            <a:spLocks noGrp="1"/>
          </p:cNvSpPr>
          <p:nvPr>
            <p:ph type="title"/>
          </p:nvPr>
        </p:nvSpPr>
        <p:spPr>
          <a:ln/>
        </p:spPr>
        <p:txBody>
          <a:bodyPr vert="horz" wrap="square" lIns="91440" tIns="45720" rIns="91440" bIns="45720" anchor="b" anchorCtr="0"/>
          <a:p>
            <a:pPr algn="ctr"/>
            <a:r>
              <a:rPr lang="en-US" altLang="en-US" b="1" dirty="0">
                <a:solidFill>
                  <a:srgbClr val="0000CC"/>
                </a:solidFill>
              </a:rPr>
              <a:t>Klasični pristupi </a:t>
            </a:r>
            <a:r>
              <a:rPr lang="sr-Latn-CS" altLang="en-US" b="1" dirty="0">
                <a:solidFill>
                  <a:srgbClr val="0000CC"/>
                </a:solidFill>
              </a:rPr>
              <a:t> - Generacija</a:t>
            </a:r>
            <a:endParaRPr lang="en-US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0013" y="1600200"/>
            <a:ext cx="7313613" cy="4341813"/>
          </a:xfrm>
        </p:spPr>
        <p:txBody>
          <a:bodyPr vert="horz" wrap="square" lIns="91440" tIns="45720" rIns="91440" bIns="45720" numCol="1" anchor="t" anchorCtr="0" compatLnSpc="1"/>
          <a:p>
            <a:pPr marL="0" indent="0">
              <a:buNone/>
            </a:pPr>
            <a:r>
              <a:rPr lang="sr-Latn-CS" altLang="x-none" dirty="0">
                <a:latin typeface="Arial" panose="020B0604020202020204" pitchFamily="34" charset="0"/>
                <a:cs typeface="Arial" panose="020B0604020202020204" pitchFamily="34" charset="0"/>
              </a:rPr>
              <a:t>Karl Manhajm (Mannheim, 1952)</a:t>
            </a:r>
            <a:r>
              <a:rPr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/>
            <a:r>
              <a:rPr lang="sr-Latn-CS" altLang="x-none" dirty="0">
                <a:latin typeface="Arial" panose="020B0604020202020204" pitchFamily="34" charset="0"/>
                <a:cs typeface="Arial" panose="020B0604020202020204" pitchFamily="34" charset="0"/>
              </a:rPr>
              <a:t>generacije mladih predstavljaju starosne strukture određene istorijskim kontekstom – </a:t>
            </a:r>
            <a:r>
              <a:rPr lang="sr-Latn-CS" altLang="x-none" i="1" dirty="0">
                <a:latin typeface="Arial" panose="020B0604020202020204" pitchFamily="34" charset="0"/>
                <a:cs typeface="Arial" panose="020B0604020202020204" pitchFamily="34" charset="0"/>
              </a:rPr>
              <a:t>generacijskom lokacijom</a:t>
            </a:r>
            <a:endParaRPr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/>
            <a:r>
              <a:rPr lang="sr-Latn-CS" altLang="x-none" dirty="0">
                <a:latin typeface="Arial" panose="020B0604020202020204" pitchFamily="34" charset="0"/>
                <a:cs typeface="Arial" panose="020B0604020202020204" pitchFamily="34" charset="0"/>
              </a:rPr>
              <a:t>mladi oblikuju „distinktivan stil i odgovor na društvo i politiku“</a:t>
            </a:r>
            <a:r>
              <a:rPr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r-Latn-CS" altLang="x-none" dirty="0">
                <a:latin typeface="Arial" panose="020B0604020202020204" pitchFamily="34" charset="0"/>
                <a:cs typeface="Arial" panose="020B0604020202020204" pitchFamily="34" charset="0"/>
              </a:rPr>
              <a:t>postajući „</a:t>
            </a:r>
            <a:r>
              <a:rPr lang="sr-Latn-CS" altLang="x-none" i="1" dirty="0">
                <a:latin typeface="Arial" panose="020B0604020202020204" pitchFamily="34" charset="0"/>
                <a:cs typeface="Arial" panose="020B0604020202020204" pitchFamily="34" charset="0"/>
              </a:rPr>
              <a:t>stvarna generacija</a:t>
            </a:r>
            <a:r>
              <a:rPr lang="sr-Latn-CS" altLang="x-none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dirty="0"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sr-Latn-CS" altLang="x-none" i="1" dirty="0">
                <a:latin typeface="Arial" panose="020B0604020202020204" pitchFamily="34" charset="0"/>
                <a:cs typeface="Arial" panose="020B0604020202020204" pitchFamily="34" charset="0"/>
              </a:rPr>
              <a:t>generacija po sebi</a:t>
            </a:r>
            <a:r>
              <a:rPr lang="sr-Latn-CS" altLang="x-none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/>
            <a:r>
              <a:rPr lang="sr-Latn-CS" altLang="x-none" dirty="0">
                <a:latin typeface="Arial" panose="020B0604020202020204" pitchFamily="34" charset="0"/>
                <a:cs typeface="Arial" panose="020B0604020202020204" pitchFamily="34" charset="0"/>
              </a:rPr>
              <a:t>formira se unutar generacije veći broj međusobno distinktivnih </a:t>
            </a:r>
            <a:r>
              <a:rPr lang="sr-Latn-CS" altLang="x-none" i="1" dirty="0">
                <a:latin typeface="Arial" panose="020B0604020202020204" pitchFamily="34" charset="0"/>
                <a:cs typeface="Arial" panose="020B0604020202020204" pitchFamily="34" charset="0"/>
              </a:rPr>
              <a:t>generacijskih jedinica</a:t>
            </a:r>
            <a:endParaRPr i="1" dirty="0"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9218" name="Rectangle 2"/>
          <p:cNvSpPr>
            <a:spLocks noGrp="1"/>
          </p:cNvSpPr>
          <p:nvPr>
            <p:ph type="title"/>
          </p:nvPr>
        </p:nvSpPr>
        <p:spPr>
          <a:ln/>
        </p:spPr>
        <p:txBody>
          <a:bodyPr vert="horz" wrap="square" lIns="91440" tIns="45720" rIns="91440" bIns="45720" anchor="b" anchorCtr="0"/>
          <a:p>
            <a:pPr algn="ctr" eaLnBrk="1" hangingPunct="1"/>
            <a:r>
              <a:rPr lang="sr-Latn-CS" altLang="en-US" b="1" dirty="0"/>
              <a:t>Koncepti - Generacija</a:t>
            </a:r>
            <a:endParaRPr lang="en-US" altLang="en-US" b="1" dirty="0"/>
          </a:p>
        </p:txBody>
      </p:sp>
      <p:sp>
        <p:nvSpPr>
          <p:cNvPr id="14339" name="Rectangle 3"/>
          <p:cNvSpPr>
            <a:spLocks noGrp="1" noChangeArrowheads="1"/>
          </p:cNvSpPr>
          <p:nvPr>
            <p:ph idx="1"/>
          </p:nvPr>
        </p:nvSpPr>
        <p:spPr>
          <a:xfrm>
            <a:off x="1370013" y="1827213"/>
            <a:ext cx="7313613" cy="4114800"/>
          </a:xfrm>
        </p:spPr>
        <p:txBody>
          <a:bodyPr vert="horz" wrap="square" lIns="91440" tIns="45720" rIns="91440" bIns="45720" numCol="1" anchor="t" anchorCtr="0" compatLnSpc="1"/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anose="05000000000000000000" pitchFamily="2" charset="2"/>
              <a:buChar char="¡"/>
              <a:defRPr/>
            </a:pPr>
            <a:r>
              <a:rPr kumimoji="0" lang="sr-Latn-CS" altLang="en-US" sz="25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„</a:t>
            </a:r>
            <a:r>
              <a:rPr kumimoji="0" lang="sr-Latn-CS" alt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izgubljena generacija“ (rođeni od 1893 do 1930),</a:t>
            </a:r>
            <a:endParaRPr kumimoji="0" lang="en-US" altLang="en-US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anose="05000000000000000000" pitchFamily="2" charset="2"/>
              <a:buNone/>
              <a:defRPr/>
            </a:pPr>
            <a:r>
              <a: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“</a:t>
            </a:r>
            <a:r>
              <a:rPr kumimoji="0" lang="en-US" alt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tiha</a:t>
            </a:r>
            <a:r>
              <a: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en-US" alt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generacija</a:t>
            </a:r>
            <a:r>
              <a: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” (od 1930 do 1946),</a:t>
            </a:r>
            <a:r>
              <a:rPr kumimoji="0" lang="sr-Latn-CS" alt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„bejbi bum generacija“ (od 1946 do 1964), „generacija X“ (od 1964 do 19</a:t>
            </a:r>
            <a:r>
              <a: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80</a:t>
            </a:r>
            <a:r>
              <a:rPr kumimoji="0" lang="sr-Latn-CS" alt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), „generacija Y“</a:t>
            </a:r>
            <a:r>
              <a: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(“</a:t>
            </a:r>
            <a:r>
              <a:rPr kumimoji="0" lang="en-US" alt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milenijalci</a:t>
            </a:r>
            <a:r>
              <a: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”; </a:t>
            </a:r>
            <a:r>
              <a:rPr kumimoji="0" lang="sr-Latn-CS" alt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od 19</a:t>
            </a:r>
            <a:r>
              <a: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80</a:t>
            </a:r>
            <a:r>
              <a:rPr kumimoji="0" lang="sr-Latn-CS" alt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do 199</a:t>
            </a:r>
            <a:r>
              <a: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6</a:t>
            </a:r>
            <a:r>
              <a:rPr kumimoji="0" lang="sr-Latn-CS" alt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) i „generacija Z“ </a:t>
            </a:r>
            <a:r>
              <a: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(</a:t>
            </a:r>
            <a:r>
              <a:rPr kumimoji="0" lang="en-US" alt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IGen</a:t>
            </a:r>
            <a:r>
              <a: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…; </a:t>
            </a:r>
            <a:r>
              <a:rPr kumimoji="0" lang="sr-Latn-CS" alt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od 199</a:t>
            </a:r>
            <a:r>
              <a: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7</a:t>
            </a:r>
            <a:r>
              <a:rPr kumimoji="0" lang="sr-Latn-CS" alt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nadalje)</a:t>
            </a:r>
            <a:endParaRPr kumimoji="0" lang="hr-HR" altLang="en-US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  <a:hlinkClick r:id="rId1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anose="05000000000000000000" pitchFamily="2" charset="2"/>
              <a:buChar char="¡"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hlinkClick r:id="rId2"/>
              </a:rPr>
              <a:t>https://www.pewresearch.org/topics/generations-and-age/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anose="05000000000000000000" pitchFamily="2" charset="2"/>
              <a:buChar char="¡"/>
              <a:defRPr/>
            </a:pPr>
            <a:r>
              <a:rPr kumimoji="0" lang="sr-Latn-CS" altLang="en-US" sz="2400" b="0" i="0" u="sng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Polemičko pitanje: šta današnje mlade ujedinjuje u generaciju?</a:t>
            </a:r>
            <a:endParaRPr kumimoji="0" lang="en-US" altLang="en-US" sz="2400" b="0" i="0" u="sng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242" name="Rectangle 2"/>
          <p:cNvSpPr>
            <a:spLocks noGrp="1"/>
          </p:cNvSpPr>
          <p:nvPr>
            <p:ph type="title"/>
          </p:nvPr>
        </p:nvSpPr>
        <p:spPr>
          <a:ln/>
        </p:spPr>
        <p:txBody>
          <a:bodyPr vert="horz" wrap="square" lIns="91440" tIns="45720" rIns="91440" bIns="45720" anchor="b" anchorCtr="0"/>
          <a:p>
            <a:pPr eaLnBrk="1" hangingPunct="1"/>
            <a:r>
              <a:rPr lang="en-US" altLang="en-US" b="1" dirty="0"/>
              <a:t>Klasični p</a:t>
            </a:r>
            <a:r>
              <a:rPr lang="sr-Latn-CS" altLang="en-US" b="1" dirty="0"/>
              <a:t>ristupi </a:t>
            </a:r>
            <a:r>
              <a:rPr lang="en-US" altLang="en-US" b="1" dirty="0"/>
              <a:t>- Potkultura</a:t>
            </a:r>
            <a:endParaRPr lang="en-US" altLang="en-US" b="1" dirty="0"/>
          </a:p>
        </p:txBody>
      </p:sp>
      <p:sp>
        <p:nvSpPr>
          <p:cNvPr id="10243" name="Rectangle 3"/>
          <p:cNvSpPr>
            <a:spLocks noGrp="1"/>
          </p:cNvSpPr>
          <p:nvPr>
            <p:ph idx="1"/>
          </p:nvPr>
        </p:nvSpPr>
        <p:spPr>
          <a:ln/>
        </p:spPr>
        <p:txBody>
          <a:bodyPr vert="horz" wrap="square" lIns="91440" tIns="45720" rIns="91440" bIns="45720" anchor="t" anchorCtr="0"/>
          <a:p>
            <a:pPr marL="0" indent="0" eaLnBrk="1" hangingPunct="1">
              <a:lnSpc>
                <a:spcPct val="80000"/>
              </a:lnSpc>
              <a:buNone/>
            </a:pPr>
            <a:r>
              <a:rPr lang="en-US" altLang="en-US" sz="2800" dirty="0">
                <a:latin typeface="Arial" panose="020B0604020202020204" pitchFamily="34" charset="0"/>
              </a:rPr>
              <a:t>Omladina kao </a:t>
            </a:r>
            <a:r>
              <a:rPr lang="en-US" altLang="en-US" sz="2800" b="1" dirty="0">
                <a:latin typeface="Arial" panose="020B0604020202020204" pitchFamily="34" charset="0"/>
              </a:rPr>
              <a:t>p</a:t>
            </a:r>
            <a:r>
              <a:rPr lang="sr-Latn-CS" altLang="en-US" sz="2800" b="1" dirty="0">
                <a:latin typeface="Arial" panose="020B0604020202020204" pitchFamily="34" charset="0"/>
              </a:rPr>
              <a:t>o</a:t>
            </a:r>
            <a:r>
              <a:rPr lang="en-US" altLang="en-US" sz="2800" b="1" dirty="0">
                <a:latin typeface="Arial" panose="020B0604020202020204" pitchFamily="34" charset="0"/>
              </a:rPr>
              <a:t>t</a:t>
            </a:r>
            <a:r>
              <a:rPr lang="sr-Latn-CS" altLang="en-US" sz="2800" b="1" dirty="0">
                <a:latin typeface="Arial" panose="020B0604020202020204" pitchFamily="34" charset="0"/>
              </a:rPr>
              <a:t>kultura</a:t>
            </a:r>
            <a:r>
              <a:rPr lang="sr-Latn-CS" altLang="en-US" sz="2800" dirty="0">
                <a:latin typeface="Arial" panose="020B0604020202020204" pitchFamily="34" charset="0"/>
              </a:rPr>
              <a:t> </a:t>
            </a:r>
            <a:r>
              <a:rPr lang="sr-Latn-CS" altLang="en-US" sz="2800" dirty="0">
                <a:latin typeface="Arial" panose="020B0604020202020204" pitchFamily="34" charset="0"/>
                <a:cs typeface="Times New Roman" panose="02020603050405020304" pitchFamily="18" charset="0"/>
              </a:rPr>
              <a:t>specifična društvena grupa, određ</a:t>
            </a:r>
            <a:r>
              <a:rPr lang="en-US" altLang="en-US" sz="2800" dirty="0">
                <a:latin typeface="Arial" panose="020B0604020202020204" pitchFamily="34" charset="0"/>
                <a:cs typeface="Times New Roman" panose="02020603050405020304" pitchFamily="18" charset="0"/>
              </a:rPr>
              <a:t>ena</a:t>
            </a:r>
            <a:r>
              <a:rPr lang="sr-Latn-CS" altLang="en-US" sz="2800" dirty="0">
                <a:latin typeface="Arial" panose="020B0604020202020204" pitchFamily="34" charset="0"/>
                <a:cs typeface="Times New Roman" panose="02020603050405020304" pitchFamily="18" charset="0"/>
              </a:rPr>
              <a:t> kroz njihov </a:t>
            </a:r>
            <a:r>
              <a:rPr lang="sr-Latn-CS" altLang="en-US" sz="2800" i="1" dirty="0">
                <a:latin typeface="Arial" panose="020B0604020202020204" pitchFamily="34" charset="0"/>
                <a:cs typeface="Times New Roman" panose="02020603050405020304" pitchFamily="18" charset="0"/>
              </a:rPr>
              <a:t>kulturni i politički odgovor</a:t>
            </a:r>
            <a:r>
              <a:rPr lang="sr-Latn-CS" altLang="en-US" sz="2800" dirty="0">
                <a:latin typeface="Arial" panose="020B0604020202020204" pitchFamily="34" charset="0"/>
                <a:cs typeface="Times New Roman" panose="02020603050405020304" pitchFamily="18" charset="0"/>
              </a:rPr>
              <a:t> na društvene probleme. </a:t>
            </a:r>
            <a:endParaRPr lang="en-US" altLang="en-US" sz="2800" dirty="0"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 marL="0" indent="0" eaLnBrk="1" hangingPunct="1">
              <a:lnSpc>
                <a:spcPct val="80000"/>
              </a:lnSpc>
            </a:pPr>
            <a:r>
              <a:rPr lang="sr-Latn-CS" altLang="en-US" sz="2800" dirty="0">
                <a:latin typeface="Arial" panose="020B0604020202020204" pitchFamily="34" charset="0"/>
                <a:cs typeface="Times New Roman" panose="02020603050405020304" pitchFamily="18" charset="0"/>
              </a:rPr>
              <a:t>dve varijante teoretisanja i istraživanja: </a:t>
            </a:r>
            <a:endParaRPr lang="en-US" altLang="en-US" sz="2800" dirty="0"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 marL="0" indent="0" eaLnBrk="1" hangingPunct="1">
              <a:lnSpc>
                <a:spcPct val="80000"/>
              </a:lnSpc>
            </a:pPr>
            <a:r>
              <a:rPr lang="sr-Latn-CS" altLang="en-US" sz="2800" dirty="0">
                <a:latin typeface="Arial" panose="020B0604020202020204" pitchFamily="34" charset="0"/>
                <a:cs typeface="Times New Roman" panose="02020603050405020304" pitchFamily="18" charset="0"/>
              </a:rPr>
              <a:t>jedna koja se fokusira na izražavanje identiteta omladine kroz različite </a:t>
            </a:r>
            <a:r>
              <a:rPr lang="sr-Latn-CS" altLang="en-US" sz="2800" i="1" dirty="0">
                <a:latin typeface="Arial" panose="020B0604020202020204" pitchFamily="34" charset="0"/>
                <a:cs typeface="Times New Roman" panose="02020603050405020304" pitchFamily="18" charset="0"/>
              </a:rPr>
              <a:t>potkulture</a:t>
            </a:r>
            <a:endParaRPr lang="en-US" altLang="en-US" sz="2800" i="1" dirty="0"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 marL="0" indent="0" eaLnBrk="1" hangingPunct="1">
              <a:lnSpc>
                <a:spcPct val="80000"/>
              </a:lnSpc>
            </a:pPr>
            <a:r>
              <a:rPr lang="sr-Latn-CS" altLang="en-US" sz="2800" i="1" dirty="0"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sr-Latn-CS" altLang="en-US" sz="2800" dirty="0">
                <a:latin typeface="Arial" panose="020B0604020202020204" pitchFamily="34" charset="0"/>
                <a:cs typeface="Times New Roman" panose="02020603050405020304" pitchFamily="18" charset="0"/>
              </a:rPr>
              <a:t>druga koja se fokusira na omladinu kao nosioca </a:t>
            </a:r>
            <a:r>
              <a:rPr lang="sr-Latn-CS" altLang="en-US" sz="2800" i="1" dirty="0">
                <a:latin typeface="Arial" panose="020B0604020202020204" pitchFamily="34" charset="0"/>
                <a:cs typeface="Times New Roman" panose="02020603050405020304" pitchFamily="18" charset="0"/>
              </a:rPr>
              <a:t>kontrakulture</a:t>
            </a:r>
            <a:r>
              <a:rPr lang="sr-Latn-CS" altLang="en-US" sz="2800" dirty="0">
                <a:latin typeface="Arial" panose="020B0604020202020204" pitchFamily="34" charset="0"/>
                <a:cs typeface="Times New Roman" panose="02020603050405020304" pitchFamily="18" charset="0"/>
              </a:rPr>
              <a:t>. </a:t>
            </a:r>
            <a:endParaRPr lang="en-US" altLang="en-US" sz="2800" dirty="0">
              <a:latin typeface="Arial" panose="020B0604020202020204" pitchFamily="34" charset="0"/>
            </a:endParaRPr>
          </a:p>
          <a:p>
            <a:pPr marL="0" indent="0" eaLnBrk="1" hangingPunct="1">
              <a:lnSpc>
                <a:spcPct val="80000"/>
              </a:lnSpc>
            </a:pPr>
            <a:r>
              <a:rPr lang="sr-Latn-CS" altLang="en-US" sz="2800" dirty="0">
                <a:latin typeface="Arial" panose="020B0604020202020204" pitchFamily="34" charset="0"/>
              </a:rPr>
              <a:t>naglasak na posebnom grupnom identitetu – omiljen za definisanje tokom 50ih i 60ih godina, danas se kritički prihvata</a:t>
            </a:r>
            <a:endParaRPr lang="en-US" altLang="en-US" sz="28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1266" name="Rectangle 2"/>
          <p:cNvSpPr>
            <a:spLocks noGrp="1"/>
          </p:cNvSpPr>
          <p:nvPr>
            <p:ph type="title"/>
          </p:nvPr>
        </p:nvSpPr>
        <p:spPr>
          <a:ln/>
        </p:spPr>
        <p:txBody>
          <a:bodyPr vert="horz" wrap="square" lIns="91440" tIns="45720" rIns="91440" bIns="45720" anchor="b" anchorCtr="0"/>
          <a:p>
            <a:pPr algn="ctr" eaLnBrk="1" hangingPunct="1"/>
            <a:r>
              <a:rPr lang="sr-Latn-CS" altLang="en-US" b="1" dirty="0"/>
              <a:t>K</a:t>
            </a:r>
            <a:r>
              <a:rPr lang="en-US" altLang="en-US" b="1" dirty="0"/>
              <a:t>lasični pristupi </a:t>
            </a:r>
            <a:r>
              <a:rPr lang="sr-Latn-CS" altLang="en-US" b="1" dirty="0"/>
              <a:t>- Tranzicija</a:t>
            </a:r>
            <a:endParaRPr lang="en-US" altLang="en-US" b="1" dirty="0"/>
          </a:p>
        </p:txBody>
      </p:sp>
      <p:sp>
        <p:nvSpPr>
          <p:cNvPr id="16387" name="Rectangle 3"/>
          <p:cNvSpPr>
            <a:spLocks noGrp="1" noChangeArrowheads="1"/>
          </p:cNvSpPr>
          <p:nvPr>
            <p:ph idx="1"/>
          </p:nvPr>
        </p:nvSpPr>
        <p:spPr>
          <a:xfrm>
            <a:off x="1370013" y="1827213"/>
            <a:ext cx="7313613" cy="4114800"/>
          </a:xfrm>
        </p:spPr>
        <p:txBody>
          <a:bodyPr vert="horz" wrap="square" lIns="91440" tIns="45720" rIns="91440" bIns="45720" numCol="1" anchor="t" anchorCtr="0" compatLnSpc="1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anose="05000000000000000000" pitchFamily="2" charset="2"/>
              <a:buNone/>
              <a:defRPr/>
            </a:pPr>
            <a:r>
              <a:rPr kumimoji="0" lang="en-US" alt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Omladina</a:t>
            </a:r>
            <a:r>
              <a: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en-US" alt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kao</a:t>
            </a:r>
            <a:r>
              <a: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en-US" alt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društvena</a:t>
            </a:r>
            <a:r>
              <a: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en-US" alt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grupa</a:t>
            </a:r>
            <a:r>
              <a: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u </a:t>
            </a:r>
            <a:r>
              <a:rPr kumimoji="0" lang="en-US" alt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prelasku</a:t>
            </a:r>
            <a:r>
              <a: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– </a:t>
            </a:r>
            <a:r>
              <a:rPr kumimoji="0" lang="en-US" alt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tranziciji</a:t>
            </a:r>
            <a:r>
              <a: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 u </a:t>
            </a:r>
            <a:r>
              <a:rPr kumimoji="0" lang="en-US" alt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odraslost</a:t>
            </a:r>
            <a:endParaRPr kumimoji="0" lang="en-US" altLang="en-US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anose="05000000000000000000" pitchFamily="2" charset="2"/>
              <a:buNone/>
              <a:defRPr/>
            </a:pPr>
            <a:r>
              <a:rPr kumimoji="0" lang="hr-HR" altLang="en-US" sz="24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Tranzicija</a:t>
            </a:r>
            <a:r>
              <a:rPr kumimoji="0" lang="hr-HR" alt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– prelazak iz jedne životne faze u drugu (npr. tranzicija u odraslost); skup životnih događaja u ključnim sferama</a:t>
            </a:r>
            <a:endParaRPr kumimoji="0" lang="hr-HR" altLang="en-US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anose="05000000000000000000" pitchFamily="2" charset="2"/>
              <a:buChar char="¡"/>
              <a:defRPr/>
            </a:pPr>
            <a:r>
              <a:rPr kumimoji="0" lang="sl-SI" altLang="en-US" sz="24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Prelazak (tranzicija) u odraslost</a:t>
            </a:r>
            <a:r>
              <a:rPr kumimoji="0" lang="hr-HR" alt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predstavlja preuzimanje odgovornosti od strane mlade osobe za različite domene njenog/njegovog života</a:t>
            </a:r>
            <a:r>
              <a: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</a:t>
            </a:r>
            <a:endParaRPr kumimoji="0" lang="sr-Latn-CS" altLang="en-US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anose="05000000000000000000" pitchFamily="2" charset="2"/>
              <a:buChar char="¡"/>
              <a:defRPr/>
            </a:pPr>
            <a:r>
              <a:rPr kumimoji="0" lang="sr-Latn-CS" alt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2 najvažnije: obrazovno-radna i porodično-stambena</a:t>
            </a:r>
            <a:endParaRPr kumimoji="0" lang="sr-Latn-CS" altLang="en-US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anose="05000000000000000000" pitchFamily="2" charset="2"/>
              <a:buChar char="¡"/>
              <a:defRPr/>
            </a:pPr>
            <a:r>
              <a:rPr kumimoji="0" lang="sr-Latn-CS" altLang="en-US" sz="24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tranzicioni poreci</a:t>
            </a:r>
            <a:r>
              <a:rPr kumimoji="0" lang="sr-Latn-CS" alt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(režimi)</a:t>
            </a:r>
            <a:endParaRPr kumimoji="0" lang="sr-Latn-CS" altLang="en-US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anose="05000000000000000000" pitchFamily="2" charset="2"/>
              <a:buChar char="¡"/>
              <a:defRPr/>
            </a:pPr>
            <a:r>
              <a:rPr kumimoji="0" lang="sr-Latn-CS" altLang="en-US" sz="2400" b="0" i="0" u="sng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Polemičko pitanje: tranzicija u šta? Kako?</a:t>
            </a:r>
            <a:endParaRPr kumimoji="0" lang="en-US" altLang="en-US" sz="2400" b="0" i="0" u="sng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Eclipse">
  <a:themeElements>
    <a:clrScheme name="Eclipse 3">
      <a:dk1>
        <a:srgbClr val="000000"/>
      </a:dk1>
      <a:lt1>
        <a:srgbClr val="FFFFFF"/>
      </a:lt1>
      <a:dk2>
        <a:srgbClr val="0000CC"/>
      </a:dk2>
      <a:lt2>
        <a:srgbClr val="434343"/>
      </a:lt2>
      <a:accent1>
        <a:srgbClr val="99CC00"/>
      </a:accent1>
      <a:accent2>
        <a:srgbClr val="FFCC00"/>
      </a:accent2>
      <a:accent3>
        <a:srgbClr val="FFFFFF"/>
      </a:accent3>
      <a:accent4>
        <a:srgbClr val="000000"/>
      </a:accent4>
      <a:accent5>
        <a:srgbClr val="CAE2AA"/>
      </a:accent5>
      <a:accent6>
        <a:srgbClr val="E7B900"/>
      </a:accent6>
      <a:hlink>
        <a:srgbClr val="FF0000"/>
      </a:hlink>
      <a:folHlink>
        <a:srgbClr val="808080"/>
      </a:folHlink>
    </a:clrScheme>
    <a:fontScheme name="Eclipse">
      <a:majorFont>
        <a:latin typeface="Arial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US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US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defRPr>
        </a:defPPr>
      </a:lstStyle>
    </a:lnDef>
  </a:objectDefaults>
  <a:extraClrSchemeLst>
    <a:extraClrScheme>
      <a:clrScheme name="Eclipse 1">
        <a:dk1>
          <a:srgbClr val="000000"/>
        </a:dk1>
        <a:lt1>
          <a:srgbClr val="FFFFFF"/>
        </a:lt1>
        <a:dk2>
          <a:srgbClr val="006666"/>
        </a:dk2>
        <a:lt2>
          <a:srgbClr val="5F5F5F"/>
        </a:lt2>
        <a:accent1>
          <a:srgbClr val="33CCCC"/>
        </a:accent1>
        <a:accent2>
          <a:srgbClr val="99CCCC"/>
        </a:accent2>
        <a:accent3>
          <a:srgbClr val="FFFFFF"/>
        </a:accent3>
        <a:accent4>
          <a:srgbClr val="000000"/>
        </a:accent4>
        <a:accent5>
          <a:srgbClr val="ADE2E2"/>
        </a:accent5>
        <a:accent6>
          <a:srgbClr val="8AB9B9"/>
        </a:accent6>
        <a:hlink>
          <a:srgbClr val="006666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lipse 2">
        <a:dk1>
          <a:srgbClr val="000000"/>
        </a:dk1>
        <a:lt1>
          <a:srgbClr val="FFFFFF"/>
        </a:lt1>
        <a:dk2>
          <a:srgbClr val="333366"/>
        </a:dk2>
        <a:lt2>
          <a:srgbClr val="5F5F5F"/>
        </a:lt2>
        <a:accent1>
          <a:srgbClr val="CC99FF"/>
        </a:accent1>
        <a:accent2>
          <a:srgbClr val="99CCCC"/>
        </a:accent2>
        <a:accent3>
          <a:srgbClr val="FFFFFF"/>
        </a:accent3>
        <a:accent4>
          <a:srgbClr val="000000"/>
        </a:accent4>
        <a:accent5>
          <a:srgbClr val="E2CAFF"/>
        </a:accent5>
        <a:accent6>
          <a:srgbClr val="8AB9B9"/>
        </a:accent6>
        <a:hlink>
          <a:srgbClr val="666699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lipse 3">
        <a:dk1>
          <a:srgbClr val="000000"/>
        </a:dk1>
        <a:lt1>
          <a:srgbClr val="FFFFFF"/>
        </a:lt1>
        <a:dk2>
          <a:srgbClr val="0000CC"/>
        </a:dk2>
        <a:lt2>
          <a:srgbClr val="434343"/>
        </a:lt2>
        <a:accent1>
          <a:srgbClr val="99CC00"/>
        </a:accent1>
        <a:accent2>
          <a:srgbClr val="FFCC00"/>
        </a:accent2>
        <a:accent3>
          <a:srgbClr val="FFFFFF"/>
        </a:accent3>
        <a:accent4>
          <a:srgbClr val="000000"/>
        </a:accent4>
        <a:accent5>
          <a:srgbClr val="CAE2AA"/>
        </a:accent5>
        <a:accent6>
          <a:srgbClr val="E7B900"/>
        </a:accent6>
        <a:hlink>
          <a:srgbClr val="FF0000"/>
        </a:hlink>
        <a:folHlink>
          <a:srgbClr val="8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lipse 4">
        <a:dk1>
          <a:srgbClr val="000000"/>
        </a:dk1>
        <a:lt1>
          <a:srgbClr val="64AAAE"/>
        </a:lt1>
        <a:dk2>
          <a:srgbClr val="FFFFCC"/>
        </a:dk2>
        <a:lt2>
          <a:srgbClr val="5F5F5F"/>
        </a:lt2>
        <a:accent1>
          <a:srgbClr val="B4B1DB"/>
        </a:accent1>
        <a:accent2>
          <a:srgbClr val="61C1D7"/>
        </a:accent2>
        <a:accent3>
          <a:srgbClr val="B8D2D3"/>
        </a:accent3>
        <a:accent4>
          <a:srgbClr val="000000"/>
        </a:accent4>
        <a:accent5>
          <a:srgbClr val="D6D5EA"/>
        </a:accent5>
        <a:accent6>
          <a:srgbClr val="57AFC3"/>
        </a:accent6>
        <a:hlink>
          <a:srgbClr val="257177"/>
        </a:hlink>
        <a:folHlink>
          <a:srgbClr val="CCCC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lipse 5">
        <a:dk1>
          <a:srgbClr val="5F5F5F"/>
        </a:dk1>
        <a:lt1>
          <a:srgbClr val="F8F8F8"/>
        </a:lt1>
        <a:dk2>
          <a:srgbClr val="2A285A"/>
        </a:dk2>
        <a:lt2>
          <a:srgbClr val="FFFFFF"/>
        </a:lt2>
        <a:accent1>
          <a:srgbClr val="999966"/>
        </a:accent1>
        <a:accent2>
          <a:srgbClr val="8C8B9D"/>
        </a:accent2>
        <a:accent3>
          <a:srgbClr val="ACACB5"/>
        </a:accent3>
        <a:accent4>
          <a:srgbClr val="D4D4D4"/>
        </a:accent4>
        <a:accent5>
          <a:srgbClr val="CACAB8"/>
        </a:accent5>
        <a:accent6>
          <a:srgbClr val="7E7D8E"/>
        </a:accent6>
        <a:hlink>
          <a:srgbClr val="465174"/>
        </a:hlink>
        <a:folHlink>
          <a:srgbClr val="C0C0C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lipse 6">
        <a:dk1>
          <a:srgbClr val="434343"/>
        </a:dk1>
        <a:lt1>
          <a:srgbClr val="FFFFFF"/>
        </a:lt1>
        <a:dk2>
          <a:srgbClr val="360404"/>
        </a:dk2>
        <a:lt2>
          <a:srgbClr val="FFFFFF"/>
        </a:lt2>
        <a:accent1>
          <a:srgbClr val="669900"/>
        </a:accent1>
        <a:accent2>
          <a:srgbClr val="CC6600"/>
        </a:accent2>
        <a:accent3>
          <a:srgbClr val="AEAAAA"/>
        </a:accent3>
        <a:accent4>
          <a:srgbClr val="DADADA"/>
        </a:accent4>
        <a:accent5>
          <a:srgbClr val="B8CAAA"/>
        </a:accent5>
        <a:accent6>
          <a:srgbClr val="B95C00"/>
        </a:accent6>
        <a:hlink>
          <a:srgbClr val="CC3300"/>
        </a:hlink>
        <a:folHlink>
          <a:srgbClr val="8080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lipse 7">
        <a:dk1>
          <a:srgbClr val="434343"/>
        </a:dk1>
        <a:lt1>
          <a:srgbClr val="FFFFFF"/>
        </a:lt1>
        <a:dk2>
          <a:srgbClr val="000000"/>
        </a:dk2>
        <a:lt2>
          <a:srgbClr val="8285FE"/>
        </a:lt2>
        <a:accent1>
          <a:srgbClr val="669900"/>
        </a:accent1>
        <a:accent2>
          <a:srgbClr val="9900FF"/>
        </a:accent2>
        <a:accent3>
          <a:srgbClr val="AAAAAA"/>
        </a:accent3>
        <a:accent4>
          <a:srgbClr val="DADADA"/>
        </a:accent4>
        <a:accent5>
          <a:srgbClr val="B8CAAA"/>
        </a:accent5>
        <a:accent6>
          <a:srgbClr val="8A00E7"/>
        </a:accent6>
        <a:hlink>
          <a:srgbClr val="6600CC"/>
        </a:hlink>
        <a:folHlink>
          <a:srgbClr val="8080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lipse 8">
        <a:dk1>
          <a:srgbClr val="434343"/>
        </a:dk1>
        <a:lt1>
          <a:srgbClr val="FFFFFF"/>
        </a:lt1>
        <a:dk2>
          <a:srgbClr val="000000"/>
        </a:dk2>
        <a:lt2>
          <a:srgbClr val="0066FF"/>
        </a:lt2>
        <a:accent1>
          <a:srgbClr val="339966"/>
        </a:accent1>
        <a:accent2>
          <a:srgbClr val="FFCC00"/>
        </a:accent2>
        <a:accent3>
          <a:srgbClr val="AAAAAA"/>
        </a:accent3>
        <a:accent4>
          <a:srgbClr val="DADADA"/>
        </a:accent4>
        <a:accent5>
          <a:srgbClr val="ADCAB8"/>
        </a:accent5>
        <a:accent6>
          <a:srgbClr val="E7B900"/>
        </a:accent6>
        <a:hlink>
          <a:srgbClr val="CC0000"/>
        </a:hlink>
        <a:folHlink>
          <a:srgbClr val="8080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lipse 9">
        <a:dk1>
          <a:srgbClr val="333300"/>
        </a:dk1>
        <a:lt1>
          <a:srgbClr val="FFFFFF"/>
        </a:lt1>
        <a:dk2>
          <a:srgbClr val="669900"/>
        </a:dk2>
        <a:lt2>
          <a:srgbClr val="FFFFCC"/>
        </a:lt2>
        <a:accent1>
          <a:srgbClr val="CCCC00"/>
        </a:accent1>
        <a:accent2>
          <a:srgbClr val="99CC00"/>
        </a:accent2>
        <a:accent3>
          <a:srgbClr val="B8CAAA"/>
        </a:accent3>
        <a:accent4>
          <a:srgbClr val="DADADA"/>
        </a:accent4>
        <a:accent5>
          <a:srgbClr val="E2E2AA"/>
        </a:accent5>
        <a:accent6>
          <a:srgbClr val="8AB900"/>
        </a:accent6>
        <a:hlink>
          <a:srgbClr val="336600"/>
        </a:hlink>
        <a:folHlink>
          <a:srgbClr val="FFFF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lipse 10">
        <a:dk1>
          <a:srgbClr val="333333"/>
        </a:dk1>
        <a:lt1>
          <a:srgbClr val="FFFFCC"/>
        </a:lt1>
        <a:dk2>
          <a:srgbClr val="660000"/>
        </a:dk2>
        <a:lt2>
          <a:srgbClr val="CCCCCC"/>
        </a:lt2>
        <a:accent1>
          <a:srgbClr val="FF6600"/>
        </a:accent1>
        <a:accent2>
          <a:srgbClr val="CC3300"/>
        </a:accent2>
        <a:accent3>
          <a:srgbClr val="B8AAAA"/>
        </a:accent3>
        <a:accent4>
          <a:srgbClr val="DADAAE"/>
        </a:accent4>
        <a:accent5>
          <a:srgbClr val="FFB8AA"/>
        </a:accent5>
        <a:accent6>
          <a:srgbClr val="B92D00"/>
        </a:accent6>
        <a:hlink>
          <a:srgbClr val="9900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Eclipse</Template>
  <TotalTime>0</TotalTime>
  <Words>8054</Words>
  <Application>WPS Presentation</Application>
  <PresentationFormat/>
  <Paragraphs>144</Paragraphs>
  <Slides>18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18</vt:i4>
      </vt:variant>
    </vt:vector>
  </HeadingPairs>
  <TitlesOfParts>
    <vt:vector size="27" baseType="lpstr">
      <vt:lpstr>Arial</vt:lpstr>
      <vt:lpstr>SimSun</vt:lpstr>
      <vt:lpstr>Wingdings</vt:lpstr>
      <vt:lpstr>Verdana</vt:lpstr>
      <vt:lpstr>Calibri</vt:lpstr>
      <vt:lpstr>Times New Roman</vt:lpstr>
      <vt:lpstr>Microsoft YaHei</vt:lpstr>
      <vt:lpstr>Arial Unicode MS</vt:lpstr>
      <vt:lpstr>Eclipse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Dell</cp:lastModifiedBy>
  <cp:revision>97</cp:revision>
  <dcterms:created xsi:type="dcterms:W3CDTF">2025-06-04T17:33:24Z</dcterms:created>
  <dcterms:modified xsi:type="dcterms:W3CDTF">2025-06-04T17:33:49Z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  <property fmtid="{D5CDD505-2E9C-101B-9397-08002B2CF9AE}" pid="3" name="ICV">
    <vt:lpwstr>01C4362BC2C2491882F931A9009301E0_12</vt:lpwstr>
  </property>
  <property fmtid="{D5CDD505-2E9C-101B-9397-08002B2CF9AE}" pid="4" name="KSOProductBuildVer">
    <vt:lpwstr>1033-12.2.0.21179</vt:lpwstr>
  </property>
</Properties>
</file>