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6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9E69-045B-487B-8D65-740A7234E55C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C3B4E8-8F29-4AC5-B3BF-C8A5048D8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9E69-045B-487B-8D65-740A7234E55C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B4E8-8F29-4AC5-B3BF-C8A5048D8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9E69-045B-487B-8D65-740A7234E55C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B4E8-8F29-4AC5-B3BF-C8A5048D8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A59E69-045B-487B-8D65-740A7234E55C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CC3B4E8-8F29-4AC5-B3BF-C8A5048D8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9E69-045B-487B-8D65-740A7234E55C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B4E8-8F29-4AC5-B3BF-C8A5048D8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9E69-045B-487B-8D65-740A7234E55C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B4E8-8F29-4AC5-B3BF-C8A5048D8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B4E8-8F29-4AC5-B3BF-C8A5048D8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9E69-045B-487B-8D65-740A7234E55C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9E69-045B-487B-8D65-740A7234E55C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B4E8-8F29-4AC5-B3BF-C8A5048D8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9E69-045B-487B-8D65-740A7234E55C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B4E8-8F29-4AC5-B3BF-C8A5048D8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A59E69-045B-487B-8D65-740A7234E55C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C3B4E8-8F29-4AC5-B3BF-C8A5048D8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9E69-045B-487B-8D65-740A7234E55C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C3B4E8-8F29-4AC5-B3BF-C8A5048D8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A59E69-045B-487B-8D65-740A7234E55C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CC3B4E8-8F29-4AC5-B3BF-C8A5048D8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Milo</a:t>
            </a:r>
            <a:r>
              <a:rPr lang="sr-Latn-RS" dirty="0" smtClean="0"/>
              <a:t>š Todorović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Grad u </a:t>
            </a:r>
            <a:r>
              <a:rPr lang="en-US" dirty="0" err="1" smtClean="0"/>
              <a:t>srednjevekovnoj</a:t>
            </a:r>
            <a:r>
              <a:rPr lang="en-US" dirty="0" smtClean="0"/>
              <a:t> </a:t>
            </a:r>
            <a:r>
              <a:rPr lang="en-US" dirty="0" err="1" smtClean="0"/>
              <a:t>Srbiji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/>
              <a:t>Sredjni vek karakteriše rurazlizacija budući da antički gradovi stagniraju i gube funkciju što znači da propadaju u Zapadnoj Evropi; tek u poznom srednjem veku će se ponovo javiti gradovi oko manastira i zamkova</a:t>
            </a:r>
          </a:p>
          <a:p>
            <a:r>
              <a:rPr lang="sr-Latn-RS" dirty="0" smtClean="0"/>
              <a:t>Dok opada značaj gradova na Zapadu, u Vizantiji su opstali i cvetali antički gradovi poput Soluna, Atine, Korinta, Sofije, Plovdiva i, naravno, Konstantinopolja</a:t>
            </a:r>
          </a:p>
          <a:p>
            <a:r>
              <a:rPr lang="sr-Latn-RS" dirty="0" smtClean="0"/>
              <a:t>Slična stvar se uočava i na Apeninskom poluostrvu gde opstaju antički gradovi</a:t>
            </a:r>
          </a:p>
          <a:p>
            <a:endParaRPr lang="sr-Latn-RS" dirty="0" smtClean="0"/>
          </a:p>
          <a:p>
            <a:r>
              <a:rPr lang="sr-Latn-RS" dirty="0" smtClean="0"/>
              <a:t>Gradovi postoje i na arapskom Pirinejskom poluostrvu: Toledo, Barselona, Valensija, Sevilja</a:t>
            </a:r>
            <a:r>
              <a:rPr lang="en-US" dirty="0" smtClean="0"/>
              <a:t>…</a:t>
            </a:r>
            <a:r>
              <a:rPr lang="sr-Latn-RS" dirty="0" smtClean="0"/>
              <a:t> (ali ovo je zasebna priča)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Grad na </a:t>
            </a:r>
            <a:r>
              <a:rPr smtClean="0"/>
              <a:t>Z</a:t>
            </a:r>
            <a:r>
              <a:rPr lang="sr-Latn-RS" dirty="0" smtClean="0"/>
              <a:t>apadu </a:t>
            </a:r>
            <a:r>
              <a:rPr lang="sr-Latn-RS" dirty="0" smtClean="0"/>
              <a:t>i </a:t>
            </a:r>
            <a:r>
              <a:rPr smtClean="0"/>
              <a:t>I</a:t>
            </a:r>
            <a:r>
              <a:rPr lang="sr-Latn-RS" dirty="0" smtClean="0"/>
              <a:t>stoku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Grad u srednjem veku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 smtClean="0"/>
              <a:t>Postoji više definicija grada, ali kada se govori o srednjevekovnom gradu misli se na utvrđeno naselje</a:t>
            </a:r>
          </a:p>
          <a:p>
            <a:r>
              <a:rPr lang="sr-Latn-RS" dirty="0" smtClean="0"/>
              <a:t>Gradovi se javljaju u Srbiji od druge polovine 12. veka, a prvi je bio Ras okružen svojim drvenim bedemima</a:t>
            </a:r>
          </a:p>
          <a:p>
            <a:r>
              <a:rPr lang="sr-Latn-RS" dirty="0" smtClean="0"/>
              <a:t>Kameni bedemi se javljaju već početkom 13. veka</a:t>
            </a:r>
            <a:endParaRPr lang="en-US" dirty="0"/>
          </a:p>
        </p:txBody>
      </p:sp>
      <p:pic>
        <p:nvPicPr>
          <p:cNvPr id="5" name="Content Placeholder 4" descr="b14c385c120f2c716f59bec8d266925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488139"/>
            <a:ext cx="3286148" cy="454926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10000"/>
          </a:bodyPr>
          <a:lstStyle/>
          <a:p>
            <a:r>
              <a:rPr lang="sr-Latn-RS" sz="3100" dirty="0" smtClean="0"/>
              <a:t>U Srbiji su tokom druge polovine 14. i prve polovine 15. veka gradovi podeljeni u pet grupa: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2800" dirty="0" smtClean="0"/>
              <a:t>Gradove u crnogorskom primorju koji su bili pod uticajem Venecije i Đenove – Kotor, Budva, Bar, Skadar...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2800" dirty="0" smtClean="0"/>
              <a:t>Gradove koje je Srbija osvojila počevši sa Milutinovim osvajanjem 1281/82 – Niš, Prizren, Skoplje...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2800" dirty="0" smtClean="0"/>
              <a:t>Gradovi koji su prevashodno rudni – Novo Brdo, Rudnik, Trepča...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2800" dirty="0" smtClean="0"/>
              <a:t>Utvrđeni gradovi na strateški bitnim lokacijama – Maglič, Ras, Golubac, Užice...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2800" dirty="0" smtClean="0"/>
              <a:t>Najkompleksniji gradovi podignuti u poznom srednjem veku – Kruševac, Stalać, Smederevo...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Grad u Srbiji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0034" y="1785926"/>
          <a:ext cx="8229600" cy="28889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00288"/>
                <a:gridCol w="1428760"/>
                <a:gridCol w="1571636"/>
                <a:gridCol w="1500198"/>
                <a:gridCol w="1328718"/>
              </a:tblGrid>
              <a:tr h="394666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Pojavljivanje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Srbija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Engleska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Francuska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Rusija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Drvene palisade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12. vek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9.</a:t>
                      </a:r>
                      <a:r>
                        <a:rPr lang="sr-Latn-RS" baseline="0" dirty="0" smtClean="0"/>
                        <a:t> vek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11. vek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9.</a:t>
                      </a:r>
                      <a:r>
                        <a:rPr lang="sr-Latn-RS" baseline="0" dirty="0" smtClean="0"/>
                        <a:t> vek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Kameni zidovi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13. vek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11. vek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12. vek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12. vek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Donžon kula*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14. vek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12. vek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10. vek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13. vek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Naselja u blizini tvrđave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13. vek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12. vek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12. vek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12.</a:t>
                      </a:r>
                      <a:r>
                        <a:rPr lang="sr-Latn-RS" baseline="0" dirty="0" smtClean="0"/>
                        <a:t> vek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Artiljerija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15. vek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14. vek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14. vek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14. vek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Elementi razvoja grada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857760"/>
            <a:ext cx="87081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200" dirty="0" smtClean="0"/>
              <a:t>Elementi razvoja grada i kada se oni javljaju u Srbiji i drugim državama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6215082"/>
            <a:ext cx="726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 smtClean="0"/>
              <a:t>*najjača kula u utvrđenju koja je služila kao eventualno mesto poslednje odbrane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Izgled pojedinačnih gradova u Srbiji je dosta varirao, od utvrđenja kao što je Ras, preko kompleksnijeg Novog Brda koje je u okolini tvrđave imalo i naselje, sve do Smedereva kao utvrđenog grada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prekriva</a:t>
            </a:r>
            <a:r>
              <a:rPr lang="en-US" dirty="0" smtClean="0"/>
              <a:t> vi</a:t>
            </a:r>
            <a:r>
              <a:rPr lang="sr-Latn-RS" dirty="0" smtClean="0"/>
              <a:t>še od 11 hektara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Izgled grada</a:t>
            </a:r>
            <a:endParaRPr lang="en-US" dirty="0"/>
          </a:p>
        </p:txBody>
      </p:sp>
      <p:pic>
        <p:nvPicPr>
          <p:cNvPr id="4" name="Picture 3" descr="tvrd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643314"/>
            <a:ext cx="5124463" cy="2199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12" y="6000768"/>
            <a:ext cx="399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Osnove Rasa, Novog Brda i Smedereva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857232"/>
            <a:ext cx="3262327" cy="4227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32" y="528638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Ras</a:t>
            </a:r>
            <a:endParaRPr lang="en-US" dirty="0"/>
          </a:p>
        </p:txBody>
      </p:sp>
      <p:pic>
        <p:nvPicPr>
          <p:cNvPr id="6" name="Picture 5" descr="Novo Br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643050"/>
            <a:ext cx="4705398" cy="2643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9322" y="4429132"/>
            <a:ext cx="123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Novo Brdo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8596" y="714356"/>
            <a:ext cx="4059936" cy="6000792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Smederevo bi se možda moglo smatrati najkompleksnijim gradom budući da samo tvrđava prekriva više od 11 hektara, u njoj se nalazio dvor, a grad je služio i kao sedište mitropolije</a:t>
            </a:r>
          </a:p>
          <a:p>
            <a:r>
              <a:rPr lang="sr-Latn-RS" dirty="0" smtClean="0"/>
              <a:t>Međutim, građevine su bile pravljene od drveta tako da nije ostalo nikakvo svedočanstvo o njima osim ostataka sakralnog kompleksa koji je pronađen u jugoistočnom delu tvrđave</a:t>
            </a:r>
            <a:endParaRPr lang="en-US" dirty="0"/>
          </a:p>
        </p:txBody>
      </p:sp>
      <p:pic>
        <p:nvPicPr>
          <p:cNvPr id="7" name="Content Placeholder 6" descr="_'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7119" y="688181"/>
            <a:ext cx="3581400" cy="52197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300" dirty="0" smtClean="0"/>
              <a:t>Broj gradova u Srbiji se povećavao tokom vekova prevashodno usled proširenja teritorije, ali i usled drugih okolnosti poput otvaranja rudarskih centara za vreme vladavine Uroša I</a:t>
            </a:r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Broj gradova u Srbiji</a:t>
            </a:r>
            <a:endParaRPr lang="en-US" dirty="0"/>
          </a:p>
        </p:txBody>
      </p:sp>
      <p:pic>
        <p:nvPicPr>
          <p:cNvPr id="9" name="Content Placeholder 8" descr="nana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571868" y="2714620"/>
            <a:ext cx="5096399" cy="371477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294</TotalTime>
  <Words>517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Grad u srednjevekovnoj Srbiji</vt:lpstr>
      <vt:lpstr>Grad na Zapadu i Istoku</vt:lpstr>
      <vt:lpstr>Grad u srednjem veku</vt:lpstr>
      <vt:lpstr>Grad u Srbiji</vt:lpstr>
      <vt:lpstr>Elementi razvoja grada</vt:lpstr>
      <vt:lpstr>Izgled grada</vt:lpstr>
      <vt:lpstr>Slide 7</vt:lpstr>
      <vt:lpstr>Slide 8</vt:lpstr>
      <vt:lpstr>Broj gradova u Srbiji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 u srednjevekovnoj Srbiji</dc:title>
  <dc:creator>Anicic</dc:creator>
  <cp:lastModifiedBy>Anicic</cp:lastModifiedBy>
  <cp:revision>18</cp:revision>
  <dcterms:created xsi:type="dcterms:W3CDTF">2020-04-16T13:22:20Z</dcterms:created>
  <dcterms:modified xsi:type="dcterms:W3CDTF">2020-04-16T18:46:43Z</dcterms:modified>
</cp:coreProperties>
</file>