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sldIdLst>
    <p:sldId id="256" r:id="rId2"/>
    <p:sldId id="261" r:id="rId3"/>
    <p:sldId id="257" r:id="rId4"/>
    <p:sldId id="258" r:id="rId5"/>
    <p:sldId id="259" r:id="rId6"/>
    <p:sldId id="260" r:id="rId7"/>
    <p:sldId id="262" r:id="rId8"/>
    <p:sldId id="266" r:id="rId9"/>
    <p:sldId id="263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Title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59E69-045B-487B-8D65-740A7234E55C}" type="datetimeFigureOut">
              <a:rPr lang="en-US" smtClean="0"/>
              <a:pPr/>
              <a:t>4/16/2020</a:t>
            </a:fld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CC3B4E8-8F29-4AC5-B3BF-C8A5048D868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59E69-045B-487B-8D65-740A7234E55C}" type="datetimeFigureOut">
              <a:rPr lang="en-US" smtClean="0"/>
              <a:pPr/>
              <a:t>4/16/2020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3B4E8-8F29-4AC5-B3BF-C8A5048D868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59E69-045B-487B-8D65-740A7234E55C}" type="datetimeFigureOut">
              <a:rPr lang="en-US" smtClean="0"/>
              <a:pPr/>
              <a:t>4/16/2020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3B4E8-8F29-4AC5-B3BF-C8A5048D868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3AA59E69-045B-487B-8D65-740A7234E55C}" type="datetimeFigureOut">
              <a:rPr lang="en-US" smtClean="0"/>
              <a:pPr/>
              <a:t>4/16/2020</a:t>
            </a:fld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8CC3B4E8-8F29-4AC5-B3BF-C8A5048D868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59E69-045B-487B-8D65-740A7234E55C}" type="datetimeFigureOut">
              <a:rPr lang="en-US" smtClean="0"/>
              <a:pPr/>
              <a:t>4/16/2020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3B4E8-8F29-4AC5-B3BF-C8A5048D868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59E69-045B-487B-8D65-740A7234E55C}" type="datetimeFigureOut">
              <a:rPr lang="en-US" smtClean="0"/>
              <a:pPr/>
              <a:t>4/16/2020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3B4E8-8F29-4AC5-B3BF-C8A5048D868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3B4E8-8F29-4AC5-B3BF-C8A5048D868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59E69-045B-487B-8D65-740A7234E55C}" type="datetimeFigureOut">
              <a:rPr lang="en-US" smtClean="0"/>
              <a:pPr/>
              <a:t>4/16/2020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2" name="Content Placeholder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4" name="Content Placeholder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59E69-045B-487B-8D65-740A7234E55C}" type="datetimeFigureOut">
              <a:rPr lang="en-US" smtClean="0"/>
              <a:pPr/>
              <a:t>4/16/2020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3B4E8-8F29-4AC5-B3BF-C8A5048D868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59E69-045B-487B-8D65-740A7234E55C}" type="datetimeFigureOut">
              <a:rPr lang="en-US" smtClean="0"/>
              <a:pPr/>
              <a:t>4/16/2020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3B4E8-8F29-4AC5-B3BF-C8A5048D868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Content Placeholder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1" name="Title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3AA59E69-045B-487B-8D65-740A7234E55C}" type="datetimeFigureOut">
              <a:rPr lang="en-US" smtClean="0"/>
              <a:pPr/>
              <a:t>4/16/2020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CC3B4E8-8F29-4AC5-B3BF-C8A5048D868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59E69-045B-487B-8D65-740A7234E55C}" type="datetimeFigureOut">
              <a:rPr lang="en-US" smtClean="0"/>
              <a:pPr/>
              <a:t>4/16/2020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CC3B4E8-8F29-4AC5-B3BF-C8A5048D868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3AA59E69-045B-487B-8D65-740A7234E55C}" type="datetimeFigureOut">
              <a:rPr lang="en-US" smtClean="0"/>
              <a:pPr/>
              <a:t>4/16/2020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8CC3B4E8-8F29-4AC5-B3BF-C8A5048D868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Milo</a:t>
            </a:r>
            <a:r>
              <a:rPr lang="sr-Latn-RS" dirty="0" smtClean="0"/>
              <a:t>š Todorović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Grad u </a:t>
            </a:r>
            <a:r>
              <a:rPr lang="en-US" dirty="0" err="1" smtClean="0"/>
              <a:t>srednjevekovnoj</a:t>
            </a:r>
            <a:r>
              <a:rPr lang="en-US" dirty="0" smtClean="0"/>
              <a:t> </a:t>
            </a:r>
            <a:r>
              <a:rPr lang="en-US" dirty="0" err="1" smtClean="0"/>
              <a:t>Srbiji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r-Latn-RS" dirty="0" smtClean="0"/>
              <a:t>Sredjni vek karakteriše rurazlizacija budući da antički gradovi stagniraju i gube funkciju što znači da propadaju u Zapadnoj Evropi; tek u poznom srednjem veku će se ponovo javiti gradovi oko manastira i zamkova</a:t>
            </a:r>
          </a:p>
          <a:p>
            <a:r>
              <a:rPr lang="sr-Latn-RS" dirty="0" smtClean="0"/>
              <a:t>Dok opada značaj gradova na Zapadu, u Vizantiji su opstali i cvetali antički gradovi poput Soluna, Atine, Korinta, Sofije, Plovdiva i, naravno, Konstantinopolja</a:t>
            </a:r>
          </a:p>
          <a:p>
            <a:r>
              <a:rPr lang="sr-Latn-RS" dirty="0" smtClean="0"/>
              <a:t>Slična stvar se uočava i na Apeninskom poluostrvu gde opstaju antički gradovi</a:t>
            </a:r>
          </a:p>
          <a:p>
            <a:endParaRPr lang="sr-Latn-RS" dirty="0" smtClean="0"/>
          </a:p>
          <a:p>
            <a:r>
              <a:rPr lang="sr-Latn-RS" dirty="0" smtClean="0"/>
              <a:t>Gradovi postoje i na arapskom Pirinejskom poluostrvu: Toledo, Barselona, Valensija, Sevilja</a:t>
            </a:r>
            <a:r>
              <a:rPr lang="en-US" dirty="0" smtClean="0"/>
              <a:t>…</a:t>
            </a:r>
            <a:r>
              <a:rPr lang="sr-Latn-RS" dirty="0" smtClean="0"/>
              <a:t> (ali ovo je zasebna priča)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Grad na </a:t>
            </a:r>
            <a:r>
              <a:rPr smtClean="0"/>
              <a:t>Z</a:t>
            </a:r>
            <a:r>
              <a:rPr lang="sr-Latn-RS" dirty="0" smtClean="0"/>
              <a:t>apadu </a:t>
            </a:r>
            <a:r>
              <a:rPr lang="sr-Latn-RS" dirty="0" smtClean="0"/>
              <a:t>i </a:t>
            </a:r>
            <a:r>
              <a:rPr smtClean="0"/>
              <a:t>I</a:t>
            </a:r>
            <a:r>
              <a:rPr lang="sr-Latn-RS" dirty="0" smtClean="0"/>
              <a:t>stoku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Grad u srednjem veku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r>
              <a:rPr lang="sr-Latn-RS" dirty="0" smtClean="0"/>
              <a:t>Postoji više definicija grada, ali kada se govori o srednjevekovnom gradu misli se na utvrđeno naselje</a:t>
            </a:r>
          </a:p>
          <a:p>
            <a:r>
              <a:rPr lang="sr-Latn-RS" dirty="0" smtClean="0"/>
              <a:t>Gradovi se javljaju u Srbiji od druge polovine 12. veka, a prvi je bio Ras okružen svojim drvenim bedemima</a:t>
            </a:r>
          </a:p>
          <a:p>
            <a:r>
              <a:rPr lang="sr-Latn-RS" dirty="0" smtClean="0"/>
              <a:t>Kameni bedemi se javljaju već početkom 13. veka</a:t>
            </a:r>
            <a:endParaRPr lang="en-US" dirty="0"/>
          </a:p>
        </p:txBody>
      </p:sp>
      <p:pic>
        <p:nvPicPr>
          <p:cNvPr id="5" name="Content Placeholder 4" descr="b14c385c120f2c716f59bec8d2669253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000628" y="1488139"/>
            <a:ext cx="3286148" cy="4549261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72072"/>
          </a:xfrm>
        </p:spPr>
        <p:txBody>
          <a:bodyPr>
            <a:normAutofit fontScale="85000" lnSpcReduction="10000"/>
          </a:bodyPr>
          <a:lstStyle/>
          <a:p>
            <a:r>
              <a:rPr lang="sr-Latn-RS" sz="3100" dirty="0" smtClean="0"/>
              <a:t>U Srbiji su tokom druge polovine 14. i prve polovine 15. veka gradovi podeljeni u pet grupa:</a:t>
            </a:r>
          </a:p>
          <a:p>
            <a:pPr marL="514350" indent="-514350">
              <a:buFont typeface="+mj-lt"/>
              <a:buAutoNum type="arabicPeriod"/>
            </a:pPr>
            <a:r>
              <a:rPr lang="sr-Latn-RS" sz="2800" dirty="0" smtClean="0"/>
              <a:t>Gradove u crnogorskom primorju koji su bili pod uticajem Venecije i Đenove – Kotor, Budva, Bar, Skadar...</a:t>
            </a:r>
          </a:p>
          <a:p>
            <a:pPr marL="514350" indent="-514350">
              <a:buFont typeface="+mj-lt"/>
              <a:buAutoNum type="arabicPeriod"/>
            </a:pPr>
            <a:r>
              <a:rPr lang="sr-Latn-RS" sz="2800" dirty="0" smtClean="0"/>
              <a:t>Gradove koje je Srbija osvojila počevši sa Milutinovim osvajanjem 1281/82 – Niš, Prizren, Skoplje...</a:t>
            </a:r>
          </a:p>
          <a:p>
            <a:pPr marL="514350" indent="-514350">
              <a:buFont typeface="+mj-lt"/>
              <a:buAutoNum type="arabicPeriod"/>
            </a:pPr>
            <a:r>
              <a:rPr lang="sr-Latn-RS" sz="2800" dirty="0" smtClean="0"/>
              <a:t>Gradovi koji su prevashodno rudni – Novo Brdo, Rudnik, Trepča...</a:t>
            </a:r>
          </a:p>
          <a:p>
            <a:pPr marL="514350" indent="-514350">
              <a:buFont typeface="+mj-lt"/>
              <a:buAutoNum type="arabicPeriod"/>
            </a:pPr>
            <a:r>
              <a:rPr lang="sr-Latn-RS" sz="2800" dirty="0" smtClean="0"/>
              <a:t>Utvrđeni gradovi na strateški bitnim lokacijama – Maglič, Ras, Golubac, Užice...</a:t>
            </a:r>
          </a:p>
          <a:p>
            <a:pPr marL="514350" indent="-514350">
              <a:buFont typeface="+mj-lt"/>
              <a:buAutoNum type="arabicPeriod"/>
            </a:pPr>
            <a:r>
              <a:rPr lang="sr-Latn-RS" sz="2800" dirty="0" smtClean="0"/>
              <a:t>Najkompleksniji gradovi podignuti u poznom srednjem veku – Kruševac, Stalać, Smederevo...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Grad u Srbiji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500034" y="1785926"/>
          <a:ext cx="8229600" cy="288894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400288"/>
                <a:gridCol w="1428760"/>
                <a:gridCol w="1571636"/>
                <a:gridCol w="1500198"/>
                <a:gridCol w="1328718"/>
              </a:tblGrid>
              <a:tr h="394666">
                <a:tc rowSpan="2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tx1">
                        <a:lumMod val="5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sr-Latn-RS" dirty="0" smtClean="0"/>
                        <a:t>Pojavljivanje</a:t>
                      </a:r>
                      <a:endParaRPr lang="en-US" dirty="0"/>
                    </a:p>
                  </a:txBody>
                  <a:tcPr>
                    <a:solidFill>
                      <a:schemeClr val="tx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tx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tx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tx1">
                        <a:lumMod val="50000"/>
                      </a:schemeClr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tx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dirty="0" smtClean="0"/>
                        <a:t>Srbija</a:t>
                      </a:r>
                      <a:endParaRPr lang="en-US" dirty="0"/>
                    </a:p>
                  </a:txBody>
                  <a:tcPr>
                    <a:solidFill>
                      <a:schemeClr val="tx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dirty="0" smtClean="0"/>
                        <a:t>Engleska</a:t>
                      </a:r>
                      <a:endParaRPr lang="en-US" dirty="0"/>
                    </a:p>
                  </a:txBody>
                  <a:tcPr>
                    <a:solidFill>
                      <a:schemeClr val="tx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dirty="0" smtClean="0"/>
                        <a:t>Francuska</a:t>
                      </a:r>
                      <a:endParaRPr lang="en-US" dirty="0"/>
                    </a:p>
                  </a:txBody>
                  <a:tcPr>
                    <a:solidFill>
                      <a:schemeClr val="tx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dirty="0" smtClean="0"/>
                        <a:t>Rusija</a:t>
                      </a:r>
                      <a:endParaRPr lang="en-US" dirty="0"/>
                    </a:p>
                  </a:txBody>
                  <a:tcPr>
                    <a:solidFill>
                      <a:schemeClr val="tx1">
                        <a:lumMod val="5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Latn-RS" dirty="0" smtClean="0"/>
                        <a:t>Drvene palisade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dirty="0" smtClean="0"/>
                        <a:t>12. vek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dirty="0" smtClean="0"/>
                        <a:t>9.</a:t>
                      </a:r>
                      <a:r>
                        <a:rPr lang="sr-Latn-RS" baseline="0" dirty="0" smtClean="0"/>
                        <a:t> vek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dirty="0" smtClean="0"/>
                        <a:t>11. vek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dirty="0" smtClean="0"/>
                        <a:t>9.</a:t>
                      </a:r>
                      <a:r>
                        <a:rPr lang="sr-Latn-RS" baseline="0" dirty="0" smtClean="0"/>
                        <a:t> vek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Latn-RS" dirty="0" smtClean="0"/>
                        <a:t>Kameni zidovi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dirty="0" smtClean="0"/>
                        <a:t>13. vek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dirty="0" smtClean="0"/>
                        <a:t>11. vek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dirty="0" smtClean="0"/>
                        <a:t>12. vek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dirty="0" smtClean="0"/>
                        <a:t>12. vek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Latn-RS" dirty="0" smtClean="0"/>
                        <a:t>Donžon kula*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dirty="0" smtClean="0"/>
                        <a:t>14. vek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dirty="0" smtClean="0"/>
                        <a:t>12. vek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dirty="0" smtClean="0"/>
                        <a:t>10. vek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dirty="0" smtClean="0"/>
                        <a:t>13. vek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Latn-RS" dirty="0" smtClean="0"/>
                        <a:t>Naselja u blizini tvrđave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dirty="0" smtClean="0"/>
                        <a:t>13. vek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dirty="0" smtClean="0"/>
                        <a:t>12. vek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dirty="0" smtClean="0"/>
                        <a:t>12. vek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dirty="0" smtClean="0"/>
                        <a:t>12.</a:t>
                      </a:r>
                      <a:r>
                        <a:rPr lang="sr-Latn-RS" baseline="0" dirty="0" smtClean="0"/>
                        <a:t> vek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Latn-RS" dirty="0" smtClean="0"/>
                        <a:t>Artiljerija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dirty="0" smtClean="0"/>
                        <a:t>15. vek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dirty="0" smtClean="0"/>
                        <a:t>14. vek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dirty="0" smtClean="0"/>
                        <a:t>14. vek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dirty="0" smtClean="0"/>
                        <a:t>14. vek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Elementi razvoja grada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14282" y="4857760"/>
            <a:ext cx="870815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sz="2200" dirty="0" smtClean="0"/>
              <a:t>Elementi razvoja grada i kada se oni javljaju u Srbiji i drugim državama</a:t>
            </a:r>
            <a:endParaRPr lang="en-US" sz="2200" dirty="0"/>
          </a:p>
        </p:txBody>
      </p:sp>
      <p:sp>
        <p:nvSpPr>
          <p:cNvPr id="7" name="TextBox 6"/>
          <p:cNvSpPr txBox="1"/>
          <p:nvPr/>
        </p:nvSpPr>
        <p:spPr>
          <a:xfrm>
            <a:off x="500034" y="6215082"/>
            <a:ext cx="726904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sz="1600" dirty="0" smtClean="0"/>
              <a:t>*najjača kula u utvrđenju koja je služila kao eventualno mesto poslednje odbrane</a:t>
            </a:r>
            <a:endParaRPr lang="en-US" sz="16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 smtClean="0"/>
              <a:t>Izgled pojedinačnih gradova u Srbiji je dosta varirao, od utvrđenja kao što je Ras, preko kompleksnijeg Novog Brda koje je u okolini tvrđave imalo i naselje, sve do Smedereva kao utvrđenog grada</a:t>
            </a:r>
            <a:r>
              <a:rPr lang="en-US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</a:t>
            </a:r>
            <a:r>
              <a:rPr lang="en-US" dirty="0" err="1" smtClean="0"/>
              <a:t>prekriva</a:t>
            </a:r>
            <a:r>
              <a:rPr lang="en-US" dirty="0" smtClean="0"/>
              <a:t> vi</a:t>
            </a:r>
            <a:r>
              <a:rPr lang="sr-Latn-RS" dirty="0" smtClean="0"/>
              <a:t>še od 11 hektara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Izgled grada</a:t>
            </a:r>
            <a:endParaRPr lang="en-US" dirty="0"/>
          </a:p>
        </p:txBody>
      </p:sp>
      <p:pic>
        <p:nvPicPr>
          <p:cNvPr id="4" name="Picture 3" descr="tvrdj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1670" y="3643314"/>
            <a:ext cx="5124463" cy="219947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714612" y="6000768"/>
            <a:ext cx="39900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dirty="0" smtClean="0"/>
              <a:t>Osnove Rasa, Novog Brda i Smedereva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Ra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910" y="857232"/>
            <a:ext cx="3262327" cy="422797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000232" y="5286388"/>
            <a:ext cx="5341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dirty="0" smtClean="0"/>
              <a:t>Ras</a:t>
            </a:r>
            <a:endParaRPr lang="en-US" dirty="0"/>
          </a:p>
        </p:txBody>
      </p:sp>
      <p:pic>
        <p:nvPicPr>
          <p:cNvPr id="6" name="Picture 5" descr="Novo Brd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71934" y="1643050"/>
            <a:ext cx="4705398" cy="264320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929322" y="4429132"/>
            <a:ext cx="12388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dirty="0" smtClean="0"/>
              <a:t>Novo Brdo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428596" y="714356"/>
            <a:ext cx="4059936" cy="6000792"/>
          </a:xfrm>
        </p:spPr>
        <p:txBody>
          <a:bodyPr>
            <a:normAutofit fontScale="92500" lnSpcReduction="10000"/>
          </a:bodyPr>
          <a:lstStyle/>
          <a:p>
            <a:r>
              <a:rPr lang="sr-Latn-RS" dirty="0" smtClean="0"/>
              <a:t>Smederevo bi se možda moglo smatrati najkompleksnijim gradom budući da samo tvrđava prekriva više od 11 hektara, u njoj se nalazio dvor, a grad je služio i kao sedište mitropolije</a:t>
            </a:r>
          </a:p>
          <a:p>
            <a:r>
              <a:rPr lang="sr-Latn-RS" dirty="0" smtClean="0"/>
              <a:t>Međutim, građevine su bile pravljene od drveta tako da nije ostalo nikakvo svedočanstvo o njima osim ostataka sakralnog kompleksa koji je pronađen u jugoistočnom delu tvrđave</a:t>
            </a:r>
            <a:endParaRPr lang="en-US" dirty="0"/>
          </a:p>
        </p:txBody>
      </p:sp>
      <p:pic>
        <p:nvPicPr>
          <p:cNvPr id="7" name="Content Placeholder 6" descr="_')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887119" y="688181"/>
            <a:ext cx="3581400" cy="5219700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RS" sz="2300" dirty="0" smtClean="0"/>
              <a:t>Broj gradova u Srbiji se povećavao tokom vekova prevashodno usled proširenja teritorije, ali i usled drugih okolnosti poput otvaranja rudarskih centara za vreme vladavine Uroša I</a:t>
            </a:r>
            <a:endParaRPr lang="en-US" sz="23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Broj gradova u Srbiji</a:t>
            </a:r>
            <a:endParaRPr lang="en-US" dirty="0"/>
          </a:p>
        </p:txBody>
      </p:sp>
      <p:pic>
        <p:nvPicPr>
          <p:cNvPr id="9" name="Content Placeholder 8" descr="nana.jpg"/>
          <p:cNvPicPr>
            <a:picLocks noGrp="1" noChangeAspect="1"/>
          </p:cNvPicPr>
          <p:nvPr>
            <p:ph sz="half" idx="4294967295"/>
          </p:nvPr>
        </p:nvPicPr>
        <p:blipFill>
          <a:blip r:embed="rId2"/>
          <a:stretch>
            <a:fillRect/>
          </a:stretch>
        </p:blipFill>
        <p:spPr>
          <a:xfrm>
            <a:off x="3571868" y="2714620"/>
            <a:ext cx="5096399" cy="3714776"/>
          </a:xfr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per">
  <a:themeElements>
    <a:clrScheme name="Pap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Paper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Pape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294</TotalTime>
  <Words>517</Words>
  <Application>Microsoft Office PowerPoint</Application>
  <PresentationFormat>On-screen Show (4:3)</PresentationFormat>
  <Paragraphs>61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Paper</vt:lpstr>
      <vt:lpstr>Grad u srednjevekovnoj Srbiji</vt:lpstr>
      <vt:lpstr>Grad na Zapadu i Istoku</vt:lpstr>
      <vt:lpstr>Grad u srednjem veku</vt:lpstr>
      <vt:lpstr>Grad u Srbiji</vt:lpstr>
      <vt:lpstr>Elementi razvoja grada</vt:lpstr>
      <vt:lpstr>Izgled grada</vt:lpstr>
      <vt:lpstr>Slide 7</vt:lpstr>
      <vt:lpstr>Slide 8</vt:lpstr>
      <vt:lpstr>Broj gradova u Srbiji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Grad u srednjevekovnoj Srbiji</dc:title>
  <dc:creator>Anicic</dc:creator>
  <cp:lastModifiedBy>Anicic</cp:lastModifiedBy>
  <cp:revision>18</cp:revision>
  <dcterms:created xsi:type="dcterms:W3CDTF">2020-04-16T13:22:20Z</dcterms:created>
  <dcterms:modified xsi:type="dcterms:W3CDTF">2020-04-16T18:46:43Z</dcterms:modified>
</cp:coreProperties>
</file>