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3" r:id="rId2"/>
    <p:sldId id="294" r:id="rId3"/>
    <p:sldId id="295" r:id="rId4"/>
    <p:sldId id="296" r:id="rId5"/>
    <p:sldId id="297" r:id="rId6"/>
    <p:sldId id="298" r:id="rId7"/>
    <p:sldId id="299" r:id="rId8"/>
    <p:sldId id="324" r:id="rId9"/>
    <p:sldId id="300" r:id="rId10"/>
    <p:sldId id="301" r:id="rId11"/>
    <p:sldId id="302" r:id="rId12"/>
    <p:sldId id="303" r:id="rId13"/>
    <p:sldId id="304" r:id="rId14"/>
    <p:sldId id="305" r:id="rId15"/>
    <p:sldId id="306" r:id="rId16"/>
    <p:sldId id="307" r:id="rId17"/>
    <p:sldId id="335" r:id="rId18"/>
    <p:sldId id="336" r:id="rId19"/>
    <p:sldId id="338" r:id="rId20"/>
    <p:sldId id="339" r:id="rId21"/>
    <p:sldId id="308" r:id="rId22"/>
    <p:sldId id="325" r:id="rId23"/>
    <p:sldId id="310" r:id="rId24"/>
    <p:sldId id="311" r:id="rId25"/>
    <p:sldId id="326" r:id="rId26"/>
    <p:sldId id="312" r:id="rId27"/>
    <p:sldId id="313" r:id="rId28"/>
    <p:sldId id="314" r:id="rId29"/>
    <p:sldId id="315" r:id="rId30"/>
    <p:sldId id="327" r:id="rId31"/>
    <p:sldId id="332" r:id="rId32"/>
    <p:sldId id="330" r:id="rId33"/>
    <p:sldId id="331" r:id="rId34"/>
    <p:sldId id="340" r:id="rId35"/>
    <p:sldId id="341" r:id="rId36"/>
    <p:sldId id="317" r:id="rId37"/>
    <p:sldId id="318" r:id="rId38"/>
    <p:sldId id="319" r:id="rId39"/>
    <p:sldId id="320" r:id="rId40"/>
    <p:sldId id="321" r:id="rId41"/>
    <p:sldId id="323"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86" d="100"/>
          <a:sy n="86" d="100"/>
        </p:scale>
        <p:origin x="-108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88E068-5AFC-4860-B71E-B35D369D7646}"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25CFB-020E-44CE-B989-62B320088EE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8E068-5AFC-4860-B71E-B35D369D7646}"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25CFB-020E-44CE-B989-62B320088EE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8E068-5AFC-4860-B71E-B35D369D7646}"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25CFB-020E-44CE-B989-62B320088EE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88E068-5AFC-4860-B71E-B35D369D7646}"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25CFB-020E-44CE-B989-62B320088EE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88E068-5AFC-4860-B71E-B35D369D7646}"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25CFB-020E-44CE-B989-62B320088EE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88E068-5AFC-4860-B71E-B35D369D7646}" type="datetimeFigureOut">
              <a:rPr lang="en-US" smtClean="0"/>
              <a:pPr/>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A25CFB-020E-44CE-B989-62B320088EE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88E068-5AFC-4860-B71E-B35D369D7646}" type="datetimeFigureOut">
              <a:rPr lang="en-US" smtClean="0"/>
              <a:pPr/>
              <a:t>5/4/2020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A25CFB-020E-44CE-B989-62B320088EE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88E068-5AFC-4860-B71E-B35D369D7646}" type="datetimeFigureOut">
              <a:rPr lang="en-US" smtClean="0"/>
              <a:pPr/>
              <a:t>5/4/2020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A25CFB-020E-44CE-B989-62B320088EE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88E068-5AFC-4860-B71E-B35D369D7646}" type="datetimeFigureOut">
              <a:rPr lang="en-US" smtClean="0"/>
              <a:pPr/>
              <a:t>5/4/2020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A25CFB-020E-44CE-B989-62B320088EE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8E068-5AFC-4860-B71E-B35D369D7646}" type="datetimeFigureOut">
              <a:rPr lang="en-US" smtClean="0"/>
              <a:pPr/>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A25CFB-020E-44CE-B989-62B320088EE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88E068-5AFC-4860-B71E-B35D369D7646}" type="datetimeFigureOut">
              <a:rPr lang="en-US" smtClean="0"/>
              <a:pPr/>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A25CFB-020E-44CE-B989-62B320088EE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88E068-5AFC-4860-B71E-B35D369D7646}" type="datetimeFigureOut">
              <a:rPr lang="en-US" smtClean="0"/>
              <a:pPr/>
              <a:t>5/4/2020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25CFB-020E-44CE-B989-62B320088EE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appartement22.com/spip.php?article419" TargetMode="External"/><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hyperlink" Target="https://artcritical.com/2018/07/23/natalie-sandstrom-on-fred-wilson/"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eng.msub.org.rs/exhibition-upside-down-hosting-the-critique" TargetMode="External"/><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guerrillagirls.com/" TargetMode="External"/><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brooklynrail.org/2004/10/art/andrea-fraser" TargetMode="External"/><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hyperlink" Target="https://www.studijesavremenosti.org/2019/01/19/trbuhozborac/"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hyperlink" Target="https://www.studijesavremenosti.org/2018/11/11/going-going-gon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hyperlink" Target="https://www.moma.org/magazine/articles/225"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museoreinasofia.es/en/collection/artwork/seurats-poseuses-small-version-1888-1975" TargetMode="External"/><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hyperlink" Target="https://www.youtube.com/watch?v=ZojHBmnQcjA"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artic.edu/exhibitions/8944/hans-haacke-gift-horse" TargetMode="External"/><Relationship Id="rId7" Type="http://schemas.openxmlformats.org/officeDocument/2006/relationships/image" Target="../media/image11.jpeg"/><Relationship Id="rId2" Type="http://schemas.openxmlformats.org/officeDocument/2006/relationships/hyperlink" Target="https://www.youtube.com/watch?v=SqOCZGdsABs" TargetMode="Externa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hyperlink" Target="https://www.artnews.com/art-news/news/hans-haacke-boris-johnson-gift-horse-13446/" TargetMode="External"/><Relationship Id="rId4" Type="http://schemas.openxmlformats.org/officeDocument/2006/relationships/hyperlink" Target="https://www.theguardian.com/artanddesign/2015/mar/05/fourth-plinth-provocative-artwork-gift-horse-hans-haacke-unveiled-in-londo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sr-Latn-CS"/>
              <a:t>institucionalna kritika </a:t>
            </a:r>
            <a:endParaRPr lang="en-US"/>
          </a:p>
        </p:txBody>
      </p:sp>
      <p:sp>
        <p:nvSpPr>
          <p:cNvPr id="2051" name="Rectangle 3"/>
          <p:cNvSpPr>
            <a:spLocks noGrp="1" noChangeArrowheads="1"/>
          </p:cNvSpPr>
          <p:nvPr>
            <p:ph type="subTitle" idx="1"/>
          </p:nvPr>
        </p:nvSpPr>
        <p:spPr/>
        <p:txBody>
          <a:bodyPr/>
          <a:lstStyle/>
          <a:p>
            <a:r>
              <a:rPr lang="sr-Latn-RS" dirty="0" smtClean="0"/>
              <a:t>(d</a:t>
            </a:r>
            <a:r>
              <a:rPr lang="sr-Latn-RS" dirty="0" smtClean="0"/>
              <a:t>va talasa: prvi tokom 60ih i 70ih godina 20. veka, drugi od 80ih godina 20. veka)</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5" descr="edinburska-izjava"/>
          <p:cNvPicPr>
            <a:picLocks noChangeAspect="1" noChangeArrowheads="1"/>
          </p:cNvPicPr>
          <p:nvPr/>
        </p:nvPicPr>
        <p:blipFill>
          <a:blip r:embed="rId2"/>
          <a:srcRect/>
          <a:stretch>
            <a:fillRect/>
          </a:stretch>
        </p:blipFill>
        <p:spPr bwMode="auto">
          <a:xfrm>
            <a:off x="1981200" y="0"/>
            <a:ext cx="5289550" cy="68580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5" descr="slide13-n"/>
          <p:cNvPicPr>
            <a:picLocks noChangeAspect="1" noChangeArrowheads="1"/>
          </p:cNvPicPr>
          <p:nvPr/>
        </p:nvPicPr>
        <p:blipFill>
          <a:blip r:embed="rId2"/>
          <a:srcRect/>
          <a:stretch>
            <a:fillRect/>
          </a:stretch>
        </p:blipFill>
        <p:spPr bwMode="auto">
          <a:xfrm>
            <a:off x="609600" y="361950"/>
            <a:ext cx="7848600" cy="588645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5" name="Picture 5" descr="slide14-n"/>
          <p:cNvPicPr>
            <a:picLocks noChangeAspect="1" noChangeArrowheads="1"/>
          </p:cNvPicPr>
          <p:nvPr/>
        </p:nvPicPr>
        <p:blipFill>
          <a:blip r:embed="rId2"/>
          <a:srcRect/>
          <a:stretch>
            <a:fillRect/>
          </a:stretch>
        </p:blipFill>
        <p:spPr bwMode="auto">
          <a:xfrm>
            <a:off x="533400" y="514350"/>
            <a:ext cx="7924800" cy="59436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descr="slide15-n"/>
          <p:cNvPicPr>
            <a:picLocks noChangeAspect="1" noChangeArrowheads="1"/>
          </p:cNvPicPr>
          <p:nvPr/>
        </p:nvPicPr>
        <p:blipFill>
          <a:blip r:embed="rId2"/>
          <a:srcRect/>
          <a:stretch>
            <a:fillRect/>
          </a:stretch>
        </p:blipFill>
        <p:spPr bwMode="auto">
          <a:xfrm>
            <a:off x="762000" y="571500"/>
            <a:ext cx="7696200" cy="577215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3" name="Picture 5" descr=" "/>
          <p:cNvPicPr>
            <a:picLocks noChangeAspect="1" noChangeArrowheads="1"/>
          </p:cNvPicPr>
          <p:nvPr/>
        </p:nvPicPr>
        <p:blipFill>
          <a:blip r:embed="rId2"/>
          <a:srcRect/>
          <a:stretch>
            <a:fillRect/>
          </a:stretch>
        </p:blipFill>
        <p:spPr bwMode="auto">
          <a:xfrm>
            <a:off x="1957388" y="1357313"/>
            <a:ext cx="5229225" cy="4143375"/>
          </a:xfrm>
          <a:prstGeom prst="rect">
            <a:avLst/>
          </a:prstGeom>
          <a:noFill/>
        </p:spPr>
      </p:pic>
      <p:sp>
        <p:nvSpPr>
          <p:cNvPr id="3" name="Rectangle 2"/>
          <p:cNvSpPr/>
          <p:nvPr/>
        </p:nvSpPr>
        <p:spPr>
          <a:xfrm>
            <a:off x="2667000" y="609600"/>
            <a:ext cx="3352800" cy="369332"/>
          </a:xfrm>
          <a:prstGeom prst="rect">
            <a:avLst/>
          </a:prstGeom>
        </p:spPr>
        <p:txBody>
          <a:bodyPr wrap="square">
            <a:spAutoFit/>
          </a:bodyPr>
          <a:lstStyle/>
          <a:p>
            <a:r>
              <a:rPr lang="en-US" dirty="0" smtClean="0"/>
              <a:t>IRWIN</a:t>
            </a:r>
            <a:r>
              <a:rPr lang="sr-Latn-RS" dirty="0" smtClean="0"/>
              <a:t>,</a:t>
            </a:r>
            <a:r>
              <a:rPr lang="en-US" dirty="0" smtClean="0"/>
              <a:t> 2001</a:t>
            </a:r>
            <a:r>
              <a:rPr lang="sr-Latn-RS" dirty="0" smtClean="0"/>
              <a:t>,</a:t>
            </a:r>
            <a:r>
              <a:rPr lang="en-US" dirty="0" smtClean="0"/>
              <a:t> </a:t>
            </a:r>
            <a:r>
              <a:rPr lang="en-US" b="1" dirty="0" smtClean="0"/>
              <a:t>East </a:t>
            </a:r>
            <a:r>
              <a:rPr lang="en-US" b="1" dirty="0" smtClean="0"/>
              <a:t>Art Map</a:t>
            </a:r>
            <a:r>
              <a:rPr lang="en-US" dirty="0" smtClean="0"/>
              <a:t> (EAM</a:t>
            </a:r>
            <a:r>
              <a:rPr lang="en-US" dirty="0" smtClean="0"/>
              <a:t>)</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9" name="AutoShape 7" descr="Related image"/>
          <p:cNvSpPr>
            <a:spLocks noChangeAspect="1" noChangeArrowheads="1"/>
          </p:cNvSpPr>
          <p:nvPr/>
        </p:nvSpPr>
        <p:spPr bwMode="auto">
          <a:xfrm>
            <a:off x="4419600" y="3276600"/>
            <a:ext cx="304800" cy="304800"/>
          </a:xfrm>
          <a:prstGeom prst="rect">
            <a:avLst/>
          </a:prstGeom>
          <a:noFill/>
        </p:spPr>
        <p:txBody>
          <a:bodyPr/>
          <a:lstStyle/>
          <a:p>
            <a:endParaRPr lang="en-US"/>
          </a:p>
        </p:txBody>
      </p:sp>
      <p:pic>
        <p:nvPicPr>
          <p:cNvPr id="28680" name="Picture 8"/>
          <p:cNvPicPr>
            <a:picLocks noChangeAspect="1" noChangeArrowheads="1"/>
          </p:cNvPicPr>
          <p:nvPr/>
        </p:nvPicPr>
        <p:blipFill>
          <a:blip r:embed="rId2"/>
          <a:srcRect/>
          <a:stretch>
            <a:fillRect/>
          </a:stretch>
        </p:blipFill>
        <p:spPr bwMode="auto">
          <a:xfrm>
            <a:off x="0" y="0"/>
            <a:ext cx="9144000" cy="3197225"/>
          </a:xfrm>
          <a:prstGeom prst="rect">
            <a:avLst/>
          </a:prstGeom>
          <a:noFill/>
          <a:ln w="9525">
            <a:noFill/>
            <a:miter lim="800000"/>
            <a:headEnd/>
            <a:tailEnd/>
          </a:ln>
          <a:effectLst/>
        </p:spPr>
      </p:pic>
      <p:pic>
        <p:nvPicPr>
          <p:cNvPr id="28682" name="Picture 10" descr="Related image"/>
          <p:cNvPicPr>
            <a:picLocks noChangeAspect="1" noChangeArrowheads="1"/>
          </p:cNvPicPr>
          <p:nvPr/>
        </p:nvPicPr>
        <p:blipFill>
          <a:blip r:embed="rId3"/>
          <a:srcRect/>
          <a:stretch>
            <a:fillRect/>
          </a:stretch>
        </p:blipFill>
        <p:spPr bwMode="auto">
          <a:xfrm>
            <a:off x="762000" y="3276600"/>
            <a:ext cx="7772400" cy="3513138"/>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descr="nostalgiaforthefutures-NeueSlovenischeKunst-Organigram"/>
          <p:cNvPicPr>
            <a:picLocks noChangeAspect="1" noChangeArrowheads="1"/>
          </p:cNvPicPr>
          <p:nvPr/>
        </p:nvPicPr>
        <p:blipFill>
          <a:blip r:embed="rId2"/>
          <a:srcRect/>
          <a:stretch>
            <a:fillRect/>
          </a:stretch>
        </p:blipFill>
        <p:spPr bwMode="auto">
          <a:xfrm>
            <a:off x="0" y="360363"/>
            <a:ext cx="9144000" cy="6345237"/>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appartement22.com/IMG/jpg/wilson_mining_cabinet_v03.jpg"/>
          <p:cNvPicPr>
            <a:picLocks noChangeAspect="1" noChangeArrowheads="1"/>
          </p:cNvPicPr>
          <p:nvPr/>
        </p:nvPicPr>
        <p:blipFill>
          <a:blip r:embed="rId2"/>
          <a:srcRect/>
          <a:stretch>
            <a:fillRect/>
          </a:stretch>
        </p:blipFill>
        <p:spPr bwMode="auto">
          <a:xfrm>
            <a:off x="1600200" y="304800"/>
            <a:ext cx="5600700" cy="3800476"/>
          </a:xfrm>
          <a:prstGeom prst="rect">
            <a:avLst/>
          </a:prstGeom>
          <a:noFill/>
        </p:spPr>
      </p:pic>
      <p:sp>
        <p:nvSpPr>
          <p:cNvPr id="3" name="Rectangle 2"/>
          <p:cNvSpPr/>
          <p:nvPr/>
        </p:nvSpPr>
        <p:spPr>
          <a:xfrm>
            <a:off x="685800" y="4343400"/>
            <a:ext cx="7620000" cy="2308324"/>
          </a:xfrm>
          <a:prstGeom prst="rect">
            <a:avLst/>
          </a:prstGeom>
        </p:spPr>
        <p:txBody>
          <a:bodyPr wrap="square">
            <a:spAutoFit/>
          </a:bodyPr>
          <a:lstStyle/>
          <a:p>
            <a:r>
              <a:rPr lang="en-US" dirty="0" smtClean="0"/>
              <a:t>Fred Wilson </a:t>
            </a:r>
            <a:r>
              <a:rPr lang="sr-Latn-RS" dirty="0" smtClean="0"/>
              <a:t>, </a:t>
            </a:r>
            <a:r>
              <a:rPr lang="en-US" i="1" dirty="0" smtClean="0"/>
              <a:t>Cabinetmaking</a:t>
            </a:r>
            <a:r>
              <a:rPr lang="en-US" i="1" dirty="0" smtClean="0"/>
              <a:t>, 1820–1960</a:t>
            </a:r>
            <a:r>
              <a:rPr lang="en-US" dirty="0" smtClean="0"/>
              <a:t>, from </a:t>
            </a:r>
            <a:r>
              <a:rPr lang="en-US" i="1" dirty="0" smtClean="0"/>
              <a:t>Mining the </a:t>
            </a:r>
            <a:r>
              <a:rPr lang="en-US" i="1" dirty="0" smtClean="0"/>
              <a:t>Museum</a:t>
            </a:r>
            <a:r>
              <a:rPr lang="sr-Latn-RS" i="1" dirty="0" smtClean="0"/>
              <a:t>,</a:t>
            </a:r>
            <a:r>
              <a:rPr lang="en-US" dirty="0" smtClean="0"/>
              <a:t> </a:t>
            </a:r>
            <a:r>
              <a:rPr lang="en-US" dirty="0" smtClean="0"/>
              <a:t>The Contemporary and Maryland Historical Society, Baltimore, 1992–1993. From left: whipping post, date unknown, maker unknown; armchair, c. 1896, maker unknown; side chair with logo of Baltimore Equitable Society, c. 1820–40, maker unknown; armchair, c. 1855, by J.H. Belter; side chair, c. 1840–60, maker unknown</a:t>
            </a:r>
            <a:r>
              <a:rPr lang="en-US" dirty="0" smtClean="0"/>
              <a:t>.</a:t>
            </a:r>
            <a:endParaRPr lang="sr-Latn-RS" dirty="0" smtClean="0"/>
          </a:p>
          <a:p>
            <a:r>
              <a:rPr lang="en-US" dirty="0" smtClean="0"/>
              <a:t>V</a:t>
            </a:r>
            <a:r>
              <a:rPr lang="sr-Latn-RS" dirty="0" smtClean="0"/>
              <a:t>ideti: </a:t>
            </a:r>
            <a:r>
              <a:rPr lang="en-US" dirty="0" smtClean="0">
                <a:hlinkClick r:id="rId3"/>
              </a:rPr>
              <a:t>http://</a:t>
            </a:r>
            <a:r>
              <a:rPr lang="en-US" dirty="0" smtClean="0">
                <a:hlinkClick r:id="rId3"/>
              </a:rPr>
              <a:t>appartement22.com/spip.php?article419</a:t>
            </a:r>
            <a:r>
              <a:rPr lang="sr-Latn-RS" dirty="0" smtClean="0"/>
              <a:t> i </a:t>
            </a:r>
            <a:r>
              <a:rPr lang="en-US" dirty="0" smtClean="0">
                <a:hlinkClick r:id="rId4"/>
              </a:rPr>
              <a:t>https://artcritical.com/2018/07/23/natalie-sandstrom-on-fred-wilson/</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Portraits of Cigar Store Owners, from Mining the Museum: An Installation by Fred Wilson, The Contemporary and Maryland Historical Society, Baltimore, 1992–1993. Folk sculpture by John Philip Yeager, c. 1870s (except fourth from left: artist unknown)."/>
          <p:cNvPicPr>
            <a:picLocks noChangeAspect="1" noChangeArrowheads="1"/>
          </p:cNvPicPr>
          <p:nvPr/>
        </p:nvPicPr>
        <p:blipFill>
          <a:blip r:embed="rId2"/>
          <a:srcRect/>
          <a:stretch>
            <a:fillRect/>
          </a:stretch>
        </p:blipFill>
        <p:spPr bwMode="auto">
          <a:xfrm>
            <a:off x="1676400" y="685800"/>
            <a:ext cx="5619750" cy="3743325"/>
          </a:xfrm>
          <a:prstGeom prst="rect">
            <a:avLst/>
          </a:prstGeom>
          <a:noFill/>
        </p:spPr>
      </p:pic>
      <p:sp>
        <p:nvSpPr>
          <p:cNvPr id="3" name="Rectangle 2"/>
          <p:cNvSpPr/>
          <p:nvPr/>
        </p:nvSpPr>
        <p:spPr>
          <a:xfrm>
            <a:off x="2209800" y="4800600"/>
            <a:ext cx="4572000" cy="1754326"/>
          </a:xfrm>
          <a:prstGeom prst="rect">
            <a:avLst/>
          </a:prstGeom>
        </p:spPr>
        <p:txBody>
          <a:bodyPr>
            <a:spAutoFit/>
          </a:bodyPr>
          <a:lstStyle/>
          <a:p>
            <a:r>
              <a:rPr lang="sr-Latn-RS" dirty="0" smtClean="0"/>
              <a:t>Fred Wilson, </a:t>
            </a:r>
            <a:r>
              <a:rPr lang="en-US" i="1" dirty="0" smtClean="0"/>
              <a:t>Portraits </a:t>
            </a:r>
            <a:r>
              <a:rPr lang="en-US" i="1" dirty="0" smtClean="0"/>
              <a:t>of Cigar Store Owners</a:t>
            </a:r>
            <a:r>
              <a:rPr lang="en-US" dirty="0" smtClean="0"/>
              <a:t>, from </a:t>
            </a:r>
            <a:r>
              <a:rPr lang="en-US" i="1" dirty="0" smtClean="0"/>
              <a:t>Mining the </a:t>
            </a:r>
            <a:r>
              <a:rPr lang="en-US" i="1" dirty="0" smtClean="0"/>
              <a:t>Museum</a:t>
            </a:r>
            <a:r>
              <a:rPr lang="en-US" dirty="0" smtClean="0"/>
              <a:t>, </a:t>
            </a:r>
            <a:r>
              <a:rPr lang="en-US" dirty="0" smtClean="0"/>
              <a:t>The Contemporary and Maryland Historical Society, Baltimore, 1992–1993. Folk sculpture by John Philip Yeager, c. 1870s (except fourth from left: artist unknown)</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s://eng.msub.org.rs/galerijaPrograma/194/14.jpg"/>
          <p:cNvPicPr>
            <a:picLocks noChangeAspect="1" noChangeArrowheads="1"/>
          </p:cNvPicPr>
          <p:nvPr/>
        </p:nvPicPr>
        <p:blipFill>
          <a:blip r:embed="rId2"/>
          <a:srcRect/>
          <a:stretch>
            <a:fillRect/>
          </a:stretch>
        </p:blipFill>
        <p:spPr bwMode="auto">
          <a:xfrm>
            <a:off x="914400" y="685800"/>
            <a:ext cx="7315200" cy="4876801"/>
          </a:xfrm>
          <a:prstGeom prst="rect">
            <a:avLst/>
          </a:prstGeom>
          <a:noFill/>
        </p:spPr>
      </p:pic>
      <p:sp>
        <p:nvSpPr>
          <p:cNvPr id="3" name="Rectangle 2"/>
          <p:cNvSpPr/>
          <p:nvPr/>
        </p:nvSpPr>
        <p:spPr>
          <a:xfrm>
            <a:off x="990600" y="5867400"/>
            <a:ext cx="7330020" cy="646331"/>
          </a:xfrm>
          <a:prstGeom prst="rect">
            <a:avLst/>
          </a:prstGeom>
        </p:spPr>
        <p:txBody>
          <a:bodyPr wrap="none">
            <a:spAutoFit/>
          </a:bodyPr>
          <a:lstStyle/>
          <a:p>
            <a:pPr algn="ctr"/>
            <a:r>
              <a:rPr lang="en-US" dirty="0" smtClean="0"/>
              <a:t>Dan </a:t>
            </a:r>
            <a:r>
              <a:rPr lang="en-US" dirty="0" err="1" smtClean="0"/>
              <a:t>Perjovschi</a:t>
            </a:r>
            <a:endParaRPr lang="sr-Latn-RS" dirty="0" smtClean="0"/>
          </a:p>
          <a:p>
            <a:pPr algn="ctr"/>
            <a:r>
              <a:rPr lang="en-US" dirty="0" smtClean="0"/>
              <a:t>V</a:t>
            </a:r>
            <a:r>
              <a:rPr lang="sr-Latn-RS" dirty="0" smtClean="0"/>
              <a:t>ideti: </a:t>
            </a:r>
            <a:r>
              <a:rPr lang="en-US" dirty="0" smtClean="0">
                <a:hlinkClick r:id="rId3"/>
              </a:rPr>
              <a:t>https://eng.msub.org.rs/exhibition-upside-down-hosting-the-critique</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ChangeArrowheads="1"/>
          </p:cNvSpPr>
          <p:nvPr/>
        </p:nvSpPr>
        <p:spPr bwMode="auto">
          <a:xfrm>
            <a:off x="5486400" y="2692400"/>
            <a:ext cx="3276600" cy="3937000"/>
          </a:xfrm>
          <a:prstGeom prst="rect">
            <a:avLst/>
          </a:prstGeom>
          <a:solidFill>
            <a:srgbClr val="FFFFFF"/>
          </a:solidFill>
          <a:ln w="9525">
            <a:noFill/>
            <a:miter lim="800000"/>
            <a:headEnd/>
            <a:tailEnd/>
          </a:ln>
          <a:effectLst/>
        </p:spPr>
        <p:txBody>
          <a:bodyPr anchor="ctr">
            <a:spAutoFit/>
          </a:bodyPr>
          <a:lstStyle/>
          <a:p>
            <a:pPr algn="ctr"/>
            <a:r>
              <a:rPr lang="en-US" b="1" i="1"/>
              <a:t>This Museum is a fictitious museum. It plays the role of, on the one hand, a political parody of art shows, and on the other hand an artistic parody of political events. Which is in fact what official museums and institutions like documenta do. With the difference, however, that a work of fiction allows you to capture reality and at the same time what it conceals.</a:t>
            </a:r>
            <a:endParaRPr lang="en-US"/>
          </a:p>
          <a:p>
            <a:pPr algn="ctr"/>
            <a:r>
              <a:rPr lang="en-US" b="1"/>
              <a:t>—Marcel Broodthaers</a:t>
            </a:r>
          </a:p>
        </p:txBody>
      </p:sp>
      <p:pic>
        <p:nvPicPr>
          <p:cNvPr id="5126" name="Picture 6" descr="Image result for Musée d'Art Moderne, Département des Aigles (1968)"/>
          <p:cNvPicPr>
            <a:picLocks noChangeAspect="1" noChangeArrowheads="1"/>
          </p:cNvPicPr>
          <p:nvPr/>
        </p:nvPicPr>
        <p:blipFill>
          <a:blip r:embed="rId2"/>
          <a:srcRect/>
          <a:stretch>
            <a:fillRect/>
          </a:stretch>
        </p:blipFill>
        <p:spPr bwMode="auto">
          <a:xfrm>
            <a:off x="0" y="0"/>
            <a:ext cx="4930775" cy="6934200"/>
          </a:xfrm>
          <a:prstGeom prst="rect">
            <a:avLst/>
          </a:prstGeom>
          <a:noFill/>
        </p:spPr>
      </p:pic>
      <p:sp>
        <p:nvSpPr>
          <p:cNvPr id="5127" name="Rectangle 7"/>
          <p:cNvSpPr>
            <a:spLocks noChangeArrowheads="1"/>
          </p:cNvSpPr>
          <p:nvPr/>
        </p:nvSpPr>
        <p:spPr bwMode="auto">
          <a:xfrm>
            <a:off x="5181600" y="228600"/>
            <a:ext cx="3581400" cy="1477328"/>
          </a:xfrm>
          <a:prstGeom prst="rect">
            <a:avLst/>
          </a:prstGeom>
          <a:noFill/>
          <a:ln w="9525">
            <a:noFill/>
            <a:miter lim="800000"/>
            <a:headEnd/>
            <a:tailEnd/>
          </a:ln>
          <a:effectLst/>
        </p:spPr>
        <p:txBody>
          <a:bodyPr>
            <a:spAutoFit/>
          </a:bodyPr>
          <a:lstStyle/>
          <a:p>
            <a:r>
              <a:rPr lang="sr-Latn-CS" b="1" dirty="0"/>
              <a:t>Marcel Broodthaers,</a:t>
            </a:r>
          </a:p>
          <a:p>
            <a:r>
              <a:rPr lang="en-US" b="1" i="1" dirty="0" err="1"/>
              <a:t>Musée</a:t>
            </a:r>
            <a:r>
              <a:rPr lang="en-US" b="1" i="1" dirty="0"/>
              <a:t> </a:t>
            </a:r>
            <a:r>
              <a:rPr lang="en-US" b="1" i="1" dirty="0" err="1"/>
              <a:t>d’Art</a:t>
            </a:r>
            <a:r>
              <a:rPr lang="en-US" b="1" i="1" dirty="0"/>
              <a:t> </a:t>
            </a:r>
            <a:r>
              <a:rPr lang="en-US" b="1" i="1" dirty="0" err="1"/>
              <a:t>Moderne</a:t>
            </a:r>
            <a:r>
              <a:rPr lang="en-US" b="1" i="1" dirty="0"/>
              <a:t>, </a:t>
            </a:r>
            <a:r>
              <a:rPr lang="en-US" b="1" i="1" dirty="0" err="1"/>
              <a:t>Département</a:t>
            </a:r>
            <a:r>
              <a:rPr lang="en-US" b="1" i="1" dirty="0"/>
              <a:t> des </a:t>
            </a:r>
            <a:r>
              <a:rPr lang="en-US" b="1" i="1" dirty="0" err="1"/>
              <a:t>Aigles</a:t>
            </a:r>
            <a:r>
              <a:rPr lang="en-US" b="1" dirty="0"/>
              <a:t>,</a:t>
            </a:r>
            <a:r>
              <a:rPr lang="sr-Latn-CS" b="1" dirty="0"/>
              <a:t> </a:t>
            </a:r>
            <a:r>
              <a:rPr lang="sr-Latn-CS" b="1" dirty="0" smtClean="0"/>
              <a:t>1968-1972</a:t>
            </a:r>
            <a:r>
              <a:rPr lang="en-US" b="1" dirty="0" smtClean="0"/>
              <a:t> </a:t>
            </a:r>
            <a:r>
              <a:rPr lang="sr-Latn-RS" dirty="0" smtClean="0"/>
              <a:t>(Muzej moderne umetnosti, Odeljenje orlova)</a:t>
            </a:r>
            <a:endParaRPr lang="en-US"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s://eng.msub.org.rs/galerijaPrograma/194/02.jpg"/>
          <p:cNvPicPr>
            <a:picLocks noChangeAspect="1" noChangeArrowheads="1"/>
          </p:cNvPicPr>
          <p:nvPr/>
        </p:nvPicPr>
        <p:blipFill>
          <a:blip r:embed="rId2"/>
          <a:srcRect/>
          <a:stretch>
            <a:fillRect/>
          </a:stretch>
        </p:blipFill>
        <p:spPr bwMode="auto">
          <a:xfrm>
            <a:off x="914400" y="762000"/>
            <a:ext cx="7315200" cy="4876801"/>
          </a:xfrm>
          <a:prstGeom prst="rect">
            <a:avLst/>
          </a:prstGeom>
          <a:noFill/>
        </p:spPr>
      </p:pic>
      <p:sp>
        <p:nvSpPr>
          <p:cNvPr id="3" name="Rectangle 2"/>
          <p:cNvSpPr/>
          <p:nvPr/>
        </p:nvSpPr>
        <p:spPr>
          <a:xfrm>
            <a:off x="2743200" y="6096000"/>
            <a:ext cx="3805337" cy="369332"/>
          </a:xfrm>
          <a:prstGeom prst="rect">
            <a:avLst/>
          </a:prstGeom>
        </p:spPr>
        <p:txBody>
          <a:bodyPr wrap="none">
            <a:spAutoFit/>
          </a:bodyPr>
          <a:lstStyle/>
          <a:p>
            <a:r>
              <a:rPr lang="en-US" dirty="0" err="1" smtClean="0"/>
              <a:t>Luchezar</a:t>
            </a:r>
            <a:r>
              <a:rPr lang="en-US" dirty="0" smtClean="0"/>
              <a:t> </a:t>
            </a:r>
            <a:r>
              <a:rPr lang="en-US" dirty="0" err="1" smtClean="0"/>
              <a:t>Boyadjiev</a:t>
            </a:r>
            <a:r>
              <a:rPr lang="en-US" dirty="0" smtClean="0"/>
              <a:t> and </a:t>
            </a:r>
            <a:r>
              <a:rPr lang="en-US" dirty="0" err="1" smtClean="0"/>
              <a:t>Goran</a:t>
            </a:r>
            <a:r>
              <a:rPr lang="en-US" dirty="0" smtClean="0"/>
              <a:t> </a:t>
            </a:r>
            <a:r>
              <a:rPr lang="en-US" dirty="0" err="1" smtClean="0"/>
              <a:t>Trbuljak</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5" descr="Image result for guerrilla girls"/>
          <p:cNvPicPr>
            <a:picLocks noChangeAspect="1" noChangeArrowheads="1"/>
          </p:cNvPicPr>
          <p:nvPr/>
        </p:nvPicPr>
        <p:blipFill>
          <a:blip r:embed="rId2"/>
          <a:srcRect/>
          <a:stretch>
            <a:fillRect/>
          </a:stretch>
        </p:blipFill>
        <p:spPr bwMode="auto">
          <a:xfrm>
            <a:off x="762000" y="76200"/>
            <a:ext cx="6758433" cy="2667000"/>
          </a:xfrm>
          <a:prstGeom prst="rect">
            <a:avLst/>
          </a:prstGeom>
          <a:noFill/>
        </p:spPr>
      </p:pic>
      <p:sp>
        <p:nvSpPr>
          <p:cNvPr id="30726" name="Rectangle 6"/>
          <p:cNvSpPr>
            <a:spLocks noChangeArrowheads="1"/>
          </p:cNvSpPr>
          <p:nvPr/>
        </p:nvSpPr>
        <p:spPr bwMode="auto">
          <a:xfrm>
            <a:off x="685800" y="2819400"/>
            <a:ext cx="7251088" cy="830997"/>
          </a:xfrm>
          <a:prstGeom prst="rect">
            <a:avLst/>
          </a:prstGeom>
          <a:solidFill>
            <a:srgbClr val="FFFFFF"/>
          </a:solidFill>
          <a:ln w="9525">
            <a:noFill/>
            <a:miter lim="800000"/>
            <a:headEnd/>
            <a:tailEnd/>
          </a:ln>
          <a:effectLst/>
        </p:spPr>
        <p:txBody>
          <a:bodyPr wrap="none" tIns="0" bIns="0" anchor="ctr">
            <a:spAutoFit/>
          </a:bodyPr>
          <a:lstStyle/>
          <a:p>
            <a:pPr algn="ctr"/>
            <a:r>
              <a:rPr lang="sr-Latn-RS" dirty="0" smtClean="0"/>
              <a:t>Guerrilla Girls, </a:t>
            </a:r>
            <a:r>
              <a:rPr lang="en-US" i="1" dirty="0" smtClean="0"/>
              <a:t>Do </a:t>
            </a:r>
            <a:r>
              <a:rPr lang="en-US" i="1" dirty="0"/>
              <a:t>Women Have To Be Naked To Get Into the Met. Museum?</a:t>
            </a:r>
          </a:p>
          <a:p>
            <a:pPr algn="ctr"/>
            <a:r>
              <a:rPr lang="en-US" dirty="0" smtClean="0"/>
              <a:t>1989</a:t>
            </a:r>
            <a:r>
              <a:rPr lang="sr-Latn-RS" dirty="0" smtClean="0"/>
              <a:t> i 2012</a:t>
            </a:r>
          </a:p>
          <a:p>
            <a:pPr algn="ctr"/>
            <a:r>
              <a:rPr lang="en-US" dirty="0" smtClean="0">
                <a:hlinkClick r:id="rId3"/>
              </a:rPr>
              <a:t>https://www.guerrillagirls.com/</a:t>
            </a:r>
            <a:endParaRPr lang="en-US" dirty="0"/>
          </a:p>
        </p:txBody>
      </p:sp>
      <p:pic>
        <p:nvPicPr>
          <p:cNvPr id="17410" name="Picture 2" descr="DO WOMEN HAVE TO BE NAKED TO GET INTO THE MET. MUSEUM?, 2012"/>
          <p:cNvPicPr>
            <a:picLocks noChangeAspect="1" noChangeArrowheads="1"/>
          </p:cNvPicPr>
          <p:nvPr/>
        </p:nvPicPr>
        <p:blipFill>
          <a:blip r:embed="rId4"/>
          <a:srcRect/>
          <a:stretch>
            <a:fillRect/>
          </a:stretch>
        </p:blipFill>
        <p:spPr bwMode="auto">
          <a:xfrm>
            <a:off x="990600" y="3733800"/>
            <a:ext cx="6705600" cy="2983993"/>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Guerilla Girls - The advantages of being a woman artist"/>
          <p:cNvPicPr>
            <a:picLocks noChangeAspect="1" noChangeArrowheads="1"/>
          </p:cNvPicPr>
          <p:nvPr/>
        </p:nvPicPr>
        <p:blipFill>
          <a:blip r:embed="rId2"/>
          <a:srcRect/>
          <a:stretch>
            <a:fillRect/>
          </a:stretch>
        </p:blipFill>
        <p:spPr bwMode="auto">
          <a:xfrm>
            <a:off x="1295400" y="990600"/>
            <a:ext cx="6524625" cy="5495926"/>
          </a:xfrm>
          <a:prstGeom prst="rect">
            <a:avLst/>
          </a:prstGeom>
          <a:noFill/>
        </p:spPr>
      </p:pic>
      <p:sp>
        <p:nvSpPr>
          <p:cNvPr id="3" name="Rectangle 2"/>
          <p:cNvSpPr/>
          <p:nvPr/>
        </p:nvSpPr>
        <p:spPr>
          <a:xfrm>
            <a:off x="2209800" y="152400"/>
            <a:ext cx="4572000" cy="646331"/>
          </a:xfrm>
          <a:prstGeom prst="rect">
            <a:avLst/>
          </a:prstGeom>
        </p:spPr>
        <p:txBody>
          <a:bodyPr>
            <a:spAutoFit/>
          </a:bodyPr>
          <a:lstStyle/>
          <a:p>
            <a:pPr algn="ctr"/>
            <a:r>
              <a:rPr lang="en-US" dirty="0" smtClean="0"/>
              <a:t>Guerilla Girls – </a:t>
            </a:r>
            <a:r>
              <a:rPr lang="en-US" i="1" dirty="0" smtClean="0"/>
              <a:t>The advantages of being a woman artist</a:t>
            </a:r>
            <a:r>
              <a:rPr lang="en-US" dirty="0" smtClean="0"/>
              <a:t>, 1988</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228600"/>
            <a:ext cx="1295400" cy="1200329"/>
          </a:xfrm>
          <a:prstGeom prst="rect">
            <a:avLst/>
          </a:prstGeom>
        </p:spPr>
        <p:txBody>
          <a:bodyPr wrap="square">
            <a:spAutoFit/>
          </a:bodyPr>
          <a:lstStyle/>
          <a:p>
            <a:pPr algn="r"/>
            <a:r>
              <a:rPr lang="sr-Latn-RS" dirty="0" smtClean="0"/>
              <a:t>Guerrilla Girls, </a:t>
            </a:r>
            <a:r>
              <a:rPr lang="en-US" dirty="0" smtClean="0"/>
              <a:t>NYC </a:t>
            </a:r>
            <a:r>
              <a:rPr lang="en-US" dirty="0" smtClean="0"/>
              <a:t>RECOUNT</a:t>
            </a:r>
          </a:p>
          <a:p>
            <a:pPr algn="r"/>
            <a:r>
              <a:rPr lang="en-US" dirty="0" smtClean="0"/>
              <a:t>2015</a:t>
            </a:r>
            <a:endParaRPr lang="en-US" dirty="0"/>
          </a:p>
        </p:txBody>
      </p:sp>
      <p:pic>
        <p:nvPicPr>
          <p:cNvPr id="15362" name="Picture 2" descr="NYC RECOUNT"/>
          <p:cNvPicPr>
            <a:picLocks noChangeAspect="1" noChangeArrowheads="1"/>
          </p:cNvPicPr>
          <p:nvPr/>
        </p:nvPicPr>
        <p:blipFill>
          <a:blip r:embed="rId2"/>
          <a:srcRect/>
          <a:stretch>
            <a:fillRect/>
          </a:stretch>
        </p:blipFill>
        <p:spPr bwMode="auto">
          <a:xfrm>
            <a:off x="1483949" y="0"/>
            <a:ext cx="7660051" cy="68580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10200" y="4419600"/>
            <a:ext cx="3429000" cy="2308324"/>
          </a:xfrm>
          <a:prstGeom prst="rect">
            <a:avLst/>
          </a:prstGeom>
        </p:spPr>
        <p:txBody>
          <a:bodyPr wrap="square">
            <a:spAutoFit/>
          </a:bodyPr>
          <a:lstStyle/>
          <a:p>
            <a:r>
              <a:rPr lang="sr-Latn-RS" dirty="0" smtClean="0"/>
              <a:t>Guerrilla Girls, </a:t>
            </a:r>
            <a:r>
              <a:rPr lang="en-US" dirty="0" smtClean="0"/>
              <a:t>BENVENUTI </a:t>
            </a:r>
            <a:r>
              <a:rPr lang="en-US" dirty="0" smtClean="0"/>
              <a:t>ALLA BIENNALE FEMMINISTA!</a:t>
            </a:r>
          </a:p>
          <a:p>
            <a:r>
              <a:rPr lang="en-US" dirty="0" smtClean="0"/>
              <a:t>In this poster, we take on the Biennale itself.</a:t>
            </a:r>
          </a:p>
          <a:p>
            <a:r>
              <a:rPr lang="en-US" dirty="0" smtClean="0"/>
              <a:t>One of six posters shown in the 2005 Venice </a:t>
            </a:r>
            <a:r>
              <a:rPr lang="en-US" dirty="0" smtClean="0"/>
              <a:t>B</a:t>
            </a:r>
            <a:r>
              <a:rPr lang="sr-Latn-RS" dirty="0" smtClean="0"/>
              <a:t>iennale</a:t>
            </a:r>
            <a:r>
              <a:rPr lang="en-US" dirty="0" smtClean="0"/>
              <a:t> </a:t>
            </a:r>
            <a:r>
              <a:rPr lang="sr-Latn-RS" dirty="0" smtClean="0"/>
              <a:t>“</a:t>
            </a:r>
            <a:r>
              <a:rPr lang="en-US" dirty="0" smtClean="0"/>
              <a:t>Always </a:t>
            </a:r>
            <a:r>
              <a:rPr lang="en-US" dirty="0" smtClean="0"/>
              <a:t>a Little Further," </a:t>
            </a:r>
            <a:r>
              <a:rPr lang="en-US" dirty="0" err="1" smtClean="0"/>
              <a:t>curated</a:t>
            </a:r>
            <a:r>
              <a:rPr lang="en-US" dirty="0" smtClean="0"/>
              <a:t> by Rosa Martinez.</a:t>
            </a:r>
            <a:endParaRPr lang="en-US" dirty="0"/>
          </a:p>
        </p:txBody>
      </p:sp>
      <p:pic>
        <p:nvPicPr>
          <p:cNvPr id="14338" name="Picture 2" descr="BENVENUTI ALLA BIENNALE FEMMINISTA!"/>
          <p:cNvPicPr>
            <a:picLocks noChangeAspect="1" noChangeArrowheads="1"/>
          </p:cNvPicPr>
          <p:nvPr/>
        </p:nvPicPr>
        <p:blipFill>
          <a:blip r:embed="rId2"/>
          <a:srcRect/>
          <a:stretch>
            <a:fillRect/>
          </a:stretch>
        </p:blipFill>
        <p:spPr bwMode="auto">
          <a:xfrm>
            <a:off x="0" y="0"/>
            <a:ext cx="5195454" cy="68580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5" descr="Image result for guerrilla girls"/>
          <p:cNvPicPr>
            <a:picLocks noChangeAspect="1" noChangeArrowheads="1"/>
          </p:cNvPicPr>
          <p:nvPr/>
        </p:nvPicPr>
        <p:blipFill>
          <a:blip r:embed="rId2"/>
          <a:srcRect/>
          <a:stretch>
            <a:fillRect/>
          </a:stretch>
        </p:blipFill>
        <p:spPr bwMode="auto">
          <a:xfrm>
            <a:off x="0" y="879475"/>
            <a:ext cx="9144000" cy="5321300"/>
          </a:xfrm>
          <a:prstGeom prst="rect">
            <a:avLst/>
          </a:prstGeom>
          <a:noFill/>
        </p:spPr>
      </p:pic>
      <p:sp>
        <p:nvSpPr>
          <p:cNvPr id="3" name="Rectangle 2"/>
          <p:cNvSpPr/>
          <p:nvPr/>
        </p:nvSpPr>
        <p:spPr>
          <a:xfrm>
            <a:off x="1524000" y="152400"/>
            <a:ext cx="5791200" cy="646331"/>
          </a:xfrm>
          <a:prstGeom prst="rect">
            <a:avLst/>
          </a:prstGeom>
        </p:spPr>
        <p:txBody>
          <a:bodyPr wrap="square">
            <a:spAutoFit/>
          </a:bodyPr>
          <a:lstStyle/>
          <a:p>
            <a:pPr algn="ctr"/>
            <a:r>
              <a:rPr lang="sr-Latn-RS" dirty="0" smtClean="0"/>
              <a:t>Guerrilla Girls, 2016, </a:t>
            </a:r>
            <a:r>
              <a:rPr lang="en-US" i="1" dirty="0" smtClean="0"/>
              <a:t>ADVANTAGES </a:t>
            </a:r>
            <a:r>
              <a:rPr lang="en-US" i="1" dirty="0" smtClean="0"/>
              <a:t>OF OWNING YOUR OWN ART MUSEUM</a:t>
            </a:r>
            <a:endParaRPr lang="en-US" i="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5" descr="Image result for andrea fraser institutional critique pdf"/>
          <p:cNvPicPr>
            <a:picLocks noChangeAspect="1" noChangeArrowheads="1"/>
          </p:cNvPicPr>
          <p:nvPr/>
        </p:nvPicPr>
        <p:blipFill>
          <a:blip r:embed="rId2"/>
          <a:srcRect/>
          <a:stretch>
            <a:fillRect/>
          </a:stretch>
        </p:blipFill>
        <p:spPr bwMode="auto">
          <a:xfrm>
            <a:off x="1905000" y="2185988"/>
            <a:ext cx="5053013" cy="3867150"/>
          </a:xfrm>
          <a:prstGeom prst="rect">
            <a:avLst/>
          </a:prstGeom>
          <a:noFill/>
        </p:spPr>
      </p:pic>
      <p:sp>
        <p:nvSpPr>
          <p:cNvPr id="18438" name="Rectangle 6"/>
          <p:cNvSpPr>
            <a:spLocks noChangeArrowheads="1"/>
          </p:cNvSpPr>
          <p:nvPr/>
        </p:nvSpPr>
        <p:spPr bwMode="auto">
          <a:xfrm>
            <a:off x="1447800" y="457200"/>
            <a:ext cx="6248400" cy="915988"/>
          </a:xfrm>
          <a:prstGeom prst="rect">
            <a:avLst/>
          </a:prstGeom>
          <a:solidFill>
            <a:srgbClr val="FFFFFF"/>
          </a:solidFill>
          <a:ln w="9525">
            <a:noFill/>
            <a:miter lim="800000"/>
            <a:headEnd/>
            <a:tailEnd/>
          </a:ln>
          <a:effectLst/>
        </p:spPr>
        <p:txBody>
          <a:bodyPr anchor="ctr">
            <a:spAutoFit/>
          </a:bodyPr>
          <a:lstStyle/>
          <a:p>
            <a:pPr algn="ctr"/>
            <a:r>
              <a:rPr lang="en-US" b="1"/>
              <a:t>Andrea Fraser, </a:t>
            </a:r>
            <a:r>
              <a:rPr lang="en-US" b="1" i="1"/>
              <a:t>Museum Highlights, A Gallery Talk</a:t>
            </a:r>
            <a:r>
              <a:rPr lang="en-US" b="1"/>
              <a:t>, for which the artist enacted the role of a museum docent at the Philadelphia Museum of Art, 1989.</a:t>
            </a:r>
            <a:r>
              <a:rPr lang="en-US"/>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5" descr="Image result for andrea fraser institutional critique pdf"/>
          <p:cNvPicPr>
            <a:picLocks noChangeAspect="1" noChangeArrowheads="1"/>
          </p:cNvPicPr>
          <p:nvPr/>
        </p:nvPicPr>
        <p:blipFill>
          <a:blip r:embed="rId2"/>
          <a:srcRect/>
          <a:stretch>
            <a:fillRect/>
          </a:stretch>
        </p:blipFill>
        <p:spPr bwMode="auto">
          <a:xfrm>
            <a:off x="304800" y="76200"/>
            <a:ext cx="8610600" cy="6716713"/>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descr="Image result for andrea fraser institutional critique pdf"/>
          <p:cNvPicPr>
            <a:picLocks noChangeAspect="1" noChangeArrowheads="1"/>
          </p:cNvPicPr>
          <p:nvPr/>
        </p:nvPicPr>
        <p:blipFill>
          <a:blip r:embed="rId2"/>
          <a:srcRect/>
          <a:stretch>
            <a:fillRect/>
          </a:stretch>
        </p:blipFill>
        <p:spPr bwMode="auto">
          <a:xfrm>
            <a:off x="0" y="215900"/>
            <a:ext cx="9144000" cy="64897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5" descr="Related image"/>
          <p:cNvPicPr>
            <a:picLocks noChangeAspect="1" noChangeArrowheads="1"/>
          </p:cNvPicPr>
          <p:nvPr/>
        </p:nvPicPr>
        <p:blipFill>
          <a:blip r:embed="rId2"/>
          <a:srcRect/>
          <a:stretch>
            <a:fillRect/>
          </a:stretch>
        </p:blipFill>
        <p:spPr bwMode="auto">
          <a:xfrm>
            <a:off x="228600" y="533400"/>
            <a:ext cx="4310742" cy="2895599"/>
          </a:xfrm>
          <a:prstGeom prst="rect">
            <a:avLst/>
          </a:prstGeom>
          <a:noFill/>
        </p:spPr>
      </p:pic>
      <p:sp>
        <p:nvSpPr>
          <p:cNvPr id="19464" name="Rectangle 8"/>
          <p:cNvSpPr>
            <a:spLocks noChangeArrowheads="1"/>
          </p:cNvSpPr>
          <p:nvPr/>
        </p:nvSpPr>
        <p:spPr bwMode="auto">
          <a:xfrm>
            <a:off x="228600" y="152400"/>
            <a:ext cx="4619534" cy="276999"/>
          </a:xfrm>
          <a:prstGeom prst="rect">
            <a:avLst/>
          </a:prstGeom>
          <a:solidFill>
            <a:srgbClr val="FFFFFF"/>
          </a:solidFill>
          <a:ln w="9525">
            <a:noFill/>
            <a:miter lim="800000"/>
            <a:headEnd/>
            <a:tailEnd/>
          </a:ln>
          <a:effectLst/>
        </p:spPr>
        <p:txBody>
          <a:bodyPr wrap="none" lIns="0" tIns="0" rIns="0" bIns="0" anchor="ctr">
            <a:spAutoFit/>
          </a:bodyPr>
          <a:lstStyle/>
          <a:p>
            <a:r>
              <a:rPr lang="en-US" b="1" dirty="0" smtClean="0"/>
              <a:t>Andrea Fraser: Untitled (2003), Video, 60. </a:t>
            </a:r>
            <a:r>
              <a:rPr lang="en-US" b="1" dirty="0" smtClean="0"/>
              <a:t>min</a:t>
            </a:r>
            <a:r>
              <a:rPr lang="en-US" dirty="0" smtClean="0"/>
              <a:t>, </a:t>
            </a:r>
            <a:endParaRPr lang="en-US" dirty="0"/>
          </a:p>
        </p:txBody>
      </p:sp>
      <p:sp>
        <p:nvSpPr>
          <p:cNvPr id="4" name="Rectangle 3"/>
          <p:cNvSpPr/>
          <p:nvPr/>
        </p:nvSpPr>
        <p:spPr>
          <a:xfrm>
            <a:off x="4953000" y="533400"/>
            <a:ext cx="3962400" cy="646331"/>
          </a:xfrm>
          <a:prstGeom prst="rect">
            <a:avLst/>
          </a:prstGeom>
        </p:spPr>
        <p:txBody>
          <a:bodyPr wrap="square">
            <a:spAutoFit/>
          </a:bodyPr>
          <a:lstStyle/>
          <a:p>
            <a:r>
              <a:rPr lang="en-US" dirty="0" smtClean="0">
                <a:hlinkClick r:id="rId3"/>
              </a:rPr>
              <a:t>https://brooklynrail.org/2004/10/art/andrea-fraser</a:t>
            </a:r>
            <a:endParaRPr lang="en-US" dirty="0"/>
          </a:p>
        </p:txBody>
      </p:sp>
      <p:pic>
        <p:nvPicPr>
          <p:cNvPr id="5" name="Picture 4" descr="Andrea Fraser"/>
          <p:cNvPicPr>
            <a:picLocks noChangeAspect="1" noChangeArrowheads="1"/>
          </p:cNvPicPr>
          <p:nvPr/>
        </p:nvPicPr>
        <p:blipFill>
          <a:blip r:embed="rId4"/>
          <a:srcRect/>
          <a:stretch>
            <a:fillRect/>
          </a:stretch>
        </p:blipFill>
        <p:spPr bwMode="auto">
          <a:xfrm>
            <a:off x="228600" y="3581400"/>
            <a:ext cx="4343400" cy="3034951"/>
          </a:xfrm>
          <a:prstGeom prst="rect">
            <a:avLst/>
          </a:prstGeom>
          <a:noFill/>
        </p:spPr>
      </p:pic>
      <p:pic>
        <p:nvPicPr>
          <p:cNvPr id="10242" name="Picture 2" descr="Top 5 Craziest Artworks - gowithYamo — The Art App - Medium"/>
          <p:cNvPicPr>
            <a:picLocks noChangeAspect="1" noChangeArrowheads="1"/>
          </p:cNvPicPr>
          <p:nvPr/>
        </p:nvPicPr>
        <p:blipFill>
          <a:blip r:embed="rId5"/>
          <a:srcRect/>
          <a:stretch>
            <a:fillRect/>
          </a:stretch>
        </p:blipFill>
        <p:spPr bwMode="auto">
          <a:xfrm>
            <a:off x="4876800" y="3581400"/>
            <a:ext cx="4071314" cy="2848429"/>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issue5_ex1_2"/>
          <p:cNvPicPr>
            <a:picLocks noChangeAspect="1" noChangeArrowheads="1"/>
          </p:cNvPicPr>
          <p:nvPr/>
        </p:nvPicPr>
        <p:blipFill>
          <a:blip r:embed="rId2"/>
          <a:srcRect/>
          <a:stretch>
            <a:fillRect/>
          </a:stretch>
        </p:blipFill>
        <p:spPr bwMode="auto">
          <a:xfrm>
            <a:off x="0" y="3175000"/>
            <a:ext cx="5638800" cy="3759200"/>
          </a:xfrm>
          <a:prstGeom prst="rect">
            <a:avLst/>
          </a:prstGeom>
          <a:noFill/>
        </p:spPr>
      </p:pic>
      <p:pic>
        <p:nvPicPr>
          <p:cNvPr id="3079" name="Picture 7" descr="issue5_ex1_1"/>
          <p:cNvPicPr>
            <a:picLocks noChangeAspect="1" noChangeArrowheads="1"/>
          </p:cNvPicPr>
          <p:nvPr/>
        </p:nvPicPr>
        <p:blipFill>
          <a:blip r:embed="rId3"/>
          <a:srcRect/>
          <a:stretch>
            <a:fillRect/>
          </a:stretch>
        </p:blipFill>
        <p:spPr bwMode="auto">
          <a:xfrm>
            <a:off x="3505200" y="0"/>
            <a:ext cx="5638800" cy="3759200"/>
          </a:xfrm>
          <a:prstGeom prst="rect">
            <a:avLst/>
          </a:prstGeom>
          <a:noFill/>
        </p:spPr>
      </p:pic>
      <p:sp>
        <p:nvSpPr>
          <p:cNvPr id="3080" name="Rectangle 8"/>
          <p:cNvSpPr>
            <a:spLocks noChangeArrowheads="1"/>
          </p:cNvSpPr>
          <p:nvPr/>
        </p:nvSpPr>
        <p:spPr bwMode="auto">
          <a:xfrm>
            <a:off x="152400" y="76200"/>
            <a:ext cx="3124200" cy="1739900"/>
          </a:xfrm>
          <a:prstGeom prst="rect">
            <a:avLst/>
          </a:prstGeom>
          <a:solidFill>
            <a:srgbClr val="FFFFFF"/>
          </a:solidFill>
          <a:ln w="9525">
            <a:noFill/>
            <a:miter lim="800000"/>
            <a:headEnd/>
            <a:tailEnd/>
          </a:ln>
          <a:effectLst/>
        </p:spPr>
        <p:txBody>
          <a:bodyPr anchor="ctr">
            <a:spAutoFit/>
          </a:bodyPr>
          <a:lstStyle/>
          <a:p>
            <a:pPr algn="r"/>
            <a:r>
              <a:rPr lang="en-US" b="1"/>
              <a:t>Marcel Broodthaers opening his </a:t>
            </a:r>
            <a:r>
              <a:rPr lang="en-US" b="1" i="1"/>
              <a:t>Musée d’Art Moderne, Département des Aigles, Section XIXème Siècle</a:t>
            </a:r>
            <a:r>
              <a:rPr lang="en-US" b="1"/>
              <a:t>, Brussels, September 1968</a:t>
            </a:r>
            <a:r>
              <a:rPr lang="en-US"/>
              <a:t> </a:t>
            </a:r>
          </a:p>
        </p:txBody>
      </p:sp>
      <p:sp>
        <p:nvSpPr>
          <p:cNvPr id="3081" name="Rectangle 9"/>
          <p:cNvSpPr>
            <a:spLocks noChangeArrowheads="1"/>
          </p:cNvSpPr>
          <p:nvPr/>
        </p:nvSpPr>
        <p:spPr bwMode="auto">
          <a:xfrm>
            <a:off x="5715000" y="4217988"/>
            <a:ext cx="3429000" cy="2563812"/>
          </a:xfrm>
          <a:prstGeom prst="rect">
            <a:avLst/>
          </a:prstGeom>
          <a:solidFill>
            <a:srgbClr val="FFFFFF"/>
          </a:solidFill>
          <a:ln w="9525">
            <a:noFill/>
            <a:miter lim="800000"/>
            <a:headEnd/>
            <a:tailEnd/>
          </a:ln>
          <a:effectLst/>
        </p:spPr>
        <p:txBody>
          <a:bodyPr anchor="ctr">
            <a:spAutoFit/>
          </a:bodyPr>
          <a:lstStyle/>
          <a:p>
            <a:r>
              <a:rPr lang="en-US" b="1"/>
              <a:t>Marcel Broodthaers, installation view of the </a:t>
            </a:r>
            <a:r>
              <a:rPr lang="en-US" b="1" i="1"/>
              <a:t>Musée d’Art Moderne, Département des Aigles, Section des Figures</a:t>
            </a:r>
            <a:r>
              <a:rPr lang="en-US" b="1"/>
              <a:t>, </a:t>
            </a:r>
            <a:r>
              <a:rPr lang="en-US" b="1" i="1"/>
              <a:t>Der Adler von Oligozän bis heute</a:t>
            </a:r>
            <a:r>
              <a:rPr lang="en-US" b="1"/>
              <a:t> (The Eagle from the oligocene to the Present)</a:t>
            </a:r>
            <a:r>
              <a:rPr lang="en-US"/>
              <a:t> </a:t>
            </a:r>
            <a:r>
              <a:rPr lang="en-US" b="1"/>
              <a:t>Kunsthalle Düsseldorf, 1972</a:t>
            </a:r>
            <a:r>
              <a:rPr lang="en-US"/>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Ill_Be_Your_Angel_Szeemann"/>
          <p:cNvPicPr>
            <a:picLocks noChangeAspect="1" noChangeArrowheads="1"/>
          </p:cNvPicPr>
          <p:nvPr/>
        </p:nvPicPr>
        <p:blipFill>
          <a:blip r:embed="rId2"/>
          <a:srcRect/>
          <a:stretch>
            <a:fillRect/>
          </a:stretch>
        </p:blipFill>
        <p:spPr bwMode="auto">
          <a:xfrm>
            <a:off x="4267200" y="685800"/>
            <a:ext cx="4876800" cy="3657600"/>
          </a:xfrm>
          <a:prstGeom prst="rect">
            <a:avLst/>
          </a:prstGeom>
          <a:noFill/>
        </p:spPr>
      </p:pic>
      <p:sp>
        <p:nvSpPr>
          <p:cNvPr id="74755" name="Rectangle 3"/>
          <p:cNvSpPr>
            <a:spLocks noChangeArrowheads="1"/>
          </p:cNvSpPr>
          <p:nvPr/>
        </p:nvSpPr>
        <p:spPr bwMode="auto">
          <a:xfrm>
            <a:off x="152400" y="24825"/>
            <a:ext cx="8119339" cy="584775"/>
          </a:xfrm>
          <a:prstGeom prst="rect">
            <a:avLst/>
          </a:prstGeom>
          <a:noFill/>
          <a:ln w="9525">
            <a:noFill/>
            <a:miter lim="800000"/>
            <a:headEnd/>
            <a:tailEnd/>
          </a:ln>
          <a:effectLst/>
        </p:spPr>
        <p:txBody>
          <a:bodyPr wrap="none">
            <a:spAutoFit/>
          </a:bodyPr>
          <a:lstStyle/>
          <a:p>
            <a:r>
              <a:rPr lang="sr-Latn-CS" sz="1600" dirty="0" smtClean="0">
                <a:solidFill>
                  <a:schemeClr val="tx2"/>
                </a:solidFill>
              </a:rPr>
              <a:t>Tanja </a:t>
            </a:r>
            <a:r>
              <a:rPr lang="sr-Latn-CS" sz="1600" dirty="0">
                <a:solidFill>
                  <a:schemeClr val="tx2"/>
                </a:solidFill>
              </a:rPr>
              <a:t>Ostojić, </a:t>
            </a:r>
            <a:r>
              <a:rPr lang="en-US" sz="1600" dirty="0" smtClean="0"/>
              <a:t>"</a:t>
            </a:r>
            <a:r>
              <a:rPr lang="en-US" sz="1600" i="1" dirty="0" smtClean="0"/>
              <a:t>Strategies of Success / Curators series</a:t>
            </a:r>
            <a:r>
              <a:rPr lang="en-US" sz="1600" dirty="0" smtClean="0"/>
              <a:t>", 2001–2003:</a:t>
            </a:r>
            <a:br>
              <a:rPr lang="en-US" sz="1600" dirty="0" smtClean="0"/>
            </a:br>
            <a:r>
              <a:rPr lang="en-US" sz="1600" dirty="0" smtClean="0"/>
              <a:t>"</a:t>
            </a:r>
            <a:r>
              <a:rPr lang="en-US" sz="1600" i="1" dirty="0" smtClean="0"/>
              <a:t>I’ll Be Your Angel</a:t>
            </a:r>
            <a:r>
              <a:rPr lang="en-US" sz="1600" dirty="0" smtClean="0"/>
              <a:t>", 2001. Performance with </a:t>
            </a:r>
            <a:r>
              <a:rPr lang="en-US" sz="1600" dirty="0" err="1" smtClean="0"/>
              <a:t>Harald</a:t>
            </a:r>
            <a:r>
              <a:rPr lang="en-US" sz="1600" dirty="0" smtClean="0"/>
              <a:t> </a:t>
            </a:r>
            <a:r>
              <a:rPr lang="en-US" sz="1600" dirty="0" err="1" smtClean="0"/>
              <a:t>Szeemann</a:t>
            </a:r>
            <a:r>
              <a:rPr lang="en-US" sz="1600" dirty="0" smtClean="0"/>
              <a:t>, curator, 49. Biennale, Venice, </a:t>
            </a:r>
            <a:r>
              <a:rPr lang="sr-Latn-CS" sz="1600" dirty="0" smtClean="0">
                <a:solidFill>
                  <a:schemeClr val="tx2"/>
                </a:solidFill>
              </a:rPr>
              <a:t>(1)</a:t>
            </a:r>
            <a:endParaRPr lang="en-US" sz="1600" dirty="0">
              <a:solidFill>
                <a:schemeClr val="tx2"/>
              </a:solidFill>
            </a:endParaRPr>
          </a:p>
        </p:txBody>
      </p:sp>
      <p:pic>
        <p:nvPicPr>
          <p:cNvPr id="4" name="Picture 2" descr="black square"/>
          <p:cNvPicPr>
            <a:picLocks noChangeAspect="1" noChangeArrowheads="1"/>
          </p:cNvPicPr>
          <p:nvPr/>
        </p:nvPicPr>
        <p:blipFill>
          <a:blip r:embed="rId3"/>
          <a:srcRect/>
          <a:stretch>
            <a:fillRect/>
          </a:stretch>
        </p:blipFill>
        <p:spPr bwMode="auto">
          <a:xfrm>
            <a:off x="5638800" y="4091396"/>
            <a:ext cx="2590800" cy="2766604"/>
          </a:xfrm>
          <a:prstGeom prst="rect">
            <a:avLst/>
          </a:prstGeom>
          <a:noFill/>
        </p:spPr>
      </p:pic>
      <p:pic>
        <p:nvPicPr>
          <p:cNvPr id="5" name="Picture 2" descr="Ill_Be_Your_Angel_Szeemann_1_resize"/>
          <p:cNvPicPr>
            <a:picLocks noChangeAspect="1" noChangeArrowheads="1"/>
          </p:cNvPicPr>
          <p:nvPr/>
        </p:nvPicPr>
        <p:blipFill>
          <a:blip r:embed="rId4"/>
          <a:srcRect/>
          <a:stretch>
            <a:fillRect/>
          </a:stretch>
        </p:blipFill>
        <p:spPr bwMode="auto">
          <a:xfrm>
            <a:off x="0" y="685800"/>
            <a:ext cx="4288536" cy="5743575"/>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rcRect l="21994" t="16291" r="22859" b="9012"/>
          <a:stretch>
            <a:fillRect/>
          </a:stretch>
        </p:blipFill>
        <p:spPr bwMode="auto">
          <a:xfrm>
            <a:off x="228600" y="3581400"/>
            <a:ext cx="3696599" cy="3140299"/>
          </a:xfrm>
          <a:prstGeom prst="rect">
            <a:avLst/>
          </a:prstGeom>
          <a:noFill/>
          <a:ln w="9525">
            <a:noFill/>
            <a:miter lim="800000"/>
            <a:headEnd/>
            <a:tailEnd/>
          </a:ln>
        </p:spPr>
      </p:pic>
      <p:sp>
        <p:nvSpPr>
          <p:cNvPr id="3" name="Rectangle 2"/>
          <p:cNvSpPr/>
          <p:nvPr/>
        </p:nvSpPr>
        <p:spPr>
          <a:xfrm>
            <a:off x="4648200" y="4876800"/>
            <a:ext cx="3276600" cy="1754326"/>
          </a:xfrm>
          <a:prstGeom prst="rect">
            <a:avLst/>
          </a:prstGeom>
        </p:spPr>
        <p:txBody>
          <a:bodyPr wrap="square">
            <a:spAutoFit/>
          </a:bodyPr>
          <a:lstStyle/>
          <a:p>
            <a:r>
              <a:rPr lang="en-US" dirty="0" smtClean="0"/>
              <a:t>"</a:t>
            </a:r>
            <a:r>
              <a:rPr lang="en-US" i="1" dirty="0" smtClean="0"/>
              <a:t>Sofa for Curator</a:t>
            </a:r>
            <a:r>
              <a:rPr lang="en-US" dirty="0" smtClean="0"/>
              <a:t>", 2002. </a:t>
            </a:r>
            <a:r>
              <a:rPr lang="sr-Latn-RS" dirty="0" smtClean="0"/>
              <a:t>(3) </a:t>
            </a:r>
            <a:r>
              <a:rPr lang="en-US" dirty="0" smtClean="0"/>
              <a:t>Performance </a:t>
            </a:r>
            <a:r>
              <a:rPr lang="en-US" dirty="0" smtClean="0"/>
              <a:t>with </a:t>
            </a:r>
            <a:r>
              <a:rPr lang="en-US" dirty="0" err="1" smtClean="0"/>
              <a:t>Stevan</a:t>
            </a:r>
            <a:r>
              <a:rPr lang="en-US" dirty="0" smtClean="0"/>
              <a:t> </a:t>
            </a:r>
            <a:r>
              <a:rPr lang="en-US" dirty="0" err="1" smtClean="0"/>
              <a:t>Vuković</a:t>
            </a:r>
            <a:r>
              <a:rPr lang="en-US" dirty="0" smtClean="0"/>
              <a:t>, theorist and curator from Belgrade, "Balkan </a:t>
            </a:r>
            <a:r>
              <a:rPr lang="en-US" dirty="0" err="1" smtClean="0"/>
              <a:t>Konsulat</a:t>
            </a:r>
            <a:r>
              <a:rPr lang="en-US" dirty="0" smtClean="0"/>
              <a:t>", Rotor, Graz, duration: 30min</a:t>
            </a:r>
            <a:endParaRPr lang="en-US" dirty="0"/>
          </a:p>
        </p:txBody>
      </p:sp>
      <p:pic>
        <p:nvPicPr>
          <p:cNvPr id="4" name="Picture 3"/>
          <p:cNvPicPr>
            <a:picLocks noChangeAspect="1" noChangeArrowheads="1"/>
          </p:cNvPicPr>
          <p:nvPr/>
        </p:nvPicPr>
        <p:blipFill>
          <a:blip r:embed="rId3" cstate="print"/>
          <a:srcRect/>
          <a:stretch>
            <a:fillRect/>
          </a:stretch>
        </p:blipFill>
        <p:spPr bwMode="auto">
          <a:xfrm>
            <a:off x="304800" y="304800"/>
            <a:ext cx="3533775" cy="2838450"/>
          </a:xfrm>
          <a:prstGeom prst="rect">
            <a:avLst/>
          </a:prstGeom>
          <a:noFill/>
          <a:ln w="9525">
            <a:noFill/>
            <a:miter lim="800000"/>
            <a:headEnd/>
            <a:tailEnd/>
          </a:ln>
        </p:spPr>
      </p:pic>
      <p:sp>
        <p:nvSpPr>
          <p:cNvPr id="5" name="Rectangle 4"/>
          <p:cNvSpPr/>
          <p:nvPr/>
        </p:nvSpPr>
        <p:spPr>
          <a:xfrm>
            <a:off x="4343400" y="533400"/>
            <a:ext cx="4191000" cy="1477328"/>
          </a:xfrm>
          <a:prstGeom prst="rect">
            <a:avLst/>
          </a:prstGeom>
        </p:spPr>
        <p:txBody>
          <a:bodyPr wrap="square">
            <a:spAutoFit/>
          </a:bodyPr>
          <a:lstStyle/>
          <a:p>
            <a:r>
              <a:rPr lang="en-US" dirty="0" err="1" smtClean="0"/>
              <a:t>Tanja</a:t>
            </a:r>
            <a:r>
              <a:rPr lang="en-US" dirty="0" smtClean="0"/>
              <a:t> </a:t>
            </a:r>
            <a:r>
              <a:rPr lang="en-US" dirty="0" err="1" smtClean="0"/>
              <a:t>Ostojić</a:t>
            </a:r>
            <a:r>
              <a:rPr lang="en-US" dirty="0" smtClean="0"/>
              <a:t>, </a:t>
            </a:r>
            <a:r>
              <a:rPr lang="it-IT" i="1" dirty="0" smtClean="0"/>
              <a:t>Be My Guest</a:t>
            </a:r>
            <a:r>
              <a:rPr lang="it-IT" dirty="0" smtClean="0"/>
              <a:t>", 2001. Performance with Bartolomeo Pietromarchi, curator, and Ludovico Pratesi, art critic, "Gravita Zero", Palazzo delle Esposizioni, Rome,  </a:t>
            </a:r>
            <a:r>
              <a:rPr lang="sr-Latn-RS" dirty="0" smtClean="0"/>
              <a:t>(</a:t>
            </a:r>
            <a:r>
              <a:rPr lang="sr-Latn-RS" dirty="0" smtClean="0"/>
              <a:t>2)</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tanja01.jpg (13791 Byte)"/>
          <p:cNvPicPr>
            <a:picLocks noChangeAspect="1" noChangeArrowheads="1"/>
          </p:cNvPicPr>
          <p:nvPr/>
        </p:nvPicPr>
        <p:blipFill>
          <a:blip r:embed="rId2"/>
          <a:srcRect/>
          <a:stretch>
            <a:fillRect/>
          </a:stretch>
        </p:blipFill>
        <p:spPr bwMode="auto">
          <a:xfrm>
            <a:off x="4902200" y="3676650"/>
            <a:ext cx="4241800" cy="3181350"/>
          </a:xfrm>
          <a:prstGeom prst="rect">
            <a:avLst/>
          </a:prstGeom>
          <a:noFill/>
        </p:spPr>
      </p:pic>
      <p:sp>
        <p:nvSpPr>
          <p:cNvPr id="5" name="Rectangle 4"/>
          <p:cNvSpPr/>
          <p:nvPr/>
        </p:nvSpPr>
        <p:spPr>
          <a:xfrm>
            <a:off x="5410200" y="2514600"/>
            <a:ext cx="3581400" cy="1077218"/>
          </a:xfrm>
          <a:prstGeom prst="rect">
            <a:avLst/>
          </a:prstGeom>
        </p:spPr>
        <p:txBody>
          <a:bodyPr wrap="square">
            <a:spAutoFit/>
          </a:bodyPr>
          <a:lstStyle/>
          <a:p>
            <a:pPr algn="r"/>
            <a:r>
              <a:rPr lang="en-US" sz="1600" dirty="0" smtClean="0"/>
              <a:t>"</a:t>
            </a:r>
            <a:r>
              <a:rPr lang="en-US" sz="1600" i="1" dirty="0" smtClean="0"/>
              <a:t>Vacation with Curator</a:t>
            </a:r>
            <a:r>
              <a:rPr lang="en-US" sz="1600" dirty="0" smtClean="0"/>
              <a:t>", 2003. Series of paparazzi photographs, photo collages and website with Edi </a:t>
            </a:r>
            <a:r>
              <a:rPr lang="en-US" sz="1600" dirty="0" err="1" smtClean="0"/>
              <a:t>Muka</a:t>
            </a:r>
            <a:r>
              <a:rPr lang="en-US" sz="1600" dirty="0" smtClean="0"/>
              <a:t>, curator, 2. Biennale, Tirana, </a:t>
            </a:r>
            <a:r>
              <a:rPr lang="en-US" sz="1600" dirty="0" smtClean="0"/>
              <a:t>Albania</a:t>
            </a:r>
            <a:r>
              <a:rPr lang="sr-Latn-CS" sz="1600" dirty="0" smtClean="0"/>
              <a:t>, 2003 (4)</a:t>
            </a:r>
            <a:endParaRPr lang="en-US" sz="1600" dirty="0"/>
          </a:p>
        </p:txBody>
      </p:sp>
      <p:pic>
        <p:nvPicPr>
          <p:cNvPr id="39940" name="Picture 4" descr="http://www.van.at/see/tanja/base/book01.jpg"/>
          <p:cNvPicPr>
            <a:picLocks noChangeAspect="1" noChangeArrowheads="1"/>
          </p:cNvPicPr>
          <p:nvPr/>
        </p:nvPicPr>
        <p:blipFill>
          <a:blip r:embed="rId3"/>
          <a:srcRect/>
          <a:stretch>
            <a:fillRect/>
          </a:stretch>
        </p:blipFill>
        <p:spPr bwMode="auto">
          <a:xfrm>
            <a:off x="152400" y="152400"/>
            <a:ext cx="3429000" cy="4898571"/>
          </a:xfrm>
          <a:prstGeom prst="rect">
            <a:avLst/>
          </a:prstGeom>
          <a:noFill/>
        </p:spPr>
      </p:pic>
      <p:pic>
        <p:nvPicPr>
          <p:cNvPr id="39942" name="Picture 6" descr="http://www.van.at/howl/crow/set01/tanja01.jpg"/>
          <p:cNvPicPr>
            <a:picLocks noChangeAspect="1" noChangeArrowheads="1"/>
          </p:cNvPicPr>
          <p:nvPr/>
        </p:nvPicPr>
        <p:blipFill>
          <a:blip r:embed="rId4"/>
          <a:srcRect/>
          <a:stretch>
            <a:fillRect/>
          </a:stretch>
        </p:blipFill>
        <p:spPr bwMode="auto">
          <a:xfrm>
            <a:off x="5638800" y="0"/>
            <a:ext cx="3314700" cy="2486025"/>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www.brooklynmuseum.org/eascfa/feminist_art_base/archive/images/72.1367.jpg"/>
          <p:cNvPicPr>
            <a:picLocks noChangeAspect="1" noChangeArrowheads="1"/>
          </p:cNvPicPr>
          <p:nvPr/>
        </p:nvPicPr>
        <p:blipFill>
          <a:blip r:embed="rId2"/>
          <a:srcRect/>
          <a:stretch>
            <a:fillRect/>
          </a:stretch>
        </p:blipFill>
        <p:spPr bwMode="auto">
          <a:xfrm>
            <a:off x="0" y="0"/>
            <a:ext cx="6858000" cy="6858000"/>
          </a:xfrm>
          <a:prstGeom prst="rect">
            <a:avLst/>
          </a:prstGeom>
          <a:noFill/>
        </p:spPr>
      </p:pic>
      <p:sp>
        <p:nvSpPr>
          <p:cNvPr id="3" name="Rectangle 2"/>
          <p:cNvSpPr/>
          <p:nvPr/>
        </p:nvSpPr>
        <p:spPr>
          <a:xfrm>
            <a:off x="6858000" y="152400"/>
            <a:ext cx="2286000" cy="1477328"/>
          </a:xfrm>
          <a:prstGeom prst="rect">
            <a:avLst/>
          </a:prstGeom>
        </p:spPr>
        <p:txBody>
          <a:bodyPr wrap="square">
            <a:spAutoFit/>
          </a:bodyPr>
          <a:lstStyle/>
          <a:p>
            <a:r>
              <a:rPr lang="en-US" dirty="0" err="1"/>
              <a:t>Tanja</a:t>
            </a:r>
            <a:r>
              <a:rPr lang="en-US" dirty="0"/>
              <a:t> </a:t>
            </a:r>
            <a:r>
              <a:rPr lang="en-US" dirty="0" err="1"/>
              <a:t>Ostojic</a:t>
            </a:r>
            <a:r>
              <a:rPr lang="en-US" dirty="0"/>
              <a:t>. </a:t>
            </a:r>
            <a:r>
              <a:rPr lang="en-US" i="1" dirty="0" err="1"/>
              <a:t>Tanja</a:t>
            </a:r>
            <a:r>
              <a:rPr lang="en-US" i="1" dirty="0"/>
              <a:t> </a:t>
            </a:r>
            <a:r>
              <a:rPr lang="en-US" i="1" dirty="0" err="1"/>
              <a:t>Ostojic</a:t>
            </a:r>
            <a:r>
              <a:rPr lang="en-US" i="1" dirty="0"/>
              <a:t> and Marina </a:t>
            </a:r>
            <a:r>
              <a:rPr lang="en-US" i="1" dirty="0" err="1"/>
              <a:t>Grzinic</a:t>
            </a:r>
            <a:r>
              <a:rPr lang="en-US" i="1" dirty="0"/>
              <a:t>: Politics of Queer Curatorial </a:t>
            </a:r>
            <a:r>
              <a:rPr lang="en-US" i="1" dirty="0" smtClean="0"/>
              <a:t>Positions</a:t>
            </a:r>
            <a:r>
              <a:rPr lang="sr-Latn-CS" i="1" dirty="0" smtClean="0"/>
              <a:t>, </a:t>
            </a:r>
            <a:r>
              <a:rPr lang="en-US" dirty="0" smtClean="0"/>
              <a:t>2003</a:t>
            </a:r>
            <a:r>
              <a:rPr lang="sr-Latn-RS" dirty="0" smtClean="0"/>
              <a:t> (5)</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srcRect/>
          <a:stretch>
            <a:fillRect/>
          </a:stretch>
        </p:blipFill>
        <p:spPr bwMode="auto">
          <a:xfrm>
            <a:off x="762000" y="990600"/>
            <a:ext cx="7848600" cy="5486400"/>
          </a:xfrm>
          <a:prstGeom prst="rect">
            <a:avLst/>
          </a:prstGeom>
          <a:noFill/>
          <a:ln w="9525">
            <a:noFill/>
            <a:miter lim="800000"/>
            <a:headEnd/>
            <a:tailEnd/>
          </a:ln>
          <a:effectLst/>
        </p:spPr>
      </p:pic>
      <p:sp>
        <p:nvSpPr>
          <p:cNvPr id="31747" name="Rectangle 3"/>
          <p:cNvSpPr>
            <a:spLocks noChangeArrowheads="1"/>
          </p:cNvSpPr>
          <p:nvPr/>
        </p:nvSpPr>
        <p:spPr bwMode="auto">
          <a:xfrm>
            <a:off x="2743200" y="304800"/>
            <a:ext cx="3448050" cy="366713"/>
          </a:xfrm>
          <a:prstGeom prst="rect">
            <a:avLst/>
          </a:prstGeom>
          <a:noFill/>
          <a:ln w="9525">
            <a:noFill/>
            <a:miter lim="800000"/>
            <a:headEnd/>
            <a:tailEnd/>
          </a:ln>
          <a:effectLst/>
        </p:spPr>
        <p:txBody>
          <a:bodyPr wrap="none">
            <a:spAutoFit/>
          </a:bodyPr>
          <a:lstStyle/>
          <a:p>
            <a:r>
              <a:rPr lang="sr-Latn-CS">
                <a:solidFill>
                  <a:schemeClr val="tx2"/>
                </a:solidFill>
              </a:rPr>
              <a:t>On Translation, Muntadas, 2005</a:t>
            </a:r>
            <a:endParaRPr lang="en-US">
              <a:solidFill>
                <a:schemeClr val="tx2"/>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srcRect/>
          <a:stretch>
            <a:fillRect/>
          </a:stretch>
        </p:blipFill>
        <p:spPr bwMode="auto">
          <a:xfrm>
            <a:off x="0" y="0"/>
            <a:ext cx="9144000" cy="3333750"/>
          </a:xfrm>
          <a:prstGeom prst="rect">
            <a:avLst/>
          </a:prstGeom>
          <a:noFill/>
          <a:ln w="9525">
            <a:noFill/>
            <a:miter lim="800000"/>
            <a:headEnd/>
            <a:tailEnd/>
          </a:ln>
          <a:effectLst/>
        </p:spPr>
      </p:pic>
      <p:pic>
        <p:nvPicPr>
          <p:cNvPr id="32771" name="Picture 3"/>
          <p:cNvPicPr>
            <a:picLocks noChangeAspect="1" noChangeArrowheads="1"/>
          </p:cNvPicPr>
          <p:nvPr/>
        </p:nvPicPr>
        <p:blipFill>
          <a:blip r:embed="rId3"/>
          <a:srcRect/>
          <a:stretch>
            <a:fillRect/>
          </a:stretch>
        </p:blipFill>
        <p:spPr bwMode="auto">
          <a:xfrm>
            <a:off x="0" y="3381375"/>
            <a:ext cx="9144000" cy="3476625"/>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upload.wikimedia.org/wikipedia/commons/thumb/0/0c/WLANL_-_Pachango_-_Boijmans_van_Beuningen_-_Zonder_titel_%28Maurizio_Cattelan%29.jpg/1024px-WLANL_-_Pachango_-_Boijmans_van_Beuningen_-_Zonder_titel_%28Maurizio_Cattelan%29.jpg"/>
          <p:cNvPicPr>
            <a:picLocks noChangeAspect="1" noChangeArrowheads="1"/>
          </p:cNvPicPr>
          <p:nvPr/>
        </p:nvPicPr>
        <p:blipFill>
          <a:blip r:embed="rId2"/>
          <a:srcRect/>
          <a:stretch>
            <a:fillRect/>
          </a:stretch>
        </p:blipFill>
        <p:spPr bwMode="auto">
          <a:xfrm>
            <a:off x="1066800" y="1066800"/>
            <a:ext cx="6934200" cy="4625058"/>
          </a:xfrm>
          <a:prstGeom prst="rect">
            <a:avLst/>
          </a:prstGeom>
          <a:noFill/>
        </p:spPr>
      </p:pic>
      <p:sp>
        <p:nvSpPr>
          <p:cNvPr id="3" name="Rectangle 2"/>
          <p:cNvSpPr/>
          <p:nvPr/>
        </p:nvSpPr>
        <p:spPr>
          <a:xfrm>
            <a:off x="838200" y="457200"/>
            <a:ext cx="7304115" cy="369332"/>
          </a:xfrm>
          <a:prstGeom prst="rect">
            <a:avLst/>
          </a:prstGeom>
        </p:spPr>
        <p:txBody>
          <a:bodyPr wrap="none">
            <a:spAutoFit/>
          </a:bodyPr>
          <a:lstStyle/>
          <a:p>
            <a:r>
              <a:rPr lang="en-US" b="1" dirty="0" smtClean="0"/>
              <a:t>Maurizio </a:t>
            </a:r>
            <a:r>
              <a:rPr lang="en-US" b="1" dirty="0" err="1" smtClean="0"/>
              <a:t>Cattelan</a:t>
            </a:r>
            <a:r>
              <a:rPr lang="en-US" dirty="0" smtClean="0"/>
              <a:t> </a:t>
            </a:r>
            <a:r>
              <a:rPr lang="en-US" i="1" dirty="0" smtClean="0"/>
              <a:t>Untitled, 2001</a:t>
            </a:r>
            <a:r>
              <a:rPr lang="en-US" dirty="0" smtClean="0"/>
              <a:t> (2001)</a:t>
            </a:r>
            <a:r>
              <a:rPr lang="sr-Latn-RS" dirty="0" smtClean="0"/>
              <a:t>, </a:t>
            </a:r>
            <a:r>
              <a:rPr lang="en-US" b="1" dirty="0" smtClean="0"/>
              <a:t>Museum </a:t>
            </a:r>
            <a:r>
              <a:rPr lang="en-US" b="1" dirty="0" err="1" smtClean="0"/>
              <a:t>Boijmans</a:t>
            </a:r>
            <a:r>
              <a:rPr lang="en-US" b="1" dirty="0" smtClean="0"/>
              <a:t> Van </a:t>
            </a:r>
            <a:r>
              <a:rPr lang="en-US" b="1" dirty="0" err="1" smtClean="0"/>
              <a:t>Beuningen</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Related image"/>
          <p:cNvPicPr>
            <a:picLocks noChangeAspect="1" noChangeArrowheads="1"/>
          </p:cNvPicPr>
          <p:nvPr/>
        </p:nvPicPr>
        <p:blipFill>
          <a:blip r:embed="rId2"/>
          <a:srcRect/>
          <a:stretch>
            <a:fillRect/>
          </a:stretch>
        </p:blipFill>
        <p:spPr bwMode="auto">
          <a:xfrm>
            <a:off x="533400" y="762000"/>
            <a:ext cx="7802880" cy="5181600"/>
          </a:xfrm>
          <a:prstGeom prst="rect">
            <a:avLst/>
          </a:prstGeom>
          <a:noFill/>
        </p:spPr>
      </p:pic>
      <p:sp>
        <p:nvSpPr>
          <p:cNvPr id="3" name="Rectangle 2"/>
          <p:cNvSpPr/>
          <p:nvPr/>
        </p:nvSpPr>
        <p:spPr>
          <a:xfrm>
            <a:off x="2362200" y="6019800"/>
            <a:ext cx="4572000" cy="646331"/>
          </a:xfrm>
          <a:prstGeom prst="rect">
            <a:avLst/>
          </a:prstGeom>
        </p:spPr>
        <p:txBody>
          <a:bodyPr>
            <a:spAutoFit/>
          </a:bodyPr>
          <a:lstStyle/>
          <a:p>
            <a:r>
              <a:rPr lang="nl-NL" dirty="0" smtClean="0"/>
              <a:t>Museum Boijmans Van Beuningen, Rotterdam 2016</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An installation view of Maurizio Cattelan's &quot;America&quot; at the Solomon R. Guggenheim Museum in New York."/>
          <p:cNvPicPr>
            <a:picLocks noChangeAspect="1" noChangeArrowheads="1"/>
          </p:cNvPicPr>
          <p:nvPr/>
        </p:nvPicPr>
        <p:blipFill>
          <a:blip r:embed="rId2"/>
          <a:srcRect/>
          <a:stretch>
            <a:fillRect/>
          </a:stretch>
        </p:blipFill>
        <p:spPr bwMode="auto">
          <a:xfrm>
            <a:off x="0" y="533400"/>
            <a:ext cx="6236245" cy="3505200"/>
          </a:xfrm>
          <a:prstGeom prst="rect">
            <a:avLst/>
          </a:prstGeom>
          <a:noFill/>
        </p:spPr>
      </p:pic>
      <p:sp>
        <p:nvSpPr>
          <p:cNvPr id="3" name="Rectangle 2"/>
          <p:cNvSpPr/>
          <p:nvPr/>
        </p:nvSpPr>
        <p:spPr>
          <a:xfrm>
            <a:off x="228600" y="152400"/>
            <a:ext cx="8268225" cy="369332"/>
          </a:xfrm>
          <a:prstGeom prst="rect">
            <a:avLst/>
          </a:prstGeom>
        </p:spPr>
        <p:txBody>
          <a:bodyPr wrap="none">
            <a:spAutoFit/>
          </a:bodyPr>
          <a:lstStyle/>
          <a:p>
            <a:r>
              <a:rPr lang="en-US" dirty="0" smtClean="0"/>
              <a:t>Maurizio </a:t>
            </a:r>
            <a:r>
              <a:rPr lang="en-US" dirty="0" err="1" smtClean="0"/>
              <a:t>Cattelan</a:t>
            </a:r>
            <a:r>
              <a:rPr lang="en-US" dirty="0" smtClean="0"/>
              <a:t>: “America”</a:t>
            </a:r>
            <a:r>
              <a:rPr lang="sr-Latn-RS" dirty="0" smtClean="0"/>
              <a:t>, 2016, </a:t>
            </a:r>
            <a:r>
              <a:rPr lang="sr-Latn-RS" dirty="0" smtClean="0"/>
              <a:t>i</a:t>
            </a:r>
            <a:r>
              <a:rPr lang="en-US" dirty="0" err="1" smtClean="0"/>
              <a:t>nstallation</a:t>
            </a:r>
            <a:r>
              <a:rPr lang="en-US" dirty="0" smtClean="0"/>
              <a:t> </a:t>
            </a:r>
            <a:r>
              <a:rPr lang="en-US" dirty="0" smtClean="0"/>
              <a:t>view, Guggenheim Museum, New York.</a:t>
            </a:r>
            <a:endParaRPr lang="en-US" dirty="0"/>
          </a:p>
        </p:txBody>
      </p:sp>
      <p:pic>
        <p:nvPicPr>
          <p:cNvPr id="91140" name="Picture 4" descr="http://www.studijesavremenosti.org/wp-content/uploads/2019/01/raymond-gadfly-america_sculpture_by_the_italian_artist_maurizio_cattelan-print_preview__lightbox.jpeg"/>
          <p:cNvPicPr>
            <a:picLocks noChangeAspect="1" noChangeArrowheads="1"/>
          </p:cNvPicPr>
          <p:nvPr/>
        </p:nvPicPr>
        <p:blipFill>
          <a:blip r:embed="rId3"/>
          <a:srcRect/>
          <a:stretch>
            <a:fillRect/>
          </a:stretch>
        </p:blipFill>
        <p:spPr bwMode="auto">
          <a:xfrm>
            <a:off x="5943600" y="2038120"/>
            <a:ext cx="3200400" cy="4819880"/>
          </a:xfrm>
          <a:prstGeom prst="rect">
            <a:avLst/>
          </a:prstGeom>
          <a:noFill/>
        </p:spPr>
      </p:pic>
      <p:sp>
        <p:nvSpPr>
          <p:cNvPr id="5" name="Rectangle 4"/>
          <p:cNvSpPr/>
          <p:nvPr/>
        </p:nvSpPr>
        <p:spPr>
          <a:xfrm>
            <a:off x="304800" y="5867400"/>
            <a:ext cx="4572000" cy="646331"/>
          </a:xfrm>
          <a:prstGeom prst="rect">
            <a:avLst/>
          </a:prstGeom>
        </p:spPr>
        <p:txBody>
          <a:bodyPr>
            <a:spAutoFit/>
          </a:bodyPr>
          <a:lstStyle/>
          <a:p>
            <a:r>
              <a:rPr lang="en-US" dirty="0" smtClean="0">
                <a:hlinkClick r:id="rId4"/>
              </a:rPr>
              <a:t>https://www.studijesavremenosti.org/2019/01/19/trbuhozborac/</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ttps://upload.wikimedia.org/wikipedia/commons/d/dd/Marcel_Duchamp%2C_1917%2C_Fountain%2C_photograph_by_Alfred_Stieglitz.jpg"/>
          <p:cNvPicPr>
            <a:picLocks noChangeAspect="1" noChangeArrowheads="1"/>
          </p:cNvPicPr>
          <p:nvPr/>
        </p:nvPicPr>
        <p:blipFill>
          <a:blip r:embed="rId2"/>
          <a:srcRect/>
          <a:stretch>
            <a:fillRect/>
          </a:stretch>
        </p:blipFill>
        <p:spPr bwMode="auto">
          <a:xfrm>
            <a:off x="457200" y="457200"/>
            <a:ext cx="4648200" cy="6065901"/>
          </a:xfrm>
          <a:prstGeom prst="rect">
            <a:avLst/>
          </a:prstGeom>
          <a:noFill/>
        </p:spPr>
      </p:pic>
      <p:sp>
        <p:nvSpPr>
          <p:cNvPr id="3" name="Rectangle 2"/>
          <p:cNvSpPr/>
          <p:nvPr/>
        </p:nvSpPr>
        <p:spPr>
          <a:xfrm>
            <a:off x="5562601" y="533400"/>
            <a:ext cx="2438400" cy="923330"/>
          </a:xfrm>
          <a:prstGeom prst="rect">
            <a:avLst/>
          </a:prstGeom>
        </p:spPr>
        <p:txBody>
          <a:bodyPr wrap="square">
            <a:spAutoFit/>
          </a:bodyPr>
          <a:lstStyle/>
          <a:p>
            <a:r>
              <a:rPr lang="en-US" dirty="0" smtClean="0"/>
              <a:t>I</a:t>
            </a:r>
            <a:r>
              <a:rPr lang="sr-Latn-RS" dirty="0" smtClean="0"/>
              <a:t>zložba </a:t>
            </a:r>
            <a:r>
              <a:rPr lang="en-US" dirty="0" smtClean="0"/>
              <a:t>Society of Independent Artists</a:t>
            </a:r>
            <a:r>
              <a:rPr lang="sr-Latn-RS" dirty="0" smtClean="0"/>
              <a:t>, 1917</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107%2BBROODTHAERS%2BD%25C3%25A9partement"/>
          <p:cNvPicPr>
            <a:picLocks noChangeAspect="1" noChangeArrowheads="1"/>
          </p:cNvPicPr>
          <p:nvPr/>
        </p:nvPicPr>
        <p:blipFill>
          <a:blip r:embed="rId2"/>
          <a:srcRect/>
          <a:stretch>
            <a:fillRect/>
          </a:stretch>
        </p:blipFill>
        <p:spPr bwMode="auto">
          <a:xfrm>
            <a:off x="0" y="650875"/>
            <a:ext cx="9144000" cy="5597525"/>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ttps://www.tate.org.uk/art/images/work/T/T07/T07667_10.jpg"/>
          <p:cNvPicPr>
            <a:picLocks noChangeAspect="1" noChangeArrowheads="1"/>
          </p:cNvPicPr>
          <p:nvPr/>
        </p:nvPicPr>
        <p:blipFill>
          <a:blip r:embed="rId2"/>
          <a:srcRect/>
          <a:stretch>
            <a:fillRect/>
          </a:stretch>
        </p:blipFill>
        <p:spPr bwMode="auto">
          <a:xfrm>
            <a:off x="228600" y="762000"/>
            <a:ext cx="5410200" cy="5703547"/>
          </a:xfrm>
          <a:prstGeom prst="rect">
            <a:avLst/>
          </a:prstGeom>
          <a:noFill/>
        </p:spPr>
      </p:pic>
      <p:sp>
        <p:nvSpPr>
          <p:cNvPr id="3" name="Rectangle 2"/>
          <p:cNvSpPr/>
          <p:nvPr/>
        </p:nvSpPr>
        <p:spPr>
          <a:xfrm>
            <a:off x="6477000" y="533400"/>
            <a:ext cx="1981200" cy="3139321"/>
          </a:xfrm>
          <a:prstGeom prst="rect">
            <a:avLst/>
          </a:prstGeom>
        </p:spPr>
        <p:txBody>
          <a:bodyPr wrap="square">
            <a:spAutoFit/>
          </a:bodyPr>
          <a:lstStyle/>
          <a:p>
            <a:r>
              <a:rPr lang="sr-Latn-RS" dirty="0" smtClean="0"/>
              <a:t>Piero Manzoni,</a:t>
            </a:r>
            <a:endParaRPr lang="en-US" dirty="0" smtClean="0"/>
          </a:p>
          <a:p>
            <a:r>
              <a:rPr lang="en-US" dirty="0" err="1" smtClean="0"/>
              <a:t>Merda</a:t>
            </a:r>
            <a:r>
              <a:rPr lang="en-US" dirty="0" smtClean="0"/>
              <a:t> </a:t>
            </a:r>
            <a:r>
              <a:rPr lang="en-US" dirty="0" err="1" smtClean="0"/>
              <a:t>d'artista</a:t>
            </a:r>
            <a:r>
              <a:rPr lang="sr-Latn-RS" dirty="0" smtClean="0"/>
              <a:t>, 1961</a:t>
            </a:r>
          </a:p>
          <a:p>
            <a:r>
              <a:rPr lang="sr-Latn-RS" dirty="0" smtClean="0"/>
              <a:t>(001-090)</a:t>
            </a:r>
          </a:p>
          <a:p>
            <a:endParaRPr lang="sr-Latn-RS" dirty="0" smtClean="0"/>
          </a:p>
          <a:p>
            <a:r>
              <a:rPr lang="sr-Latn-RS" dirty="0" smtClean="0"/>
              <a:t>(</a:t>
            </a:r>
            <a:r>
              <a:rPr lang="en-US" dirty="0" smtClean="0"/>
              <a:t>23</a:t>
            </a:r>
            <a:r>
              <a:rPr lang="sr-Latn-RS" dirty="0" smtClean="0"/>
              <a:t>. avgusta</a:t>
            </a:r>
            <a:r>
              <a:rPr lang="en-US" dirty="0" smtClean="0"/>
              <a:t>1962</a:t>
            </a:r>
            <a:r>
              <a:rPr lang="sr-Latn-RS" dirty="0" smtClean="0"/>
              <a:t>. sertifikat o prodaji jednog multipla Albertu Luciau</a:t>
            </a:r>
            <a:r>
              <a:rPr lang="en-US" dirty="0" smtClean="0"/>
              <a:t> </a:t>
            </a:r>
            <a:r>
              <a:rPr lang="sr-Latn-RS" dirty="0" smtClean="0"/>
              <a:t>za 30 grama 18-karatnog zlata)</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www.studijesavremenosti.org/wp-content/uploads/2018/11/72746627_72746626.jpg"/>
          <p:cNvPicPr>
            <a:picLocks noChangeAspect="1" noChangeArrowheads="1"/>
          </p:cNvPicPr>
          <p:nvPr/>
        </p:nvPicPr>
        <p:blipFill>
          <a:blip r:embed="rId2"/>
          <a:srcRect/>
          <a:stretch>
            <a:fillRect/>
          </a:stretch>
        </p:blipFill>
        <p:spPr bwMode="auto">
          <a:xfrm>
            <a:off x="0" y="0"/>
            <a:ext cx="5029200" cy="2828925"/>
          </a:xfrm>
          <a:prstGeom prst="rect">
            <a:avLst/>
          </a:prstGeom>
          <a:noFill/>
        </p:spPr>
      </p:pic>
      <p:pic>
        <p:nvPicPr>
          <p:cNvPr id="3" name="Picture 2" descr="http://www.studijesavremenosti.org/wp-content/uploads/2018/11/d3238060-8d6e-43a3-bdda-c22531f635cd.png"/>
          <p:cNvPicPr>
            <a:picLocks noChangeAspect="1" noChangeArrowheads="1"/>
          </p:cNvPicPr>
          <p:nvPr/>
        </p:nvPicPr>
        <p:blipFill>
          <a:blip r:embed="rId3"/>
          <a:srcRect/>
          <a:stretch>
            <a:fillRect/>
          </a:stretch>
        </p:blipFill>
        <p:spPr bwMode="auto">
          <a:xfrm>
            <a:off x="3617477" y="2667000"/>
            <a:ext cx="5526523" cy="4191000"/>
          </a:xfrm>
          <a:prstGeom prst="rect">
            <a:avLst/>
          </a:prstGeom>
          <a:noFill/>
        </p:spPr>
      </p:pic>
      <p:sp>
        <p:nvSpPr>
          <p:cNvPr id="4" name="Rectangle 3"/>
          <p:cNvSpPr/>
          <p:nvPr/>
        </p:nvSpPr>
        <p:spPr>
          <a:xfrm>
            <a:off x="5410200" y="304800"/>
            <a:ext cx="3429000" cy="923330"/>
          </a:xfrm>
          <a:prstGeom prst="rect">
            <a:avLst/>
          </a:prstGeom>
        </p:spPr>
        <p:txBody>
          <a:bodyPr wrap="square">
            <a:spAutoFit/>
          </a:bodyPr>
          <a:lstStyle/>
          <a:p>
            <a:r>
              <a:rPr lang="en-US" dirty="0" smtClean="0">
                <a:hlinkClick r:id="rId4"/>
              </a:rPr>
              <a:t>https://www.studijesavremenosti.org/2018/11/11/going-going-gone/</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AutoShape 5" descr="Related image"/>
          <p:cNvSpPr>
            <a:spLocks noChangeAspect="1" noChangeArrowheads="1"/>
          </p:cNvSpPr>
          <p:nvPr/>
        </p:nvSpPr>
        <p:spPr bwMode="auto">
          <a:xfrm>
            <a:off x="4419600" y="3276600"/>
            <a:ext cx="304800" cy="304800"/>
          </a:xfrm>
          <a:prstGeom prst="rect">
            <a:avLst/>
          </a:prstGeom>
          <a:noFill/>
        </p:spPr>
        <p:txBody>
          <a:bodyPr/>
          <a:lstStyle/>
          <a:p>
            <a:endParaRPr lang="en-US"/>
          </a:p>
        </p:txBody>
      </p:sp>
      <p:pic>
        <p:nvPicPr>
          <p:cNvPr id="7174" name="Picture 6"/>
          <p:cNvPicPr>
            <a:picLocks noChangeAspect="1" noChangeArrowheads="1"/>
          </p:cNvPicPr>
          <p:nvPr/>
        </p:nvPicPr>
        <p:blipFill>
          <a:blip r:embed="rId2"/>
          <a:srcRect/>
          <a:stretch>
            <a:fillRect/>
          </a:stretch>
        </p:blipFill>
        <p:spPr bwMode="auto">
          <a:xfrm>
            <a:off x="0" y="0"/>
            <a:ext cx="6096000" cy="3430588"/>
          </a:xfrm>
          <a:prstGeom prst="rect">
            <a:avLst/>
          </a:prstGeom>
          <a:noFill/>
          <a:ln w="9525">
            <a:noFill/>
            <a:miter lim="800000"/>
            <a:headEnd/>
            <a:tailEnd/>
          </a:ln>
          <a:effectLst/>
        </p:spPr>
      </p:pic>
      <p:pic>
        <p:nvPicPr>
          <p:cNvPr id="7175" name="Picture 7"/>
          <p:cNvPicPr>
            <a:picLocks noChangeAspect="1" noChangeArrowheads="1"/>
          </p:cNvPicPr>
          <p:nvPr/>
        </p:nvPicPr>
        <p:blipFill>
          <a:blip r:embed="rId3"/>
          <a:srcRect/>
          <a:stretch>
            <a:fillRect/>
          </a:stretch>
        </p:blipFill>
        <p:spPr bwMode="auto">
          <a:xfrm>
            <a:off x="2514600" y="3127375"/>
            <a:ext cx="6629400" cy="3730625"/>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9" name="AutoShape 7" descr="Related image"/>
          <p:cNvSpPr>
            <a:spLocks noChangeAspect="1" noChangeArrowheads="1"/>
          </p:cNvSpPr>
          <p:nvPr/>
        </p:nvSpPr>
        <p:spPr bwMode="auto">
          <a:xfrm>
            <a:off x="4419600" y="3276600"/>
            <a:ext cx="304800" cy="304800"/>
          </a:xfrm>
          <a:prstGeom prst="rect">
            <a:avLst/>
          </a:prstGeom>
          <a:noFill/>
        </p:spPr>
        <p:txBody>
          <a:bodyPr/>
          <a:lstStyle/>
          <a:p>
            <a:endParaRPr lang="en-US"/>
          </a:p>
        </p:txBody>
      </p:sp>
      <p:pic>
        <p:nvPicPr>
          <p:cNvPr id="8200" name="Picture 8"/>
          <p:cNvPicPr>
            <a:picLocks noChangeAspect="1" noChangeArrowheads="1"/>
          </p:cNvPicPr>
          <p:nvPr/>
        </p:nvPicPr>
        <p:blipFill>
          <a:blip r:embed="rId2"/>
          <a:srcRect/>
          <a:stretch>
            <a:fillRect/>
          </a:stretch>
        </p:blipFill>
        <p:spPr bwMode="auto">
          <a:xfrm>
            <a:off x="5664200" y="990600"/>
            <a:ext cx="3479800" cy="5257800"/>
          </a:xfrm>
          <a:prstGeom prst="rect">
            <a:avLst/>
          </a:prstGeom>
          <a:noFill/>
          <a:ln w="9525">
            <a:noFill/>
            <a:miter lim="800000"/>
            <a:headEnd/>
            <a:tailEnd/>
          </a:ln>
          <a:effectLst/>
        </p:spPr>
      </p:pic>
      <p:sp>
        <p:nvSpPr>
          <p:cNvPr id="8202" name="AutoShape 10" descr="Image result for hans haacke"/>
          <p:cNvSpPr>
            <a:spLocks noChangeAspect="1" noChangeArrowheads="1"/>
          </p:cNvSpPr>
          <p:nvPr/>
        </p:nvSpPr>
        <p:spPr bwMode="auto">
          <a:xfrm>
            <a:off x="4419600" y="3276600"/>
            <a:ext cx="304800" cy="304800"/>
          </a:xfrm>
          <a:prstGeom prst="rect">
            <a:avLst/>
          </a:prstGeom>
          <a:noFill/>
        </p:spPr>
        <p:txBody>
          <a:bodyPr/>
          <a:lstStyle/>
          <a:p>
            <a:endParaRPr lang="en-US"/>
          </a:p>
        </p:txBody>
      </p:sp>
      <p:pic>
        <p:nvPicPr>
          <p:cNvPr id="8205" name="Picture 13" descr="Related image"/>
          <p:cNvPicPr>
            <a:picLocks noChangeAspect="1" noChangeArrowheads="1"/>
          </p:cNvPicPr>
          <p:nvPr/>
        </p:nvPicPr>
        <p:blipFill>
          <a:blip r:embed="rId3"/>
          <a:srcRect/>
          <a:stretch>
            <a:fillRect/>
          </a:stretch>
        </p:blipFill>
        <p:spPr bwMode="auto">
          <a:xfrm>
            <a:off x="0" y="942975"/>
            <a:ext cx="5641975" cy="5915025"/>
          </a:xfrm>
          <a:prstGeom prst="rect">
            <a:avLst/>
          </a:prstGeom>
          <a:noFill/>
        </p:spPr>
      </p:pic>
      <p:sp>
        <p:nvSpPr>
          <p:cNvPr id="6" name="Rectangle 5"/>
          <p:cNvSpPr/>
          <p:nvPr/>
        </p:nvSpPr>
        <p:spPr>
          <a:xfrm>
            <a:off x="304800" y="152400"/>
            <a:ext cx="7583486" cy="646331"/>
          </a:xfrm>
          <a:prstGeom prst="rect">
            <a:avLst/>
          </a:prstGeom>
        </p:spPr>
        <p:txBody>
          <a:bodyPr wrap="none">
            <a:spAutoFit/>
          </a:bodyPr>
          <a:lstStyle/>
          <a:p>
            <a:r>
              <a:rPr lang="en-US" dirty="0" smtClean="0"/>
              <a:t>Hans </a:t>
            </a:r>
            <a:r>
              <a:rPr lang="en-US" dirty="0" err="1" smtClean="0"/>
              <a:t>Haacke</a:t>
            </a:r>
            <a:r>
              <a:rPr lang="sr-Latn-RS" dirty="0" smtClean="0"/>
              <a:t>, </a:t>
            </a:r>
            <a:r>
              <a:rPr lang="en-US" i="1" dirty="0" err="1" smtClean="0"/>
              <a:t>MoMA</a:t>
            </a:r>
            <a:r>
              <a:rPr lang="en-US" i="1" dirty="0" smtClean="0"/>
              <a:t> Poll </a:t>
            </a:r>
            <a:r>
              <a:rPr lang="en-US" dirty="0" smtClean="0"/>
              <a:t>(1970</a:t>
            </a:r>
            <a:r>
              <a:rPr lang="en-US" dirty="0" smtClean="0"/>
              <a:t>)</a:t>
            </a:r>
            <a:r>
              <a:rPr lang="sr-Latn-RS" dirty="0" smtClean="0"/>
              <a:t>, izložba Information, kustos </a:t>
            </a:r>
            <a:r>
              <a:rPr lang="en-US" dirty="0" err="1" smtClean="0"/>
              <a:t>Kynaston</a:t>
            </a:r>
            <a:r>
              <a:rPr lang="en-US" dirty="0" smtClean="0"/>
              <a:t> </a:t>
            </a:r>
            <a:r>
              <a:rPr lang="en-US" dirty="0" err="1" smtClean="0"/>
              <a:t>McShine</a:t>
            </a:r>
            <a:endParaRPr lang="sr-Latn-RS" dirty="0" smtClean="0"/>
          </a:p>
          <a:p>
            <a:r>
              <a:rPr lang="en-US" dirty="0" smtClean="0"/>
              <a:t>V</a:t>
            </a:r>
            <a:r>
              <a:rPr lang="sr-Latn-RS" dirty="0" smtClean="0"/>
              <a:t>ideti: </a:t>
            </a:r>
            <a:r>
              <a:rPr lang="en-US" dirty="0" smtClean="0">
                <a:hlinkClick r:id="rId4"/>
              </a:rPr>
              <a:t>https://www.moma.org/magazine/articles/225</a:t>
            </a:r>
            <a:r>
              <a:rPr lang="sr-Latn-RS" dirty="0" smtClean="0"/>
              <a:t> </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AD06269_0"/>
          <p:cNvPicPr>
            <a:picLocks noChangeAspect="1" noChangeArrowheads="1"/>
          </p:cNvPicPr>
          <p:nvPr/>
        </p:nvPicPr>
        <p:blipFill>
          <a:blip r:embed="rId2"/>
          <a:srcRect/>
          <a:stretch>
            <a:fillRect/>
          </a:stretch>
        </p:blipFill>
        <p:spPr bwMode="auto">
          <a:xfrm>
            <a:off x="381000" y="1671638"/>
            <a:ext cx="8153400" cy="5033962"/>
          </a:xfrm>
          <a:prstGeom prst="rect">
            <a:avLst/>
          </a:prstGeom>
          <a:noFill/>
        </p:spPr>
      </p:pic>
      <p:sp>
        <p:nvSpPr>
          <p:cNvPr id="12294" name="Rectangle 6"/>
          <p:cNvSpPr>
            <a:spLocks noChangeArrowheads="1"/>
          </p:cNvSpPr>
          <p:nvPr/>
        </p:nvSpPr>
        <p:spPr bwMode="auto">
          <a:xfrm>
            <a:off x="1371600" y="152400"/>
            <a:ext cx="6172200" cy="1477328"/>
          </a:xfrm>
          <a:prstGeom prst="rect">
            <a:avLst/>
          </a:prstGeom>
          <a:solidFill>
            <a:srgbClr val="FFFFFF"/>
          </a:solidFill>
          <a:ln w="9525">
            <a:noFill/>
            <a:miter lim="800000"/>
            <a:headEnd/>
            <a:tailEnd/>
          </a:ln>
          <a:effectLst/>
        </p:spPr>
        <p:txBody>
          <a:bodyPr wrap="square" anchor="ctr">
            <a:spAutoFit/>
          </a:bodyPr>
          <a:lstStyle/>
          <a:p>
            <a:pPr algn="ctr"/>
            <a:r>
              <a:rPr lang="sr-Latn-RS" dirty="0" smtClean="0"/>
              <a:t>Hans Haacke</a:t>
            </a:r>
            <a:r>
              <a:rPr lang="sr-Latn-RS" i="1" dirty="0" smtClean="0"/>
              <a:t>, </a:t>
            </a:r>
            <a:r>
              <a:rPr lang="en-US" i="1" dirty="0" smtClean="0"/>
              <a:t>Seurat’s </a:t>
            </a:r>
            <a:r>
              <a:rPr lang="en-US" i="1" dirty="0"/>
              <a:t>"Les </a:t>
            </a:r>
            <a:r>
              <a:rPr lang="en-US" i="1" dirty="0" err="1"/>
              <a:t>Poseuses</a:t>
            </a:r>
            <a:r>
              <a:rPr lang="en-US" i="1" dirty="0"/>
              <a:t>" (Small Version) </a:t>
            </a:r>
            <a:r>
              <a:rPr lang="en-US" i="1" dirty="0" smtClean="0"/>
              <a:t>1888-1975</a:t>
            </a:r>
            <a:endParaRPr lang="sr-Latn-RS" i="1" dirty="0" smtClean="0"/>
          </a:p>
          <a:p>
            <a:pPr algn="ctr"/>
            <a:r>
              <a:rPr lang="en-US" i="1" dirty="0" smtClean="0"/>
              <a:t>V</a:t>
            </a:r>
            <a:r>
              <a:rPr lang="sr-Latn-RS" i="1" dirty="0" smtClean="0"/>
              <a:t>ideti na: </a:t>
            </a:r>
            <a:r>
              <a:rPr lang="en-US" dirty="0" smtClean="0">
                <a:hlinkClick r:id="rId3"/>
              </a:rPr>
              <a:t>https://</a:t>
            </a:r>
            <a:r>
              <a:rPr lang="en-US" dirty="0" smtClean="0">
                <a:hlinkClick r:id="rId3"/>
              </a:rPr>
              <a:t>www.museoreinasofia.es/en/collection/artwork/seurats-poseuses-small-version-1888-1975</a:t>
            </a:r>
            <a:r>
              <a:rPr lang="sr-Latn-RS" dirty="0" smtClean="0"/>
              <a:t> i </a:t>
            </a:r>
            <a:r>
              <a:rPr lang="en-US" dirty="0" smtClean="0">
                <a:hlinkClick r:id="rId4"/>
              </a:rPr>
              <a:t>https://www.youtube.com/watch?v=ZojHBmnQcjA</a:t>
            </a:r>
            <a:r>
              <a:rPr lang="en-US" dirty="0" smtClean="0"/>
              <a:t> </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04472"/>
            <a:ext cx="8686800" cy="1477328"/>
          </a:xfrm>
          <a:prstGeom prst="rect">
            <a:avLst/>
          </a:prstGeom>
        </p:spPr>
        <p:txBody>
          <a:bodyPr wrap="square">
            <a:spAutoFit/>
          </a:bodyPr>
          <a:lstStyle/>
          <a:p>
            <a:r>
              <a:rPr lang="en-US" dirty="0" smtClean="0">
                <a:hlinkClick r:id="rId2"/>
              </a:rPr>
              <a:t>https://</a:t>
            </a:r>
            <a:r>
              <a:rPr lang="en-US" dirty="0" smtClean="0">
                <a:hlinkClick r:id="rId2"/>
              </a:rPr>
              <a:t>www.youtube.com/watch?v=SqOCZGdsABs</a:t>
            </a:r>
            <a:r>
              <a:rPr lang="sr-Latn-RS" dirty="0" smtClean="0"/>
              <a:t> i </a:t>
            </a:r>
            <a:r>
              <a:rPr lang="en-US" dirty="0" smtClean="0">
                <a:hlinkClick r:id="rId3"/>
              </a:rPr>
              <a:t>https://</a:t>
            </a:r>
            <a:r>
              <a:rPr lang="en-US" dirty="0" smtClean="0">
                <a:hlinkClick r:id="rId3"/>
              </a:rPr>
              <a:t>www.artic.edu/exhibitions/8944/hans-haacke-gift-horse</a:t>
            </a:r>
            <a:r>
              <a:rPr lang="sr-Latn-RS" dirty="0" smtClean="0"/>
              <a:t> i</a:t>
            </a:r>
          </a:p>
          <a:p>
            <a:r>
              <a:rPr lang="en-US" dirty="0" smtClean="0">
                <a:hlinkClick r:id="rId4"/>
              </a:rPr>
              <a:t>https://</a:t>
            </a:r>
            <a:r>
              <a:rPr lang="en-US" dirty="0" smtClean="0">
                <a:hlinkClick r:id="rId4"/>
              </a:rPr>
              <a:t>www.theguardian.com/artanddesign/2015/mar/05/fourth-plinth-provocative-artwork-gift-horse-hans-haacke-unveiled-in-london</a:t>
            </a:r>
            <a:r>
              <a:rPr lang="sr-Latn-RS" dirty="0" smtClean="0"/>
              <a:t> i </a:t>
            </a:r>
            <a:r>
              <a:rPr lang="en-US" dirty="0" smtClean="0">
                <a:hlinkClick r:id="rId5"/>
              </a:rPr>
              <a:t>https://www.artnews.com/art-news/news/hans-haacke-boris-johnson-gift-horse-13446/</a:t>
            </a:r>
            <a:endParaRPr lang="en-US" dirty="0"/>
          </a:p>
        </p:txBody>
      </p:sp>
      <p:sp>
        <p:nvSpPr>
          <p:cNvPr id="4" name="Rectangle 3"/>
          <p:cNvSpPr/>
          <p:nvPr/>
        </p:nvSpPr>
        <p:spPr>
          <a:xfrm>
            <a:off x="152400" y="228600"/>
            <a:ext cx="4572000" cy="369332"/>
          </a:xfrm>
          <a:prstGeom prst="rect">
            <a:avLst/>
          </a:prstGeom>
        </p:spPr>
        <p:txBody>
          <a:bodyPr>
            <a:spAutoFit/>
          </a:bodyPr>
          <a:lstStyle/>
          <a:p>
            <a:pPr fontAlgn="base"/>
            <a:r>
              <a:rPr lang="sr-Latn-RS" dirty="0" smtClean="0"/>
              <a:t>Hans Haacke, </a:t>
            </a:r>
            <a:r>
              <a:rPr lang="en-US" i="1" dirty="0" smtClean="0"/>
              <a:t>Gift </a:t>
            </a:r>
            <a:r>
              <a:rPr lang="en-US" i="1" dirty="0" smtClean="0"/>
              <a:t>Horse</a:t>
            </a:r>
            <a:r>
              <a:rPr lang="en-US" dirty="0" smtClean="0"/>
              <a:t>, </a:t>
            </a:r>
            <a:r>
              <a:rPr lang="en-US" dirty="0" smtClean="0"/>
              <a:t>2014</a:t>
            </a:r>
            <a:endParaRPr lang="en-US" dirty="0" smtClean="0"/>
          </a:p>
        </p:txBody>
      </p:sp>
      <p:pic>
        <p:nvPicPr>
          <p:cNvPr id="1028" name="Picture 4" descr="Lazy loaded image"/>
          <p:cNvPicPr>
            <a:picLocks noChangeAspect="1" noChangeArrowheads="1"/>
          </p:cNvPicPr>
          <p:nvPr/>
        </p:nvPicPr>
        <p:blipFill>
          <a:blip r:embed="rId6"/>
          <a:srcRect/>
          <a:stretch>
            <a:fillRect/>
          </a:stretch>
        </p:blipFill>
        <p:spPr bwMode="auto">
          <a:xfrm>
            <a:off x="0" y="990600"/>
            <a:ext cx="5133975" cy="2566988"/>
          </a:xfrm>
          <a:prstGeom prst="rect">
            <a:avLst/>
          </a:prstGeom>
          <a:noFill/>
        </p:spPr>
      </p:pic>
      <p:pic>
        <p:nvPicPr>
          <p:cNvPr id="1030" name="Picture 6" descr="Hans Haacke on &quot;Gift Horse,&quot; Gulf Labor, and Artist Resale ..."/>
          <p:cNvPicPr>
            <a:picLocks noChangeAspect="1" noChangeArrowheads="1"/>
          </p:cNvPicPr>
          <p:nvPr/>
        </p:nvPicPr>
        <p:blipFill>
          <a:blip r:embed="rId7"/>
          <a:srcRect/>
          <a:stretch>
            <a:fillRect/>
          </a:stretch>
        </p:blipFill>
        <p:spPr bwMode="auto">
          <a:xfrm>
            <a:off x="5030004" y="0"/>
            <a:ext cx="4113996" cy="54864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z="3200">
                <a:latin typeface="Calibri" pitchFamily="34" charset="0"/>
              </a:rPr>
              <a:t>Robert Smithson</a:t>
            </a:r>
            <a:r>
              <a:rPr lang="sr-Latn-CS" sz="3200">
                <a:latin typeface="Calibri" pitchFamily="34" charset="0"/>
              </a:rPr>
              <a:t>, </a:t>
            </a:r>
            <a:r>
              <a:rPr lang="en-US" sz="3200">
                <a:latin typeface="Calibri" pitchFamily="34" charset="0"/>
              </a:rPr>
              <a:t>‘Cultural Confinement’</a:t>
            </a:r>
            <a:r>
              <a:rPr lang="sr-Latn-CS" sz="3200">
                <a:latin typeface="Calibri" pitchFamily="34" charset="0"/>
              </a:rPr>
              <a:t>,</a:t>
            </a:r>
            <a:r>
              <a:rPr lang="en-US" sz="3200">
                <a:latin typeface="Calibri" pitchFamily="34" charset="0"/>
              </a:rPr>
              <a:t> 1972</a:t>
            </a:r>
          </a:p>
        </p:txBody>
      </p:sp>
      <p:sp>
        <p:nvSpPr>
          <p:cNvPr id="22531" name="Rectangle 3"/>
          <p:cNvSpPr>
            <a:spLocks noGrp="1" noChangeArrowheads="1"/>
          </p:cNvSpPr>
          <p:nvPr>
            <p:ph type="body" idx="1"/>
          </p:nvPr>
        </p:nvSpPr>
        <p:spPr/>
        <p:txBody>
          <a:bodyPr/>
          <a:lstStyle/>
          <a:p>
            <a:pPr>
              <a:lnSpc>
                <a:spcPct val="90000"/>
              </a:lnSpc>
            </a:pPr>
            <a:r>
              <a:rPr lang="en-US" sz="2800">
                <a:latin typeface="Calibri" pitchFamily="34" charset="0"/>
              </a:rPr>
              <a:t>Museums, like asylums and jails, have yards and cells – in other words,</a:t>
            </a:r>
            <a:r>
              <a:rPr lang="sr-Latn-CS" sz="2800">
                <a:latin typeface="Calibri" pitchFamily="34" charset="0"/>
              </a:rPr>
              <a:t> </a:t>
            </a:r>
            <a:r>
              <a:rPr lang="en-US" sz="2800">
                <a:latin typeface="Calibri" pitchFamily="34" charset="0"/>
              </a:rPr>
              <a:t>neutral rooms called </a:t>
            </a:r>
            <a:r>
              <a:rPr lang="en-US" sz="2800" i="1">
                <a:latin typeface="Calibri" pitchFamily="34" charset="0"/>
              </a:rPr>
              <a:t>galleries</a:t>
            </a:r>
            <a:r>
              <a:rPr lang="en-US" sz="2800">
                <a:latin typeface="Calibri" pitchFamily="34" charset="0"/>
              </a:rPr>
              <a:t>. A work of art when placed in a gallery</a:t>
            </a:r>
            <a:r>
              <a:rPr lang="sr-Latn-CS" sz="2800">
                <a:latin typeface="Calibri" pitchFamily="34" charset="0"/>
              </a:rPr>
              <a:t> </a:t>
            </a:r>
            <a:r>
              <a:rPr lang="en-US" sz="2800">
                <a:latin typeface="Calibri" pitchFamily="34" charset="0"/>
              </a:rPr>
              <a:t>loses its charge, and becomes a portable object or surface disengaged</a:t>
            </a:r>
            <a:r>
              <a:rPr lang="sr-Latn-CS" sz="2800">
                <a:latin typeface="Calibri" pitchFamily="34" charset="0"/>
              </a:rPr>
              <a:t> </a:t>
            </a:r>
            <a:r>
              <a:rPr lang="en-US" sz="2800">
                <a:latin typeface="Calibri" pitchFamily="34" charset="0"/>
              </a:rPr>
              <a:t>from the outside world. A vacant white room with lights is still a</a:t>
            </a:r>
            <a:r>
              <a:rPr lang="sr-Latn-CS" sz="2800">
                <a:latin typeface="Calibri" pitchFamily="34" charset="0"/>
              </a:rPr>
              <a:t> </a:t>
            </a:r>
            <a:r>
              <a:rPr lang="en-US" sz="2800">
                <a:latin typeface="Calibri" pitchFamily="34" charset="0"/>
              </a:rPr>
              <a:t>submission to the neutral […] The function of the warden-curator is to</a:t>
            </a:r>
            <a:r>
              <a:rPr lang="sr-Latn-CS" sz="2800">
                <a:latin typeface="Calibri" pitchFamily="34" charset="0"/>
              </a:rPr>
              <a:t> </a:t>
            </a:r>
            <a:r>
              <a:rPr lang="en-US" sz="2800">
                <a:latin typeface="Calibri" pitchFamily="34" charset="0"/>
              </a:rPr>
              <a:t>separate art from the rest of society. Next comes integration. Once the</a:t>
            </a:r>
            <a:r>
              <a:rPr lang="sr-Latn-CS" sz="2800">
                <a:latin typeface="Calibri" pitchFamily="34" charset="0"/>
              </a:rPr>
              <a:t> </a:t>
            </a:r>
            <a:r>
              <a:rPr lang="en-US" sz="2800">
                <a:latin typeface="Calibri" pitchFamily="34" charset="0"/>
              </a:rPr>
              <a:t>work of art is totally neutralized, ineffective, abstracted, safe, and</a:t>
            </a:r>
            <a:r>
              <a:rPr lang="sr-Latn-CS" sz="2800">
                <a:latin typeface="Calibri" pitchFamily="34" charset="0"/>
              </a:rPr>
              <a:t> </a:t>
            </a:r>
            <a:r>
              <a:rPr lang="en-US" sz="2800">
                <a:latin typeface="Calibri" pitchFamily="34" charset="0"/>
              </a:rPr>
              <a:t>politically lobotomized, it is ready to be consumed by society.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TotalTime>
  <Words>782</Words>
  <Application>Microsoft Office PowerPoint</Application>
  <PresentationFormat>On-screen Show (4:3)</PresentationFormat>
  <Paragraphs>54</Paragraphs>
  <Slides>41</Slides>
  <Notes>0</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institucionalna kritika </vt:lpstr>
      <vt:lpstr>Slide 2</vt:lpstr>
      <vt:lpstr>Slide 3</vt:lpstr>
      <vt:lpstr>Slide 4</vt:lpstr>
      <vt:lpstr>Slide 5</vt:lpstr>
      <vt:lpstr>Slide 6</vt:lpstr>
      <vt:lpstr>Slide 7</vt:lpstr>
      <vt:lpstr>Slide 8</vt:lpstr>
      <vt:lpstr>Robert Smithson, ‘Cultural Confinement’, 1972</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institucionalna kritika </dc:title>
  <dc:creator>User</dc:creator>
  <cp:lastModifiedBy>User</cp:lastModifiedBy>
  <cp:revision>22</cp:revision>
  <dcterms:created xsi:type="dcterms:W3CDTF">2020-04-30T18:35:53Z</dcterms:created>
  <dcterms:modified xsi:type="dcterms:W3CDTF">2020-05-04T11:44:55Z</dcterms:modified>
</cp:coreProperties>
</file>