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0" r:id="rId5"/>
    <p:sldId id="265" r:id="rId6"/>
    <p:sldId id="261" r:id="rId7"/>
    <p:sldId id="262" r:id="rId8"/>
    <p:sldId id="264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87" d="100"/>
          <a:sy n="87" d="100"/>
        </p:scale>
        <p:origin x="-318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E074A-2C65-4C60-924C-84E693A25720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AF1E4-02C6-4AB6-8934-39E28482D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2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AF1E4-02C6-4AB6-8934-39E28482DA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71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AF1E4-02C6-4AB6-8934-39E28482DA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14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D3E1-A601-416E-B7A7-2C4DFCE86480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149C6-3F20-4FFD-9D79-8FD4EA38AAE9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3D15-335C-474A-8543-E23099F2CF2B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B260-B3CC-471B-9997-04C497CF05B3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444-54B2-4FA2-B2E6-F31B70EE0B5C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D187-3395-4BFA-9753-FB0E694E0CAC}" type="datetime1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60F1-376C-4155-9A00-80712D0CFAAF}" type="datetime1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455E-1939-40DA-86A6-017ACEB543AE}" type="datetime1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268-4451-47A7-AC9B-E46E9B8E7997}" type="datetime1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66CDE-7494-4C81-A1CD-A6DD2F623C95}" type="datetime1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3CC52-F6DD-4ABA-A073-384082366916}" type="datetime1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F0369-3217-45A5-9E95-CB1E342B4E0E}" type="datetime1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>
                <a:latin typeface="Times New Roman" pitchFamily="18" charset="0"/>
                <a:cs typeface="Times New Roman" pitchFamily="18" charset="0"/>
              </a:rPr>
              <a:t>Реликвије</a:t>
            </a:r>
            <a:br>
              <a:rPr lang="sr-Cyrl-RS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Развој култа и пракса у средњем веку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8800" y="4171950"/>
            <a:ext cx="3048000" cy="457200"/>
          </a:xfrm>
        </p:spPr>
        <p:txBody>
          <a:bodyPr>
            <a:normAutofit/>
          </a:bodyPr>
          <a:lstStyle/>
          <a:p>
            <a:pPr algn="r"/>
            <a:r>
              <a:rPr lang="sr-Cyrl-R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Петар Јосиповић</a:t>
            </a:r>
            <a:endParaRPr lang="en-US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588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</a:t>
            </a:r>
            <a:r>
              <a:rPr lang="it-IT" sz="2800" i="1" smtClean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it-IT" sz="2800" smtClean="0"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sr-Latn-RS" sz="2800" smtClean="0">
                <a:latin typeface="Times New Roman" pitchFamily="18" charset="0"/>
                <a:cs typeface="Times New Roman" pitchFamily="18" charset="0"/>
              </a:rPr>
              <a:t>–1204.</a:t>
            </a:r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 (други део)</a:t>
            </a:r>
            <a:r>
              <a:rPr lang="it-IT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Од 9. века се у каролиншкој Франачкој променио однос између појединца и светитеља. Свети Мартин и свети Дионисије посматрани су као заштитници царства, а поједини светитељи су сматрани заштитницима својих градова – Хиларије у Поатјеу, Мартин у Туру, Амвросије у Милану, Ремигије у Ремсу. Од овог периода, све већи број реликвија циркулисао је Франачком, а реликвијари стичу све већу вредност (нпр. света Вера из Конка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sr-Cyrl-RS" sz="150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15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Каролинзи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су од Меровинга наследили велики број реликвија (нпр. огртач св. Мартина Турског, тзв. </a:t>
            </a:r>
            <a:r>
              <a:rPr lang="it-IT" sz="1500" i="1">
                <a:latin typeface="Times New Roman" pitchFamily="18" charset="0"/>
                <a:cs typeface="Times New Roman" pitchFamily="18" charset="0"/>
              </a:rPr>
              <a:t>cappa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). Због „путујућег краљевства“, реликвије су носили са собом ради заштите и успеха, а исто ће чинити и владари Отонске династије. Слично се чинило и са честицама Часног крста – после смрти Карла Великог, реликвије које је добио од Хадријана </a:t>
            </a:r>
            <a:r>
              <a:rPr lang="it-IT" sz="15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Лава </a:t>
            </a:r>
            <a:r>
              <a:rPr lang="it-IT" sz="150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византијског цара су подељене међу његовим синовима и искоришћене за освећивање цркава и манастира. Ова пракса даривања реликвија институцијама и црквама које нису битне само за једног владара, већ целу династију, одомаћила се под Отонском и Салијском династијом, а присутна је била и у Француској под династијом Капет (Сен Дени, дворска капела у Ахену, Кведлинбург, Гослар, Магдебург, Бамберг, Прим). Реликвије су постале заштитници читаве династије и државе, односно носиоци ауторитета и престижа.</a:t>
            </a:r>
          </a:p>
          <a:p>
            <a:pPr marL="0" indent="0" algn="just">
              <a:buNone/>
            </a:pP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889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од 1204. до реформације (први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1204. године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крсташи су однели велики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број реликвија из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Цариграда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на Запад. Став међу западним владарима и клирицима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500" i="1" smtClean="0">
                <a:latin typeface="Times New Roman" pitchFamily="18" charset="0"/>
                <a:cs typeface="Times New Roman" pitchFamily="18" charset="0"/>
              </a:rPr>
              <a:t>превртрљиви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Грци заслужили овакву судбину био је укорењен још од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Лиутпрандове 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Relatio de Legatione Constantinopolitana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RS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па су</a:t>
            </a:r>
            <a:r>
              <a:rPr lang="sr-Latn-RS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крсташи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сматрали да нападају град неверника и јеретика и да је потпуно оправдано да им се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одузму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реликвије. Од тог периода је трговина реликвијама постала веома честа. </a:t>
            </a:r>
            <a:r>
              <a:rPr lang="ru-RU" sz="1500" i="1" smtClean="0">
                <a:latin typeface="Times New Roman" pitchFamily="18" charset="0"/>
                <a:cs typeface="Times New Roman" pitchFamily="18" charset="0"/>
              </a:rPr>
              <a:t>Непроцењивост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светих моштију и предмета почела је да се обрачунава у кованом новцу, што је још више допринело фалсификовању реликвија. Цариград више није имао посебан статус међу хришћанским престоницама када су у питању реликвије, а латински цареви су преостале вредности продавали како би могли политички да опстану.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Четвртом латеранском сабору 1215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године је уведена мера према којој је аутентичност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морао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потврди лично папа – нарочит критеријум био је оригинални реликвијар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opere greco factum</a:t>
            </a:r>
            <a:r>
              <a:rPr lang="ru-RU" sz="15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litteris grecis ornatum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Престонице западних владара су током 13. и 14. века стекле велики број реликвија. У овоме су предњачили нарочито Париз (Луј 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IX je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1248. завршио са изградњом Свете капеле) и Венеција.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5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745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од 1204. до реформације (други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Један од највећих колекционара реликвија међу средњовековним владарима био је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Карло </a:t>
            </a:r>
            <a:r>
              <a:rPr lang="it-IT" sz="130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Луксембуршки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1355–1378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). Пошто је одрастао на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двору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Капетових, на њега су нарочито утицале Света капела 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канонизација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Луја </a:t>
            </a:r>
            <a:r>
              <a:rPr lang="it-IT" sz="1300" smtClean="0"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Светог (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концепт побожног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краља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). Четрдесетих година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века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донео је део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Трновог венца у капелу надомак Прага,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када је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постао римско-немачки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цар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(1346),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почео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је активно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да скупља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царске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реликвије. Оне су из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Трифелса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Праг стигле тек до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Ускрса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1350, али је то време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Карло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искористио да започне изградњу Карлштајна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(изградња окончана 1365. године, реликвије пренете у капелу Часног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крста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). Ова капела била је украшена великом количином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злата 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драгог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камења, што је без сумње представљало емулацију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Богородице Фарске 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Свете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капеле. Од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1354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 године су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се ове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реликвије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приказивале једном годишње, 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у креирању службе је учествовао 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сам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цар Карло. Ову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праксу је наставио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његов син,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Жигмунд Луксембуршки, чак и када је велики број реликвија 1424. пренео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Нирнберг.</a:t>
            </a: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Још једна одлика овог периода била је и промена побожности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Крајем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средњег века се развила пракса давања завета светитељу, нарочито у форми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похвале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1300" i="1" smtClean="0">
                <a:latin typeface="Times New Roman" pitchFamily="18" charset="0"/>
                <a:cs typeface="Times New Roman" pitchFamily="18" charset="0"/>
              </a:rPr>
              <a:t>commendatio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, што је непосредно било скопчано са поштовањем култа реликвија.</a:t>
            </a:r>
          </a:p>
          <a:p>
            <a:pPr algn="just"/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Доктрине реформаторских хришћана сматрале су реликвије сујеверјем, па су оне престале да буду поштоване међу калвинистима и Лутеровим следбеницима. Штавише, велики број реликвија је том приликом уништен на територији Немачке и скандинавских држава. Са друге стране, католичке државе су наставиле да поштују култ реликвија, а охрабрење је дошло и на Тридентском сабору средином 16. века.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6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62150"/>
            <a:ext cx="8229600" cy="857250"/>
          </a:xfrm>
        </p:spPr>
        <p:txBody>
          <a:bodyPr>
            <a:normAutofit/>
          </a:bodyPr>
          <a:lstStyle/>
          <a:p>
            <a:r>
              <a:rPr lang="sr-Cyrl-RS" sz="2800" b="1" smtClean="0">
                <a:latin typeface="Times New Roman" pitchFamily="18" charset="0"/>
                <a:cs typeface="Times New Roman" pitchFamily="18" charset="0"/>
              </a:rPr>
              <a:t>Илустрације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24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tar\Google Drive\Fakultet\IV\Kulturna istorija Evrope 1000-1500\Relikvije\Fotografije\01 desn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513" y="285750"/>
            <a:ext cx="5761037" cy="40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50882" y="4368800"/>
            <a:ext cx="3190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Претечина десница (Сијена)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73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0882" y="4368800"/>
            <a:ext cx="3190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2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Претечина десница (Сијена)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petar\Google Drive\Fakultet\IV\Kulturna istorija Evrope 1000-1500\Relikvije\Fotografije\02 desn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735" y="403825"/>
            <a:ext cx="4722589" cy="396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870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0882" y="3662362"/>
            <a:ext cx="3190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3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Претечина десница (Сијена)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petar\Google Drive\Fakultet\IV\Kulturna istorija Evrope 1000-1500\Relikvije\Fotografije\03 desn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90" y="819150"/>
            <a:ext cx="6959277" cy="284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020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0881" y="4248150"/>
            <a:ext cx="3190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4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Претечина десница (Сијена)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etar\Google Drive\Fakultet\IV\Kulturna istorija Evrope 1000-1500\Relikvije\Fotografije\04 desn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248" y="438150"/>
            <a:ext cx="4879564" cy="366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655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0881" y="4248150"/>
            <a:ext cx="3190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5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Претечина десница (Сијена)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petar\Google Drive\Fakultet\IV\Kulturna istorija Evrope 1000-1500\Relikvije\Fotografije\05 desn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25" y="668514"/>
            <a:ext cx="5365808" cy="357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042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4535" y="4274343"/>
            <a:ext cx="3642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6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Капела Часног крста (Карлштајн)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petar\Google Drive\Fakultet\IV\Kulturna istorija Evrope 1000-1500\Relikvije\Fotografije\06 karlste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05" y="513877"/>
            <a:ext cx="4381647" cy="374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207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Почеци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Рано хришћанство испрва није познавало праксу поштовања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према тумачењу светог Павла,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човек је бедан и треба да се ослободи смртног тела (</a:t>
            </a:r>
            <a:r>
              <a:rPr lang="ru-RU" sz="1500" b="1">
                <a:latin typeface="Times New Roman" pitchFamily="18" charset="0"/>
                <a:cs typeface="Times New Roman" pitchFamily="18" charset="0"/>
              </a:rPr>
              <a:t>Рим 7, </a:t>
            </a:r>
            <a:r>
              <a:rPr lang="ru-RU" sz="1500" b="1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) јер 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његово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тело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распадљиво 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b="1" smtClean="0">
                <a:latin typeface="Times New Roman" pitchFamily="18" charset="0"/>
                <a:cs typeface="Times New Roman" pitchFamily="18" charset="0"/>
              </a:rPr>
              <a:t>1Кор </a:t>
            </a:r>
            <a:r>
              <a:rPr lang="ru-RU" sz="1500" b="1">
                <a:latin typeface="Times New Roman" pitchFamily="18" charset="0"/>
                <a:cs typeface="Times New Roman" pitchFamily="18" charset="0"/>
              </a:rPr>
              <a:t>15, </a:t>
            </a:r>
            <a:r>
              <a:rPr lang="ru-RU" sz="1500" b="1">
                <a:latin typeface="Times New Roman" pitchFamily="18" charset="0"/>
                <a:cs typeface="Times New Roman" pitchFamily="18" charset="0"/>
              </a:rPr>
              <a:t>42–44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Изгледа да се поштовање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јавља тек од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времена страдања св. Поликарпа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Смирнског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(у. 156). Његов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брат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остатке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спаљеног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тела скупио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рекао за њих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 вреде више од „драгог камења и свег злата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свету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“. На симболичком нивоу, ово је почетак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прослављања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култа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мученика. Будући да душа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 небу остаје повезана са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земаљским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телом, душа светитеља дарује телесним остацима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земљи 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dynamis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virtus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, па</a:t>
            </a:r>
            <a:r>
              <a:rPr lang="sr-Latn-RS" sz="15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мученици на овај начин симултано </a:t>
            </a:r>
            <a:r>
              <a:rPr lang="ru-RU" sz="1500" i="1">
                <a:latin typeface="Times New Roman" pitchFamily="18" charset="0"/>
                <a:cs typeface="Times New Roman" pitchFamily="18" charset="0"/>
              </a:rPr>
              <a:t>живе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на небу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земљи. У ово време, целовитост моштију била је веома важна јер су једино такве мошти имале својства.</a:t>
            </a:r>
          </a:p>
          <a:p>
            <a:pPr algn="just"/>
            <a:r>
              <a:rPr lang="sr-Cyrl-RS" sz="150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а почетком обожавања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 простор се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локализује, нарочито на гробовима светитеља. С тим у вези, остаци су тумачени као „акумулатори“ из којих се црпи снага, нарочито у кризним временима. Између неба и земље постојала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вертикала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тј. стуб светлости кроз који су се преносиле способности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светитеља. П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равоверни хришћани почели су да верују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 физичко тело налази свој пут до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преображеног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небеског тела.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096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4535" y="4274343"/>
            <a:ext cx="3642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7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Капела Часног крста (Карлштајн)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petar\Google Drive\Fakultet\IV\Kulturna istorija Evrope 1000-1500\Relikvije\Fotografije\07 karlst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27" y="1096743"/>
            <a:ext cx="4495800" cy="317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293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4535" y="4274343"/>
            <a:ext cx="3642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8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Капела Часног крста (Карлштајн)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petar\Google Drive\Fakultet\IV\Kulturna istorija Evrope 1000-1500\Relikvije\Fotografije\08 karlste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332" y="647700"/>
            <a:ext cx="5411390" cy="360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043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4535" y="4274343"/>
            <a:ext cx="3642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9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Капела Часног крста (Карлштајн)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petar\Google Drive\Fakultet\IV\Kulturna istorija Evrope 1000-1500\Relikvije\Fotografije\09 karlst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660" y="415804"/>
            <a:ext cx="4352733" cy="386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164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54925" y="4282583"/>
            <a:ext cx="35821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10 </a:t>
            </a:r>
            <a:r>
              <a:rPr lang="sr-Cyrl-RS" sz="1600" i="1" smtClean="0">
                <a:latin typeface="Times New Roman" pitchFamily="18" charset="0"/>
                <a:cs typeface="Times New Roman" pitchFamily="18" charset="0"/>
              </a:rPr>
              <a:t>Убрус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свете Веронике (Лондон)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petar\Google Drive\Fakultet\IV\Kulturna istorija Evrope 1000-1500\Relikvije\Fotografije\10 veronika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13" y="426243"/>
            <a:ext cx="4772025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0857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41945" y="4282583"/>
            <a:ext cx="5208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11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Свети Амвросије, Гервазије и Протазије (Милано)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petar\Google Drive\Fakultet\IV\Kulturna istorija Evrope 1000-1500\Relikvije\Fotografije\11 amvrosije_gervazije_protazij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523" y="482479"/>
            <a:ext cx="5715000" cy="380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643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29773" y="4288177"/>
            <a:ext cx="3032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12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Свети Мартин (Ван Дајк)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petar\Google Drive\Fakultet\IV\Kulturna istorija Evrope 1000-1500\Relikvije\Fotografije\12 sveti_martin (van dyke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60" y="616819"/>
            <a:ext cx="34131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1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3226" y="4299365"/>
            <a:ext cx="3766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13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Честица Часног крста (Нотр Дам)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petar\Google Drive\Fakultet\IV\Kulturna istorija Evrope 1000-1500\Relikvije\Fotografije\13 casni_krst (notr_dam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651" y="515623"/>
            <a:ext cx="2449949" cy="377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871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1168" y="4134445"/>
            <a:ext cx="2850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14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Лонгиново копље (Беч)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petar\Google Drive\Fakultet\IV\Kulturna istorija Evrope 1000-1500\Relikvije\Fotografije\14 longinovo_kopl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95350"/>
            <a:ext cx="7067117" cy="323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550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4007" y="4291807"/>
            <a:ext cx="2945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15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Гроб светог Петра (Рим)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petar\Google Drive\Fakultet\IV\Kulturna istorija Evrope 1000-1500\Relikvije\Fotografije\15 grobnica_svetog_pet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35" y="345631"/>
            <a:ext cx="5681446" cy="378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43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47014" y="4338185"/>
            <a:ext cx="3459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16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Часни крст Јустина </a:t>
            </a:r>
            <a:r>
              <a:rPr lang="it-IT" sz="160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(Поатје)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petar\Google Drive\Fakultet\IV\Kulturna istorija Evrope 1000-1500\Relikvije\Fotografije\16 casni_krst (radegunda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77" y="481807"/>
            <a:ext cx="300436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055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Теолошки осврт на култ реликвија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800"/>
          </a:xfrm>
        </p:spPr>
        <p:txBody>
          <a:bodyPr>
            <a:noAutofit/>
          </a:bodyPr>
          <a:lstStyle/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Нетрулежно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непропадљиво тело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светитеља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су били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потврда нарочите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моћи </a:t>
            </a:r>
            <a:r>
              <a:rPr lang="sr-Latn-RS" sz="15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virtus</a:t>
            </a:r>
            <a:r>
              <a:rPr lang="sr-Latn-RS" sz="15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која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борави у њему, односно из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њега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исијава</a:t>
            </a:r>
            <a:r>
              <a:rPr lang="sr-Latn-RS" sz="15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тим пре што је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post mortem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било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locus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живота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а нарочито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кости. На тај начин, нетрулежност је била један од предуслова вечног живота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„Духовно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“ тело се од „физичког“ разликовало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сјају, а светитељи су приказивали свој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сјај преко реликвија – Тиофрид из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Ехтернаха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тврдио је да сјај светитеља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не долази из самог тела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већ да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сија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одозго, односно да реликвије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саме себе откривају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својом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сјајношћу.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Пошто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тела светих одашиљу исцељујућу моћ и светло, њихови гробови су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такође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свети. Већ поменути Тиофрид тврдио 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vis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душе, која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Господа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ширила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чудесно на све што јој припада, па тако и на тело у којем је некада била, односно на све са чиме је била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контакту. 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Светитељи, а нарочито мученици као „веома посебни покојници“, били су појединци око којих се као око осе окретало друштво и имали су важну улогу у креирању идеалног хришћанског модела. Сећање на њих није препуштано забораву јер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вредност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није била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иновацијама,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већ у праћењу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великих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узора.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Exempla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прошлости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била су путоказ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будућност, а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imitatio Christi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код раних хришћана знак Христовог присуства.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32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58" y="4507462"/>
            <a:ext cx="27195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17 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Трнови венац (Париз)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petar\Google Drive\Fakultet\IV\Kulturna istorija Evrope 1000-1500\Relikvije\Fotografije\17 trnovi_ven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23435"/>
            <a:ext cx="7553108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368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62248" y="4487564"/>
            <a:ext cx="1905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Сл. 1</a:t>
            </a:r>
            <a:r>
              <a:rPr lang="sr-Latn-RS" sz="1600" b="1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sr-Cyrl-RS" sz="1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600" i="1" smtClean="0">
                <a:latin typeface="Times New Roman" pitchFamily="18" charset="0"/>
                <a:cs typeface="Times New Roman" pitchFamily="18" charset="0"/>
              </a:rPr>
              <a:t>Мандилион</a:t>
            </a:r>
            <a:r>
              <a:rPr lang="sr-Cyrl-RS" sz="16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petar\Google Drive\Fakultet\IV\Kulturna istorija Evrope 1000-1500\Relikvije\Fotografije\18 mandyl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69228" y="455608"/>
            <a:ext cx="3691047" cy="40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257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Гроб као култно место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Чуда су се најчешће дешавала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гробовима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светитеља, у великој мери приликом призивања имена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светитеља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додиром реликвија. Важни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датуми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били су период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са највећом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концентрацијом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чуда – поред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датума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везаних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за самог светитеља (датум смрти или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„рођендан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небесима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“, датум канонизације), често су се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чуда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збивала током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Ускршње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током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Духовске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недеље.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 Августин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је сматрао да треба бележити ова чуда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гробовима и та пракса се одржала кроз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цео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средњи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век. Гробна места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светих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била су и изворишта ауторитета. Тако је гроб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светог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Петра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био политички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најутицајнији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гроб у средњем веку, а његов свехришћански углед подизао је и папски престиж. 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Крајем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века коначно је уобличен концепт светитељске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praesentia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гробу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– душа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светог је на небу, али чека Страшни суд како би се вратила 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непропадљиво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тело. Ово је био један од разлога због којих су се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верници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окупљали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гробовима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светитеља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 тражили њихову „подршку“, надајући се чудима. Светитељи су за хришћане тог доба били сасвим живи, стварни и присутни на местима укопа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па се појавила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пракса сахрањивања у близини моштију светитеља (</a:t>
            </a:r>
            <a:r>
              <a:rPr lang="it-IT" sz="1500" i="1"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it-IT" sz="1500" i="1">
                <a:latin typeface="Times New Roman" pitchFamily="18" charset="0"/>
                <a:cs typeface="Times New Roman" pitchFamily="18" charset="0"/>
              </a:rPr>
              <a:t>sanctum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), премда резервисана само за припаднике виших друштвених слојева.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97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Примарне и секундарне реликвије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Као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реликвије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скупљају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телесни остаци светитеља, али и предмети који су везани за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њихов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живот. Први се сматрају примарним, а други секундарним реликвијама. Будући да је испрва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једино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било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допуштено узимати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делове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тела који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су „расли“ и након смрти (крв, коса, нокти 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зуби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), појавила се потреба за све већим бројем секундарних реликвија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То су махом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били предмети који су били у контакту са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светим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човеком (одећа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, обућа, кревет, књиге, уље из лампе која је горела на гробу, прашина са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гроба).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време Григорија Великог, спуштане су тканине у гробове мученика преко ноћи и следећг јутра би биле извлачене уз лековита својства, док је онај коме су биле намењене све време бдио и молио се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уз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пост (тзв. контактне реликвије). У контактне реликвије се могу убројити и света вода и свето уље (миро). Ради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сузбијања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бројних превара, на које је нарочито указивао свети Августин,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аутентичне реликвије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имале прикачене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тканине ширине прста на којима је написано име светитеља и приложен доказ да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незапаљиве. Честе су биле и крађе моштију и реликвија (</a:t>
            </a:r>
            <a:r>
              <a:rPr lang="it-IT" sz="1400" i="1" smtClean="0">
                <a:latin typeface="Times New Roman" pitchFamily="18" charset="0"/>
                <a:cs typeface="Times New Roman" pitchFamily="18" charset="0"/>
              </a:rPr>
              <a:t>furta sacra</a:t>
            </a:r>
            <a:r>
              <a:rPr lang="sr-Cyrl-RS" sz="140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Ипак, у једном тренутку почело се и са дуго забрањиваном праксом фрагментације моштију светитеља. Паулин из Ноле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сматрао да је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побожни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човек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имао право да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одломи део светих костију ради успомене и као награду која треба да га чува,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да је разношење ових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честица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последично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ширило благодат која је реликвији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била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иманентна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Богословско тумачење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да величина реликвије није битна јер и честица има иста својства као целокупна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реликвија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јавило се најпре на Истоку код Теодорета и Григорија Назијанског.</a:t>
            </a:r>
          </a:p>
          <a:p>
            <a:pPr algn="just"/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991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у позној антици (први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800"/>
          </a:xfrm>
        </p:spPr>
        <p:txBody>
          <a:bodyPr>
            <a:no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Једну од највећих хришћанских светиња, Часни крст, открила је током свог путовања у Свету земљу мајка цара Константина, света Јелена. Уз тај крст, пронашла је још неке реликвије везане за Христово страдање, међу којима су били и закивци којима је Христ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био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прикован за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крст. Ускоро потом, ове реликвије пребачене су у Константинопољ. Константин је два ексера са Часног крста уградио или у шлем или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круну, па су ове реликвије помагале цару или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током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рата или у вођењу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државних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послова. </a:t>
            </a:r>
          </a:p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Недуго потом, 17. јуна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386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. године, свети Амвросије је као епископ Милана пренео тела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мученика Гервазија и Протазија 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цркву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Амброзијану. Њихове мошти смештене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 олтар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цркве, па 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духовном нивоу створена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веза између земаљског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небеског. Овај догађај означио је почетак повезивања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олтара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реликвијара, те од тада олтари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добијају реликвије скоро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правилу приликом освећивања цркве. Заправо, транслација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моштију или честица моштију до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олтара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представљала је чин неформалне канонизације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док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папа Јован 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993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године није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спровео прву формалну канонизацију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папским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декретом. Седми васељенски сабор (787) је чак сматрао прекршајем освећивање цркве без похрањивања реликвија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sub altari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100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у позној антици (други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943350"/>
          </a:xfrm>
        </p:spPr>
        <p:txBody>
          <a:bodyPr>
            <a:noAutofit/>
          </a:bodyPr>
          <a:lstStyle/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У позноантичкој Галији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преношење моштију спроводило 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духу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Амвросијевог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подухвата. Ћивот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светитеља се постављао на узвишен положај иза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олтара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јер је 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том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положају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светитеља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била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на западу 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гледала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Христов повратак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истока. Светитељска </a:t>
            </a:r>
            <a:r>
              <a:rPr lang="it-IT" sz="1300" i="1" smtClean="0">
                <a:latin typeface="Times New Roman" pitchFamily="18" charset="0"/>
                <a:cs typeface="Times New Roman" pitchFamily="18" charset="0"/>
              </a:rPr>
              <a:t>illuminatio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била је на тај начин доступна свима током литургије.</a:t>
            </a:r>
          </a:p>
          <a:p>
            <a:pPr algn="just"/>
            <a:r>
              <a:rPr lang="sr-Cyrl-RS" sz="1300">
                <a:latin typeface="Times New Roman" pitchFamily="18" charset="0"/>
                <a:cs typeface="Times New Roman" pitchFamily="18" charset="0"/>
              </a:rPr>
              <a:t>Са друге стране, у папском Риму се преношење гроба није допуштало, будући да се гроб сам по себи сматрао сакросанктним.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Због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овога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је дуго постојала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забрана </a:t>
            </a:r>
            <a:r>
              <a:rPr lang="it-IT" sz="1300" i="1" smtClean="0">
                <a:latin typeface="Times New Roman" pitchFamily="18" charset="0"/>
                <a:cs typeface="Times New Roman" pitchFamily="18" charset="0"/>
              </a:rPr>
              <a:t>violatio sepulchri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, тј. мера</a:t>
            </a:r>
            <a:r>
              <a:rPr lang="it-IT" sz="13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коју је увео цар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Теодосије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386. године, забранивши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премештање моштију и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продавање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реликвија. Ипак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било је допуштено подизање 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грађевине изнад гроба светитеља (тзв</a:t>
            </a:r>
            <a:r>
              <a:rPr lang="sr-Cyrl-RS" sz="13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1300" i="1" smtClean="0">
                <a:latin typeface="Times New Roman" pitchFamily="18" charset="0"/>
                <a:cs typeface="Times New Roman" pitchFamily="18" charset="0"/>
              </a:rPr>
              <a:t>martyria</a:t>
            </a:r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), па је тако изнад гроба св. Петра подигнут олтар. Строга правила која су постојала у Риму забрањивала су верницима да додирују и целивају реликвије, што је био сасвим одомаћен обичај у Цариграду у истом периоду.</a:t>
            </a:r>
          </a:p>
          <a:p>
            <a:pPr algn="just"/>
            <a:r>
              <a:rPr lang="sr-Cyrl-RS" sz="1300" smtClean="0">
                <a:latin typeface="Times New Roman" pitchFamily="18" charset="0"/>
                <a:cs typeface="Times New Roman" pitchFamily="18" charset="0"/>
              </a:rPr>
              <a:t>Византијски цареви су све до 1204. године имали „монопол“ над реликвијама и даривали су их са сасвим одређеним циљем. На тај начин су у дипломатији истицали свој супериорни положај у односу на другу страну. Даривање реликвија се вековима одвијало у правцу Исток–Запад.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Константин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Велики је послао у Рим честицу Часног крста,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Јустин </a:t>
            </a:r>
            <a:r>
              <a:rPr lang="it-IT" sz="130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послао две честице, једну у Рим, другу у Поатје – друго даривање је било одговор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захтев краљице/монахиње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Радегунде из Поатјеа, а узвратни поклон био је поетски омаж Венанција Фортуната који је опевао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транслацију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реликвије. Јустин </a:t>
            </a:r>
            <a:r>
              <a:rPr lang="it-IT" sz="130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је коначно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дефинисао програмску политику Византије према реликвијама, а пад Јерусалима у време Ираклија је принудио византијског цара да велики број светих реликвија донесе са Леванта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Цариград. Чак су и цариградски патријарси даривали реликвије својим колегама у Риму.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69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у позној антици (трећи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943350"/>
          </a:xfrm>
        </p:spPr>
        <p:txBody>
          <a:bodyPr>
            <a:noAutofit/>
          </a:bodyPr>
          <a:lstStyle/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Пошто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велики број крајева није имао локалне мученике, Паулин из Ноле је сматрао корисним да се мошти преносе и да тако све цркве добију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мошти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светитеља. Са овом праксом се започело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Истоку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када је 351–354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године тело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св. Вавиле пренето у Дафне уз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допуштење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цара. Ускоро 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356–357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цар Констанције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пренео тела апостола Андрије, Луке и Тимотеја у цркву Светих апостола 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Цариград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, док 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381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године тело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епископа Мелетија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Антиохије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пренето из Цариграда у његов родни град пошто је преминуо током Другог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васељенског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сабора. На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Западу је праксу започео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Амвросије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већ поменутом транслацијом Гервазија и Протазија 386. године. Пар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година касније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откривени су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 тада непозанти мученици Виталис и Агрикола у Болоњи, а 488. је тело св. Северина пренето из Норика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Напуља. Оно што у Риму није било допуштено, било је подстицано у источној престоници Царства.</a:t>
            </a: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 овом контексту је битно поменути и ходочашћа ка Светој земљи од почев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века. Аноним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Бордоа тамо је путовао 333. године, док су Егерија 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Паула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ишле крајем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4. века 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ове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крајеве. Међу првима су истакле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важност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додира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ових реликвија. Паула је целивала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Часни крст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камен који је затварао пећину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којој се налазило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Христово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тело, док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Егерија помиње да је Часни крст морао да буде чуван на Велики петак јер су неки покушавали да га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загризу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због благодати.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425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Култ реликвија </a:t>
            </a:r>
            <a:r>
              <a:rPr lang="it-IT" sz="2800" i="1" smtClean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it-IT" sz="2800" smtClean="0"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sr-Latn-RS" sz="2800" smtClean="0">
                <a:latin typeface="Times New Roman" pitchFamily="18" charset="0"/>
                <a:cs typeface="Times New Roman" pitchFamily="18" charset="0"/>
              </a:rPr>
              <a:t>–1204.</a:t>
            </a:r>
            <a:r>
              <a:rPr lang="it-IT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smtClean="0">
                <a:latin typeface="Times New Roman" pitchFamily="18" charset="0"/>
                <a:cs typeface="Times New Roman" pitchFamily="18" charset="0"/>
              </a:rPr>
              <a:t>(први део)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810000"/>
          </a:xfrm>
        </p:spPr>
        <p:txBody>
          <a:bodyPr>
            <a:no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Како је време пролазило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Запад се упознавао све више са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реликвијама на Истоку, па 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људе из Западне Европе ове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реликвије стичу све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већу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вредност. Византијски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цар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представљао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као чувар и заштитник реликвија везаних за Христово страдање, Богородицу и друге светитеље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са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Истока. У ово време, Цариград је за западне владаре био важнији у контексту реликвија од Јерусалима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5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наводном писму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Алексија 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Роберту Фландријском, помињу се реликвије које су чуване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Цариграду: стуб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за који је Христ био везан, бич којим је ударан, пурпурна одежда у коју је био одевен, Христов Трнови венац, трска коју је држао уместо скиптра, одећа која је с њега стргнута пред Часним крстом, већи део Часног крста, ланена одећа пронађена у гробници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након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васкрсења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На сличан начин је и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Антоније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Новгорода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12. веку направио попис реликвија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капели Богородице Фарске, цариградском </a:t>
            </a:r>
            <a:r>
              <a:rPr lang="it-IT" sz="1500" i="1" smtClean="0">
                <a:latin typeface="Times New Roman" pitchFamily="18" charset="0"/>
                <a:cs typeface="Times New Roman" pitchFamily="18" charset="0"/>
              </a:rPr>
              <a:t>locus sanctus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. Према његовим речима, тамо су се налазили Часни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крст, Трнови венац, ексери са Часног крста, сунђер којим је Христу пружана вода и копље којим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прободен, Христова сандала, Претечина десница и чувени </a:t>
            </a:r>
            <a:r>
              <a:rPr lang="ru-RU" sz="1500" i="1" smtClean="0">
                <a:latin typeface="Times New Roman" pitchFamily="18" charset="0"/>
                <a:cs typeface="Times New Roman" pitchFamily="18" charset="0"/>
              </a:rPr>
              <a:t>Мандилион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из Едесе који је донео Роман </a:t>
            </a:r>
            <a:r>
              <a:rPr lang="it-IT" sz="150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Cyrl-RS" sz="1500" smtClean="0">
                <a:latin typeface="Times New Roman" pitchFamily="18" charset="0"/>
                <a:cs typeface="Times New Roman" pitchFamily="18" charset="0"/>
              </a:rPr>
              <a:t>944. године.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851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2893</Words>
  <Application>Microsoft Office PowerPoint</Application>
  <PresentationFormat>On-screen Show (16:9)</PresentationFormat>
  <Paragraphs>72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Реликвије Развој култа и пракса у средњем веку</vt:lpstr>
      <vt:lpstr>Почеци</vt:lpstr>
      <vt:lpstr>Теолошки осврт на култ реликвија</vt:lpstr>
      <vt:lpstr>Гроб као култно место</vt:lpstr>
      <vt:lpstr>Примарне и секундарне реликвије</vt:lpstr>
      <vt:lpstr>Култ реликвија у позној антици (први део)</vt:lpstr>
      <vt:lpstr>Култ реликвија у позној антици (други део)</vt:lpstr>
      <vt:lpstr>Култ реликвија у позној антици (трећи део)</vt:lpstr>
      <vt:lpstr>Култ реликвија c.600–1204. (први део)</vt:lpstr>
      <vt:lpstr>Култ реликвија c.600–1204. (други део) </vt:lpstr>
      <vt:lpstr>Култ реликвија од 1204. до реформације (први део)</vt:lpstr>
      <vt:lpstr>Култ реликвија од 1204. до реформације (други део)</vt:lpstr>
      <vt:lpstr>Илустрације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Реликвије Почеци и </dc:title>
  <dc:creator>Petar Josipović</dc:creator>
  <cp:lastModifiedBy>Petar Josipović</cp:lastModifiedBy>
  <cp:revision>370</cp:revision>
  <dcterms:created xsi:type="dcterms:W3CDTF">2006-08-16T00:00:00Z</dcterms:created>
  <dcterms:modified xsi:type="dcterms:W3CDTF">2020-03-27T01:02:44Z</dcterms:modified>
</cp:coreProperties>
</file>