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E9B6-62BF-4671-BB9B-5DF480154F5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ABDE-B41A-47C9-93FB-24CACDDA4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E9B6-62BF-4671-BB9B-5DF480154F5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ABDE-B41A-47C9-93FB-24CACDDA4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E9B6-62BF-4671-BB9B-5DF480154F5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ABDE-B41A-47C9-93FB-24CACDDA4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E9B6-62BF-4671-BB9B-5DF480154F5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ABDE-B41A-47C9-93FB-24CACDDA4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E9B6-62BF-4671-BB9B-5DF480154F5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ABDE-B41A-47C9-93FB-24CACDDA4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E9B6-62BF-4671-BB9B-5DF480154F5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ABDE-B41A-47C9-93FB-24CACDDA4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E9B6-62BF-4671-BB9B-5DF480154F5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ABDE-B41A-47C9-93FB-24CACDDA4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E9B6-62BF-4671-BB9B-5DF480154F5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ABDE-B41A-47C9-93FB-24CACDDA4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E9B6-62BF-4671-BB9B-5DF480154F5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ABDE-B41A-47C9-93FB-24CACDDA4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E9B6-62BF-4671-BB9B-5DF480154F5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ABDE-B41A-47C9-93FB-24CACDDA4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E9B6-62BF-4671-BB9B-5DF480154F5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ABDE-B41A-47C9-93FB-24CACDDA4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E9B6-62BF-4671-BB9B-5DF480154F5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3ABDE-B41A-47C9-93FB-24CACDDA4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vizuelna.com/razgovori-red-minded-54-oktobarski-salon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ematerijalizacijaumetnosti.com/uciti-kako-da-se-zaboravi-ili-opsesija-terabajtima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eecult.org/vest/kritika-na-delu-57-oktobarski-salon-55" TargetMode="External"/><Relationship Id="rId5" Type="http://schemas.openxmlformats.org/officeDocument/2006/relationships/hyperlink" Target="https://www.vreme.com/cms/view.php?id=1639327" TargetMode="External"/><Relationship Id="rId4" Type="http://schemas.openxmlformats.org/officeDocument/2006/relationships/hyperlink" Target="http://www.supervizuelna.com/mirror-telescopes-and-the-57th-october-sal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sr-Latn-CS" dirty="0" smtClean="0"/>
              <a:t>kratka hronologija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r-Latn-CS" sz="2000" dirty="0" smtClean="0"/>
              <a:t>1960. “Na inicijativu Narodnog odbora grada Beograda, osnovana je pri Modernoj galeriji jedna značajna kulturna institucija, Oktobarski salon, koja svake godine, u čast oslobađanja glavnog grada, treba da pokaže najbolja dela naših najboljih umentika i time, istovremeno, najpotpuniji presek kretanja, idejnih i kvalitetnih pomeranja u našoj umetnosti.” (Umetnički paviljon, Masarikova 4)</a:t>
            </a:r>
          </a:p>
          <a:p>
            <a:pPr>
              <a:lnSpc>
                <a:spcPct val="120000"/>
              </a:lnSpc>
            </a:pPr>
            <a:r>
              <a:rPr lang="sr-Latn-CS" sz="2000" dirty="0" smtClean="0"/>
              <a:t>1967. izlažu se i dela primenjene umetnosti i ovaj segment Salona obuhvatao je kako primere keramike i tekstila, industrijskog i grafičkog dizajna, kostima, scenografije, tako i fotografiju</a:t>
            </a:r>
          </a:p>
          <a:p>
            <a:pPr>
              <a:lnSpc>
                <a:spcPct val="120000"/>
              </a:lnSpc>
            </a:pPr>
            <a:r>
              <a:rPr lang="sr-Latn-CS" sz="2000" dirty="0" smtClean="0"/>
              <a:t>Od sredine 70-ih - Paviljon ‘Cvijeta Zuzorić’</a:t>
            </a:r>
          </a:p>
          <a:p>
            <a:pPr>
              <a:lnSpc>
                <a:spcPct val="120000"/>
              </a:lnSpc>
            </a:pPr>
            <a:r>
              <a:rPr lang="sr-Latn-CS" sz="2000" dirty="0" smtClean="0"/>
              <a:t>1993. godine Muzej 25. maj</a:t>
            </a:r>
          </a:p>
          <a:p>
            <a:pPr>
              <a:lnSpc>
                <a:spcPct val="120000"/>
              </a:lnSpc>
            </a:pPr>
            <a:r>
              <a:rPr lang="sr-Latn-CS" sz="2000" dirty="0" smtClean="0"/>
              <a:t>Tokom devedesetih izložba se organizuje u Muzeju 25. maj, privatnim galerijama (Zvono i Lada), galeriji Kulturnog centra Beograda, Paviljonu Cvijeta Zuzorić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h4.ggpht.com/-9H1WmarEF9g/SwkeZ4_75FI/AAAAAAAABIk/l8IV39G7BB8/s720/2%20copy%20of%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5476258" cy="4114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3048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Dragoljub Raša Todosijević</a:t>
            </a:r>
          </a:p>
          <a:p>
            <a:r>
              <a:rPr lang="en-US" dirty="0" smtClean="0"/>
              <a:t>Mother for Sale, 2009, </a:t>
            </a:r>
            <a:r>
              <a:rPr lang="sr-Latn-CS" dirty="0" smtClean="0"/>
              <a:t>trolejbus br </a:t>
            </a:r>
            <a:r>
              <a:rPr lang="en-US" dirty="0" smtClean="0"/>
              <a:t>41</a:t>
            </a:r>
            <a:endParaRPr lang="sr-Latn-CS" dirty="0" smtClean="0"/>
          </a:p>
        </p:txBody>
      </p:sp>
      <p:pic>
        <p:nvPicPr>
          <p:cNvPr id="8" name="Picture 2" descr="Raša Todosijevi&amp;cacute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oktobarskisalon.org/51/images/stories/Pros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3352801"/>
          </a:xfrm>
          <a:prstGeom prst="rect">
            <a:avLst/>
          </a:prstGeom>
          <a:noFill/>
        </p:spPr>
      </p:pic>
      <p:pic>
        <p:nvPicPr>
          <p:cNvPr id="21508" name="Picture 4" descr="http://www.oktobarskisalon.org/51/images/stories/Zgrada_bive_Vojne_akademi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505199"/>
            <a:ext cx="5143500" cy="33528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1" y="609600"/>
            <a:ext cx="3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51</a:t>
            </a:r>
            <a:r>
              <a:rPr lang="sr-Latn-CS" b="1" dirty="0" smtClean="0"/>
              <a:t>.</a:t>
            </a:r>
            <a:r>
              <a:rPr lang="en-US" b="1" dirty="0" smtClean="0"/>
              <a:t> O</a:t>
            </a:r>
            <a:r>
              <a:rPr lang="sr-Latn-CS" b="1" dirty="0" smtClean="0"/>
              <a:t>ktobarski salon</a:t>
            </a:r>
          </a:p>
          <a:p>
            <a:r>
              <a:rPr lang="sr-Latn-CS" b="1" dirty="0" smtClean="0"/>
              <a:t>‘T</a:t>
            </a:r>
            <a:r>
              <a:rPr lang="en-US" b="1" dirty="0" smtClean="0"/>
              <a:t>h</a:t>
            </a:r>
            <a:r>
              <a:rPr lang="sr-Latn-CS" b="1" dirty="0" smtClean="0"/>
              <a:t>e</a:t>
            </a:r>
            <a:r>
              <a:rPr lang="en-US" b="1" dirty="0" smtClean="0"/>
              <a:t> Night P</a:t>
            </a:r>
            <a:r>
              <a:rPr lang="sr-Latn-CS" b="1" dirty="0" smtClean="0"/>
              <a:t>leases</a:t>
            </a:r>
            <a:r>
              <a:rPr lang="en-US" b="1" dirty="0" smtClean="0"/>
              <a:t> Us …</a:t>
            </a:r>
            <a:r>
              <a:rPr lang="sr-Latn-CS" b="1" dirty="0" smtClean="0"/>
              <a:t>’ (2010)</a:t>
            </a:r>
          </a:p>
          <a:p>
            <a:r>
              <a:rPr lang="sr-Latn-CS" dirty="0" smtClean="0"/>
              <a:t>Umetnički direktori: Jo</a:t>
            </a:r>
            <a:r>
              <a:rPr lang="en-US" dirty="0" err="1" smtClean="0"/>
              <a:t>han</a:t>
            </a:r>
            <a:r>
              <a:rPr lang="en-US" dirty="0" smtClean="0"/>
              <a:t> P</a:t>
            </a:r>
            <a:r>
              <a:rPr lang="sr-Latn-CS" dirty="0" smtClean="0"/>
              <a:t>o</a:t>
            </a:r>
            <a:r>
              <a:rPr lang="en-US" dirty="0" err="1" smtClean="0"/>
              <a:t>usette</a:t>
            </a:r>
            <a:r>
              <a:rPr lang="en-US" dirty="0" smtClean="0"/>
              <a:t> </a:t>
            </a:r>
            <a:r>
              <a:rPr lang="sr-Latn-CS" dirty="0" smtClean="0"/>
              <a:t>i</a:t>
            </a:r>
            <a:r>
              <a:rPr lang="en-US" dirty="0" smtClean="0"/>
              <a:t> </a:t>
            </a:r>
            <a:r>
              <a:rPr lang="sr-Latn-CS" dirty="0" err="1" smtClean="0"/>
              <a:t>C</a:t>
            </a:r>
            <a:r>
              <a:rPr lang="en-US" dirty="0" err="1" smtClean="0"/>
              <a:t>elia</a:t>
            </a:r>
            <a:r>
              <a:rPr lang="en-US" dirty="0" smtClean="0"/>
              <a:t> </a:t>
            </a:r>
            <a:r>
              <a:rPr lang="en-US" dirty="0" err="1" smtClean="0"/>
              <a:t>Prad</a:t>
            </a:r>
            <a:r>
              <a:rPr lang="sr-Latn-CS" dirty="0" smtClean="0"/>
              <a:t>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45720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Izložbeni prostori:</a:t>
            </a:r>
            <a:endParaRPr lang="en-US" dirty="0" smtClean="0"/>
          </a:p>
          <a:p>
            <a:r>
              <a:rPr lang="sr-Latn-CS" dirty="0" smtClean="0"/>
              <a:t>Zgrada bivše Vojne akademije u Resavskoj uliv br 40b</a:t>
            </a:r>
          </a:p>
          <a:p>
            <a:r>
              <a:rPr lang="sr-Latn-CS" dirty="0" smtClean="0"/>
              <a:t>(</a:t>
            </a:r>
            <a:r>
              <a:rPr lang="en-US" dirty="0" err="1" smtClean="0"/>
              <a:t>Dimitrije</a:t>
            </a:r>
            <a:r>
              <a:rPr lang="en-US" dirty="0" smtClean="0"/>
              <a:t> T. </a:t>
            </a:r>
            <a:r>
              <a:rPr lang="en-US" dirty="0" err="1" smtClean="0"/>
              <a:t>Leko</a:t>
            </a:r>
            <a:r>
              <a:rPr lang="sr-Latn-CS" dirty="0" smtClean="0"/>
              <a:t>,</a:t>
            </a:r>
            <a:r>
              <a:rPr lang="en-US" dirty="0" smtClean="0"/>
              <a:t> 1899</a:t>
            </a:r>
            <a:r>
              <a:rPr lang="sr-Latn-C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eograd, ugao Resavske i Nemanj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00300"/>
            <a:ext cx="5943600" cy="44577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15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 smtClean="0"/>
              <a:t>Zgrada bivše Vojne akademije u Resavskoj ulici br 40b</a:t>
            </a:r>
          </a:p>
          <a:p>
            <a:r>
              <a:rPr lang="sr-Latn-CS" dirty="0" smtClean="0"/>
              <a:t>(</a:t>
            </a:r>
            <a:r>
              <a:rPr lang="en-US" dirty="0" err="1" smtClean="0"/>
              <a:t>Dimitrije</a:t>
            </a:r>
            <a:r>
              <a:rPr lang="en-US" dirty="0" smtClean="0"/>
              <a:t> T. </a:t>
            </a:r>
            <a:r>
              <a:rPr lang="en-US" dirty="0" err="1" smtClean="0"/>
              <a:t>Leko</a:t>
            </a:r>
            <a:r>
              <a:rPr lang="sr-Latn-CS" dirty="0" smtClean="0"/>
              <a:t>,</a:t>
            </a:r>
            <a:r>
              <a:rPr lang="en-US" dirty="0" smtClean="0"/>
              <a:t> 1899</a:t>
            </a:r>
            <a:r>
              <a:rPr lang="sr-Latn-CS" dirty="0" smtClean="0"/>
              <a:t>)</a:t>
            </a:r>
          </a:p>
        </p:txBody>
      </p:sp>
      <p:pic>
        <p:nvPicPr>
          <p:cNvPr id="4" name="Picture 2" descr="https://encrypted-tbn0.gstatic.com/images?q=tbn:ANd9GcQtQH34AvCsm9wop1rCLu8k0sUu-7zf2YRcfSX7Eh7WdrthXp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2" y="0"/>
            <a:ext cx="3454398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oktobarskisalon.org/51/images/stories/Zgrada_bive_Vojne_akademije_Resavska_4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3438526"/>
          </a:xfrm>
          <a:prstGeom prst="rect">
            <a:avLst/>
          </a:prstGeom>
          <a:noFill/>
        </p:spPr>
      </p:pic>
      <p:pic>
        <p:nvPicPr>
          <p:cNvPr id="22532" name="Picture 4" descr="http://www.blic.rs/data/images/2010-07-28/61530_bgd25-muzej-grada-foto-zoran-ras_f.jpg?ver=13264605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4476750" cy="25717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486400" y="228600"/>
            <a:ext cx="35052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700" dirty="0" smtClean="0"/>
              <a:t>Do Drugog svetskog rata obrazovna vojna institucija</a:t>
            </a:r>
          </a:p>
          <a:p>
            <a:r>
              <a:rPr lang="sr-Latn-CS" sz="1700" dirty="0" smtClean="0"/>
              <a:t>Tokom Drugog svetskog rata, nakon što je Ministarstvo građevina uspelo da obezbedi sredstva za popravku krova u aprilskom bombardovanju 1941.  a koja je izvedena tokom 1942. i 1943. godine, zgrada, prema uredbi Nemačke vojne komande, biva prenamenovana u zgradu beogradskog suda.</a:t>
            </a:r>
          </a:p>
          <a:p>
            <a:r>
              <a:rPr lang="sr-Latn-CS" sz="1700" dirty="0" smtClean="0"/>
              <a:t>Podrum je bio pretvoren u zatvorske ćelije</a:t>
            </a:r>
          </a:p>
          <a:p>
            <a:endParaRPr lang="sr-Latn-CS" sz="1700" dirty="0" smtClean="0"/>
          </a:p>
          <a:p>
            <a:r>
              <a:rPr lang="sr-Latn-CS" sz="1700" dirty="0" smtClean="0"/>
              <a:t>Nakon Drugog svetskog rata zgrada je dobila administrativnu funkciju u okviru Državnog sekretarijata na narodnu odbranu, a 1964. je rekonstruisana i postaje Vojna štamparija.</a:t>
            </a:r>
          </a:p>
          <a:p>
            <a:endParaRPr lang="sr-Latn-CS" sz="1700" dirty="0" smtClean="0"/>
          </a:p>
          <a:p>
            <a:r>
              <a:rPr lang="sr-Latn-CS" sz="1700" dirty="0" smtClean="0"/>
              <a:t>1999 ozbiljno oštećena, ali ostaje funkcionalna. Vrlo brzo su započeti radovi na sanaciji štete ali još brže napušteni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9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5219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86400" y="0"/>
            <a:ext cx="3505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600" dirty="0" smtClean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2006 </a:t>
            </a:r>
            <a:r>
              <a:rPr lang="en-US" sz="1600" dirty="0" err="1" smtClean="0"/>
              <a:t>Minist</a:t>
            </a:r>
            <a:r>
              <a:rPr lang="sr-Latn-CS" sz="1600" dirty="0" smtClean="0"/>
              <a:t>arstvo odbrane Republike Srbije daje zgradu gradu Beogradu sa namerom da bude prenamenovana u muzejski prostor u koji je bilo predviđeno da se smesti postavka Muzeja grada Beograda.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Latn-CS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1600" dirty="0" smtClean="0"/>
              <a:t>U okviru ovog projekta prenamenovanja zgrade beogradski KCB je ušao u delinično osposobljavanje  nekih od prostorija kao izložbenia a u okviru OS iz 2010</a:t>
            </a:r>
            <a:r>
              <a:rPr lang="en-US" sz="1600" dirty="0" smtClean="0"/>
              <a:t> ‘</a:t>
            </a:r>
            <a:r>
              <a:rPr lang="en-US" sz="1600" b="1" dirty="0" smtClean="0"/>
              <a:t>The Night Pleases Us...</a:t>
            </a:r>
            <a:r>
              <a:rPr lang="en-US" sz="1600" dirty="0" smtClean="0"/>
              <a:t>’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86.photobucket.com/albums/k93/zexland/Slike%20starog%20Beograda/vojnaakademija5415433m8w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58150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litikin-zabavnik.rs/pz/sites/default/files/u5760/Snapshot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07200" cy="5105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541020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Zgrada Geodetskog zavoda, </a:t>
            </a:r>
            <a:r>
              <a:rPr lang="en-GB" dirty="0" err="1" smtClean="0"/>
              <a:t>Karadjordjeva</a:t>
            </a:r>
            <a:endParaRPr lang="sr-Latn-CS" dirty="0" smtClean="0"/>
          </a:p>
          <a:p>
            <a:r>
              <a:rPr lang="en-GB" dirty="0" smtClean="0"/>
              <a:t>1905-1907 </a:t>
            </a:r>
            <a:r>
              <a:rPr lang="sr-Latn-CS" dirty="0" smtClean="0"/>
              <a:t>prema planovima</a:t>
            </a:r>
            <a:r>
              <a:rPr lang="en-GB" dirty="0" smtClean="0"/>
              <a:t> </a:t>
            </a:r>
            <a:r>
              <a:rPr lang="en-GB" dirty="0" err="1" smtClean="0"/>
              <a:t>Andr</a:t>
            </a:r>
            <a:r>
              <a:rPr lang="sr-Latn-CS" dirty="0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Stevanović</a:t>
            </a:r>
            <a:r>
              <a:rPr lang="sr-Latn-CS" dirty="0" smtClean="0"/>
              <a:t>a</a:t>
            </a:r>
            <a:r>
              <a:rPr lang="en-GB" dirty="0" smtClean="0"/>
              <a:t> </a:t>
            </a:r>
            <a:r>
              <a:rPr lang="sr-Latn-CS" dirty="0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Nikol</a:t>
            </a:r>
            <a:r>
              <a:rPr lang="sr-Latn-CS" dirty="0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Nestorović</a:t>
            </a:r>
            <a:r>
              <a:rPr lang="sr-Latn-CS" dirty="0" smtClean="0"/>
              <a:t>a kao zgrada Beogradske berze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381000"/>
            <a:ext cx="16010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53</a:t>
            </a:r>
            <a:r>
              <a:rPr lang="sr-Latn-CS" b="1" dirty="0" smtClean="0"/>
              <a:t>.</a:t>
            </a:r>
            <a:r>
              <a:rPr lang="en-US" b="1" dirty="0" smtClean="0"/>
              <a:t> </a:t>
            </a:r>
            <a:r>
              <a:rPr lang="sr-Latn-CS" b="1" dirty="0" smtClean="0"/>
              <a:t>Oktobarski salon ‘Gud lajf’ (‘Good Life’ ), </a:t>
            </a:r>
            <a:r>
              <a:rPr lang="en-US" b="1" dirty="0" smtClean="0"/>
              <a:t>2012 </a:t>
            </a:r>
            <a:endParaRPr lang="sr-Latn-CS" b="1" dirty="0" smtClean="0"/>
          </a:p>
          <a:p>
            <a:r>
              <a:rPr lang="sr-Latn-CS" dirty="0" smtClean="0"/>
              <a:t>(umetnički direktori Branislav Dimitrijević &amp; Mika Hannula)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190.imageshack.us/img190/7269/cosakukramil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572500" cy="54483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6096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b="1" dirty="0" smtClean="0"/>
              <a:t>Oficirska zadruga</a:t>
            </a:r>
            <a:r>
              <a:rPr lang="en-GB" dirty="0" smtClean="0"/>
              <a:t>, </a:t>
            </a:r>
            <a:r>
              <a:rPr lang="en-GB" dirty="0" err="1" smtClean="0"/>
              <a:t>Svetozar</a:t>
            </a:r>
            <a:r>
              <a:rPr lang="en-GB" dirty="0" smtClean="0"/>
              <a:t> </a:t>
            </a:r>
            <a:r>
              <a:rPr lang="en-GB" dirty="0" err="1" smtClean="0"/>
              <a:t>Jovanović</a:t>
            </a:r>
            <a:r>
              <a:rPr lang="en-GB" dirty="0" smtClean="0"/>
              <a:t>, </a:t>
            </a:r>
            <a:r>
              <a:rPr lang="en-GB" dirty="0" err="1" smtClean="0"/>
              <a:t>Danilo</a:t>
            </a:r>
            <a:r>
              <a:rPr lang="en-GB" dirty="0" smtClean="0"/>
              <a:t> </a:t>
            </a:r>
            <a:r>
              <a:rPr lang="en-GB" dirty="0" err="1" smtClean="0"/>
              <a:t>Vladisavljević</a:t>
            </a:r>
            <a:r>
              <a:rPr lang="en-GB" dirty="0" smtClean="0"/>
              <a:t> and Vladimir </a:t>
            </a:r>
            <a:r>
              <a:rPr lang="en-GB" dirty="0" err="1" smtClean="0"/>
              <a:t>Popović</a:t>
            </a:r>
            <a:r>
              <a:rPr lang="sr-Latn-CS" dirty="0" smtClean="0"/>
              <a:t>,  1908</a:t>
            </a:r>
          </a:p>
          <a:p>
            <a:pPr algn="ctr"/>
            <a:r>
              <a:rPr lang="sr-Latn-CS" dirty="0" smtClean="0"/>
              <a:t>(1895, Jovan Ilkić, Oficirski dom)</a:t>
            </a:r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novosti.rs/upload/images/2011/02/2702/bg-kl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620000" cy="47339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57912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</a:t>
            </a:r>
            <a:r>
              <a:rPr lang="sr-Latn-RS" dirty="0" smtClean="0"/>
              <a:t>obna kuća Kluz</a:t>
            </a:r>
            <a:r>
              <a:rPr lang="sr-Latn-CS" i="1" dirty="0" smtClean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tandard_img_4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67250" cy="3114676"/>
          </a:xfrm>
          <a:prstGeom prst="rect">
            <a:avLst/>
          </a:prstGeom>
          <a:noFill/>
        </p:spPr>
      </p:pic>
      <p:pic>
        <p:nvPicPr>
          <p:cNvPr id="3" name="Picture 4" descr="Standard_img_42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505200"/>
            <a:ext cx="4667250" cy="31146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41148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Zepter</a:t>
            </a:r>
            <a:r>
              <a:rPr lang="en-US" b="1" dirty="0" smtClean="0"/>
              <a:t> Expo</a:t>
            </a:r>
            <a:r>
              <a:rPr lang="sr-Latn-CS" b="1" dirty="0" smtClean="0"/>
              <a:t> pripada</a:t>
            </a:r>
            <a:r>
              <a:rPr lang="en-GB" dirty="0" smtClean="0"/>
              <a:t> </a:t>
            </a:r>
            <a:r>
              <a:rPr lang="en-GB" dirty="0" err="1" smtClean="0"/>
              <a:t>Zepter</a:t>
            </a:r>
            <a:r>
              <a:rPr lang="en-GB" dirty="0" smtClean="0"/>
              <a:t> Real Estate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334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r-Latn-CS" sz="1700" dirty="0" smtClean="0">
                <a:latin typeface="Calibri" pitchFamily="34" charset="0"/>
              </a:rPr>
              <a:t>1994. poslednji put kada je Oktobarski salon imao smisla po medijskim podelama, odnosno kada je uspeo da u tom konceptu isprati savremenu scenu </a:t>
            </a:r>
          </a:p>
          <a:p>
            <a:pPr>
              <a:lnSpc>
                <a:spcPct val="120000"/>
              </a:lnSpc>
            </a:pPr>
            <a:r>
              <a:rPr lang="sr-Latn-CS" sz="1700" dirty="0" smtClean="0">
                <a:latin typeface="Calibri" pitchFamily="34" charset="0"/>
              </a:rPr>
              <a:t>1998. po prvi put Salon koji ne počiva na konceptu konkursa ili selekcije, već na konceptu tematske autorske izložbe a u okvirima segmenata tzv likovnih, odnosno primenjenih umetnosti. Na ovom, 39. salonu se i na nivou nagrada ukidaju medijske razlike tako da je bilo dodeljeno pet ravnopravnih nagrada.</a:t>
            </a:r>
          </a:p>
          <a:p>
            <a:pPr>
              <a:lnSpc>
                <a:spcPct val="120000"/>
              </a:lnSpc>
            </a:pPr>
            <a:r>
              <a:rPr lang="sr-Latn-CS" sz="1700" dirty="0" smtClean="0">
                <a:latin typeface="Calibri" pitchFamily="34" charset="0"/>
              </a:rPr>
              <a:t>2001. umetnici biraju umetnike, što je bio zanimljiv 'eksperiment', ali još više način da se izađe iz nezgodne situacije u kojoj se Savet Oktobarskog salona našao suočen sa kontroverznim efektima konkursa za umetničkog direktora</a:t>
            </a:r>
          </a:p>
          <a:p>
            <a:pPr>
              <a:lnSpc>
                <a:spcPct val="120000"/>
              </a:lnSpc>
            </a:pPr>
            <a:r>
              <a:rPr lang="sr-Latn-CS" sz="1700" dirty="0" smtClean="0">
                <a:latin typeface="Calibri" pitchFamily="34" charset="0"/>
              </a:rPr>
              <a:t>2004. prvi internacionalni Oktobarski salon (novi nekonvencionalni prostori)</a:t>
            </a:r>
          </a:p>
          <a:p>
            <a:pPr>
              <a:lnSpc>
                <a:spcPct val="120000"/>
              </a:lnSpc>
            </a:pPr>
            <a:r>
              <a:rPr lang="sr-Latn-RS" sz="1700" dirty="0" smtClean="0">
                <a:latin typeface="Calibri" pitchFamily="34" charset="0"/>
              </a:rPr>
              <a:t>2012. godine belgijski umetnik Jan Fabr poklanja </a:t>
            </a:r>
            <a:r>
              <a:rPr lang="vi-VN" sz="1700" dirty="0" smtClean="0">
                <a:latin typeface="Calibri" pitchFamily="34" charset="0"/>
              </a:rPr>
              <a:t>Kulturnom centru Beograda (organizatoru </a:t>
            </a:r>
            <a:r>
              <a:rPr lang="sr-Latn-RS" sz="1700" dirty="0" smtClean="0">
                <a:latin typeface="Calibri" pitchFamily="34" charset="0"/>
              </a:rPr>
              <a:t>manifestacije </a:t>
            </a:r>
            <a:r>
              <a:rPr lang="vi-VN" sz="1700" dirty="0" smtClean="0">
                <a:latin typeface="Calibri" pitchFamily="34" charset="0"/>
              </a:rPr>
              <a:t>Oktobarski salon</a:t>
            </a:r>
            <a:r>
              <a:rPr lang="sr-Latn-RS" sz="1700" dirty="0" smtClean="0">
                <a:latin typeface="Calibri" pitchFamily="34" charset="0"/>
              </a:rPr>
              <a:t>)</a:t>
            </a:r>
            <a:r>
              <a:rPr lang="sr-Latn-RS" sz="1700" dirty="0" smtClean="0">
                <a:latin typeface="Calibri" pitchFamily="34" charset="0"/>
              </a:rPr>
              <a:t> svoj rad izlagan na 52. salonu (2012) i taj gest inicira osnivanje Kolekcije Oktobarskog salona koja se u godinama koje su usledile dalje formirala od poklona i/ili otkupa </a:t>
            </a:r>
            <a:r>
              <a:rPr lang="vi-VN" sz="1700" dirty="0" smtClean="0">
                <a:latin typeface="Calibri" pitchFamily="34" charset="0"/>
              </a:rPr>
              <a:t>umetničkih radova umetnika koji su izlagali isključivo na međunarodnim izdanjima izložbe Oktobarski </a:t>
            </a:r>
            <a:r>
              <a:rPr lang="vi-VN" sz="1700" dirty="0" smtClean="0">
                <a:latin typeface="Calibri" pitchFamily="34" charset="0"/>
              </a:rPr>
              <a:t>salon</a:t>
            </a:r>
            <a:endParaRPr lang="sr-Latn-RS" sz="170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kcb.org.rs/Media/User/standard_635169954996816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09622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781800" y="152400"/>
            <a:ext cx="22098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54</a:t>
            </a:r>
            <a:r>
              <a:rPr lang="sr-Latn-CS" b="1" dirty="0" smtClean="0"/>
              <a:t>.</a:t>
            </a:r>
            <a:r>
              <a:rPr lang="en-US" b="1" dirty="0" smtClean="0"/>
              <a:t> </a:t>
            </a:r>
            <a:r>
              <a:rPr lang="sr-Latn-CS" b="1" dirty="0" smtClean="0"/>
              <a:t>Oktobarski salon ‘No One Belongs Here More Than You’ (2013)</a:t>
            </a:r>
          </a:p>
          <a:p>
            <a:r>
              <a:rPr lang="sr-Latn-CS" dirty="0" smtClean="0"/>
              <a:t>Umetnički direktor: kolektiv </a:t>
            </a:r>
            <a:r>
              <a:rPr lang="en-US" dirty="0" smtClean="0"/>
              <a:t>Red Min(e)d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>
                <a:hlinkClick r:id="rId3"/>
              </a:rPr>
              <a:t>http://www.supervizuelna.com/razgovori-red-minded-54-oktobarski-salon/</a:t>
            </a:r>
            <a:r>
              <a:rPr lang="en-US" dirty="0" smtClean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tandard_img_2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53155" cy="2971800"/>
          </a:xfrm>
          <a:prstGeom prst="rect">
            <a:avLst/>
          </a:prstGeom>
          <a:noFill/>
        </p:spPr>
      </p:pic>
      <p:pic>
        <p:nvPicPr>
          <p:cNvPr id="29700" name="Picture 4" descr="Standard_thum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4453155" cy="2971800"/>
          </a:xfrm>
          <a:prstGeom prst="rect">
            <a:avLst/>
          </a:prstGeom>
          <a:noFill/>
        </p:spPr>
      </p:pic>
      <p:pic>
        <p:nvPicPr>
          <p:cNvPr id="4" name="Picture 4" descr="Standard_img_28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0846" y="3886200"/>
            <a:ext cx="4453154" cy="2971800"/>
          </a:xfrm>
          <a:prstGeom prst="rect">
            <a:avLst/>
          </a:prstGeom>
          <a:noFill/>
        </p:spPr>
      </p:pic>
      <p:pic>
        <p:nvPicPr>
          <p:cNvPr id="5" name="Picture 2" descr="Standard_img_28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0845" y="0"/>
            <a:ext cx="4453155" cy="2971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67000" y="3200400"/>
            <a:ext cx="4019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Zepter</a:t>
            </a:r>
            <a:r>
              <a:rPr lang="en-US" b="1" dirty="0" smtClean="0"/>
              <a:t> Expo</a:t>
            </a:r>
            <a:r>
              <a:rPr lang="sr-Latn-CS" b="1" dirty="0" smtClean="0"/>
              <a:t>, </a:t>
            </a:r>
            <a:r>
              <a:rPr lang="sr-Latn-CS" dirty="0" smtClean="0"/>
              <a:t>prazan/ispražnjen enterijer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fbcdn-sphotos-b-a.akamaihd.net/hphotos-ak-ash3/941863_708835375794788_26397550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305800" cy="55372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6248400"/>
            <a:ext cx="5312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Zepter</a:t>
            </a:r>
            <a:r>
              <a:rPr lang="en-US" b="1" dirty="0" smtClean="0"/>
              <a:t> Expo</a:t>
            </a:r>
            <a:r>
              <a:rPr lang="sr-Latn-CS" dirty="0" smtClean="0"/>
              <a:t>, ‘animirani’, oživljeni, ‘izvedeni’ enterijer 1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bcdn-sphotos-f-a.akamaihd.net/hphotos-ak-prn2/988357_701157633229229_180723725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6248400"/>
            <a:ext cx="4732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Zepter</a:t>
            </a:r>
            <a:r>
              <a:rPr lang="en-US" b="1" dirty="0" smtClean="0"/>
              <a:t> Expo</a:t>
            </a:r>
            <a:r>
              <a:rPr lang="sr-Latn-CS" dirty="0" smtClean="0"/>
              <a:t>, ‘animated’, perfromed interior 2, ...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vari koje nestaju: 55. Oktobarski salon - WANNABE MAGAZ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505200" cy="48425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56388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http://dematerijalizacijaumetnosti.com/uciti-kako-da-se-zaboravi-ili-opsesija-terabajtima/</a:t>
            </a:r>
            <a:endParaRPr lang="en-US" dirty="0"/>
          </a:p>
        </p:txBody>
      </p:sp>
      <p:pic>
        <p:nvPicPr>
          <p:cNvPr id="1028" name="Picture 4" descr="Vojna_akademi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5468" y="0"/>
            <a:ext cx="5198532" cy="403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91000" y="4191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Prostor</a:t>
            </a:r>
            <a:r>
              <a:rPr lang="en-US" dirty="0" smtClean="0"/>
              <a:t> </a:t>
            </a:r>
            <a:r>
              <a:rPr lang="en-US" dirty="0" err="1" smtClean="0"/>
              <a:t>bivše</a:t>
            </a:r>
            <a:r>
              <a:rPr lang="en-US" dirty="0" smtClean="0"/>
              <a:t> </a:t>
            </a:r>
            <a:r>
              <a:rPr lang="en-US" dirty="0" err="1" smtClean="0"/>
              <a:t>Vojne</a:t>
            </a:r>
            <a:r>
              <a:rPr lang="en-US" dirty="0" smtClean="0"/>
              <a:t> </a:t>
            </a:r>
            <a:r>
              <a:rPr lang="en-US" dirty="0" err="1" smtClean="0"/>
              <a:t>akademije</a:t>
            </a:r>
            <a:r>
              <a:rPr lang="en-US" dirty="0" smtClean="0"/>
              <a:t> a </a:t>
            </a:r>
            <a:r>
              <a:rPr lang="en-US" dirty="0" err="1" smtClean="0"/>
              <a:t>danas</a:t>
            </a:r>
            <a:r>
              <a:rPr lang="en-US" dirty="0" smtClean="0"/>
              <a:t> </a:t>
            </a:r>
            <a:r>
              <a:rPr lang="en-US" dirty="0" err="1" smtClean="0"/>
              <a:t>Muzeja</a:t>
            </a:r>
            <a:r>
              <a:rPr lang="en-US" dirty="0" smtClean="0"/>
              <a:t> </a:t>
            </a:r>
            <a:r>
              <a:rPr lang="en-US" dirty="0" err="1" smtClean="0"/>
              <a:t>grada</a:t>
            </a:r>
            <a:r>
              <a:rPr lang="en-US" dirty="0" smtClean="0"/>
              <a:t> </a:t>
            </a:r>
            <a:r>
              <a:rPr lang="en-US" dirty="0" err="1" smtClean="0"/>
              <a:t>Beograda</a:t>
            </a:r>
            <a:r>
              <a:rPr lang="en-US" dirty="0" smtClean="0"/>
              <a:t> u </a:t>
            </a:r>
            <a:r>
              <a:rPr lang="en-US" dirty="0" err="1" smtClean="0"/>
              <a:t>kojem</a:t>
            </a:r>
            <a:r>
              <a:rPr lang="en-US" dirty="0" smtClean="0"/>
              <a:t> je </a:t>
            </a:r>
            <a:r>
              <a:rPr lang="en-US" dirty="0" err="1" smtClean="0"/>
              <a:t>održan</a:t>
            </a:r>
            <a:r>
              <a:rPr lang="en-US" dirty="0" smtClean="0"/>
              <a:t> 55. </a:t>
            </a:r>
            <a:r>
              <a:rPr lang="en-US" dirty="0" err="1" smtClean="0"/>
              <a:t>Oktobarski</a:t>
            </a:r>
            <a:r>
              <a:rPr lang="en-US" dirty="0" smtClean="0"/>
              <a:t> , </a:t>
            </a:r>
            <a:r>
              <a:rPr lang="en-US" dirty="0" err="1" smtClean="0"/>
              <a:t>izložba</a:t>
            </a:r>
            <a:r>
              <a:rPr lang="en-US" dirty="0" smtClean="0"/>
              <a:t> “</a:t>
            </a:r>
            <a:r>
              <a:rPr lang="en-US" dirty="0" err="1" smtClean="0"/>
              <a:t>Stvari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nestaju</a:t>
            </a:r>
            <a:r>
              <a:rPr lang="en-US" dirty="0" smtClean="0"/>
              <a:t>”.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eecult.org/userfiles/image/Fotke_txt/56-oktobarski-salon-kritika-na-delu-eli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810000" cy="2143125"/>
          </a:xfrm>
          <a:prstGeom prst="rect">
            <a:avLst/>
          </a:prstGeom>
          <a:noFill/>
        </p:spPr>
      </p:pic>
      <p:pic>
        <p:nvPicPr>
          <p:cNvPr id="36868" name="Picture 4" descr="KND: 56. Oktobarski salon 3/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7315200" cy="411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419600" y="30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56. </a:t>
            </a:r>
            <a:r>
              <a:rPr lang="en-US" dirty="0" err="1" smtClean="0"/>
              <a:t>Oktobarski</a:t>
            </a:r>
            <a:r>
              <a:rPr lang="en-US" dirty="0" smtClean="0"/>
              <a:t> salon “</a:t>
            </a:r>
            <a:r>
              <a:rPr lang="en-US" dirty="0" err="1" smtClean="0"/>
              <a:t>Ljubavni</a:t>
            </a:r>
            <a:r>
              <a:rPr lang="en-US" dirty="0" smtClean="0"/>
              <a:t> </a:t>
            </a:r>
            <a:r>
              <a:rPr lang="en-US" dirty="0" err="1" smtClean="0"/>
              <a:t>zanos</a:t>
            </a:r>
            <a:r>
              <a:rPr lang="en-US" dirty="0" smtClean="0"/>
              <a:t>”, </a:t>
            </a:r>
            <a:r>
              <a:rPr lang="en-US" dirty="0" err="1" smtClean="0"/>
              <a:t>Muzej</a:t>
            </a:r>
            <a:r>
              <a:rPr lang="en-US" dirty="0" smtClean="0"/>
              <a:t> </a:t>
            </a:r>
            <a:r>
              <a:rPr lang="en-US" dirty="0" err="1" smtClean="0"/>
              <a:t>grada</a:t>
            </a:r>
            <a:r>
              <a:rPr lang="en-US" dirty="0" smtClean="0"/>
              <a:t>/</a:t>
            </a:r>
            <a:r>
              <a:rPr lang="en-US" dirty="0" err="1" smtClean="0"/>
              <a:t>Kulturni</a:t>
            </a:r>
            <a:r>
              <a:rPr lang="en-US" dirty="0" smtClean="0"/>
              <a:t> </a:t>
            </a:r>
            <a:r>
              <a:rPr lang="en-US" dirty="0" err="1" smtClean="0"/>
              <a:t>centar</a:t>
            </a:r>
            <a:r>
              <a:rPr lang="en-US" dirty="0" smtClean="0"/>
              <a:t> </a:t>
            </a:r>
            <a:r>
              <a:rPr lang="en-US" dirty="0" err="1" smtClean="0"/>
              <a:t>Beograda</a:t>
            </a:r>
            <a:r>
              <a:rPr lang="en-US" dirty="0" smtClean="0"/>
              <a:t>, 23. </a:t>
            </a:r>
            <a:r>
              <a:rPr lang="en-US" dirty="0" err="1" smtClean="0"/>
              <a:t>septembar</a:t>
            </a:r>
            <a:r>
              <a:rPr lang="en-US" dirty="0" smtClean="0"/>
              <a:t> - 6. </a:t>
            </a:r>
            <a:r>
              <a:rPr lang="en-US" dirty="0" err="1" smtClean="0"/>
              <a:t>novembar</a:t>
            </a:r>
            <a:r>
              <a:rPr lang="en-US" dirty="0" smtClean="0"/>
              <a:t> 2016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7th October Salon Belgrade | Artland Magaz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6400800" cy="3597349"/>
          </a:xfrm>
          <a:prstGeom prst="rect">
            <a:avLst/>
          </a:prstGeom>
          <a:noFill/>
        </p:spPr>
      </p:pic>
      <p:pic>
        <p:nvPicPr>
          <p:cNvPr id="37892" name="Picture 4" descr="Mirror Telescopes and the 57th October Sal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57600"/>
            <a:ext cx="4580283" cy="30099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29200" y="3810000"/>
            <a:ext cx="388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http://www.supervizuelna.com/mirror-telescopes-and-the-57th-october-salon/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>
                <a:hlinkClick r:id="rId5"/>
              </a:rPr>
              <a:t>https://www.vreme.com/cms/view.php?id=1639327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>
                <a:hlinkClick r:id="rId6"/>
              </a:rPr>
              <a:t>http://www.seecult.org/vest/kritika-na-delu-57-oktobarski-salon-55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259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/>
              <a:t>57. </a:t>
            </a:r>
            <a:r>
              <a:rPr lang="en-US" dirty="0" err="1" smtClean="0"/>
              <a:t>Oktobarski</a:t>
            </a:r>
            <a:r>
              <a:rPr lang="en-US" dirty="0" smtClean="0"/>
              <a:t> salon: ČUDO KAKOFONIJE</a:t>
            </a:r>
          </a:p>
          <a:p>
            <a:pPr fontAlgn="base"/>
            <a:r>
              <a:rPr lang="en-US" dirty="0" smtClean="0"/>
              <a:t>15. </a:t>
            </a:r>
            <a:r>
              <a:rPr lang="en-US" dirty="0" err="1" smtClean="0"/>
              <a:t>septembar</a:t>
            </a:r>
            <a:r>
              <a:rPr lang="en-US" dirty="0" smtClean="0"/>
              <a:t> – 28. </a:t>
            </a:r>
            <a:r>
              <a:rPr lang="en-US" dirty="0" err="1" smtClean="0"/>
              <a:t>oktobar</a:t>
            </a:r>
            <a:r>
              <a:rPr lang="en-US" dirty="0" smtClean="0"/>
              <a:t> 2018.</a:t>
            </a:r>
          </a:p>
          <a:p>
            <a:pPr fontAlgn="base"/>
            <a:r>
              <a:rPr lang="en-US" dirty="0" err="1" smtClean="0"/>
              <a:t>Galerije</a:t>
            </a:r>
            <a:r>
              <a:rPr lang="en-US" dirty="0" smtClean="0"/>
              <a:t> KCB (</a:t>
            </a:r>
            <a:r>
              <a:rPr lang="en-US" dirty="0" err="1" smtClean="0"/>
              <a:t>Podroom</a:t>
            </a:r>
            <a:r>
              <a:rPr lang="en-US" dirty="0" smtClean="0"/>
              <a:t>, </a:t>
            </a:r>
            <a:r>
              <a:rPr lang="en-US" dirty="0" err="1" smtClean="0"/>
              <a:t>Likovna</a:t>
            </a:r>
            <a:r>
              <a:rPr lang="en-US" dirty="0" smtClean="0"/>
              <a:t>, </a:t>
            </a:r>
            <a:r>
              <a:rPr lang="en-US" dirty="0" err="1" smtClean="0"/>
              <a:t>Artget</a:t>
            </a:r>
            <a:r>
              <a:rPr lang="en-US" dirty="0" smtClean="0"/>
              <a:t>), </a:t>
            </a:r>
            <a:r>
              <a:rPr lang="en-US" dirty="0" err="1" smtClean="0"/>
              <a:t>Galerija</a:t>
            </a:r>
            <a:r>
              <a:rPr lang="en-US" dirty="0" smtClean="0"/>
              <a:t> </a:t>
            </a:r>
            <a:r>
              <a:rPr lang="en-US" dirty="0" err="1" smtClean="0"/>
              <a:t>Srpske</a:t>
            </a:r>
            <a:r>
              <a:rPr lang="en-US" dirty="0" smtClean="0"/>
              <a:t> </a:t>
            </a:r>
            <a:r>
              <a:rPr lang="en-US" dirty="0" err="1" smtClean="0"/>
              <a:t>akademije</a:t>
            </a:r>
            <a:r>
              <a:rPr lang="en-US" dirty="0" smtClean="0"/>
              <a:t> </a:t>
            </a:r>
            <a:r>
              <a:rPr lang="en-US" dirty="0" err="1" smtClean="0"/>
              <a:t>nauka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umetnosti</a:t>
            </a:r>
            <a:r>
              <a:rPr lang="en-US" dirty="0" smtClean="0"/>
              <a:t> (SANU), </a:t>
            </a:r>
            <a:r>
              <a:rPr lang="en-US" dirty="0" err="1" smtClean="0"/>
              <a:t>zgrada</a:t>
            </a:r>
            <a:r>
              <a:rPr lang="en-US" dirty="0" smtClean="0"/>
              <a:t> </a:t>
            </a:r>
            <a:r>
              <a:rPr lang="en-US" dirty="0" err="1" smtClean="0"/>
              <a:t>Muzeja</a:t>
            </a:r>
            <a:r>
              <a:rPr lang="en-US" dirty="0" smtClean="0"/>
              <a:t> </a:t>
            </a:r>
            <a:r>
              <a:rPr lang="en-US" dirty="0" err="1" smtClean="0"/>
              <a:t>grada</a:t>
            </a:r>
            <a:r>
              <a:rPr lang="en-US" dirty="0" smtClean="0"/>
              <a:t> </a:t>
            </a:r>
            <a:r>
              <a:rPr lang="en-US" dirty="0" err="1" smtClean="0"/>
              <a:t>Beograda</a:t>
            </a:r>
            <a:r>
              <a:rPr lang="en-US" dirty="0" smtClean="0"/>
              <a:t> (</a:t>
            </a:r>
            <a:r>
              <a:rPr lang="en-US" dirty="0" err="1" smtClean="0"/>
              <a:t>Resavska</a:t>
            </a:r>
            <a:r>
              <a:rPr lang="en-US" dirty="0" smtClean="0"/>
              <a:t> 40b), </a:t>
            </a:r>
            <a:r>
              <a:rPr lang="en-US" dirty="0" err="1" smtClean="0"/>
              <a:t>Umetnički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r>
              <a:rPr lang="en-US" dirty="0" smtClean="0"/>
              <a:t> U10 , </a:t>
            </a:r>
            <a:r>
              <a:rPr lang="en-US" dirty="0" err="1" smtClean="0"/>
              <a:t>Remont</a:t>
            </a:r>
            <a:r>
              <a:rPr lang="en-US" dirty="0" smtClean="0"/>
              <a:t> </a:t>
            </a:r>
            <a:r>
              <a:rPr lang="en-US" dirty="0" err="1" smtClean="0"/>
              <a:t>galerija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r-Latn-CS" sz="1800" dirty="0" smtClean="0">
                <a:latin typeface="Calibri" pitchFamily="34" charset="0"/>
              </a:rPr>
              <a:t>2015. godine donosi se kontroverzna odluka o bijenalnom održavanju i 2016. organizuje se 56. oktobarski salon</a:t>
            </a:r>
            <a:r>
              <a:rPr lang="sr-Latn-RS" sz="1800" dirty="0" smtClean="0">
                <a:latin typeface="Calibri" pitchFamily="34" charset="0"/>
              </a:rPr>
              <a:t> (umetnički direktor David Elliott)</a:t>
            </a:r>
          </a:p>
          <a:p>
            <a:pPr>
              <a:lnSpc>
                <a:spcPct val="120000"/>
              </a:lnSpc>
            </a:pPr>
            <a:r>
              <a:rPr lang="sr-Latn-RS" sz="1800" dirty="0" smtClean="0">
                <a:latin typeface="Calibri" pitchFamily="34" charset="0"/>
              </a:rPr>
              <a:t>2018. godine otvoren 57. oktobarski salon čiji su umetnički direktori bili kustoski tim Gunnar i Danielle Kvaran čiji je </a:t>
            </a:r>
            <a:r>
              <a:rPr lang="en-US" sz="1800" dirty="0" err="1" smtClean="0">
                <a:latin typeface="Calibri" pitchFamily="34" charset="0"/>
              </a:rPr>
              <a:t>koncept</a:t>
            </a:r>
            <a:r>
              <a:rPr lang="sr-Latn-RS" sz="1800" dirty="0" smtClean="0">
                <a:latin typeface="Calibri" pitchFamily="34" charset="0"/>
              </a:rPr>
              <a:t> bio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zasnovan</a:t>
            </a:r>
            <a:r>
              <a:rPr lang="en-US" sz="1800" dirty="0" smtClean="0">
                <a:latin typeface="Calibri" pitchFamily="34" charset="0"/>
              </a:rPr>
              <a:t> je </a:t>
            </a:r>
            <a:r>
              <a:rPr lang="en-US" sz="1800" dirty="0" err="1" smtClean="0">
                <a:latin typeface="Calibri" pitchFamily="34" charset="0"/>
              </a:rPr>
              <a:t>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zastarelim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tezama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metodama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prakse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bez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ikakve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kritičke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svesti</a:t>
            </a:r>
            <a:r>
              <a:rPr lang="en-US" sz="1800" dirty="0" smtClean="0">
                <a:latin typeface="Calibri" pitchFamily="34" charset="0"/>
              </a:rPr>
              <a:t> o </a:t>
            </a:r>
            <a:r>
              <a:rPr lang="en-US" sz="1800" dirty="0" err="1" smtClean="0">
                <a:latin typeface="Calibri" pitchFamily="34" charset="0"/>
              </a:rPr>
              <a:t>savremenoj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društvenoj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političkoj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situaciji</a:t>
            </a:r>
            <a:r>
              <a:rPr lang="sr-Latn-RS" sz="1800" dirty="0" smtClean="0">
                <a:latin typeface="Calibri" pitchFamily="34" charset="0"/>
              </a:rPr>
              <a:t> i svesti o potencijalnosti savremene umetnosti da kritički preispituje svoje mesto u savremenom svetu,  sajamski postavljeno, bez ikakvih kustoskih objašnjenja u prostoru, sa opštim i naivnim i netačnim opisima i tezama u tekstualnom prilogu u pratećem katalogu,  kompromitovana izborom  umentika starije, etablirane generacije sa radovima koji nisu recentni i kompromitovana  promocijom  stranih i domaćih privatnih galerija o trošku gradskog i republičkog budžeta,  kao i kolonizatorskim odnosom prema lokalnim specifičnostima od kojih je najozbiljnije posledice ima  medijska prezentacija Oktobarskog salona  u svetu kao Beogradskog bijenala čime se direktno briše tradicija duga 58 godina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2.gstatic.com/images?q=tbn:ANd9GcTcxXKUupcgYw8XCfETrreAGOk5dWFjzf5aVEQPvUhAQRXoRX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5115560" cy="4038600"/>
          </a:xfrm>
          <a:prstGeom prst="rect">
            <a:avLst/>
          </a:prstGeom>
          <a:noFill/>
        </p:spPr>
      </p:pic>
      <p:pic>
        <p:nvPicPr>
          <p:cNvPr id="16388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"/>
            <a:ext cx="3146323" cy="2438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228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4</a:t>
            </a:r>
            <a:r>
              <a:rPr lang="sr-Latn-CS" b="1" dirty="0" smtClean="0"/>
              <a:t>5. oktobarski salon (2004)</a:t>
            </a:r>
            <a:r>
              <a:rPr lang="en-US" dirty="0" smtClean="0"/>
              <a:t>- </a:t>
            </a:r>
            <a:r>
              <a:rPr lang="sr-Latn-CS" dirty="0" smtClean="0"/>
              <a:t>istovremeno 1. internacionalni OS ‘Kontinentalni dorulak’</a:t>
            </a:r>
            <a:r>
              <a:rPr lang="en-US" dirty="0" smtClean="0"/>
              <a:t> </a:t>
            </a:r>
            <a:r>
              <a:rPr lang="sr-Latn-CS" dirty="0" smtClean="0"/>
              <a:t>(</a:t>
            </a:r>
            <a:r>
              <a:rPr lang="en-US" b="1" dirty="0" smtClean="0"/>
              <a:t>‘The Continental Breakfast’</a:t>
            </a:r>
            <a:r>
              <a:rPr lang="sr-Latn-CS" b="1" dirty="0" smtClean="0"/>
              <a:t>) </a:t>
            </a:r>
            <a:r>
              <a:rPr lang="sr-Latn-CS" dirty="0" smtClean="0"/>
              <a:t>umetnički direktor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Rottenberg</a:t>
            </a:r>
            <a:endParaRPr lang="sr-Latn-CS" dirty="0" smtClean="0"/>
          </a:p>
          <a:p>
            <a:r>
              <a:rPr lang="sr-Latn-CS" dirty="0" smtClean="0"/>
              <a:t>Prostori: konvencionalni i nekonvencionalni poput Beogradskog javnog kupatila i Astronomskog društva </a:t>
            </a:r>
            <a:r>
              <a:rPr lang="en-US" dirty="0" err="1" smtClean="0"/>
              <a:t>Rudjer</a:t>
            </a:r>
            <a:r>
              <a:rPr lang="en-US" dirty="0" smtClean="0"/>
              <a:t> </a:t>
            </a:r>
            <a:r>
              <a:rPr lang="en-US" dirty="0" err="1" smtClean="0"/>
              <a:t>Bošković</a:t>
            </a:r>
            <a:r>
              <a:rPr lang="en-US" dirty="0" smtClean="0"/>
              <a:t> – Planetarium</a:t>
            </a:r>
            <a:endParaRPr lang="sr-Latn-C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715000" y="2971800"/>
            <a:ext cx="32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Beogradsko javno kupatilo, Cara Dušana</a:t>
            </a:r>
          </a:p>
          <a:p>
            <a:r>
              <a:rPr lang="sr-Latn-CS" dirty="0" smtClean="0"/>
              <a:t>Više od jedne decenije ovaj prostor je smatran kao potencijalni prostor za kulturne događaje i povremeno je bilo korišćeno kao izlagački prostor u okviru Oktobarskog salona</a:t>
            </a:r>
            <a:r>
              <a:rPr lang="en-GB" dirty="0" smtClean="0"/>
              <a:t>.</a:t>
            </a:r>
            <a:endParaRPr lang="sr-Latn-C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228600"/>
            <a:ext cx="4114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r-Latn-CS" sz="1600" dirty="0" smtClean="0">
                <a:latin typeface="Arial" pitchFamily="34" charset="0"/>
                <a:cs typeface="Arial" pitchFamily="34" charset="0"/>
              </a:rPr>
              <a:t>Najverovatnije je nastalo na temeljima Malog amama, koji se pominje u turskim popisima iz 1728. i kao i u jednoj belešci posle 1739. godine. Mali amam verovatno srušen oko 1880. kada je vršena regulacija Dušanove ulice. Ovaj amam je kao zakupac, pred odlazak Turaka iz Beograda, držao Rista Simić, u periodu od 1865. do 1867. godine, a već sledeće godine ga pod zakup uzima kafedžija Đorđe Naumović. </a:t>
            </a:r>
          </a:p>
          <a:p>
            <a:pPr marL="342900" indent="-342900">
              <a:buAutoNum type="arabicPeriod"/>
            </a:pPr>
            <a:endParaRPr lang="sr-Latn-C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sr-Latn-CS" sz="1600" dirty="0" smtClean="0">
                <a:latin typeface="Arial" pitchFamily="34" charset="0"/>
                <a:cs typeface="Arial" pitchFamily="34" charset="0"/>
              </a:rPr>
              <a:t>Javno kupatilo je krajem 19. veka bilo izgrađeno i njega u zakup uzimaju čuveni bogataši, braća Krsmanovići, koji u njegovo uređenje ulažu veliko bogatstvo, što je uticalo da cena kupanja u ovom kupatilu bude visoka.</a:t>
            </a:r>
          </a:p>
          <a:p>
            <a:pPr marL="342900" indent="-342900">
              <a:buAutoNum type="arabicPeriod"/>
            </a:pPr>
            <a:endParaRPr lang="sr-Latn-C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sr-Latn-CS" sz="1600" dirty="0" smtClean="0">
                <a:latin typeface="Arial" pitchFamily="34" charset="0"/>
                <a:cs typeface="Arial" pitchFamily="34" charset="0"/>
              </a:rPr>
              <a:t>Današnji izgled Javno kupatilo dobija 30-ih godina prošlog veka;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s tim što je posle Prvog svetskog rata sagrađen i plivački bazen dužine 25 metara koji je danas pretvoren u magacin prodavnice auto delova uz samo kupatilo.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encrypted-tbn2.gstatic.com/images?q=tbn:ANd9GcTcxXKUupcgYw8XCfETrreAGOk5dWFjzf5aVEQPvUhAQRXoRX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632960" cy="3657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457200"/>
            <a:ext cx="413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dirty="0" smtClean="0"/>
              <a:t>Duga istorija Beogradskog javnog kupatila: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352800" cy="690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114800" y="4876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 smtClean="0"/>
              <a:t>Otvorena</a:t>
            </a:r>
            <a:r>
              <a:rPr lang="en-US" i="1" dirty="0" smtClean="0"/>
              <a:t> pita – </a:t>
            </a:r>
            <a:r>
              <a:rPr lang="en-US" i="1" dirty="0" err="1" smtClean="0"/>
              <a:t>Açik</a:t>
            </a:r>
            <a:r>
              <a:rPr lang="en-US" i="1" dirty="0" smtClean="0"/>
              <a:t> pita</a:t>
            </a:r>
            <a:r>
              <a:rPr lang="en-US" dirty="0" smtClean="0"/>
              <a:t> (Open pie) by </a:t>
            </a:r>
            <a:r>
              <a:rPr lang="en-US" dirty="0" err="1" smtClean="0"/>
              <a:t>Jelica</a:t>
            </a:r>
            <a:r>
              <a:rPr lang="en-US" dirty="0" smtClean="0"/>
              <a:t> </a:t>
            </a:r>
            <a:r>
              <a:rPr lang="en-US" dirty="0" err="1" smtClean="0"/>
              <a:t>Radovanović</a:t>
            </a:r>
            <a:r>
              <a:rPr lang="en-US" dirty="0" smtClean="0"/>
              <a:t> and </a:t>
            </a:r>
            <a:r>
              <a:rPr lang="en-US" dirty="0" err="1" smtClean="0"/>
              <a:t>Dejan</a:t>
            </a:r>
            <a:r>
              <a:rPr lang="en-US" dirty="0" smtClean="0"/>
              <a:t> </a:t>
            </a:r>
            <a:r>
              <a:rPr lang="en-US" dirty="0" err="1" smtClean="0"/>
              <a:t>Andjelković</a:t>
            </a:r>
            <a:r>
              <a:rPr lang="en-US" dirty="0" smtClean="0"/>
              <a:t> </a:t>
            </a:r>
            <a:r>
              <a:rPr lang="sr-Latn-CS" dirty="0" smtClean="0"/>
              <a:t>(2004)</a:t>
            </a:r>
          </a:p>
          <a:p>
            <a:r>
              <a:rPr lang="en-US" dirty="0" smtClean="0"/>
              <a:t>Belgrade public Bath</a:t>
            </a:r>
            <a:endParaRPr lang="sr-Latn-CS" dirty="0" smtClean="0"/>
          </a:p>
          <a:p>
            <a:r>
              <a:rPr lang="en-US" dirty="0" smtClean="0"/>
              <a:t>The 45</a:t>
            </a:r>
            <a:r>
              <a:rPr lang="en-US" baseline="30000" dirty="0" smtClean="0"/>
              <a:t>th</a:t>
            </a:r>
            <a:r>
              <a:rPr lang="en-US" dirty="0" smtClean="0"/>
              <a:t> October Salon </a:t>
            </a:r>
            <a:r>
              <a:rPr lang="sr-Latn-CS" dirty="0" smtClean="0"/>
              <a:t>(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International October Salon</a:t>
            </a:r>
            <a:r>
              <a:rPr lang="sr-Latn-CS" dirty="0" smtClean="0"/>
              <a:t>)</a:t>
            </a:r>
            <a:r>
              <a:rPr lang="en-US" dirty="0" smtClean="0"/>
              <a:t> ‘The Continental Breakfast’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seecult.org/files/magac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3556000" cy="2667000"/>
          </a:xfrm>
          <a:prstGeom prst="rect">
            <a:avLst/>
          </a:prstGeom>
          <a:noFill/>
        </p:spPr>
      </p:pic>
      <p:pic>
        <p:nvPicPr>
          <p:cNvPr id="40964" name="Picture 4" descr="http://www.nadlanu.com/upload/thumbs/archive/Uploads/Logos01/Magacin--2-59666-1-2_220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57648"/>
            <a:ext cx="3733800" cy="28003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95800" y="4267200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Glavni cilj bio da se nađe prostor koji je svojom istorijom, pozicijom, arhitekturom i dr kriterijumima atraktivan, postojeći ali ne više u funkciji i koji bi kao takav bio transformisan u novi prostor za izlaganje savremene umetnosti i to u okviru najprestižnije domaće art manifestacije (dogovorom između Grada i KCB-a)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1000" y="304800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Magacin </a:t>
            </a:r>
            <a:r>
              <a:rPr lang="en-US" dirty="0" smtClean="0"/>
              <a:t>NOLIT</a:t>
            </a:r>
            <a:r>
              <a:rPr lang="sr-Latn-C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Kraljevića</a:t>
            </a:r>
            <a:r>
              <a:rPr lang="en-US" dirty="0" smtClean="0"/>
              <a:t> </a:t>
            </a:r>
            <a:r>
              <a:rPr lang="en-US" dirty="0" err="1" smtClean="0"/>
              <a:t>Marka</a:t>
            </a:r>
            <a:r>
              <a:rPr lang="sr-Latn-CS" dirty="0" smtClean="0"/>
              <a:t>: prvi put korišćen kao galerijski prostor u okolnostima</a:t>
            </a:r>
            <a:r>
              <a:rPr lang="en-US" dirty="0" smtClean="0"/>
              <a:t> 47</a:t>
            </a:r>
            <a:r>
              <a:rPr lang="sr-Latn-CS" dirty="0" smtClean="0"/>
              <a:t>.</a:t>
            </a:r>
            <a:r>
              <a:rPr lang="en-US" dirty="0" smtClean="0"/>
              <a:t> </a:t>
            </a:r>
            <a:r>
              <a:rPr lang="sr-Latn-CS" dirty="0" smtClean="0"/>
              <a:t>Oktobarskog salona</a:t>
            </a:r>
            <a:r>
              <a:rPr lang="sr-Latn-CS" b="1" dirty="0" smtClean="0"/>
              <a:t> ‘Umetnost, život, konfuzija’</a:t>
            </a:r>
            <a:r>
              <a:rPr lang="en-US" dirty="0" smtClean="0"/>
              <a:t> </a:t>
            </a:r>
            <a:r>
              <a:rPr lang="sr-Latn-CS" dirty="0" smtClean="0"/>
              <a:t>(</a:t>
            </a:r>
            <a:r>
              <a:rPr lang="en-US" b="1" dirty="0" smtClean="0"/>
              <a:t>‘Art, Life and Confusion’</a:t>
            </a:r>
            <a:r>
              <a:rPr lang="sr-Latn-CS" b="1" dirty="0" smtClean="0"/>
              <a:t>)</a:t>
            </a:r>
            <a:r>
              <a:rPr lang="en-US" b="1" dirty="0" smtClean="0"/>
              <a:t> </a:t>
            </a:r>
            <a:r>
              <a:rPr lang="sr-Latn-CS" dirty="0" smtClean="0"/>
              <a:t>2006, umetnički direktor</a:t>
            </a:r>
            <a:r>
              <a:rPr lang="sr-Latn-CS" b="1" dirty="0" smtClean="0"/>
              <a:t> </a:t>
            </a:r>
            <a:r>
              <a:rPr lang="en-US" dirty="0" smtClean="0"/>
              <a:t>René Block</a:t>
            </a:r>
            <a:r>
              <a:rPr lang="sr-Latn-CS" dirty="0" smtClean="0"/>
              <a:t>, kustos</a:t>
            </a:r>
            <a:r>
              <a:rPr lang="en-US" dirty="0" smtClean="0"/>
              <a:t> Barbara Heinrich</a:t>
            </a:r>
            <a:endParaRPr lang="sr-Latn-CS" dirty="0" smtClean="0"/>
          </a:p>
          <a:p>
            <a:r>
              <a:rPr lang="sr-Latn-CS" dirty="0" smtClean="0"/>
              <a:t>(Izlagačka mesta: konvencionalna i nekonvencionalna)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proartorg.com/scheme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97064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0" y="381000"/>
            <a:ext cx="243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50</a:t>
            </a:r>
            <a:r>
              <a:rPr lang="sr-Latn-CS" b="1" dirty="0" smtClean="0"/>
              <a:t>.</a:t>
            </a:r>
            <a:r>
              <a:rPr lang="en-US" b="1" dirty="0" smtClean="0"/>
              <a:t> </a:t>
            </a:r>
            <a:r>
              <a:rPr lang="sr-Latn-CS" b="1" dirty="0" smtClean="0"/>
              <a:t>Oktobarski salon ‘Okolnosti’</a:t>
            </a:r>
            <a:r>
              <a:rPr lang="en-US" b="1" dirty="0" smtClean="0"/>
              <a:t> </a:t>
            </a:r>
            <a:r>
              <a:rPr lang="sr-Latn-CS" b="1" dirty="0" smtClean="0"/>
              <a:t>(</a:t>
            </a:r>
            <a:r>
              <a:rPr lang="en-US" b="1" dirty="0" smtClean="0"/>
              <a:t>‘Circumstance’</a:t>
            </a:r>
            <a:r>
              <a:rPr lang="sr-Latn-CS" b="1" dirty="0" smtClean="0"/>
              <a:t>)</a:t>
            </a:r>
          </a:p>
          <a:p>
            <a:r>
              <a:rPr lang="sr-Latn-CS" b="1" dirty="0" smtClean="0"/>
              <a:t>2009, umetnički direktor BranIslava Anđelković</a:t>
            </a:r>
            <a:endParaRPr lang="en-US" b="1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48400" y="2209800"/>
            <a:ext cx="2743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dirty="0" smtClean="0">
                <a:ea typeface="Times New Roman" pitchFamily="18" charset="0"/>
                <a:cs typeface="Tahoma" pitchFamily="34" charset="0"/>
              </a:rPr>
              <a:t>Izložbeni prostori: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dirty="0" smtClean="0">
                <a:ea typeface="Times New Roman" pitchFamily="18" charset="0"/>
                <a:cs typeface="Tahoma" pitchFamily="34" charset="0"/>
              </a:rPr>
              <a:t>Muzej “25. maj” 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Latn-CS" dirty="0" smtClean="0">
                <a:ea typeface="Times New Roman" pitchFamily="18" charset="0"/>
                <a:cs typeface="Tahoma" pitchFamily="34" charset="0"/>
              </a:rPr>
              <a:t> sredstva javnog gradskog transporta</a:t>
            </a:r>
            <a:r>
              <a:rPr lang="en-US" dirty="0" smtClean="0">
                <a:ea typeface="Times New Roman" pitchFamily="18" charset="0"/>
                <a:cs typeface="Tahoma" pitchFamily="34" charset="0"/>
              </a:rPr>
              <a:t> (tram</a:t>
            </a:r>
            <a:r>
              <a:rPr lang="sr-Latn-CS" dirty="0" smtClean="0">
                <a:ea typeface="Times New Roman" pitchFamily="18" charset="0"/>
                <a:cs typeface="Tahoma" pitchFamily="34" charset="0"/>
              </a:rPr>
              <a:t>vaj br</a:t>
            </a:r>
            <a:r>
              <a:rPr lang="en-US" dirty="0" smtClean="0">
                <a:ea typeface="Times New Roman" pitchFamily="18" charset="0"/>
                <a:cs typeface="Tahoma" pitchFamily="34" charset="0"/>
              </a:rPr>
              <a:t> 10 </a:t>
            </a:r>
            <a:r>
              <a:rPr lang="sr-Latn-CS" dirty="0" smtClean="0">
                <a:ea typeface="Times New Roman" pitchFamily="18" charset="0"/>
                <a:cs typeface="Tahoma" pitchFamily="34" charset="0"/>
              </a:rPr>
              <a:t>i trolejbus</a:t>
            </a:r>
            <a:r>
              <a:rPr lang="en-US" dirty="0" smtClean="0">
                <a:ea typeface="Times New Roman" pitchFamily="18" charset="0"/>
                <a:cs typeface="Tahoma" pitchFamily="34" charset="0"/>
              </a:rPr>
              <a:t> </a:t>
            </a:r>
            <a:r>
              <a:rPr lang="sr-Latn-CS" dirty="0" smtClean="0">
                <a:ea typeface="Times New Roman" pitchFamily="18" charset="0"/>
                <a:cs typeface="Tahoma" pitchFamily="34" charset="0"/>
              </a:rPr>
              <a:t>br</a:t>
            </a:r>
            <a:r>
              <a:rPr lang="en-US" dirty="0" smtClean="0">
                <a:ea typeface="Times New Roman" pitchFamily="18" charset="0"/>
                <a:cs typeface="Tahoma" pitchFamily="34" charset="0"/>
              </a:rPr>
              <a:t> 41), </a:t>
            </a:r>
            <a:endParaRPr lang="sr-Latn-CS" dirty="0" smtClean="0">
              <a:ea typeface="Times New Roman" pitchFamily="18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Latn-CS" dirty="0" smtClean="0">
                <a:ea typeface="Times New Roman" pitchFamily="18" charset="0"/>
                <a:cs typeface="Tahoma" pitchFamily="34" charset="0"/>
              </a:rPr>
              <a:t> Javna garaža u Masarikovoj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Latn-CS" i="1" dirty="0" smtClean="0">
                <a:ea typeface="Times New Roman" pitchFamily="18" charset="0"/>
                <a:cs typeface="Tahoma" pitchFamily="34" charset="0"/>
              </a:rPr>
              <a:t> </a:t>
            </a:r>
            <a:r>
              <a:rPr lang="en-US" i="1" dirty="0" err="1" smtClean="0">
                <a:ea typeface="Times New Roman" pitchFamily="18" charset="0"/>
                <a:cs typeface="Tahoma" pitchFamily="34" charset="0"/>
              </a:rPr>
              <a:t>Kunsthistorische</a:t>
            </a:r>
            <a:r>
              <a:rPr lang="en-US" i="1" dirty="0" smtClean="0">
                <a:ea typeface="Times New Roman" pitchFamily="18" charset="0"/>
                <a:cs typeface="Tahoma" pitchFamily="34" charset="0"/>
              </a:rPr>
              <a:t> Mausoleum</a:t>
            </a:r>
            <a:r>
              <a:rPr lang="en-US" dirty="0" smtClean="0">
                <a:ea typeface="Times New Roman" pitchFamily="18" charset="0"/>
                <a:cs typeface="Tahoma" pitchFamily="34" charset="0"/>
              </a:rPr>
              <a:t> </a:t>
            </a:r>
            <a:r>
              <a:rPr lang="sr-Latn-CS" dirty="0" smtClean="0">
                <a:ea typeface="Times New Roman" pitchFamily="18" charset="0"/>
                <a:cs typeface="Tahoma" pitchFamily="34" charset="0"/>
              </a:rPr>
              <a:t>u ulici</a:t>
            </a:r>
            <a:r>
              <a:rPr lang="en-US" dirty="0" smtClean="0"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Tahoma" pitchFamily="34" charset="0"/>
              </a:rPr>
              <a:t>Braće</a:t>
            </a:r>
            <a:r>
              <a:rPr lang="en-US" dirty="0" smtClean="0"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Tahoma" pitchFamily="34" charset="0"/>
              </a:rPr>
              <a:t>Radovanovića</a:t>
            </a:r>
            <a:r>
              <a:rPr lang="en-US" dirty="0" smtClean="0">
                <a:ea typeface="Times New Roman" pitchFamily="18" charset="0"/>
                <a:cs typeface="Tahoma" pitchFamily="34" charset="0"/>
              </a:rPr>
              <a:t> (</a:t>
            </a:r>
            <a:r>
              <a:rPr lang="en-US" dirty="0" err="1" smtClean="0">
                <a:ea typeface="Times New Roman" pitchFamily="18" charset="0"/>
                <a:cs typeface="Tahoma" pitchFamily="34" charset="0"/>
              </a:rPr>
              <a:t>proje</a:t>
            </a:r>
            <a:r>
              <a:rPr lang="sr-Latn-CS" dirty="0" smtClean="0">
                <a:ea typeface="Times New Roman" pitchFamily="18" charset="0"/>
                <a:cs typeface="Tahoma" pitchFamily="34" charset="0"/>
              </a:rPr>
              <a:t>kat u privatnom prostoru anonimnog umetnika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ea typeface="Times New Roman" pitchFamily="18" charset="0"/>
                <a:cs typeface="Tahoma" pitchFamily="34" charset="0"/>
              </a:rPr>
              <a:t> TV </a:t>
            </a:r>
            <a:r>
              <a:rPr lang="sr-Latn-CS" dirty="0" smtClean="0">
                <a:ea typeface="Times New Roman" pitchFamily="18" charset="0"/>
                <a:cs typeface="Tahoma" pitchFamily="34" charset="0"/>
              </a:rPr>
              <a:t>mreže</a:t>
            </a:r>
            <a:r>
              <a:rPr lang="en-US" dirty="0" smtClean="0">
                <a:ea typeface="Times New Roman" pitchFamily="18" charset="0"/>
                <a:cs typeface="Tahoma" pitchFamily="34" charset="0"/>
              </a:rPr>
              <a:t>: RTS </a:t>
            </a:r>
            <a:r>
              <a:rPr lang="sr-Latn-CS" dirty="0" smtClean="0">
                <a:ea typeface="Times New Roman" pitchFamily="18" charset="0"/>
                <a:cs typeface="Tahoma" pitchFamily="34" charset="0"/>
              </a:rPr>
              <a:t>i</a:t>
            </a:r>
            <a:r>
              <a:rPr lang="en-US" dirty="0" smtClean="0">
                <a:ea typeface="Times New Roman" pitchFamily="18" charset="0"/>
                <a:cs typeface="Tahoma" pitchFamily="34" charset="0"/>
              </a:rPr>
              <a:t> Fox TV </a:t>
            </a:r>
            <a:endParaRPr lang="en-US" sz="1400" dirty="0" smtClean="0"/>
          </a:p>
        </p:txBody>
      </p:sp>
      <p:pic>
        <p:nvPicPr>
          <p:cNvPr id="17410" name="Picture 2" descr="http://www.kcb.org.rs/Media/User/standard_633912729065304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4572000" cy="2324101"/>
          </a:xfrm>
          <a:prstGeom prst="rect">
            <a:avLst/>
          </a:prstGeom>
          <a:noFill/>
        </p:spPr>
      </p:pic>
      <p:pic>
        <p:nvPicPr>
          <p:cNvPr id="10" name="Picture 9" descr="http://kcb.org.rs/Media/User/standard_6339031756627729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4876798" cy="2438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1000" y="2514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err="1" smtClean="0"/>
              <a:t>Darinke</a:t>
            </a:r>
            <a:r>
              <a:rPr lang="en-US" dirty="0" smtClean="0"/>
              <a:t> Pop </a:t>
            </a:r>
            <a:r>
              <a:rPr lang="en-US" dirty="0" err="1" smtClean="0"/>
              <a:t>Mitić</a:t>
            </a:r>
            <a:r>
              <a:rPr lang="en-US" dirty="0" smtClean="0"/>
              <a:t> u </a:t>
            </a:r>
            <a:r>
              <a:rPr lang="en-US" dirty="0" err="1" smtClean="0"/>
              <a:t>prostoru</a:t>
            </a:r>
            <a:r>
              <a:rPr lang="en-US" dirty="0" smtClean="0"/>
              <a:t> </a:t>
            </a:r>
            <a:r>
              <a:rPr lang="en-US" dirty="0" err="1" smtClean="0"/>
              <a:t>Javne</a:t>
            </a:r>
            <a:r>
              <a:rPr lang="en-US" dirty="0" smtClean="0"/>
              <a:t> </a:t>
            </a:r>
            <a:r>
              <a:rPr lang="en-US" dirty="0" err="1" smtClean="0"/>
              <a:t>garaže</a:t>
            </a:r>
            <a:r>
              <a:rPr lang="en-US" dirty="0" smtClean="0"/>
              <a:t> u </a:t>
            </a:r>
            <a:r>
              <a:rPr lang="en-US" dirty="0" err="1" smtClean="0"/>
              <a:t>Masarikovoj</a:t>
            </a:r>
            <a:r>
              <a:rPr lang="en-US" dirty="0" smtClean="0"/>
              <a:t> </a:t>
            </a:r>
            <a:r>
              <a:rPr lang="en-US" dirty="0" err="1" smtClean="0"/>
              <a:t>ulic</a:t>
            </a:r>
            <a:r>
              <a:rPr lang="sr-Latn-CS" dirty="0" smtClean="0"/>
              <a:t>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" y="59436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Dragoljub Raša Todosijević</a:t>
            </a:r>
          </a:p>
          <a:p>
            <a:r>
              <a:rPr lang="sr-Latn-CS" dirty="0" smtClean="0"/>
              <a:t>Artist as a prophet: </a:t>
            </a:r>
            <a:r>
              <a:rPr lang="en-US" i="1" dirty="0" smtClean="0"/>
              <a:t>Tomorrow is Monday</a:t>
            </a:r>
            <a:r>
              <a:rPr lang="en-US" dirty="0" smtClean="0"/>
              <a:t>, 2009, </a:t>
            </a:r>
            <a:r>
              <a:rPr lang="sr-Latn-CS" dirty="0" smtClean="0"/>
              <a:t>tramvaj br10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1467</Words>
  <Application>Microsoft Office PowerPoint</Application>
  <PresentationFormat>On-screen Show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kratka hronologija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kratka hronologija</dc:title>
  <dc:creator>User</dc:creator>
  <cp:lastModifiedBy>User</cp:lastModifiedBy>
  <cp:revision>24</cp:revision>
  <dcterms:created xsi:type="dcterms:W3CDTF">2019-05-20T08:38:17Z</dcterms:created>
  <dcterms:modified xsi:type="dcterms:W3CDTF">2020-05-18T13:07:31Z</dcterms:modified>
</cp:coreProperties>
</file>