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57" r:id="rId5"/>
    <p:sldId id="264" r:id="rId6"/>
    <p:sldId id="261" r:id="rId7"/>
    <p:sldId id="263" r:id="rId8"/>
    <p:sldId id="262" r:id="rId9"/>
    <p:sldId id="258"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2978373-B747-4AE8-A90D-8181D036B2DD}" type="datetimeFigureOut">
              <a:rPr lang="en-US" smtClean="0"/>
              <a:t>4/20/2020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246279A-9625-44A7-96DE-49A2D168BD7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978373-B747-4AE8-A90D-8181D036B2DD}"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6279A-9625-44A7-96DE-49A2D168BD7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2978373-B747-4AE8-A90D-8181D036B2DD}" type="datetimeFigureOut">
              <a:rPr lang="en-US" smtClean="0"/>
              <a:t>4/20/2020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246279A-9625-44A7-96DE-49A2D168BD7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2978373-B747-4AE8-A90D-8181D036B2DD}"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246279A-9625-44A7-96DE-49A2D168BD7B}"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2978373-B747-4AE8-A90D-8181D036B2DD}" type="datetimeFigureOut">
              <a:rPr lang="en-US" smtClean="0"/>
              <a:t>4/20/2020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246279A-9625-44A7-96DE-49A2D168BD7B}"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2978373-B747-4AE8-A90D-8181D036B2DD}" type="datetimeFigureOut">
              <a:rPr lang="en-US" smtClean="0"/>
              <a:t>4/20/2020</a:t>
            </a:fld>
            <a:endParaRPr lang="en-US"/>
          </a:p>
        </p:txBody>
      </p:sp>
      <p:sp>
        <p:nvSpPr>
          <p:cNvPr id="10" name="Slide Number Placeholder 9"/>
          <p:cNvSpPr>
            <a:spLocks noGrp="1"/>
          </p:cNvSpPr>
          <p:nvPr>
            <p:ph type="sldNum" sz="quarter" idx="16"/>
          </p:nvPr>
        </p:nvSpPr>
        <p:spPr/>
        <p:txBody>
          <a:bodyPr rtlCol="0"/>
          <a:lstStyle/>
          <a:p>
            <a:fld id="{F246279A-9625-44A7-96DE-49A2D168BD7B}"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2978373-B747-4AE8-A90D-8181D036B2DD}" type="datetimeFigureOut">
              <a:rPr lang="en-US" smtClean="0"/>
              <a:t>4/20/2020</a:t>
            </a:fld>
            <a:endParaRPr lang="en-US"/>
          </a:p>
        </p:txBody>
      </p:sp>
      <p:sp>
        <p:nvSpPr>
          <p:cNvPr id="12" name="Slide Number Placeholder 11"/>
          <p:cNvSpPr>
            <a:spLocks noGrp="1"/>
          </p:cNvSpPr>
          <p:nvPr>
            <p:ph type="sldNum" sz="quarter" idx="16"/>
          </p:nvPr>
        </p:nvSpPr>
        <p:spPr/>
        <p:txBody>
          <a:bodyPr rtlCol="0"/>
          <a:lstStyle/>
          <a:p>
            <a:fld id="{F246279A-9625-44A7-96DE-49A2D168BD7B}"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2978373-B747-4AE8-A90D-8181D036B2DD}" type="datetimeFigureOut">
              <a:rPr lang="en-US" smtClean="0"/>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246279A-9625-44A7-96DE-49A2D168BD7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78373-B747-4AE8-A90D-8181D036B2DD}" type="datetimeFigureOut">
              <a:rPr lang="en-US" smtClean="0"/>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246279A-9625-44A7-96DE-49A2D168BD7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2978373-B747-4AE8-A90D-8181D036B2DD}"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246279A-9625-44A7-96DE-49A2D168BD7B}"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2978373-B747-4AE8-A90D-8181D036B2DD}" type="datetimeFigureOut">
              <a:rPr lang="en-US" smtClean="0"/>
              <a:t>4/20/2020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246279A-9625-44A7-96DE-49A2D168BD7B}"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2978373-B747-4AE8-A90D-8181D036B2DD}" type="datetimeFigureOut">
              <a:rPr lang="en-US" smtClean="0"/>
              <a:t>4/20/2020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246279A-9625-44A7-96DE-49A2D168BD7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000" dirty="0" smtClean="0"/>
              <a:t>Op</a:t>
            </a:r>
            <a:r>
              <a:rPr lang="sr-Latn-CS" sz="2000" dirty="0" smtClean="0"/>
              <a:t>šta istorija umetnosti srednjeg veka</a:t>
            </a:r>
            <a:br>
              <a:rPr lang="sr-Latn-CS" sz="2000" dirty="0" smtClean="0"/>
            </a:br>
            <a:r>
              <a:rPr lang="sr-Latn-CS" sz="2000" dirty="0" smtClean="0"/>
              <a:t/>
            </a:r>
            <a:br>
              <a:rPr lang="sr-Latn-CS" sz="2000" dirty="0" smtClean="0"/>
            </a:br>
            <a:r>
              <a:rPr lang="sr-Latn-CS" sz="2000" dirty="0" smtClean="0"/>
              <a:t/>
            </a:r>
            <a:br>
              <a:rPr lang="sr-Latn-CS" sz="2000" dirty="0" smtClean="0"/>
            </a:br>
            <a:r>
              <a:rPr lang="sr-Latn-CS" sz="3200" dirty="0" smtClean="0"/>
              <a:t>gotika u španiji</a:t>
            </a:r>
            <a:endParaRPr lang="en-US" sz="2000" dirty="0"/>
          </a:p>
        </p:txBody>
      </p:sp>
      <p:sp>
        <p:nvSpPr>
          <p:cNvPr id="3" name="Subtitle 2"/>
          <p:cNvSpPr>
            <a:spLocks noGrp="1"/>
          </p:cNvSpPr>
          <p:nvPr>
            <p:ph type="subTitle" idx="1"/>
          </p:nvPr>
        </p:nvSpPr>
        <p:spPr/>
        <p:txBody>
          <a:bodyPr/>
          <a:lstStyle/>
          <a:p>
            <a:r>
              <a:rPr lang="sr-Latn-CS" dirty="0" smtClean="0"/>
              <a:t>p</a:t>
            </a:r>
            <a:r>
              <a:rPr lang="sr-Latn-CS" dirty="0" smtClean="0"/>
              <a:t>rof. </a:t>
            </a:r>
            <a:r>
              <a:rPr lang="sr-Latn-CS" dirty="0" smtClean="0"/>
              <a:t>d</a:t>
            </a:r>
            <a:r>
              <a:rPr lang="sr-Latn-CS" dirty="0" smtClean="0"/>
              <a:t>r Jelena Erdeljan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ragosa san salvador el seo.jpg"/>
          <p:cNvPicPr>
            <a:picLocks noChangeAspect="1"/>
          </p:cNvPicPr>
          <p:nvPr/>
        </p:nvPicPr>
        <p:blipFill>
          <a:blip r:embed="rId2" cstate="print"/>
          <a:stretch>
            <a:fillRect/>
          </a:stretch>
        </p:blipFill>
        <p:spPr>
          <a:xfrm>
            <a:off x="1371600" y="280945"/>
            <a:ext cx="4177322" cy="6272255"/>
          </a:xfrm>
          <a:prstGeom prst="rect">
            <a:avLst/>
          </a:prstGeom>
        </p:spPr>
      </p:pic>
      <p:sp>
        <p:nvSpPr>
          <p:cNvPr id="3" name="TextBox 2"/>
          <p:cNvSpPr txBox="1"/>
          <p:nvPr/>
        </p:nvSpPr>
        <p:spPr>
          <a:xfrm>
            <a:off x="5638800" y="2743200"/>
            <a:ext cx="3276600" cy="923330"/>
          </a:xfrm>
          <a:prstGeom prst="rect">
            <a:avLst/>
          </a:prstGeom>
          <a:noFill/>
        </p:spPr>
        <p:txBody>
          <a:bodyPr wrap="square" rtlCol="0">
            <a:spAutoFit/>
          </a:bodyPr>
          <a:lstStyle/>
          <a:p>
            <a:r>
              <a:rPr lang="sr-Latn-CS" b="1" dirty="0" smtClean="0"/>
              <a:t>Saragosa (Zaragoza)</a:t>
            </a:r>
          </a:p>
          <a:p>
            <a:r>
              <a:rPr lang="sr-Latn-CS" b="1" dirty="0" smtClean="0"/>
              <a:t>Katedrala San Salvador</a:t>
            </a:r>
            <a:endParaRPr lang="en-US" b="1"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erijsko poluostrvo rekonkvista.jpg"/>
          <p:cNvPicPr>
            <a:picLocks noChangeAspect="1"/>
          </p:cNvPicPr>
          <p:nvPr/>
        </p:nvPicPr>
        <p:blipFill>
          <a:blip r:embed="rId2" cstate="print"/>
          <a:stretch>
            <a:fillRect/>
          </a:stretch>
        </p:blipFill>
        <p:spPr>
          <a:xfrm>
            <a:off x="381000" y="0"/>
            <a:ext cx="4064346" cy="6858000"/>
          </a:xfrm>
          <a:prstGeom prst="rect">
            <a:avLst/>
          </a:prstGeom>
        </p:spPr>
      </p:pic>
      <p:sp>
        <p:nvSpPr>
          <p:cNvPr id="3" name="TextBox 2"/>
          <p:cNvSpPr txBox="1"/>
          <p:nvPr/>
        </p:nvSpPr>
        <p:spPr>
          <a:xfrm>
            <a:off x="4648200" y="304800"/>
            <a:ext cx="4267200" cy="7017306"/>
          </a:xfrm>
          <a:prstGeom prst="rect">
            <a:avLst/>
          </a:prstGeom>
          <a:noFill/>
        </p:spPr>
        <p:txBody>
          <a:bodyPr wrap="square" rtlCol="0">
            <a:spAutoFit/>
          </a:bodyPr>
          <a:lstStyle/>
          <a:p>
            <a:r>
              <a:rPr lang="sr-Latn-CS" b="1" dirty="0" smtClean="0"/>
              <a:t>Iberijsko poluostrvo</a:t>
            </a:r>
            <a:r>
              <a:rPr lang="sr-Latn-CS" dirty="0" smtClean="0"/>
              <a:t> </a:t>
            </a:r>
          </a:p>
          <a:p>
            <a:r>
              <a:rPr lang="sr-Latn-CS" dirty="0" smtClean="0"/>
              <a:t>XI-XV vek</a:t>
            </a:r>
          </a:p>
          <a:p>
            <a:r>
              <a:rPr lang="sr-Latn-CS" dirty="0" smtClean="0"/>
              <a:t>Rekonkvista</a:t>
            </a:r>
          </a:p>
          <a:p>
            <a:endParaRPr lang="sr-Latn-CS" dirty="0"/>
          </a:p>
          <a:p>
            <a:pPr algn="just"/>
            <a:r>
              <a:rPr lang="sr-Latn-CS" dirty="0" smtClean="0"/>
              <a:t>Sa slabljenjem omajadske moći iscrpljene početkom XI veka unutar-kalifatskim sukobima, rekonkvista dobija poseban zamah sa podrškom koju papstvo pruža klinijevskom bratstvu u organizovanju vitezova a kasnije i pokretanju krstaških pohoda protiv Arabljana na Iberijskom poluostrvu. Papa Grgur VII i Inoćentije III posebno se ističu u tome. Crkvena organizacija na Iberijskom poluostrvu je u direktnom kontaktu sa Rimom. Tokom zrelog i poznog srednjeg veka vladari hrišćanskih kraljevina sa Iberijskog poluostrva učestvuju direktno u političkoj moći i vladaju delovima Apeninskog poluostrva. Primer toga je Pedro III kralj Aragona koji je nakon tzv. Sicilijanskog večenja zavladao južnom Italijom i Sicilijom, nekadašnjim teritorijama Kraljevine obeju Sicilija.</a:t>
            </a:r>
          </a:p>
          <a:p>
            <a:endParaRPr lang="sr-Latn-C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14400"/>
            <a:ext cx="8534400" cy="1754326"/>
          </a:xfrm>
          <a:prstGeom prst="rect">
            <a:avLst/>
          </a:prstGeom>
          <a:noFill/>
        </p:spPr>
        <p:txBody>
          <a:bodyPr wrap="square" rtlCol="0">
            <a:spAutoFit/>
          </a:bodyPr>
          <a:lstStyle/>
          <a:p>
            <a:pPr algn="just"/>
            <a:r>
              <a:rPr lang="sr-Latn-CS" dirty="0" smtClean="0"/>
              <a:t>Poslednje uporište Arabljana na Iberijskom poluostrvu bila je Granada sa palatom Alhambra koja je bila poslednji centar vlasti arabljanske, mavarske, dinastije Nasrida na jugu Španije. Godine 1492. rekonkvista je okončana pobedom i osvajanjem Granade od strane katoličkih kraljeva, Izabele i Ferdinanda, i pretvaranjem dvorskog kompleksa koji se razvijao od XIII veka u svoju rezidenciju u kojoj je, na primer, Kristofer Kolumbo zatražio kraljevski blagoslov i podršku za svoju plovidbu ka zapadu, kako se mislilo – ka Indiji.</a:t>
            </a:r>
            <a:endParaRPr lang="en-US" dirty="0"/>
          </a:p>
        </p:txBody>
      </p:sp>
      <p:pic>
        <p:nvPicPr>
          <p:cNvPr id="3" name="Picture 2" descr="Alhambra_evening_panorama_Mirador_San_Nicolas_sRGB-1.jpg"/>
          <p:cNvPicPr>
            <a:picLocks noChangeAspect="1"/>
          </p:cNvPicPr>
          <p:nvPr/>
        </p:nvPicPr>
        <p:blipFill>
          <a:blip r:embed="rId2" cstate="print"/>
          <a:stretch>
            <a:fillRect/>
          </a:stretch>
        </p:blipFill>
        <p:spPr>
          <a:xfrm>
            <a:off x="685800" y="3048000"/>
            <a:ext cx="7945767" cy="2209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99px-Gothic-cathedrals-spain.png"/>
          <p:cNvPicPr>
            <a:picLocks noChangeAspect="1"/>
          </p:cNvPicPr>
          <p:nvPr/>
        </p:nvPicPr>
        <p:blipFill>
          <a:blip r:embed="rId2" cstate="print"/>
          <a:stretch>
            <a:fillRect/>
          </a:stretch>
        </p:blipFill>
        <p:spPr>
          <a:xfrm>
            <a:off x="577215" y="0"/>
            <a:ext cx="7989570" cy="6858000"/>
          </a:xfrm>
          <a:prstGeom prst="rect">
            <a:avLst/>
          </a:prstGeom>
        </p:spPr>
      </p:pic>
      <p:sp>
        <p:nvSpPr>
          <p:cNvPr id="5" name="TextBox 4"/>
          <p:cNvSpPr txBox="1"/>
          <p:nvPr/>
        </p:nvSpPr>
        <p:spPr>
          <a:xfrm>
            <a:off x="228600" y="6096000"/>
            <a:ext cx="3124200" cy="369332"/>
          </a:xfrm>
          <a:prstGeom prst="rect">
            <a:avLst/>
          </a:prstGeom>
          <a:noFill/>
        </p:spPr>
        <p:txBody>
          <a:bodyPr wrap="square" rtlCol="0">
            <a:spAutoFit/>
          </a:bodyPr>
          <a:lstStyle/>
          <a:p>
            <a:r>
              <a:rPr lang="sr-Latn-CS" b="1" dirty="0" smtClean="0"/>
              <a:t>Gotičke katedrale u Španiji</a:t>
            </a:r>
            <a:endParaRPr lang="en-US" b="1" dirty="0"/>
          </a:p>
        </p:txBody>
      </p:sp>
      <p:sp>
        <p:nvSpPr>
          <p:cNvPr id="6" name="Oval 5"/>
          <p:cNvSpPr/>
          <p:nvPr/>
        </p:nvSpPr>
        <p:spPr>
          <a:xfrm>
            <a:off x="2667000" y="990600"/>
            <a:ext cx="533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657600" y="3124200"/>
            <a:ext cx="533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934200" y="20574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429000" y="1219200"/>
            <a:ext cx="533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57800" y="1905000"/>
            <a:ext cx="838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rgos.jpg"/>
          <p:cNvPicPr>
            <a:picLocks noChangeAspect="1"/>
          </p:cNvPicPr>
          <p:nvPr/>
        </p:nvPicPr>
        <p:blipFill>
          <a:blip r:embed="rId2" cstate="print"/>
          <a:stretch>
            <a:fillRect/>
          </a:stretch>
        </p:blipFill>
        <p:spPr>
          <a:xfrm>
            <a:off x="1143000" y="0"/>
            <a:ext cx="5146717" cy="6858000"/>
          </a:xfrm>
          <a:prstGeom prst="rect">
            <a:avLst/>
          </a:prstGeom>
        </p:spPr>
      </p:pic>
      <p:sp>
        <p:nvSpPr>
          <p:cNvPr id="3" name="TextBox 2"/>
          <p:cNvSpPr txBox="1"/>
          <p:nvPr/>
        </p:nvSpPr>
        <p:spPr>
          <a:xfrm>
            <a:off x="6400800" y="5410200"/>
            <a:ext cx="2438400" cy="646331"/>
          </a:xfrm>
          <a:prstGeom prst="rect">
            <a:avLst/>
          </a:prstGeom>
          <a:noFill/>
        </p:spPr>
        <p:txBody>
          <a:bodyPr wrap="square" rtlCol="0">
            <a:spAutoFit/>
          </a:bodyPr>
          <a:lstStyle/>
          <a:p>
            <a:r>
              <a:rPr lang="sr-Latn-CS" b="1" dirty="0" smtClean="0"/>
              <a:t>Burgos</a:t>
            </a:r>
          </a:p>
          <a:p>
            <a:r>
              <a:rPr lang="sr-Latn-CS" b="1" dirty="0" smtClean="0"/>
              <a:t>Santa Maria de Burgos</a:t>
            </a: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on.jpg"/>
          <p:cNvPicPr>
            <a:picLocks noChangeAspect="1"/>
          </p:cNvPicPr>
          <p:nvPr/>
        </p:nvPicPr>
        <p:blipFill>
          <a:blip r:embed="rId2" cstate="print"/>
          <a:stretch>
            <a:fillRect/>
          </a:stretch>
        </p:blipFill>
        <p:spPr>
          <a:xfrm>
            <a:off x="285750" y="123825"/>
            <a:ext cx="4514850" cy="6657975"/>
          </a:xfrm>
          <a:prstGeom prst="rect">
            <a:avLst/>
          </a:prstGeom>
        </p:spPr>
      </p:pic>
      <p:sp>
        <p:nvSpPr>
          <p:cNvPr id="3" name="TextBox 2"/>
          <p:cNvSpPr txBox="1"/>
          <p:nvPr/>
        </p:nvSpPr>
        <p:spPr>
          <a:xfrm>
            <a:off x="5029200" y="228600"/>
            <a:ext cx="3962400" cy="4524315"/>
          </a:xfrm>
          <a:prstGeom prst="rect">
            <a:avLst/>
          </a:prstGeom>
          <a:noFill/>
        </p:spPr>
        <p:txBody>
          <a:bodyPr wrap="square" rtlCol="0">
            <a:spAutoFit/>
          </a:bodyPr>
          <a:lstStyle/>
          <a:p>
            <a:r>
              <a:rPr lang="sr-Latn-CS" b="1" dirty="0" smtClean="0"/>
              <a:t>Leon</a:t>
            </a:r>
          </a:p>
          <a:p>
            <a:r>
              <a:rPr lang="sr-Latn-CS" b="1" dirty="0" smtClean="0"/>
              <a:t>Santa Maria de Leon</a:t>
            </a:r>
          </a:p>
          <a:p>
            <a:r>
              <a:rPr lang="sr-Latn-CS" b="1" dirty="0" smtClean="0"/>
              <a:t>Pulchra Leonina</a:t>
            </a:r>
          </a:p>
          <a:p>
            <a:endParaRPr lang="sr-Latn-CS" b="1" dirty="0"/>
          </a:p>
          <a:p>
            <a:pPr algn="just"/>
            <a:r>
              <a:rPr lang="sr-Latn-CS" dirty="0" smtClean="0"/>
              <a:t>Izgrađena tokom XIII veka na mestu starijih sakralnih zdanja, uključujući i crkvu iz XI-XII veka, na mestu nekadašnjih rimskih termi. Klaustar potiče iz XIV veka a radovi na pročelju i kulama okončani su 1473. godine. Sredinom XIII veka ktitor je bio kralj Kastilje i Leona, Alfonso X. Majstor Enrike, glavni graditelj katedrale, bio je, moguće, poreklom iz Francuske a prethodno je radio na katedrali u Burgosu. Oba zdanja modelovana su prema katedrali u Remsu.</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on enterijer.jpg"/>
          <p:cNvPicPr>
            <a:picLocks noChangeAspect="1"/>
          </p:cNvPicPr>
          <p:nvPr/>
        </p:nvPicPr>
        <p:blipFill>
          <a:blip r:embed="rId2" cstate="print"/>
          <a:stretch>
            <a:fillRect/>
          </a:stretch>
        </p:blipFill>
        <p:spPr>
          <a:xfrm>
            <a:off x="1295400" y="1016482"/>
            <a:ext cx="6705600" cy="4937245"/>
          </a:xfrm>
          <a:prstGeom prst="rect">
            <a:avLst/>
          </a:prstGeom>
        </p:spPr>
      </p:pic>
      <p:sp>
        <p:nvSpPr>
          <p:cNvPr id="3" name="TextBox 2"/>
          <p:cNvSpPr txBox="1"/>
          <p:nvPr/>
        </p:nvSpPr>
        <p:spPr>
          <a:xfrm>
            <a:off x="1295400" y="6096000"/>
            <a:ext cx="2438400" cy="369332"/>
          </a:xfrm>
          <a:prstGeom prst="rect">
            <a:avLst/>
          </a:prstGeom>
          <a:noFill/>
        </p:spPr>
        <p:txBody>
          <a:bodyPr wrap="square" rtlCol="0">
            <a:spAutoFit/>
          </a:bodyPr>
          <a:lstStyle/>
          <a:p>
            <a:r>
              <a:rPr lang="sr-Latn-CS" b="1" dirty="0" smtClean="0"/>
              <a:t>Leon</a:t>
            </a: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ledo_Cathedral,_from_Plaza_del_Ayuntamiento.jpg"/>
          <p:cNvPicPr>
            <a:picLocks noChangeAspect="1"/>
          </p:cNvPicPr>
          <p:nvPr/>
        </p:nvPicPr>
        <p:blipFill>
          <a:blip r:embed="rId2" cstate="print"/>
          <a:stretch>
            <a:fillRect/>
          </a:stretch>
        </p:blipFill>
        <p:spPr>
          <a:xfrm>
            <a:off x="924127" y="0"/>
            <a:ext cx="7295745" cy="6858000"/>
          </a:xfrm>
          <a:prstGeom prst="rect">
            <a:avLst/>
          </a:prstGeom>
        </p:spPr>
      </p:pic>
      <p:sp>
        <p:nvSpPr>
          <p:cNvPr id="3" name="TextBox 2"/>
          <p:cNvSpPr txBox="1"/>
          <p:nvPr/>
        </p:nvSpPr>
        <p:spPr>
          <a:xfrm>
            <a:off x="3124200" y="0"/>
            <a:ext cx="5791200" cy="2862322"/>
          </a:xfrm>
          <a:prstGeom prst="rect">
            <a:avLst/>
          </a:prstGeom>
          <a:noFill/>
        </p:spPr>
        <p:txBody>
          <a:bodyPr wrap="square" rtlCol="0">
            <a:spAutoFit/>
          </a:bodyPr>
          <a:lstStyle/>
          <a:p>
            <a:r>
              <a:rPr lang="sr-Latn-CS" b="1" dirty="0" smtClean="0"/>
              <a:t>Toledo</a:t>
            </a:r>
          </a:p>
          <a:p>
            <a:r>
              <a:rPr lang="sr-Latn-CS" b="1" dirty="0" smtClean="0"/>
              <a:t>Catedral primada Santa Maria de Toledo</a:t>
            </a:r>
          </a:p>
          <a:p>
            <a:pPr algn="just"/>
            <a:r>
              <a:rPr lang="sr-Latn-CS" dirty="0" smtClean="0"/>
              <a:t>Toledo – od osvajanja 1085. godine i pobede nad Arabljanima slavnog El Sida, deo kraljevine Kastilje u vreme kralja Alfonsa VI. Pprethodno je Kastilja 1037. godine ovladala i Leonom. Postojeće zdanje u najvećoj meri nastalo je u vreme zrele i pozne gotike, od 1226. do 1493. godine. Građena je prema modelu francuske zrele gotike, najbliža je katedrali u Buržu.  </a:t>
            </a:r>
          </a:p>
          <a:p>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10600" cy="1477328"/>
          </a:xfrm>
          <a:prstGeom prst="rect">
            <a:avLst/>
          </a:prstGeom>
          <a:noFill/>
        </p:spPr>
        <p:txBody>
          <a:bodyPr wrap="square" rtlCol="0">
            <a:spAutoFit/>
          </a:bodyPr>
          <a:lstStyle/>
          <a:p>
            <a:pPr algn="just"/>
            <a:r>
              <a:rPr lang="sr-Latn-CS" b="1" dirty="0" smtClean="0"/>
              <a:t>Levantino</a:t>
            </a:r>
            <a:r>
              <a:rPr lang="sr-Latn-CS" dirty="0" smtClean="0"/>
              <a:t> i </a:t>
            </a:r>
            <a:r>
              <a:rPr lang="sr-Latn-CS" b="1" dirty="0" smtClean="0"/>
              <a:t>Mudehar gotika</a:t>
            </a:r>
            <a:r>
              <a:rPr lang="sr-Latn-CS" dirty="0" smtClean="0"/>
              <a:t>, specifičnosti gotike na Iberijskom poluostrvu ostvarene spajanjem formi francuske zrele gotike i oblika proizašlih iz vizuelne kulture Arabljana, mavarske vizuelne kulture.</a:t>
            </a:r>
          </a:p>
          <a:p>
            <a:endParaRPr lang="sr-Latn-CS" b="1" dirty="0"/>
          </a:p>
          <a:p>
            <a:endParaRPr lang="en-US" dirty="0"/>
          </a:p>
        </p:txBody>
      </p:sp>
      <p:pic>
        <p:nvPicPr>
          <p:cNvPr id="3" name="Picture 2" descr="san salvador.jpg"/>
          <p:cNvPicPr>
            <a:picLocks noChangeAspect="1"/>
          </p:cNvPicPr>
          <p:nvPr/>
        </p:nvPicPr>
        <p:blipFill>
          <a:blip r:embed="rId2" cstate="print"/>
          <a:stretch>
            <a:fillRect/>
          </a:stretch>
        </p:blipFill>
        <p:spPr>
          <a:xfrm>
            <a:off x="381000" y="1219200"/>
            <a:ext cx="6934200" cy="5200650"/>
          </a:xfrm>
          <a:prstGeom prst="rect">
            <a:avLst/>
          </a:prstGeom>
        </p:spPr>
      </p:pic>
      <p:sp>
        <p:nvSpPr>
          <p:cNvPr id="4" name="TextBox 3"/>
          <p:cNvSpPr txBox="1"/>
          <p:nvPr/>
        </p:nvSpPr>
        <p:spPr>
          <a:xfrm>
            <a:off x="7010400" y="5029200"/>
            <a:ext cx="2133600" cy="1200329"/>
          </a:xfrm>
          <a:prstGeom prst="rect">
            <a:avLst/>
          </a:prstGeom>
          <a:noFill/>
        </p:spPr>
        <p:txBody>
          <a:bodyPr wrap="square" rtlCol="0">
            <a:spAutoFit/>
          </a:bodyPr>
          <a:lstStyle/>
          <a:p>
            <a:r>
              <a:rPr lang="sr-Latn-CS" b="1" dirty="0" smtClean="0"/>
              <a:t>Saragosa (Zaragoza)</a:t>
            </a:r>
          </a:p>
          <a:p>
            <a:r>
              <a:rPr lang="sr-Latn-CS" b="1" dirty="0" smtClean="0"/>
              <a:t>Katedrala San Salvador</a:t>
            </a:r>
            <a:endParaRPr lang="en-US" b="1"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112</TotalTime>
  <Words>436</Words>
  <Application>Microsoft Office PowerPoint</Application>
  <PresentationFormat>On-screen Show (4:3)</PresentationFormat>
  <Paragraphs>25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Median</vt:lpstr>
      <vt:lpstr>Opšta istorija umetnosti srednjeg veka   gotika u španiji</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Opšta istorija umetnosti srednjeg veka   gotika u španiji i nemačkoj</dc:title>
  <dc:creator>Jela</dc:creator>
  <cp:lastModifiedBy>Jela</cp:lastModifiedBy>
  <cp:revision>12</cp:revision>
  <dcterms:created xsi:type="dcterms:W3CDTF">2020-04-20T07:15:44Z</dcterms:created>
  <dcterms:modified xsi:type="dcterms:W3CDTF">2020-04-20T09:08:13Z</dcterms:modified>
</cp:coreProperties>
</file>