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7" r:id="rId2"/>
    <p:sldId id="380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382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383" r:id="rId23"/>
    <p:sldId id="384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08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B41932-ACB1-4970-A7FC-0096CE1F2C30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12DED6-1C3C-45C6-B0CF-10DE06EC4CE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8C2F38-2588-4C89-A90F-506EEB17B8B7}" type="slidenum">
              <a:rPr lang="en-US"/>
              <a:pPr/>
              <a:t>4</a:t>
            </a:fld>
            <a:endParaRPr lang="en-US"/>
          </a:p>
        </p:txBody>
      </p:sp>
      <p:sp>
        <p:nvSpPr>
          <p:cNvPr id="921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6617B25-93D3-44AE-94E1-562794FD7490}" type="slidenum">
              <a:rPr lang="en-GB" sz="1200">
                <a:latin typeface="Calibri" pitchFamily="34" charset="0"/>
              </a:rPr>
              <a:pPr algn="r"/>
              <a:t>4</a:t>
            </a:fld>
            <a:endParaRPr lang="en-GB" sz="1200">
              <a:latin typeface="Calibri" pitchFamily="34" charset="0"/>
            </a:endParaRPr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spcBef>
                <a:spcPct val="0"/>
              </a:spcBef>
            </a:pPr>
            <a:endParaRPr lang="pl-PL"/>
          </a:p>
          <a:p>
            <a:pPr marL="228600" indent="-228600">
              <a:spcBef>
                <a:spcPct val="0"/>
              </a:spcBef>
              <a:buFontTx/>
              <a:buChar char="•"/>
            </a:pPr>
            <a:endParaRPr lang="pl-PL"/>
          </a:p>
          <a:p>
            <a:pPr marL="228600" indent="-228600">
              <a:spcBef>
                <a:spcPct val="0"/>
              </a:spcBef>
              <a:buFontTx/>
              <a:buChar char="•"/>
            </a:pPr>
            <a:endParaRPr lang="pl-PL"/>
          </a:p>
          <a:p>
            <a:pPr marL="228600" indent="-228600">
              <a:spcBef>
                <a:spcPct val="0"/>
              </a:spcBef>
            </a:pPr>
            <a:r>
              <a:rPr lang="pl-PL"/>
              <a:t>1870 Tovarischestvo Peredvyzhnykh Khudozhestvennyykh vystavok (Association of Travelling artists)</a:t>
            </a:r>
          </a:p>
          <a:p>
            <a:pPr marL="228600" indent="-228600">
              <a:spcBef>
                <a:spcPct val="0"/>
              </a:spcBef>
            </a:pPr>
            <a:r>
              <a:rPr lang="pl-PL"/>
              <a:t>        alliance of the ARTEL and a group of Moscow artists, such as Perov, who came with the initiative of the Association</a:t>
            </a:r>
          </a:p>
          <a:p>
            <a:pPr marL="228600" indent="-228600">
              <a:spcBef>
                <a:spcPct val="0"/>
              </a:spcBef>
            </a:pPr>
            <a:r>
              <a:rPr lang="pl-PL"/>
              <a:t>        the first exhibition, nonethelss, held in the Academy, but moved to Moscow and travelled to smaller cities</a:t>
            </a:r>
          </a:p>
          <a:p>
            <a:pPr marL="228600" indent="-228600">
              <a:spcBef>
                <a:spcPct val="0"/>
              </a:spcBef>
            </a:pPr>
            <a:endParaRPr lang="pl-PL"/>
          </a:p>
          <a:p>
            <a:pPr marL="228600" indent="-228600">
              <a:spcBef>
                <a:spcPct val="0"/>
              </a:spcBef>
            </a:pPr>
            <a:endParaRPr lang="en-GB"/>
          </a:p>
          <a:p>
            <a:pPr marL="228600" indent="-228600"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9F56A57-37D6-47F6-9B3B-7AE656D5E861}" type="slidenum">
              <a:rPr lang="en-US"/>
              <a:pPr/>
              <a:t>16</a:t>
            </a:fld>
            <a:endParaRPr lang="en-US"/>
          </a:p>
        </p:txBody>
      </p:sp>
      <p:sp>
        <p:nvSpPr>
          <p:cNvPr id="3174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0EB2AEB-4BBD-46CB-9579-A9E010581C8B}" type="slidenum">
              <a:rPr lang="en-GB" sz="1200">
                <a:latin typeface="Calibri" pitchFamily="34" charset="0"/>
              </a:rPr>
              <a:pPr algn="r"/>
              <a:t>16</a:t>
            </a:fld>
            <a:endParaRPr lang="en-GB" sz="1200">
              <a:latin typeface="Calibri" pitchFamily="34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B76D05-9CB2-49A0-BFC7-83808EBE1F99}" type="slidenum">
              <a:rPr lang="en-US"/>
              <a:pPr/>
              <a:t>17</a:t>
            </a:fld>
            <a:endParaRPr lang="en-US"/>
          </a:p>
        </p:txBody>
      </p:sp>
      <p:sp>
        <p:nvSpPr>
          <p:cNvPr id="3379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A7030E3-1876-4F4C-B9AA-1D1C1E6A80BC}" type="slidenum">
              <a:rPr lang="en-GB" sz="1200">
                <a:latin typeface="Calibri" pitchFamily="34" charset="0"/>
              </a:rPr>
              <a:pPr algn="r"/>
              <a:t>17</a:t>
            </a:fld>
            <a:endParaRPr lang="en-GB" sz="1200">
              <a:latin typeface="Calibri" pitchFamily="34" charset="0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ED39F93-0214-4612-B786-65702DCBF7A1}" type="slidenum">
              <a:rPr lang="en-US"/>
              <a:pPr/>
              <a:t>28</a:t>
            </a:fld>
            <a:endParaRPr lang="en-US"/>
          </a:p>
        </p:txBody>
      </p:sp>
      <p:sp>
        <p:nvSpPr>
          <p:cNvPr id="48130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  <a:spcBef>
                <a:spcPct val="0"/>
              </a:spcBef>
            </a:pPr>
            <a:endParaRPr lang="en-GB" sz="900"/>
          </a:p>
          <a:p>
            <a:pPr>
              <a:lnSpc>
                <a:spcPct val="80000"/>
              </a:lnSpc>
              <a:spcBef>
                <a:spcPct val="0"/>
              </a:spcBef>
            </a:pPr>
            <a:endParaRPr lang="en-GB" sz="900"/>
          </a:p>
          <a:p>
            <a:pPr>
              <a:lnSpc>
                <a:spcPct val="80000"/>
              </a:lnSpc>
              <a:spcBef>
                <a:spcPct val="0"/>
              </a:spcBef>
            </a:pPr>
            <a:endParaRPr lang="en-GB" sz="900"/>
          </a:p>
        </p:txBody>
      </p:sp>
      <p:sp>
        <p:nvSpPr>
          <p:cNvPr id="48132" name="Symbol zastępczy numeru slajdu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4D1D55E-D439-49C2-8928-F63425491038}" type="slidenum">
              <a:rPr lang="en-GB" sz="1200">
                <a:latin typeface="Calibri" pitchFamily="34" charset="0"/>
              </a:rPr>
              <a:pPr algn="r"/>
              <a:t>28</a:t>
            </a:fld>
            <a:endParaRPr lang="en-GB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303A79-66E3-405B-87A4-C446E0245DB0}" type="slidenum">
              <a:rPr lang="en-US"/>
              <a:pPr/>
              <a:t>29</a:t>
            </a:fld>
            <a:endParaRPr lang="en-US"/>
          </a:p>
        </p:txBody>
      </p:sp>
      <p:sp>
        <p:nvSpPr>
          <p:cNvPr id="52226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  <a:spcBef>
                <a:spcPct val="0"/>
              </a:spcBef>
            </a:pPr>
            <a:endParaRPr lang="en-GB" sz="1000"/>
          </a:p>
        </p:txBody>
      </p:sp>
      <p:sp>
        <p:nvSpPr>
          <p:cNvPr id="52228" name="Symbol zastępczy numeru slajdu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0CF2906C-6392-4402-95DB-478ABA42728D}" type="slidenum">
              <a:rPr lang="en-GB" sz="1200">
                <a:latin typeface="Calibri" pitchFamily="34" charset="0"/>
              </a:rPr>
              <a:pPr algn="r"/>
              <a:t>29</a:t>
            </a:fld>
            <a:endParaRPr lang="en-GB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6C12E3-C99E-4438-B70E-AEA948F950F2}" type="slidenum">
              <a:rPr lang="en-US"/>
              <a:pPr/>
              <a:t>37</a:t>
            </a:fld>
            <a:endParaRPr lang="en-US"/>
          </a:p>
        </p:txBody>
      </p:sp>
      <p:sp>
        <p:nvSpPr>
          <p:cNvPr id="63490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GB"/>
          </a:p>
        </p:txBody>
      </p:sp>
      <p:sp>
        <p:nvSpPr>
          <p:cNvPr id="63492" name="Symbol zastępczy numeru slajdu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A8E9214-D933-4B7C-9AE4-C687AAD4DC54}" type="slidenum">
              <a:rPr lang="en-GB" sz="1200">
                <a:latin typeface="Calibri" pitchFamily="34" charset="0"/>
              </a:rPr>
              <a:pPr algn="r"/>
              <a:t>37</a:t>
            </a:fld>
            <a:endParaRPr lang="en-GB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9A9A505-E074-4A97-9430-5AAA6D2DEEA3}" type="slidenum">
              <a:rPr lang="en-US"/>
              <a:pPr/>
              <a:t>40</a:t>
            </a:fld>
            <a:endParaRPr lang="en-US"/>
          </a:p>
        </p:txBody>
      </p:sp>
      <p:sp>
        <p:nvSpPr>
          <p:cNvPr id="67586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  <a:spcBef>
                <a:spcPct val="0"/>
              </a:spcBef>
            </a:pPr>
            <a:endParaRPr lang="en-GB" sz="1000"/>
          </a:p>
        </p:txBody>
      </p:sp>
      <p:sp>
        <p:nvSpPr>
          <p:cNvPr id="67588" name="Symbol zastępczy numeru slajdu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8FAF2CC-ACE4-47EE-A4B1-DEECB85A0C13}" type="slidenum">
              <a:rPr lang="en-GB" sz="1200">
                <a:latin typeface="Calibri" pitchFamily="34" charset="0"/>
              </a:rPr>
              <a:pPr algn="r"/>
              <a:t>40</a:t>
            </a:fld>
            <a:endParaRPr lang="en-GB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93C3D9-F1B5-492B-A38E-B2A1635B9945}" type="slidenum">
              <a:rPr lang="en-US"/>
              <a:pPr/>
              <a:t>5</a:t>
            </a:fld>
            <a:endParaRPr lang="en-US"/>
          </a:p>
        </p:txBody>
      </p:sp>
      <p:sp>
        <p:nvSpPr>
          <p:cNvPr id="1126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1A0C7C7A-CBA1-4BE7-B20E-4E378BED1D20}" type="slidenum">
              <a:rPr lang="en-GB" sz="1200">
                <a:latin typeface="Calibri" pitchFamily="34" charset="0"/>
              </a:rPr>
              <a:pPr algn="r"/>
              <a:t>5</a:t>
            </a:fld>
            <a:endParaRPr lang="en-GB" sz="1200">
              <a:latin typeface="Calibri" pitchFamily="34" charset="0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  <a:buFontTx/>
              <a:buChar char="-"/>
            </a:pP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1132060-28AD-4E94-A415-1A7B90EC42D5}" type="slidenum">
              <a:rPr lang="en-US"/>
              <a:pPr/>
              <a:t>7</a:t>
            </a:fld>
            <a:endParaRPr lang="en-US"/>
          </a:p>
        </p:txBody>
      </p:sp>
      <p:sp>
        <p:nvSpPr>
          <p:cNvPr id="1433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0323CADA-F538-4EDC-8FC8-4281E60DAF90}" type="slidenum">
              <a:rPr lang="en-GB" sz="1200">
                <a:latin typeface="Calibri" pitchFamily="34" charset="0"/>
              </a:rPr>
              <a:pPr algn="r"/>
              <a:t>7</a:t>
            </a:fld>
            <a:endParaRPr lang="en-GB" sz="1200">
              <a:latin typeface="Calibri" pitchFamily="34" charset="0"/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4FCC5D-4F68-4E85-8DD8-7D2B4B69508D}" type="slidenum">
              <a:rPr lang="en-US"/>
              <a:pPr/>
              <a:t>8</a:t>
            </a:fld>
            <a:endParaRPr lang="en-US"/>
          </a:p>
        </p:txBody>
      </p:sp>
      <p:sp>
        <p:nvSpPr>
          <p:cNvPr id="1638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D6A3E66-418C-4FA5-911B-2757E6BBD155}" type="slidenum">
              <a:rPr lang="en-GB" sz="1200">
                <a:latin typeface="Calibri" pitchFamily="34" charset="0"/>
              </a:rPr>
              <a:pPr algn="r"/>
              <a:t>8</a:t>
            </a:fld>
            <a:endParaRPr lang="en-GB" sz="1200">
              <a:latin typeface="Calibri" pitchFamily="34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B85EFE-C9A3-473D-ABFE-D9CD02CEE769}" type="slidenum">
              <a:rPr lang="en-US"/>
              <a:pPr/>
              <a:t>9</a:t>
            </a:fld>
            <a:endParaRPr lang="en-US"/>
          </a:p>
        </p:txBody>
      </p:sp>
      <p:sp>
        <p:nvSpPr>
          <p:cNvPr id="1843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16D5E662-FA9D-4BCD-AF4E-93A821FDAD47}" type="slidenum">
              <a:rPr lang="en-GB" sz="1200">
                <a:latin typeface="Calibri" pitchFamily="34" charset="0"/>
              </a:rPr>
              <a:pPr algn="r"/>
              <a:t>9</a:t>
            </a:fld>
            <a:endParaRPr lang="en-GB" sz="1200">
              <a:latin typeface="Calibri" pitchFamily="34" charset="0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F9A90D-FD55-4EE4-80F1-FDD5E082690B}" type="slidenum">
              <a:rPr lang="en-US"/>
              <a:pPr/>
              <a:t>10</a:t>
            </a:fld>
            <a:endParaRPr lang="en-US"/>
          </a:p>
        </p:txBody>
      </p:sp>
      <p:sp>
        <p:nvSpPr>
          <p:cNvPr id="20482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GB"/>
          </a:p>
        </p:txBody>
      </p:sp>
      <p:sp>
        <p:nvSpPr>
          <p:cNvPr id="20484" name="Symbol zastępczy numeru slajdu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275797A-75CD-402E-A425-826F68520D29}" type="slidenum">
              <a:rPr lang="en-GB" sz="1200">
                <a:latin typeface="Calibri" pitchFamily="34" charset="0"/>
              </a:rPr>
              <a:pPr algn="r"/>
              <a:t>10</a:t>
            </a:fld>
            <a:endParaRPr lang="en-GB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C78E01F-2676-41C8-B4DC-ACAB6493957F}" type="slidenum">
              <a:rPr lang="en-US"/>
              <a:pPr/>
              <a:t>11</a:t>
            </a:fld>
            <a:endParaRPr lang="en-US"/>
          </a:p>
        </p:txBody>
      </p:sp>
      <p:sp>
        <p:nvSpPr>
          <p:cNvPr id="2253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C3A0409-E072-4F94-A3B3-4954334C9529}" type="slidenum">
              <a:rPr lang="en-GB" sz="1200">
                <a:latin typeface="Calibri" pitchFamily="34" charset="0"/>
              </a:rPr>
              <a:pPr algn="r"/>
              <a:t>11</a:t>
            </a:fld>
            <a:endParaRPr lang="en-GB" sz="1200">
              <a:latin typeface="Calibri" pitchFamily="34" charset="0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6CDAD4-9416-4144-A366-C0BCC903A5BB}" type="slidenum">
              <a:rPr lang="en-US"/>
              <a:pPr/>
              <a:t>14</a:t>
            </a:fld>
            <a:endParaRPr lang="en-US"/>
          </a:p>
        </p:txBody>
      </p:sp>
      <p:sp>
        <p:nvSpPr>
          <p:cNvPr id="2765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0390B9B-6557-4E90-ACFB-493D5B5AAF40}" type="slidenum">
              <a:rPr lang="en-GB" sz="1200">
                <a:latin typeface="Calibri" pitchFamily="34" charset="0"/>
              </a:rPr>
              <a:pPr algn="r"/>
              <a:t>14</a:t>
            </a:fld>
            <a:endParaRPr lang="en-GB" sz="1200">
              <a:latin typeface="Calibri" pitchFamily="34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4D3C21-7C78-43C0-8916-9B3FF66BFB51}" type="slidenum">
              <a:rPr lang="en-US"/>
              <a:pPr/>
              <a:t>15</a:t>
            </a:fld>
            <a:endParaRPr lang="en-US"/>
          </a:p>
        </p:txBody>
      </p:sp>
      <p:sp>
        <p:nvSpPr>
          <p:cNvPr id="2969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73EB4E9-72D5-4117-947A-5750A54E2D77}" type="slidenum">
              <a:rPr lang="en-GB" sz="1200">
                <a:latin typeface="Calibri" pitchFamily="34" charset="0"/>
              </a:rPr>
              <a:pPr algn="r"/>
              <a:t>15</a:t>
            </a:fld>
            <a:endParaRPr lang="en-GB" sz="1200">
              <a:latin typeface="Calibri" pitchFamily="34" charset="0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7DBBC-E06C-437D-B981-FC9B66057FA2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BA62D-A683-4706-B626-CB7B2CBDA1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7DBBC-E06C-437D-B981-FC9B66057FA2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BA62D-A683-4706-B626-CB7B2CBDA1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7DBBC-E06C-437D-B981-FC9B66057FA2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BA62D-A683-4706-B626-CB7B2CBDA1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7DBBC-E06C-437D-B981-FC9B66057FA2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BA62D-A683-4706-B626-CB7B2CBDA1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7DBBC-E06C-437D-B981-FC9B66057FA2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BA62D-A683-4706-B626-CB7B2CBDA1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7DBBC-E06C-437D-B981-FC9B66057FA2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BA62D-A683-4706-B626-CB7B2CBDA1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7DBBC-E06C-437D-B981-FC9B66057FA2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BA62D-A683-4706-B626-CB7B2CBDA1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7DBBC-E06C-437D-B981-FC9B66057FA2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BA62D-A683-4706-B626-CB7B2CBDA1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7DBBC-E06C-437D-B981-FC9B66057FA2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BA62D-A683-4706-B626-CB7B2CBDA1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7DBBC-E06C-437D-B981-FC9B66057FA2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BA62D-A683-4706-B626-CB7B2CBDA1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7DBBC-E06C-437D-B981-FC9B66057FA2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BA62D-A683-4706-B626-CB7B2CBDA1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47DBBC-E06C-437D-B981-FC9B66057FA2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DBA62D-A683-4706-B626-CB7B2CBDA18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collections.vam.ac.uk/item/O1244266/theatre-costume-theatre-costume-bakst-leon/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 idx="4294967295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NEO-PRIMITIVIZAM c. 1908-1913</a:t>
            </a:r>
            <a:endParaRPr lang="en-US"/>
          </a:p>
        </p:txBody>
      </p:sp>
      <p:sp>
        <p:nvSpPr>
          <p:cNvPr id="3075" name="Subtitle 2"/>
          <p:cNvSpPr>
            <a:spLocks noGrp="1"/>
          </p:cNvSpPr>
          <p:nvPr>
            <p:ph type="subTitle" idx="4294967295"/>
          </p:nvPr>
        </p:nvSpPr>
        <p:spPr>
          <a:xfrm>
            <a:off x="1371600" y="3886200"/>
            <a:ext cx="6400800" cy="1295400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pl-PL"/>
              <a:t>‘drvene kašike umesto orhideja esteta’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 &amp;Gcy;&amp;rcy;&amp;icy;&amp;gcy;&amp;ocy;&amp;rcy;&amp;icy;&amp;jcy;  &amp;Mcy;&amp;yacy;&amp;scy;&amp;ocy;&amp;iecy;&amp;dcy;&amp;ocy;&amp;vcy;. &#10; &amp;Zcy;&amp;iecy;&amp;mcy;&amp;scy;&amp;tcy;&amp;vcy;&amp;ocy; &amp;ocy;&amp;bcy;&amp;iecy;&amp;dcy;&amp;acy;&amp;iecy;&amp;tcy;. &#10; Grigory Myasoedov. &#10; Zemstvo is having their lunch. 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04813"/>
            <a:ext cx="9144000" cy="539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Prostokąt 2"/>
          <p:cNvSpPr>
            <a:spLocks noChangeArrowheads="1"/>
          </p:cNvSpPr>
          <p:nvPr/>
        </p:nvSpPr>
        <p:spPr bwMode="auto">
          <a:xfrm>
            <a:off x="609600" y="5867400"/>
            <a:ext cx="72009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sr-Latn-RS" sz="1400" dirty="0" smtClean="0">
                <a:latin typeface="Calibri" pitchFamily="34" charset="0"/>
              </a:rPr>
              <a:t>Grigorij Masoedov</a:t>
            </a:r>
            <a:r>
              <a:rPr lang="pl-PL" sz="1400" dirty="0" smtClean="0">
                <a:latin typeface="Calibri" pitchFamily="34" charset="0"/>
              </a:rPr>
              <a:t>, Predstavnici Zemstva na ručku, </a:t>
            </a:r>
            <a:r>
              <a:rPr lang="pl-PL" sz="1400" dirty="0">
                <a:latin typeface="Calibri" pitchFamily="34" charset="0"/>
              </a:rPr>
              <a:t>1872</a:t>
            </a:r>
            <a:r>
              <a:rPr lang="en-GB" sz="1400" dirty="0">
                <a:latin typeface="Calibri" pitchFamily="34" charset="0"/>
              </a:rPr>
              <a:t/>
            </a:r>
            <a:br>
              <a:rPr lang="en-GB" sz="1400" dirty="0">
                <a:latin typeface="Calibri" pitchFamily="34" charset="0"/>
              </a:rPr>
            </a:br>
            <a:r>
              <a:rPr lang="en-GB" sz="1400" dirty="0">
                <a:latin typeface="Calibri" pitchFamily="34" charset="0"/>
              </a:rPr>
              <a:t>74 x 125</a:t>
            </a:r>
            <a:r>
              <a:rPr lang="pl-PL" sz="1400" dirty="0">
                <a:latin typeface="Calibri" pitchFamily="34" charset="0"/>
              </a:rPr>
              <a:t> cm, </a:t>
            </a:r>
            <a:r>
              <a:rPr lang="en-US" sz="1400" dirty="0" err="1" smtClean="0"/>
              <a:t>Tretjakovska</a:t>
            </a:r>
            <a:r>
              <a:rPr lang="en-US" sz="1400" dirty="0" smtClean="0"/>
              <a:t> </a:t>
            </a:r>
            <a:r>
              <a:rPr lang="en-US" sz="1400" dirty="0" err="1" smtClean="0"/>
              <a:t>galerija</a:t>
            </a:r>
            <a:r>
              <a:rPr lang="sr-Latn-RS" sz="1400" dirty="0" smtClean="0"/>
              <a:t>, Moskva</a:t>
            </a:r>
            <a:r>
              <a:rPr lang="en-GB" sz="1400" dirty="0" smtClean="0">
                <a:latin typeface="Calibri" pitchFamily="34" charset="0"/>
              </a:rPr>
              <a:t>,</a:t>
            </a:r>
            <a:endParaRPr lang="sr-Latn-RS" sz="1400" dirty="0" smtClean="0">
              <a:latin typeface="Calibri" pitchFamily="34" charset="0"/>
            </a:endParaRPr>
          </a:p>
          <a:p>
            <a:pPr algn="ctr"/>
            <a:r>
              <a:rPr lang="sr-Latn-RS" sz="1400" dirty="0" smtClean="0">
                <a:latin typeface="Calibri" pitchFamily="34" charset="0"/>
              </a:rPr>
              <a:t>/zemstvo: insitucija lokalne uprave uvedena 1864. godine u sklopu reformi cara Aleksandra II, u kojoj su svi društveni slojevi imali svoje predstavnike</a:t>
            </a:r>
            <a:endParaRPr lang="en-GB" sz="14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repi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08050"/>
            <a:ext cx="9163050" cy="355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Text Box 5"/>
          <p:cNvSpPr txBox="1">
            <a:spLocks noChangeArrowheads="1"/>
          </p:cNvSpPr>
          <p:nvPr/>
        </p:nvSpPr>
        <p:spPr bwMode="auto">
          <a:xfrm>
            <a:off x="990600" y="304800"/>
            <a:ext cx="6477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600" dirty="0" smtClean="0">
                <a:latin typeface="Calibri" pitchFamily="34" charset="0"/>
              </a:rPr>
              <a:t>I</a:t>
            </a:r>
            <a:r>
              <a:rPr lang="sr-Latn-RS" sz="1600" dirty="0" smtClean="0">
                <a:latin typeface="Calibri" pitchFamily="34" charset="0"/>
              </a:rPr>
              <a:t>lj</a:t>
            </a:r>
            <a:r>
              <a:rPr lang="en-GB" sz="1600" dirty="0" smtClean="0">
                <a:latin typeface="Calibri" pitchFamily="34" charset="0"/>
              </a:rPr>
              <a:t>a R</a:t>
            </a:r>
            <a:r>
              <a:rPr lang="sr-Latn-RS" sz="1600" dirty="0" smtClean="0">
                <a:latin typeface="Calibri" pitchFamily="34" charset="0"/>
              </a:rPr>
              <a:t>j</a:t>
            </a:r>
            <a:r>
              <a:rPr lang="en-GB" sz="1600" dirty="0" err="1" smtClean="0">
                <a:latin typeface="Calibri" pitchFamily="34" charset="0"/>
              </a:rPr>
              <a:t>epin</a:t>
            </a:r>
            <a:r>
              <a:rPr lang="en-GB" sz="1600" dirty="0">
                <a:latin typeface="Calibri" pitchFamily="34" charset="0"/>
              </a:rPr>
              <a:t>, </a:t>
            </a:r>
            <a:r>
              <a:rPr lang="sr-Latn-RS" sz="1600" i="1" dirty="0" smtClean="0">
                <a:latin typeface="Calibri" pitchFamily="34" charset="0"/>
              </a:rPr>
              <a:t>Burlaci na Volgi</a:t>
            </a:r>
            <a:r>
              <a:rPr lang="en-GB" sz="1600" dirty="0" smtClean="0">
                <a:latin typeface="Calibri" pitchFamily="34" charset="0"/>
              </a:rPr>
              <a:t>, </a:t>
            </a:r>
            <a:r>
              <a:rPr lang="en-GB" sz="1600" dirty="0">
                <a:latin typeface="Calibri" pitchFamily="34" charset="0"/>
              </a:rPr>
              <a:t>1870-1873, </a:t>
            </a:r>
            <a:r>
              <a:rPr lang="sr-Latn-RS" sz="1600" dirty="0" smtClean="0">
                <a:latin typeface="Calibri" pitchFamily="34" charset="0"/>
              </a:rPr>
              <a:t>Državni ruski muzej</a:t>
            </a:r>
            <a:r>
              <a:rPr lang="en-GB" sz="1600" dirty="0" smtClean="0">
                <a:latin typeface="Calibri" pitchFamily="34" charset="0"/>
              </a:rPr>
              <a:t>, </a:t>
            </a:r>
            <a:r>
              <a:rPr lang="sr-Latn-RS" sz="1600" dirty="0" smtClean="0">
                <a:latin typeface="Calibri" pitchFamily="34" charset="0"/>
              </a:rPr>
              <a:t>Sankt Peterburg</a:t>
            </a:r>
            <a:endParaRPr lang="en-GB" dirty="0">
              <a:latin typeface="Calibri" pitchFamily="34" charset="0"/>
            </a:endParaRPr>
          </a:p>
        </p:txBody>
      </p:sp>
      <p:pic>
        <p:nvPicPr>
          <p:cNvPr id="21508" name="Picture 7" descr="sketch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92275" y="4076700"/>
            <a:ext cx="1670050" cy="195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uploads2.wikipaintings.org/images/vasily-vereshchagin/burlaks-186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25538"/>
            <a:ext cx="9144000" cy="399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Prostokąt 2"/>
          <p:cNvSpPr>
            <a:spLocks noChangeArrowheads="1"/>
          </p:cNvSpPr>
          <p:nvPr/>
        </p:nvSpPr>
        <p:spPr bwMode="auto">
          <a:xfrm>
            <a:off x="2484438" y="5157788"/>
            <a:ext cx="309578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dirty="0" err="1" smtClean="0">
                <a:latin typeface="Calibri" pitchFamily="34" charset="0"/>
              </a:rPr>
              <a:t>Vasil</a:t>
            </a:r>
            <a:r>
              <a:rPr lang="sr-Latn-RS" sz="1400" dirty="0" smtClean="0">
                <a:latin typeface="Calibri" pitchFamily="34" charset="0"/>
              </a:rPr>
              <a:t>ij</a:t>
            </a:r>
            <a:r>
              <a:rPr lang="en-GB" sz="1400" dirty="0" smtClean="0">
                <a:latin typeface="Calibri" pitchFamily="34" charset="0"/>
              </a:rPr>
              <a:t> </a:t>
            </a:r>
            <a:r>
              <a:rPr lang="en-GB" sz="1400" dirty="0" err="1" smtClean="0">
                <a:latin typeface="Calibri" pitchFamily="34" charset="0"/>
              </a:rPr>
              <a:t>Vere</a:t>
            </a:r>
            <a:r>
              <a:rPr lang="sr-Latn-RS" sz="1400" dirty="0" smtClean="0">
                <a:latin typeface="Calibri" pitchFamily="34" charset="0"/>
              </a:rPr>
              <a:t>šč</a:t>
            </a:r>
            <a:r>
              <a:rPr lang="en-GB" sz="1400" dirty="0" err="1" smtClean="0">
                <a:latin typeface="Calibri" pitchFamily="34" charset="0"/>
              </a:rPr>
              <a:t>agin</a:t>
            </a:r>
            <a:r>
              <a:rPr lang="pl-PL" sz="1400" dirty="0">
                <a:latin typeface="Calibri" pitchFamily="34" charset="0"/>
              </a:rPr>
              <a:t>, </a:t>
            </a:r>
            <a:r>
              <a:rPr lang="sr-Latn-RS" sz="1400" i="1" dirty="0" smtClean="0">
                <a:latin typeface="Calibri" pitchFamily="34" charset="0"/>
              </a:rPr>
              <a:t>Burlaci na Volgi</a:t>
            </a:r>
            <a:r>
              <a:rPr lang="pl-PL" sz="1400" dirty="0" smtClean="0">
                <a:latin typeface="Calibri" pitchFamily="34" charset="0"/>
              </a:rPr>
              <a:t>, </a:t>
            </a:r>
            <a:r>
              <a:rPr lang="pl-PL" sz="1400" dirty="0">
                <a:latin typeface="Calibri" pitchFamily="34" charset="0"/>
              </a:rPr>
              <a:t>1866</a:t>
            </a:r>
            <a:endParaRPr lang="en-GB" sz="1400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e/e0/Burlakwome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914400"/>
            <a:ext cx="6667500" cy="46863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590800" y="6019800"/>
            <a:ext cx="41129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/>
              <a:t>Ženski burlaci na Volgi, fotografija iz 1900.</a:t>
            </a:r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0Shishkin_korabelniy_l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04825"/>
            <a:ext cx="9144000" cy="584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Text Box 6"/>
          <p:cNvSpPr txBox="1">
            <a:spLocks noChangeArrowheads="1"/>
          </p:cNvSpPr>
          <p:nvPr/>
        </p:nvSpPr>
        <p:spPr bwMode="auto">
          <a:xfrm>
            <a:off x="1066800" y="76200"/>
            <a:ext cx="660475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dirty="0">
                <a:latin typeface="Calibri" pitchFamily="34" charset="0"/>
              </a:rPr>
              <a:t>Ivan </a:t>
            </a:r>
            <a:r>
              <a:rPr lang="en-GB" sz="1600" dirty="0" err="1" smtClean="0">
                <a:latin typeface="Calibri" pitchFamily="34" charset="0"/>
              </a:rPr>
              <a:t>Ivanovi</a:t>
            </a:r>
            <a:r>
              <a:rPr lang="sr-Latn-RS" sz="1600" dirty="0" smtClean="0">
                <a:latin typeface="Calibri" pitchFamily="34" charset="0"/>
              </a:rPr>
              <a:t>č</a:t>
            </a:r>
            <a:r>
              <a:rPr lang="en-GB" sz="1600" dirty="0" smtClean="0">
                <a:latin typeface="Calibri" pitchFamily="34" charset="0"/>
              </a:rPr>
              <a:t> </a:t>
            </a:r>
            <a:r>
              <a:rPr lang="sr-Latn-RS" sz="1600" dirty="0" smtClean="0">
                <a:latin typeface="Calibri" pitchFamily="34" charset="0"/>
              </a:rPr>
              <a:t>Šiškin</a:t>
            </a:r>
            <a:r>
              <a:rPr lang="en-GB" sz="1600" dirty="0" smtClean="0">
                <a:latin typeface="Calibri" pitchFamily="34" charset="0"/>
              </a:rPr>
              <a:t>, </a:t>
            </a:r>
            <a:r>
              <a:rPr lang="sr-Latn-RS" sz="1600" dirty="0" smtClean="0">
                <a:latin typeface="Calibri" pitchFamily="34" charset="0"/>
              </a:rPr>
              <a:t>Borova šuma</a:t>
            </a:r>
            <a:r>
              <a:rPr lang="en-GB" sz="1600" dirty="0" smtClean="0">
                <a:latin typeface="Calibri" pitchFamily="34" charset="0"/>
              </a:rPr>
              <a:t>, </a:t>
            </a:r>
            <a:r>
              <a:rPr lang="en-GB" sz="1600" dirty="0">
                <a:latin typeface="Calibri" pitchFamily="34" charset="0"/>
              </a:rPr>
              <a:t>1898, </a:t>
            </a:r>
            <a:r>
              <a:rPr lang="sr-Latn-RS" sz="1600" dirty="0" smtClean="0">
                <a:latin typeface="Calibri" pitchFamily="34" charset="0"/>
              </a:rPr>
              <a:t>Državni ruski muzej</a:t>
            </a:r>
            <a:r>
              <a:rPr lang="en-GB" sz="1600" dirty="0" smtClean="0">
                <a:latin typeface="Calibri" pitchFamily="34" charset="0"/>
              </a:rPr>
              <a:t>, </a:t>
            </a:r>
            <a:r>
              <a:rPr lang="sr-Latn-RS" sz="1600" dirty="0" smtClean="0">
                <a:latin typeface="Calibri" pitchFamily="34" charset="0"/>
              </a:rPr>
              <a:t>Sankt Peterburg</a:t>
            </a:r>
            <a:endParaRPr lang="en-GB" sz="16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perov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762000"/>
            <a:ext cx="4235450" cy="541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6" descr="kramskoy8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0600" y="762000"/>
            <a:ext cx="4167188" cy="540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6" name="Text Box 7"/>
          <p:cNvSpPr txBox="1">
            <a:spLocks noChangeArrowheads="1"/>
          </p:cNvSpPr>
          <p:nvPr/>
        </p:nvSpPr>
        <p:spPr bwMode="auto">
          <a:xfrm>
            <a:off x="5029200" y="152400"/>
            <a:ext cx="3506788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600" dirty="0">
                <a:latin typeface="Calibri" pitchFamily="34" charset="0"/>
              </a:rPr>
              <a:t>Ivan N. </a:t>
            </a:r>
            <a:r>
              <a:rPr lang="en-GB" sz="1600" dirty="0" err="1" smtClean="0">
                <a:latin typeface="Calibri" pitchFamily="34" charset="0"/>
              </a:rPr>
              <a:t>Kramsko</a:t>
            </a:r>
            <a:r>
              <a:rPr lang="sr-Latn-RS" sz="1600" dirty="0" smtClean="0">
                <a:latin typeface="Calibri" pitchFamily="34" charset="0"/>
              </a:rPr>
              <a:t>j</a:t>
            </a:r>
            <a:r>
              <a:rPr lang="en-GB" sz="1600" dirty="0" smtClean="0">
                <a:latin typeface="Calibri" pitchFamily="34" charset="0"/>
              </a:rPr>
              <a:t>, </a:t>
            </a:r>
            <a:r>
              <a:rPr lang="sr-Latn-RS" sz="1600" dirty="0" smtClean="0">
                <a:latin typeface="Calibri" pitchFamily="34" charset="0"/>
              </a:rPr>
              <a:t>Lav Tolstoj</a:t>
            </a:r>
            <a:r>
              <a:rPr lang="en-GB" sz="1600" dirty="0" smtClean="0">
                <a:latin typeface="Calibri" pitchFamily="34" charset="0"/>
              </a:rPr>
              <a:t>, </a:t>
            </a:r>
            <a:r>
              <a:rPr lang="en-GB" sz="1600" dirty="0">
                <a:latin typeface="Calibri" pitchFamily="34" charset="0"/>
              </a:rPr>
              <a:t>1873</a:t>
            </a:r>
          </a:p>
          <a:p>
            <a:pPr algn="ctr"/>
            <a:r>
              <a:rPr lang="en-US" sz="1600" dirty="0" err="1" smtClean="0"/>
              <a:t>Tretjakovska</a:t>
            </a:r>
            <a:r>
              <a:rPr lang="en-US" sz="1600" dirty="0" smtClean="0"/>
              <a:t> </a:t>
            </a:r>
            <a:r>
              <a:rPr lang="en-US" sz="1600" dirty="0" err="1" smtClean="0"/>
              <a:t>galerija</a:t>
            </a:r>
            <a:r>
              <a:rPr lang="sr-Latn-RS" sz="1600" dirty="0" smtClean="0"/>
              <a:t>, Moskva</a:t>
            </a:r>
            <a:endParaRPr lang="en-GB" sz="1600" dirty="0">
              <a:latin typeface="Calibri" pitchFamily="34" charset="0"/>
            </a:endParaRPr>
          </a:p>
        </p:txBody>
      </p:sp>
      <p:sp>
        <p:nvSpPr>
          <p:cNvPr id="28677" name="Text Box 8"/>
          <p:cNvSpPr txBox="1">
            <a:spLocks noChangeArrowheads="1"/>
          </p:cNvSpPr>
          <p:nvPr/>
        </p:nvSpPr>
        <p:spPr bwMode="auto">
          <a:xfrm>
            <a:off x="533400" y="152400"/>
            <a:ext cx="33802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600" dirty="0" err="1" smtClean="0">
                <a:latin typeface="Calibri" pitchFamily="34" charset="0"/>
              </a:rPr>
              <a:t>Vasil</a:t>
            </a:r>
            <a:r>
              <a:rPr lang="sr-Latn-RS" sz="1600" dirty="0" smtClean="0">
                <a:latin typeface="Calibri" pitchFamily="34" charset="0"/>
              </a:rPr>
              <a:t>ij</a:t>
            </a:r>
            <a:r>
              <a:rPr lang="en-GB" sz="1600" dirty="0" smtClean="0">
                <a:latin typeface="Calibri" pitchFamily="34" charset="0"/>
              </a:rPr>
              <a:t> </a:t>
            </a:r>
            <a:r>
              <a:rPr lang="en-GB" sz="1600" dirty="0" err="1">
                <a:latin typeface="Calibri" pitchFamily="34" charset="0"/>
              </a:rPr>
              <a:t>Perov</a:t>
            </a:r>
            <a:r>
              <a:rPr lang="en-GB" sz="1600" dirty="0">
                <a:latin typeface="Calibri" pitchFamily="34" charset="0"/>
              </a:rPr>
              <a:t>, </a:t>
            </a:r>
            <a:r>
              <a:rPr lang="en-GB" sz="1600" dirty="0" smtClean="0">
                <a:latin typeface="Calibri" pitchFamily="34" charset="0"/>
              </a:rPr>
              <a:t>F</a:t>
            </a:r>
            <a:r>
              <a:rPr lang="sr-Latn-RS" sz="1600" dirty="0" smtClean="0">
                <a:latin typeface="Calibri" pitchFamily="34" charset="0"/>
              </a:rPr>
              <a:t>j</a:t>
            </a:r>
            <a:r>
              <a:rPr lang="en-GB" sz="1600" dirty="0" err="1" smtClean="0">
                <a:latin typeface="Calibri" pitchFamily="34" charset="0"/>
              </a:rPr>
              <a:t>odor</a:t>
            </a:r>
            <a:r>
              <a:rPr lang="en-GB" sz="1600" dirty="0" smtClean="0">
                <a:latin typeface="Calibri" pitchFamily="34" charset="0"/>
              </a:rPr>
              <a:t> </a:t>
            </a:r>
            <a:r>
              <a:rPr lang="en-GB" sz="1600" dirty="0" err="1" smtClean="0">
                <a:latin typeface="Calibri" pitchFamily="34" charset="0"/>
              </a:rPr>
              <a:t>Dosto</a:t>
            </a:r>
            <a:r>
              <a:rPr lang="sr-Latn-RS" sz="1600" dirty="0" smtClean="0">
                <a:latin typeface="Calibri" pitchFamily="34" charset="0"/>
              </a:rPr>
              <a:t>j</a:t>
            </a:r>
            <a:r>
              <a:rPr lang="en-GB" sz="1600" dirty="0" err="1" smtClean="0">
                <a:latin typeface="Calibri" pitchFamily="34" charset="0"/>
              </a:rPr>
              <a:t>evsk</a:t>
            </a:r>
            <a:r>
              <a:rPr lang="sr-Latn-RS" sz="1600" dirty="0" smtClean="0">
                <a:latin typeface="Calibri" pitchFamily="34" charset="0"/>
              </a:rPr>
              <a:t>i</a:t>
            </a:r>
            <a:r>
              <a:rPr lang="en-GB" sz="1600" dirty="0" smtClean="0">
                <a:latin typeface="Calibri" pitchFamily="34" charset="0"/>
              </a:rPr>
              <a:t>, </a:t>
            </a:r>
            <a:r>
              <a:rPr lang="en-GB" sz="1600" dirty="0">
                <a:latin typeface="Calibri" pitchFamily="34" charset="0"/>
              </a:rPr>
              <a:t>1872</a:t>
            </a:r>
          </a:p>
          <a:p>
            <a:pPr algn="ctr"/>
            <a:r>
              <a:rPr lang="en-US" sz="1600" dirty="0" err="1" smtClean="0"/>
              <a:t>Tretjakovska</a:t>
            </a:r>
            <a:r>
              <a:rPr lang="en-US" sz="1600" dirty="0" smtClean="0"/>
              <a:t> </a:t>
            </a:r>
            <a:r>
              <a:rPr lang="en-US" sz="1600" dirty="0" err="1" smtClean="0"/>
              <a:t>galerija</a:t>
            </a:r>
            <a:r>
              <a:rPr lang="sr-Latn-RS" sz="1600" dirty="0" smtClean="0"/>
              <a:t>, Moskva</a:t>
            </a:r>
            <a:endParaRPr lang="en-GB" sz="1600" dirty="0">
              <a:latin typeface="Calibri" pitchFamily="34" charset="0"/>
            </a:endParaRPr>
          </a:p>
        </p:txBody>
      </p:sp>
      <p:sp>
        <p:nvSpPr>
          <p:cNvPr id="28678" name="Rectangle 5"/>
          <p:cNvSpPr>
            <a:spLocks noChangeArrowheads="1"/>
          </p:cNvSpPr>
          <p:nvPr/>
        </p:nvSpPr>
        <p:spPr bwMode="auto">
          <a:xfrm>
            <a:off x="381000" y="6172200"/>
            <a:ext cx="8610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600" dirty="0">
                <a:latin typeface="Calibri" pitchFamily="34" charset="0"/>
              </a:rPr>
              <a:t>Tretjakov je </a:t>
            </a:r>
            <a:r>
              <a:rPr lang="pl-PL" sz="1600" dirty="0" smtClean="0">
                <a:latin typeface="Calibri" pitchFamily="34" charset="0"/>
              </a:rPr>
              <a:t>inicirao i poručio portrete </a:t>
            </a:r>
            <a:r>
              <a:rPr lang="pl-PL" sz="1600" dirty="0">
                <a:latin typeface="Calibri" pitchFamily="34" charset="0"/>
              </a:rPr>
              <a:t>prominentnih ruskih intelektualaca tog </a:t>
            </a:r>
            <a:r>
              <a:rPr lang="pl-PL" sz="1600" dirty="0" smtClean="0">
                <a:latin typeface="Calibri" pitchFamily="34" charset="0"/>
              </a:rPr>
              <a:t>vremena: kreiranje i promovisanje nacionalnog kulturnog identiteta u sklopu procesa institucionalne transformacije Rusije</a:t>
            </a:r>
            <a:endParaRPr lang="en-US" sz="16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arkhipov, laundresses, 1899, Russian Muse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0113" y="1"/>
            <a:ext cx="509724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Text Box 6"/>
          <p:cNvSpPr txBox="1">
            <a:spLocks noChangeArrowheads="1"/>
          </p:cNvSpPr>
          <p:nvPr/>
        </p:nvSpPr>
        <p:spPr bwMode="auto">
          <a:xfrm>
            <a:off x="6300788" y="2349500"/>
            <a:ext cx="156786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dirty="0">
                <a:latin typeface="Calibri" pitchFamily="34" charset="0"/>
              </a:rPr>
              <a:t>Abram </a:t>
            </a:r>
            <a:r>
              <a:rPr lang="en-GB" sz="1600" dirty="0" err="1">
                <a:latin typeface="Calibri" pitchFamily="34" charset="0"/>
              </a:rPr>
              <a:t>Arkhipov</a:t>
            </a:r>
            <a:r>
              <a:rPr lang="en-GB" sz="1600" dirty="0">
                <a:latin typeface="Calibri" pitchFamily="34" charset="0"/>
              </a:rPr>
              <a:t>,</a:t>
            </a:r>
          </a:p>
          <a:p>
            <a:r>
              <a:rPr lang="sr-Latn-RS" sz="1600" i="1" dirty="0" smtClean="0">
                <a:latin typeface="Calibri" pitchFamily="34" charset="0"/>
              </a:rPr>
              <a:t>Pralje</a:t>
            </a:r>
            <a:r>
              <a:rPr lang="en-GB" sz="1600" dirty="0" smtClean="0">
                <a:latin typeface="Calibri" pitchFamily="34" charset="0"/>
              </a:rPr>
              <a:t>, </a:t>
            </a:r>
            <a:r>
              <a:rPr lang="en-GB" sz="1600" dirty="0">
                <a:latin typeface="Calibri" pitchFamily="34" charset="0"/>
              </a:rPr>
              <a:t>1901</a:t>
            </a:r>
          </a:p>
          <a:p>
            <a:endParaRPr lang="en-GB" sz="1600" dirty="0">
              <a:latin typeface="Calibri" pitchFamily="34" charset="0"/>
            </a:endParaRPr>
          </a:p>
        </p:txBody>
      </p:sp>
      <p:sp>
        <p:nvSpPr>
          <p:cNvPr id="30724" name="Text Box 7"/>
          <p:cNvSpPr txBox="1">
            <a:spLocks noChangeArrowheads="1"/>
          </p:cNvSpPr>
          <p:nvPr/>
        </p:nvSpPr>
        <p:spPr bwMode="auto">
          <a:xfrm>
            <a:off x="6248400" y="4191000"/>
            <a:ext cx="25908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r-Latn-CS" sz="1600" dirty="0" smtClean="0">
                <a:latin typeface="Calibri" pitchFamily="34" charset="0"/>
              </a:rPr>
              <a:t>(Kasnije </a:t>
            </a:r>
            <a:r>
              <a:rPr lang="sr-Latn-CS" sz="1600" dirty="0">
                <a:latin typeface="Calibri" pitchFamily="34" charset="0"/>
              </a:rPr>
              <a:t>postaje član Udruženja umetnika revolucionarne Rusije</a:t>
            </a:r>
            <a:r>
              <a:rPr lang="en-GB" sz="1600" dirty="0">
                <a:latin typeface="Calibri" pitchFamily="34" charset="0"/>
              </a:rPr>
              <a:t> </a:t>
            </a:r>
            <a:r>
              <a:rPr lang="en-GB" sz="1600" dirty="0" err="1" smtClean="0">
                <a:latin typeface="Calibri" pitchFamily="34" charset="0"/>
              </a:rPr>
              <a:t>AKhRR</a:t>
            </a:r>
            <a:r>
              <a:rPr lang="sr-Latn-RS" sz="1600" dirty="0" smtClean="0">
                <a:latin typeface="Calibri" pitchFamily="34" charset="0"/>
              </a:rPr>
              <a:t> osnovanog</a:t>
            </a:r>
            <a:r>
              <a:rPr lang="en-GB" sz="1600" dirty="0" smtClean="0">
                <a:latin typeface="Calibri" pitchFamily="34" charset="0"/>
              </a:rPr>
              <a:t> 1924</a:t>
            </a:r>
            <a:r>
              <a:rPr lang="sr-Latn-RS" sz="1600" dirty="0" smtClean="0">
                <a:latin typeface="Calibri" pitchFamily="34" charset="0"/>
              </a:rPr>
              <a:t> koje će izneti paradigmu socijalističkog realizma a među članovima osnivačima ovog Udruženja nalazili su se i slikari Peredvižnjici)</a:t>
            </a:r>
            <a:endParaRPr lang="en-GB" sz="16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 descr="gorelov 1935_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20713"/>
            <a:ext cx="9155113" cy="587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File:Mamontov by Repi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228600"/>
            <a:ext cx="4772025" cy="570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Rectangle 4"/>
          <p:cNvSpPr>
            <a:spLocks noChangeArrowheads="1"/>
          </p:cNvSpPr>
          <p:nvPr/>
        </p:nvSpPr>
        <p:spPr bwMode="auto">
          <a:xfrm>
            <a:off x="152400" y="6019800"/>
            <a:ext cx="5257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r-Latn-CS" dirty="0">
                <a:latin typeface="Calibri" pitchFamily="34" charset="0"/>
              </a:rPr>
              <a:t>Rjepin, </a:t>
            </a:r>
            <a:r>
              <a:rPr lang="sr-Latn-CS" i="1" dirty="0">
                <a:latin typeface="Calibri" pitchFamily="34" charset="0"/>
              </a:rPr>
              <a:t>Sava Mamontov</a:t>
            </a:r>
            <a:r>
              <a:rPr lang="sr-Latn-CS" dirty="0">
                <a:latin typeface="Calibri" pitchFamily="34" charset="0"/>
              </a:rPr>
              <a:t>, </a:t>
            </a:r>
            <a:r>
              <a:rPr lang="en-US" dirty="0">
                <a:latin typeface="Calibri" pitchFamily="34" charset="0"/>
              </a:rPr>
              <a:t>1880</a:t>
            </a:r>
            <a:r>
              <a:rPr lang="sr-Latn-CS" dirty="0">
                <a:latin typeface="Calibri" pitchFamily="34" charset="0"/>
              </a:rPr>
              <a:t>, </a:t>
            </a:r>
            <a:r>
              <a:rPr lang="en-US" dirty="0">
                <a:latin typeface="Calibri" pitchFamily="34" charset="0"/>
              </a:rPr>
              <a:t> </a:t>
            </a:r>
            <a:r>
              <a:rPr lang="en-US" dirty="0" smtClean="0">
                <a:latin typeface="Calibri" pitchFamily="34" charset="0"/>
              </a:rPr>
              <a:t>93 </a:t>
            </a:r>
            <a:r>
              <a:rPr lang="en-US" dirty="0">
                <a:latin typeface="Calibri" pitchFamily="34" charset="0"/>
              </a:rPr>
              <a:t>× 56,7 cm</a:t>
            </a:r>
            <a:r>
              <a:rPr lang="sr-Latn-CS" dirty="0">
                <a:latin typeface="Calibri" pitchFamily="34" charset="0"/>
              </a:rPr>
              <a:t>, </a:t>
            </a:r>
            <a:r>
              <a:rPr lang="sr-Latn-CS" dirty="0" smtClean="0">
                <a:latin typeface="Calibri" pitchFamily="34" charset="0"/>
              </a:rPr>
              <a:t>Pozorišni muzej </a:t>
            </a:r>
            <a:r>
              <a:rPr lang="en-US" dirty="0" err="1" smtClean="0">
                <a:latin typeface="Calibri" pitchFamily="34" charset="0"/>
              </a:rPr>
              <a:t>Alekse</a:t>
            </a:r>
            <a:r>
              <a:rPr lang="sr-Latn-RS" dirty="0" smtClean="0">
                <a:latin typeface="Calibri" pitchFamily="34" charset="0"/>
              </a:rPr>
              <a:t>ja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Aleksandrovi</a:t>
            </a:r>
            <a:r>
              <a:rPr lang="sr-Latn-RS" dirty="0" smtClean="0">
                <a:latin typeface="Calibri" pitchFamily="34" charset="0"/>
              </a:rPr>
              <a:t>ča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Bakru</a:t>
            </a:r>
            <a:r>
              <a:rPr lang="sr-Latn-RS" dirty="0" smtClean="0">
                <a:latin typeface="Calibri" pitchFamily="34" charset="0"/>
              </a:rPr>
              <a:t>š</a:t>
            </a:r>
            <a:r>
              <a:rPr lang="en-US" dirty="0" smtClean="0">
                <a:latin typeface="Calibri" pitchFamily="34" charset="0"/>
              </a:rPr>
              <a:t>in</a:t>
            </a:r>
            <a:r>
              <a:rPr lang="sr-Latn-RS" dirty="0" smtClean="0">
                <a:latin typeface="Calibri" pitchFamily="34" charset="0"/>
              </a:rPr>
              <a:t>a, Moskva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36868" name="Rectangle 3"/>
          <p:cNvSpPr>
            <a:spLocks noChangeArrowheads="1"/>
          </p:cNvSpPr>
          <p:nvPr/>
        </p:nvSpPr>
        <p:spPr bwMode="auto">
          <a:xfrm>
            <a:off x="5105400" y="304800"/>
            <a:ext cx="38100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r-Latn-CS" dirty="0" smtClean="0">
                <a:latin typeface="Calibri" pitchFamily="34" charset="0"/>
              </a:rPr>
              <a:t>Sava Mamontov </a:t>
            </a:r>
            <a:r>
              <a:rPr lang="sr-Latn-CS" dirty="0">
                <a:latin typeface="Calibri" pitchFamily="34" charset="0"/>
              </a:rPr>
              <a:t>(1841-1918), sin bogatog trgovca i industrijalca, </a:t>
            </a:r>
            <a:r>
              <a:rPr lang="sr-Latn-CS" dirty="0" smtClean="0">
                <a:latin typeface="Calibri" pitchFamily="34" charset="0"/>
              </a:rPr>
              <a:t>postaje </a:t>
            </a:r>
            <a:r>
              <a:rPr lang="sr-Latn-CS" dirty="0">
                <a:latin typeface="Calibri" pitchFamily="34" charset="0"/>
              </a:rPr>
              <a:t>železnički magnat (prve pruge koje su sever Rusije povezale sa jugom Rusije), pevač, vajar, pozorišni reditelj, dramski pisac, osnovao prvu rusku privatnu opersku trupu, u Italiji školovao glas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://www.usc.edu/dept/LAS/IMRC/course_website/slides04/vrube001_opt_ti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953000" cy="689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Rectangle 4"/>
          <p:cNvSpPr>
            <a:spLocks noChangeArrowheads="1"/>
          </p:cNvSpPr>
          <p:nvPr/>
        </p:nvSpPr>
        <p:spPr bwMode="auto">
          <a:xfrm>
            <a:off x="5074656" y="6260068"/>
            <a:ext cx="39931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>
                <a:latin typeface="Calibri" pitchFamily="34" charset="0"/>
              </a:rPr>
              <a:t>Vrubel</a:t>
            </a:r>
            <a:r>
              <a:rPr lang="en-US" b="1" dirty="0">
                <a:latin typeface="Calibri" pitchFamily="34" charset="0"/>
              </a:rPr>
              <a:t>, </a:t>
            </a:r>
            <a:r>
              <a:rPr lang="sr-Latn-RS" b="1" i="1" dirty="0" smtClean="0">
                <a:latin typeface="Calibri" pitchFamily="34" charset="0"/>
              </a:rPr>
              <a:t>Portret Save Mamontova</a:t>
            </a:r>
            <a:r>
              <a:rPr lang="en-US" dirty="0">
                <a:latin typeface="Calibri" pitchFamily="34" charset="0"/>
              </a:rPr>
              <a:t> (1897)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sr-Latn-RS" dirty="0" smtClean="0"/>
              <a:t>razmatranje o dilemama oko datovanja početka ruske avangarde ili o pitanjima porekla ruske avangarde videti u S. Mijušković, </a:t>
            </a:r>
            <a:r>
              <a:rPr lang="sr-Latn-RS" i="1" dirty="0" smtClean="0"/>
              <a:t>Od samodovoljnosti do smrti slikarstva</a:t>
            </a:r>
            <a:r>
              <a:rPr lang="sr-Latn-RS" dirty="0" smtClean="0"/>
              <a:t>, Beograd 1998, 21-38.</a:t>
            </a:r>
            <a:endParaRPr lang="sr-Latn-RS" dirty="0"/>
          </a:p>
          <a:p>
            <a:r>
              <a:rPr lang="sr-Latn-RS" dirty="0" smtClean="0"/>
              <a:t>o ruskoj umetnosti na prelazu vekova videti: K. Grej, </a:t>
            </a:r>
            <a:r>
              <a:rPr lang="sr-Latn-RS" i="1" dirty="0" smtClean="0"/>
              <a:t>Ruski umetnički eksperiment</a:t>
            </a:r>
            <a:r>
              <a:rPr lang="sr-Latn-RS" dirty="0" smtClean="0"/>
              <a:t>, Beograd 1978, 9-92.</a:t>
            </a:r>
          </a:p>
          <a:p>
            <a:r>
              <a:rPr lang="sr-Latn-RS" dirty="0" smtClean="0"/>
              <a:t>o neoprimitivizmu: S. Mijušković, </a:t>
            </a:r>
            <a:r>
              <a:rPr lang="sr-Latn-RS" i="1" dirty="0" smtClean="0"/>
              <a:t>Od samodovoljnosti do smrti slikarstva</a:t>
            </a:r>
            <a:r>
              <a:rPr lang="sr-Latn-RS" dirty="0" smtClean="0"/>
              <a:t>, Beograd 1998, 59-72; K. Grej, </a:t>
            </a:r>
            <a:r>
              <a:rPr lang="sr-Latn-RS" i="1" dirty="0" smtClean="0"/>
              <a:t>Ruski umetnički eksperiment</a:t>
            </a:r>
            <a:r>
              <a:rPr lang="sr-Latn-RS" dirty="0" smtClean="0"/>
              <a:t>, Beograd 1978, 93-109.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www.usc.edu/dept/LAS/IMRC/course_website/slides04/_abra001_op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864225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Rectangle 4"/>
          <p:cNvSpPr>
            <a:spLocks noChangeArrowheads="1"/>
          </p:cNvSpPr>
          <p:nvPr/>
        </p:nvSpPr>
        <p:spPr bwMode="auto">
          <a:xfrm>
            <a:off x="152400" y="4244876"/>
            <a:ext cx="87630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r-Latn-CS" dirty="0">
                <a:latin typeface="Calibri" pitchFamily="34" charset="0"/>
              </a:rPr>
              <a:t>kolonija koju su vodili Mamontovi, Rjepin, Poljenov, nastaje 70-ih godina, pošto su Mamontovi kupili imanje od pisca Sergija Aksakova koji je ‘nacionalne’ pisce tokom četrdesetih okupljao u svom domu;</a:t>
            </a:r>
          </a:p>
          <a:p>
            <a:r>
              <a:rPr lang="sr-Latn-CS" dirty="0">
                <a:latin typeface="Calibri" pitchFamily="34" charset="0"/>
              </a:rPr>
              <a:t>U ‘ruskom’ stilu podižu bolnicu, školu, vajarski atelje, crkvu; </a:t>
            </a:r>
            <a:r>
              <a:rPr lang="sr-Latn-CS" b="1" dirty="0">
                <a:latin typeface="Calibri" pitchFamily="34" charset="0"/>
              </a:rPr>
              <a:t>obnova drevnih umetničkih tradicija i zanata; </a:t>
            </a:r>
          </a:p>
          <a:p>
            <a:r>
              <a:rPr lang="sr-Latn-CS" dirty="0">
                <a:latin typeface="Calibri" pitchFamily="34" charset="0"/>
              </a:rPr>
              <a:t>Mamontov počinje da koristi profesionalne slikare za slikanje pozorišnog dekora – pozadina nije dekorativna podloga za glumu već integralni deo </a:t>
            </a:r>
            <a:r>
              <a:rPr lang="sr-Latn-CS" dirty="0" smtClean="0">
                <a:latin typeface="Calibri" pitchFamily="34" charset="0"/>
              </a:rPr>
              <a:t>predstave - predstava </a:t>
            </a:r>
            <a:r>
              <a:rPr lang="sr-Latn-CS" dirty="0">
                <a:latin typeface="Calibri" pitchFamily="34" charset="0"/>
              </a:rPr>
              <a:t>postaje celina</a:t>
            </a:r>
          </a:p>
          <a:p>
            <a:r>
              <a:rPr lang="sr-Latn-CS" dirty="0">
                <a:latin typeface="Calibri" pitchFamily="34" charset="0"/>
              </a:rPr>
              <a:t>Đagiljev, Stanislavski (rođak Save Mamontova)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38916" name="Rectangle 3"/>
          <p:cNvSpPr>
            <a:spLocks noChangeArrowheads="1"/>
          </p:cNvSpPr>
          <p:nvPr/>
        </p:nvSpPr>
        <p:spPr bwMode="auto">
          <a:xfrm>
            <a:off x="6096000" y="228600"/>
            <a:ext cx="23510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r-Latn-CS" b="1" dirty="0">
                <a:latin typeface="Calibri" pitchFamily="34" charset="0"/>
              </a:rPr>
              <a:t>Crkva u </a:t>
            </a:r>
            <a:r>
              <a:rPr lang="en-US" b="1" dirty="0">
                <a:latin typeface="Calibri" pitchFamily="34" charset="0"/>
              </a:rPr>
              <a:t>Abram</a:t>
            </a:r>
            <a:r>
              <a:rPr lang="sr-Latn-CS" b="1" dirty="0">
                <a:latin typeface="Calibri" pitchFamily="34" charset="0"/>
              </a:rPr>
              <a:t>cevu</a:t>
            </a:r>
            <a:r>
              <a:rPr lang="en-US" dirty="0">
                <a:latin typeface="Calibri" pitchFamily="34" charset="0"/>
              </a:rPr>
              <a:t> (1883)</a:t>
            </a:r>
            <a:endParaRPr lang="sr-Latn-C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s://blogs.commons.georgetown.edu/ajs299/files/2013/05/Bakst_Narcisse_Bacchant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3292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Rectangle 4"/>
          <p:cNvSpPr>
            <a:spLocks noChangeArrowheads="1"/>
          </p:cNvSpPr>
          <p:nvPr/>
        </p:nvSpPr>
        <p:spPr bwMode="auto">
          <a:xfrm>
            <a:off x="5562600" y="5638800"/>
            <a:ext cx="3352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 err="1">
                <a:latin typeface="Calibri" pitchFamily="34" charset="0"/>
              </a:rPr>
              <a:t>Léon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Baskt</a:t>
            </a:r>
            <a:r>
              <a:rPr lang="en-US" dirty="0">
                <a:latin typeface="Calibri" pitchFamily="34" charset="0"/>
              </a:rPr>
              <a:t>, “</a:t>
            </a:r>
            <a:r>
              <a:rPr lang="en-US" dirty="0" err="1" smtClean="0">
                <a:latin typeface="Calibri" pitchFamily="34" charset="0"/>
              </a:rPr>
              <a:t>Narcise</a:t>
            </a:r>
            <a:r>
              <a:rPr lang="en-US" dirty="0">
                <a:latin typeface="Calibri" pitchFamily="34" charset="0"/>
              </a:rPr>
              <a:t>: </a:t>
            </a:r>
            <a:r>
              <a:rPr lang="sr-Latn-RS" dirty="0" smtClean="0">
                <a:latin typeface="Calibri" pitchFamily="34" charset="0"/>
              </a:rPr>
              <a:t>Bahantkinja</a:t>
            </a:r>
            <a:r>
              <a:rPr lang="en-US" dirty="0" smtClean="0">
                <a:latin typeface="Calibri" pitchFamily="34" charset="0"/>
              </a:rPr>
              <a:t>”; </a:t>
            </a:r>
            <a:r>
              <a:rPr lang="sr-Latn-RS" dirty="0" smtClean="0">
                <a:latin typeface="Calibri" pitchFamily="34" charset="0"/>
              </a:rPr>
              <a:t>crtež kostima za baletsku predstavu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i="1" dirty="0" err="1">
                <a:latin typeface="Calibri" pitchFamily="34" charset="0"/>
              </a:rPr>
              <a:t>Narcisse</a:t>
            </a:r>
            <a:r>
              <a:rPr lang="en-US" dirty="0">
                <a:latin typeface="Calibri" pitchFamily="34" charset="0"/>
              </a:rPr>
              <a:t>, 1911.</a:t>
            </a:r>
          </a:p>
        </p:txBody>
      </p:sp>
      <p:sp>
        <p:nvSpPr>
          <p:cNvPr id="6" name="Rectangle 5"/>
          <p:cNvSpPr/>
          <p:nvPr/>
        </p:nvSpPr>
        <p:spPr>
          <a:xfrm>
            <a:off x="5562600" y="152400"/>
            <a:ext cx="32004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CS" sz="2000" b="1" dirty="0" smtClean="0">
                <a:latin typeface="Calibri" pitchFamily="34" charset="0"/>
              </a:rPr>
              <a:t>predistorija II – simbolisti I/Svet umetnosti (c.1890-1905)</a:t>
            </a:r>
            <a:r>
              <a:rPr lang="sr-Latn-CS" sz="2000" i="1" dirty="0" smtClean="0">
                <a:latin typeface="Calibri" pitchFamily="34" charset="0"/>
              </a:rPr>
              <a:t> </a:t>
            </a:r>
            <a:r>
              <a:rPr lang="vi-VN" sz="2000" dirty="0" smtClean="0">
                <a:latin typeface="Calibri" pitchFamily="34" charset="0"/>
              </a:rPr>
              <a:t>«Мир иску́сства»</a:t>
            </a:r>
            <a:r>
              <a:rPr lang="sr-Latn-CS" sz="2000" dirty="0" smtClean="0">
                <a:latin typeface="Calibri" pitchFamily="34" charset="0"/>
              </a:rPr>
              <a:t> (klasičan period 1898-1904) – Aleksandar Benua, Konstantin Somov, Dmitri Filosof, Leon Bakst;</a:t>
            </a:r>
          </a:p>
          <a:p>
            <a:endParaRPr lang="sr-Latn-CS" sz="2000" dirty="0" smtClean="0">
              <a:latin typeface="Calibri" pitchFamily="34" charset="0"/>
            </a:endParaRPr>
          </a:p>
          <a:p>
            <a:r>
              <a:rPr lang="sr-Latn-CS" sz="2000" dirty="0" smtClean="0">
                <a:latin typeface="Calibri" pitchFamily="34" charset="0"/>
              </a:rPr>
              <a:t>Sankt Peterburg</a:t>
            </a:r>
            <a:endParaRPr 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2" descr="https://assets.rebelmouse.io/eyJhbGciOiJIUzI1NiIsInR5cCI6IkpXVCJ9.eyJpbWFnZSI6Imh0dHBzOi8vYXNzZXRzLnJibC5tcy8yMDU3OTMyNS9vcmlnaW4uanBnIiwiZXhwaXJlc19hdCI6MTYzNTY0MjI4OX0.CEg6o-_2x8XtDYTMhxB8iPD166PCbs-PW0RssjY10As/img.jpg?width=1904&amp;coordinates=31%2C34%2C51%2C37&amp;height=233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4900256" cy="60198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304800" y="6324600"/>
            <a:ext cx="44890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RS" dirty="0" smtClean="0"/>
              <a:t>Vaclav Nižinski </a:t>
            </a:r>
            <a:r>
              <a:rPr lang="en-US" dirty="0" smtClean="0"/>
              <a:t>(1889-1950) </a:t>
            </a:r>
            <a:r>
              <a:rPr lang="sr-Latn-RS" dirty="0" smtClean="0"/>
              <a:t>kao Narcis</a:t>
            </a:r>
            <a:r>
              <a:rPr lang="en-US" dirty="0" smtClean="0"/>
              <a:t> (1911)</a:t>
            </a:r>
            <a:endParaRPr lang="en-US" dirty="0"/>
          </a:p>
        </p:txBody>
      </p:sp>
      <p:pic>
        <p:nvPicPr>
          <p:cNvPr id="163844" name="Picture 4" descr="Theatre Costume | Bakst, Leon | V&amp;A Search the Collection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10200" y="152400"/>
            <a:ext cx="3381375" cy="3381375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5638800" y="3810000"/>
            <a:ext cx="2971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dirty="0" smtClean="0"/>
              <a:t>Kostim Narcisa izveden prema crtežu Leona Baksta u kojem je Nižinski igrao predstavu 1911. godine</a:t>
            </a:r>
          </a:p>
          <a:p>
            <a:r>
              <a:rPr lang="en-US" dirty="0" smtClean="0">
                <a:hlinkClick r:id="rId4"/>
              </a:rPr>
              <a:t>http://collections.vam.ac.uk/item/O1244266/theatre-costume-theatre-costume-bakst-leon/</a:t>
            </a:r>
            <a:endParaRPr 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2" descr="Léon Bakst. Nijinsky. (1909) | MoM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0"/>
            <a:ext cx="3886200" cy="682388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4953000" y="6248400"/>
            <a:ext cx="3505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sr-Latn-RS" dirty="0" smtClean="0"/>
              <a:t>Leon Bakst, Nižinski, 1909, MoMA</a:t>
            </a:r>
            <a:endParaRPr 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152400" y="6019800"/>
            <a:ext cx="3962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Léon Bakst, Portrait of Serge Diaghilev and His Nanny,1906</a:t>
            </a:r>
          </a:p>
        </p:txBody>
      </p:sp>
      <p:pic>
        <p:nvPicPr>
          <p:cNvPr id="41987" name="Picture 4" descr="World of art. Leon Bakst. Portrait of Sergei Diaghilev with His Nurs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81500" y="0"/>
            <a:ext cx="4762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228600" y="228600"/>
            <a:ext cx="37338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sr-Latn-CS" sz="2000" i="1" dirty="0" smtClean="0">
                <a:latin typeface="Calibri" pitchFamily="34" charset="0"/>
              </a:rPr>
              <a:t>Svet umetnosti </a:t>
            </a:r>
            <a:r>
              <a:rPr lang="sr-Latn-CS" sz="2000" dirty="0" smtClean="0">
                <a:latin typeface="Calibri" pitchFamily="34" charset="0"/>
              </a:rPr>
              <a:t>je bio paralelan Art Nouveau; organizovali su izložbe, izdavali časopis, radili scenografske i kostimografske projekte za operu, balet, pozorište;</a:t>
            </a:r>
          </a:p>
          <a:p>
            <a:pPr>
              <a:lnSpc>
                <a:spcPct val="90000"/>
              </a:lnSpc>
            </a:pPr>
            <a:r>
              <a:rPr lang="sr-Latn-CS" sz="2000" dirty="0" smtClean="0">
                <a:latin typeface="Calibri" pitchFamily="34" charset="0"/>
              </a:rPr>
              <a:t>najznačajniji izraz pokreta bio je Ruski balet;</a:t>
            </a:r>
          </a:p>
          <a:p>
            <a:pPr>
              <a:lnSpc>
                <a:spcPct val="90000"/>
              </a:lnSpc>
            </a:pPr>
            <a:endParaRPr lang="sr-Latn-CS" sz="2000" dirty="0" smtClean="0">
              <a:latin typeface="Calibri" pitchFamily="34" charset="0"/>
            </a:endParaRPr>
          </a:p>
          <a:p>
            <a:pPr>
              <a:lnSpc>
                <a:spcPct val="90000"/>
              </a:lnSpc>
            </a:pPr>
            <a:r>
              <a:rPr lang="sr-Latn-CS" sz="2000" dirty="0" smtClean="0">
                <a:latin typeface="Calibri" pitchFamily="34" charset="0"/>
              </a:rPr>
              <a:t>osnovna ideja </a:t>
            </a:r>
            <a:r>
              <a:rPr lang="sr-Latn-CS" sz="2000" i="1" dirty="0" smtClean="0">
                <a:latin typeface="Calibri" pitchFamily="34" charset="0"/>
              </a:rPr>
              <a:t>Sveta umetnosti </a:t>
            </a:r>
            <a:r>
              <a:rPr lang="sr-Latn-CS" sz="2000" dirty="0" smtClean="0">
                <a:latin typeface="Calibri" pitchFamily="34" charset="0"/>
              </a:rPr>
              <a:t>: umetnost postoji za sebe, nije podređena nekom religioznom, političkom ili društveno-propagandnom motivu;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The world of art movemen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7938"/>
            <a:ext cx="4876800" cy="686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Rectangle 2"/>
          <p:cNvSpPr>
            <a:spLocks noChangeArrowheads="1"/>
          </p:cNvSpPr>
          <p:nvPr/>
        </p:nvSpPr>
        <p:spPr bwMode="auto">
          <a:xfrm>
            <a:off x="5486400" y="5791200"/>
            <a:ext cx="284956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latin typeface="Calibri" pitchFamily="34" charset="0"/>
              </a:rPr>
              <a:t>Leon Bakst. </a:t>
            </a:r>
            <a:r>
              <a:rPr lang="sr-Latn-RS" dirty="0" smtClean="0">
                <a:latin typeface="Calibri" pitchFamily="34" charset="0"/>
              </a:rPr>
              <a:t>Naslovna strana časopisa </a:t>
            </a:r>
            <a:r>
              <a:rPr lang="sr-Latn-CS" i="1" dirty="0" smtClean="0">
                <a:latin typeface="Calibri" pitchFamily="34" charset="0"/>
              </a:rPr>
              <a:t>Svet umetnosti , 1902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57800" y="152400"/>
            <a:ext cx="3581400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sr-Latn-CS" dirty="0" smtClean="0">
                <a:latin typeface="Calibri" pitchFamily="34" charset="0"/>
              </a:rPr>
              <a:t>veze sa Parizom/izložbe ali i predstavljanje art nouveau-a, bečke secesije, postimpresionizma u časopisu (1899)</a:t>
            </a:r>
          </a:p>
          <a:p>
            <a:pPr>
              <a:lnSpc>
                <a:spcPct val="90000"/>
              </a:lnSpc>
            </a:pPr>
            <a:endParaRPr lang="sr-Latn-CS" dirty="0" smtClean="0">
              <a:latin typeface="Calibri" pitchFamily="34" charset="0"/>
            </a:endParaRPr>
          </a:p>
          <a:p>
            <a:pPr>
              <a:lnSpc>
                <a:spcPct val="90000"/>
              </a:lnSpc>
            </a:pPr>
            <a:r>
              <a:rPr lang="sr-Latn-CS" dirty="0" smtClean="0">
                <a:latin typeface="Calibri" pitchFamily="34" charset="0"/>
              </a:rPr>
              <a:t>u okviru </a:t>
            </a:r>
            <a:r>
              <a:rPr lang="sr-Latn-CS" i="1" dirty="0" smtClean="0">
                <a:latin typeface="Calibri" pitchFamily="34" charset="0"/>
              </a:rPr>
              <a:t>Sveta umetnosti </a:t>
            </a:r>
            <a:r>
              <a:rPr lang="sr-Latn-CS" dirty="0" smtClean="0">
                <a:latin typeface="Calibri" pitchFamily="34" charset="0"/>
              </a:rPr>
              <a:t>zaočinju Mihail Larionov i Natalija Gončarova;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miriskusstva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52400"/>
            <a:ext cx="3238500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Rectangle 2"/>
          <p:cNvSpPr>
            <a:spLocks noChangeArrowheads="1"/>
          </p:cNvSpPr>
          <p:nvPr/>
        </p:nvSpPr>
        <p:spPr bwMode="auto">
          <a:xfrm>
            <a:off x="685800" y="5486400"/>
            <a:ext cx="25908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r-Latn-RS" dirty="0" smtClean="0">
                <a:latin typeface="Calibri" pitchFamily="34" charset="0"/>
              </a:rPr>
              <a:t>Jevgenij Lansere, </a:t>
            </a:r>
            <a:r>
              <a:rPr lang="sr-Latn-RS" i="1" dirty="0" smtClean="0">
                <a:latin typeface="Calibri" pitchFamily="34" charset="0"/>
              </a:rPr>
              <a:t>naslovna strana Sveta umetnosti</a:t>
            </a:r>
            <a:r>
              <a:rPr lang="en-US" i="1" dirty="0" smtClean="0">
                <a:latin typeface="Calibri" pitchFamily="34" charset="0"/>
              </a:rPr>
              <a:t>, </a:t>
            </a:r>
            <a:r>
              <a:rPr lang="en-US" i="1" dirty="0">
                <a:latin typeface="Calibri" pitchFamily="34" charset="0"/>
              </a:rPr>
              <a:t>1901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44036" name="Picture 4" descr="http://www.vads.ac.uk/images/RVA/large/c0242-0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14850" y="0"/>
            <a:ext cx="462915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7" name="Rectangle 4"/>
          <p:cNvSpPr>
            <a:spLocks noChangeArrowheads="1"/>
          </p:cNvSpPr>
          <p:nvPr/>
        </p:nvSpPr>
        <p:spPr bwMode="auto">
          <a:xfrm>
            <a:off x="4572000" y="5791200"/>
            <a:ext cx="4572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r-Latn-RS" dirty="0" smtClean="0">
                <a:latin typeface="Calibri" pitchFamily="34" charset="0"/>
              </a:rPr>
              <a:t>Marija Jakunčikova Veber </a:t>
            </a:r>
            <a:r>
              <a:rPr lang="sr-Latn-CS" dirty="0" smtClean="0">
                <a:latin typeface="Calibri" pitchFamily="34" charset="0"/>
              </a:rPr>
              <a:t>(</a:t>
            </a:r>
            <a:r>
              <a:rPr lang="en-US" dirty="0" smtClean="0">
                <a:latin typeface="Calibri" pitchFamily="34" charset="0"/>
              </a:rPr>
              <a:t>1870-1902</a:t>
            </a:r>
            <a:r>
              <a:rPr lang="sr-Latn-CS" dirty="0" smtClean="0">
                <a:latin typeface="Calibri" pitchFamily="34" charset="0"/>
              </a:rPr>
              <a:t>)</a:t>
            </a:r>
            <a:r>
              <a:rPr lang="sr-Latn-RS" dirty="0" smtClean="0">
                <a:latin typeface="Calibri" pitchFamily="34" charset="0"/>
              </a:rPr>
              <a:t>, Naslovna strana </a:t>
            </a:r>
            <a:r>
              <a:rPr lang="en-US" dirty="0" smtClean="0">
                <a:latin typeface="Calibri" pitchFamily="34" charset="0"/>
              </a:rPr>
              <a:t>'Mir </a:t>
            </a:r>
            <a:r>
              <a:rPr lang="en-US" dirty="0" err="1">
                <a:latin typeface="Calibri" pitchFamily="34" charset="0"/>
              </a:rPr>
              <a:t>iskusstva</a:t>
            </a:r>
            <a:r>
              <a:rPr lang="en-US" dirty="0">
                <a:latin typeface="Calibri" pitchFamily="34" charset="0"/>
              </a:rPr>
              <a:t>' 1899 vol.2, </a:t>
            </a:r>
            <a:r>
              <a:rPr lang="en-US" dirty="0" smtClean="0">
                <a:latin typeface="Calibri" pitchFamily="34" charset="0"/>
              </a:rPr>
              <a:t>no.13-24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www.russianavantgard.com/images/blue_rose_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296862"/>
            <a:ext cx="2657475" cy="267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http://cathylocke.files.wordpress.com/2012/05/dsc0021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197225"/>
            <a:ext cx="4260850" cy="366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rostokąt 3"/>
          <p:cNvSpPr>
            <a:spLocks noChangeArrowheads="1"/>
          </p:cNvSpPr>
          <p:nvPr/>
        </p:nvSpPr>
        <p:spPr bwMode="auto">
          <a:xfrm>
            <a:off x="0" y="2924175"/>
            <a:ext cx="4572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400" dirty="0">
                <a:latin typeface="Calibri" pitchFamily="34" charset="0"/>
              </a:rPr>
              <a:t>Viktor  </a:t>
            </a:r>
            <a:r>
              <a:rPr lang="en-GB" sz="1400" dirty="0" err="1">
                <a:latin typeface="Calibri" pitchFamily="34" charset="0"/>
              </a:rPr>
              <a:t>Borisov-Musatov</a:t>
            </a:r>
            <a:r>
              <a:rPr lang="en-GB" sz="1400" dirty="0">
                <a:latin typeface="Calibri" pitchFamily="34" charset="0"/>
              </a:rPr>
              <a:t> </a:t>
            </a:r>
            <a:r>
              <a:rPr lang="pl-PL" sz="1400" dirty="0">
                <a:latin typeface="Calibri" pitchFamily="34" charset="0"/>
              </a:rPr>
              <a:t>,</a:t>
            </a:r>
            <a:r>
              <a:rPr lang="en-GB" sz="1400" dirty="0" smtClean="0">
                <a:latin typeface="Calibri" pitchFamily="34" charset="0"/>
              </a:rPr>
              <a:t>“</a:t>
            </a:r>
            <a:r>
              <a:rPr lang="sr-Latn-RS" sz="1400" dirty="0" smtClean="0">
                <a:latin typeface="Calibri" pitchFamily="34" charset="0"/>
              </a:rPr>
              <a:t>Jezero</a:t>
            </a:r>
            <a:r>
              <a:rPr lang="en-GB" sz="1400" dirty="0" smtClean="0">
                <a:latin typeface="Calibri" pitchFamily="34" charset="0"/>
              </a:rPr>
              <a:t>,” </a:t>
            </a:r>
            <a:r>
              <a:rPr lang="en-GB" sz="1400" dirty="0">
                <a:latin typeface="Calibri" pitchFamily="34" charset="0"/>
              </a:rPr>
              <a:t>1902-1903</a:t>
            </a:r>
          </a:p>
        </p:txBody>
      </p:sp>
      <p:sp>
        <p:nvSpPr>
          <p:cNvPr id="5" name="pole tekstowe 6"/>
          <p:cNvSpPr txBox="1">
            <a:spLocks noChangeArrowheads="1"/>
          </p:cNvSpPr>
          <p:nvPr/>
        </p:nvSpPr>
        <p:spPr bwMode="auto">
          <a:xfrm>
            <a:off x="228600" y="0"/>
            <a:ext cx="26165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1400" dirty="0">
                <a:latin typeface="Calibri" pitchFamily="34" charset="0"/>
              </a:rPr>
              <a:t>Izložba Plave ruže u Moskvi, 1907</a:t>
            </a:r>
            <a:endParaRPr lang="en-GB" sz="1400" dirty="0">
              <a:latin typeface="Calibri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3276600" y="152400"/>
            <a:ext cx="5562600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77500" lnSpcReduction="20000"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CS" sz="28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predistorija III – simbolisti II/Plava ruža (1905-1908)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48200" y="990600"/>
            <a:ext cx="403860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CS" b="1" dirty="0" smtClean="0">
                <a:latin typeface="Calibri" pitchFamily="34" charset="0"/>
              </a:rPr>
              <a:t>Plava ruža -</a:t>
            </a:r>
            <a:r>
              <a:rPr lang="sr-Latn-CS" dirty="0" smtClean="0">
                <a:latin typeface="Calibri" pitchFamily="34" charset="0"/>
              </a:rPr>
              <a:t> grupa moskovskih slikara koji su bili nadahnuti simbolističkim slikarstvom Viktora Borisova Musatova (1870-1905) formiraju grupu </a:t>
            </a:r>
            <a:r>
              <a:rPr lang="sr-Latn-CS" i="1" dirty="0" smtClean="0">
                <a:latin typeface="Calibri" pitchFamily="34" charset="0"/>
              </a:rPr>
              <a:t>Plava ruža (</a:t>
            </a:r>
            <a:r>
              <a:rPr lang="sr-Latn-CS" dirty="0" smtClean="0">
                <a:latin typeface="Calibri" pitchFamily="34" charset="0"/>
              </a:rPr>
              <a:t>1905)</a:t>
            </a:r>
          </a:p>
          <a:p>
            <a:r>
              <a:rPr lang="sr-Latn-CS" dirty="0" smtClean="0">
                <a:latin typeface="Calibri" pitchFamily="34" charset="0"/>
              </a:rPr>
              <a:t>Grupa druge generacije ruskih simbolista aktivnih između 1904-1908</a:t>
            </a:r>
          </a:p>
          <a:p>
            <a:r>
              <a:rPr lang="sr-Latn-CS" dirty="0" smtClean="0">
                <a:latin typeface="Calibri" pitchFamily="34" charset="0"/>
              </a:rPr>
              <a:t>Naziv potiče od izložbe organizovane u Moskvi 1907.</a:t>
            </a:r>
          </a:p>
          <a:p>
            <a:endParaRPr lang="sr-Latn-CS" dirty="0" smtClean="0">
              <a:latin typeface="Calibri" pitchFamily="34" charset="0"/>
            </a:endParaRPr>
          </a:p>
          <a:p>
            <a:r>
              <a:rPr lang="sr-Latn-CS" dirty="0" smtClean="0">
                <a:latin typeface="Calibri" pitchFamily="34" charset="0"/>
              </a:rPr>
              <a:t>Pavel Kuznjecov je bio ‘vođa’ grupe čiji su članovi bili: Anatolij</a:t>
            </a:r>
            <a:r>
              <a:rPr lang="en-GB" dirty="0" smtClean="0">
                <a:latin typeface="Calibri" pitchFamily="34" charset="0"/>
              </a:rPr>
              <a:t> </a:t>
            </a:r>
            <a:r>
              <a:rPr lang="sr-Latn-CS" dirty="0" smtClean="0">
                <a:latin typeface="Calibri" pitchFamily="34" charset="0"/>
              </a:rPr>
              <a:t>Arapov</a:t>
            </a:r>
            <a:r>
              <a:rPr lang="en-GB" dirty="0" smtClean="0">
                <a:latin typeface="Calibri" pitchFamily="34" charset="0"/>
              </a:rPr>
              <a:t> (1876–1949), Nikola</a:t>
            </a:r>
            <a:r>
              <a:rPr lang="sr-Latn-CS" dirty="0" smtClean="0">
                <a:latin typeface="Calibri" pitchFamily="34" charset="0"/>
              </a:rPr>
              <a:t>j</a:t>
            </a:r>
            <a:r>
              <a:rPr lang="en-GB" dirty="0" smtClean="0">
                <a:latin typeface="Calibri" pitchFamily="34" charset="0"/>
              </a:rPr>
              <a:t> Kr</a:t>
            </a:r>
            <a:r>
              <a:rPr lang="sr-Latn-CS" dirty="0" smtClean="0">
                <a:latin typeface="Calibri" pitchFamily="34" charset="0"/>
              </a:rPr>
              <a:t>imov</a:t>
            </a:r>
            <a:r>
              <a:rPr lang="en-GB" dirty="0" smtClean="0">
                <a:latin typeface="Calibri" pitchFamily="34" charset="0"/>
              </a:rPr>
              <a:t>, Nikola</a:t>
            </a:r>
            <a:r>
              <a:rPr lang="sr-Latn-CS" dirty="0" smtClean="0">
                <a:latin typeface="Calibri" pitchFamily="34" charset="0"/>
              </a:rPr>
              <a:t>j</a:t>
            </a:r>
            <a:r>
              <a:rPr lang="en-GB" dirty="0" smtClean="0">
                <a:latin typeface="Calibri" pitchFamily="34" charset="0"/>
              </a:rPr>
              <a:t> </a:t>
            </a:r>
            <a:r>
              <a:rPr lang="en-GB" dirty="0" err="1" smtClean="0">
                <a:latin typeface="Calibri" pitchFamily="34" charset="0"/>
              </a:rPr>
              <a:t>Milioti</a:t>
            </a:r>
            <a:r>
              <a:rPr lang="en-GB" dirty="0" smtClean="0">
                <a:latin typeface="Calibri" pitchFamily="34" charset="0"/>
              </a:rPr>
              <a:t>, </a:t>
            </a:r>
            <a:r>
              <a:rPr lang="en-GB" dirty="0" err="1" smtClean="0">
                <a:latin typeface="Calibri" pitchFamily="34" charset="0"/>
              </a:rPr>
              <a:t>Vasil</a:t>
            </a:r>
            <a:r>
              <a:rPr lang="sr-Latn-CS" dirty="0" smtClean="0">
                <a:latin typeface="Calibri" pitchFamily="34" charset="0"/>
              </a:rPr>
              <a:t>ij</a:t>
            </a:r>
            <a:r>
              <a:rPr lang="en-GB" dirty="0" smtClean="0">
                <a:latin typeface="Calibri" pitchFamily="34" charset="0"/>
              </a:rPr>
              <a:t> </a:t>
            </a:r>
            <a:r>
              <a:rPr lang="en-GB" dirty="0" err="1" smtClean="0">
                <a:latin typeface="Calibri" pitchFamily="34" charset="0"/>
              </a:rPr>
              <a:t>Milioti</a:t>
            </a:r>
            <a:r>
              <a:rPr lang="en-GB" dirty="0" smtClean="0">
                <a:latin typeface="Calibri" pitchFamily="34" charset="0"/>
              </a:rPr>
              <a:t>, Nikola</a:t>
            </a:r>
            <a:r>
              <a:rPr lang="sr-Latn-CS" dirty="0" smtClean="0">
                <a:latin typeface="Calibri" pitchFamily="34" charset="0"/>
              </a:rPr>
              <a:t>j</a:t>
            </a:r>
            <a:r>
              <a:rPr lang="en-GB" dirty="0" smtClean="0">
                <a:latin typeface="Calibri" pitchFamily="34" charset="0"/>
              </a:rPr>
              <a:t> </a:t>
            </a:r>
            <a:r>
              <a:rPr lang="en-GB" dirty="0" err="1" smtClean="0">
                <a:latin typeface="Calibri" pitchFamily="34" charset="0"/>
              </a:rPr>
              <a:t>Sapunov</a:t>
            </a:r>
            <a:r>
              <a:rPr lang="en-GB" dirty="0" smtClean="0">
                <a:latin typeface="Calibri" pitchFamily="34" charset="0"/>
              </a:rPr>
              <a:t>, </a:t>
            </a:r>
            <a:r>
              <a:rPr lang="en-GB" dirty="0" err="1" smtClean="0">
                <a:latin typeface="Calibri" pitchFamily="34" charset="0"/>
              </a:rPr>
              <a:t>Martiros</a:t>
            </a:r>
            <a:r>
              <a:rPr lang="en-GB" dirty="0" smtClean="0">
                <a:latin typeface="Calibri" pitchFamily="34" charset="0"/>
              </a:rPr>
              <a:t> </a:t>
            </a:r>
            <a:r>
              <a:rPr lang="sr-Latn-CS" dirty="0" smtClean="0">
                <a:latin typeface="Calibri" pitchFamily="34" charset="0"/>
              </a:rPr>
              <a:t>Sarijan</a:t>
            </a:r>
            <a:r>
              <a:rPr lang="en-GB" dirty="0" smtClean="0">
                <a:latin typeface="Calibri" pitchFamily="34" charset="0"/>
              </a:rPr>
              <a:t> </a:t>
            </a:r>
            <a:r>
              <a:rPr lang="sr-Latn-RS" dirty="0" smtClean="0">
                <a:latin typeface="Calibri" pitchFamily="34" charset="0"/>
              </a:rPr>
              <a:t>i</a:t>
            </a:r>
            <a:r>
              <a:rPr lang="en-GB" dirty="0" smtClean="0">
                <a:latin typeface="Calibri" pitchFamily="34" charset="0"/>
              </a:rPr>
              <a:t> Serge</a:t>
            </a:r>
            <a:r>
              <a:rPr lang="sr-Latn-CS" dirty="0" smtClean="0">
                <a:latin typeface="Calibri" pitchFamily="34" charset="0"/>
              </a:rPr>
              <a:t>j</a:t>
            </a:r>
            <a:r>
              <a:rPr lang="en-GB" dirty="0" smtClean="0">
                <a:latin typeface="Calibri" pitchFamily="34" charset="0"/>
              </a:rPr>
              <a:t> </a:t>
            </a:r>
            <a:r>
              <a:rPr lang="sr-Latn-CS" dirty="0" smtClean="0">
                <a:latin typeface="Calibri" pitchFamily="34" charset="0"/>
              </a:rPr>
              <a:t>Sudejkin</a:t>
            </a:r>
            <a:r>
              <a:rPr lang="en-GB" dirty="0" smtClean="0">
                <a:latin typeface="Calibri" pitchFamily="34" charset="0"/>
              </a:rPr>
              <a:t>.</a:t>
            </a:r>
            <a:endParaRPr lang="sr-Latn-CS" dirty="0" smtClean="0">
              <a:latin typeface="Calibri" pitchFamily="34" charset="0"/>
            </a:endParaRPr>
          </a:p>
          <a:p>
            <a:r>
              <a:rPr lang="sr-Latn-CS" dirty="0" smtClean="0">
                <a:latin typeface="Calibri" pitchFamily="34" charset="0"/>
              </a:rPr>
              <a:t>Važan član bio je i bogati bankar, patron i umetnik</a:t>
            </a:r>
            <a:r>
              <a:rPr lang="en-GB" dirty="0" smtClean="0">
                <a:latin typeface="Calibri" pitchFamily="34" charset="0"/>
              </a:rPr>
              <a:t> Nikola</a:t>
            </a:r>
            <a:r>
              <a:rPr lang="sr-Latn-CS" dirty="0" smtClean="0">
                <a:latin typeface="Calibri" pitchFamily="34" charset="0"/>
              </a:rPr>
              <a:t>j</a:t>
            </a:r>
            <a:r>
              <a:rPr lang="en-GB" dirty="0" smtClean="0">
                <a:latin typeface="Calibri" pitchFamily="34" charset="0"/>
              </a:rPr>
              <a:t> R</a:t>
            </a:r>
            <a:r>
              <a:rPr lang="sr-Latn-CS" dirty="0" smtClean="0">
                <a:latin typeface="Calibri" pitchFamily="34" charset="0"/>
              </a:rPr>
              <a:t>ja</a:t>
            </a:r>
            <a:r>
              <a:rPr lang="en-GB" dirty="0" err="1" smtClean="0">
                <a:latin typeface="Calibri" pitchFamily="34" charset="0"/>
              </a:rPr>
              <a:t>bu</a:t>
            </a:r>
            <a:r>
              <a:rPr lang="sr-Latn-CS" dirty="0" smtClean="0">
                <a:latin typeface="Calibri" pitchFamily="34" charset="0"/>
              </a:rPr>
              <a:t>š</a:t>
            </a:r>
            <a:r>
              <a:rPr lang="en-GB" dirty="0" err="1" smtClean="0">
                <a:latin typeface="Calibri" pitchFamily="34" charset="0"/>
              </a:rPr>
              <a:t>insk</a:t>
            </a:r>
            <a:r>
              <a:rPr lang="sr-Latn-CS" dirty="0" smtClean="0">
                <a:latin typeface="Calibri" pitchFamily="34" charset="0"/>
              </a:rPr>
              <a:t>i</a:t>
            </a:r>
            <a:r>
              <a:rPr lang="en-GB" dirty="0" smtClean="0">
                <a:latin typeface="Calibri" pitchFamily="34" charset="0"/>
              </a:rPr>
              <a:t>,</a:t>
            </a:r>
            <a:r>
              <a:rPr lang="sr-Latn-CS" dirty="0" smtClean="0">
                <a:latin typeface="Calibri" pitchFamily="34" charset="0"/>
              </a:rPr>
              <a:t> koji je reklamirao </a:t>
            </a:r>
            <a:r>
              <a:rPr lang="sr-Latn-CS" i="1" dirty="0" smtClean="0">
                <a:latin typeface="Calibri" pitchFamily="34" charset="0"/>
              </a:rPr>
              <a:t>Plavu ružu</a:t>
            </a:r>
            <a:r>
              <a:rPr lang="sr-Latn-CS" dirty="0" smtClean="0">
                <a:latin typeface="Calibri" pitchFamily="34" charset="0"/>
              </a:rPr>
              <a:t> u svom časopisu </a:t>
            </a:r>
            <a:r>
              <a:rPr lang="sr-Latn-CS" i="1" dirty="0" smtClean="0">
                <a:latin typeface="Calibri" pitchFamily="34" charset="0"/>
              </a:rPr>
              <a:t>Zlatno runo</a:t>
            </a:r>
            <a:r>
              <a:rPr lang="en-GB" dirty="0" smtClean="0">
                <a:latin typeface="Calibri" pitchFamily="34" charset="0"/>
              </a:rPr>
              <a:t>. </a:t>
            </a:r>
            <a:endParaRPr lang="en-U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http://www.5arts.info/wp-content/uploads/2012/06/03_blue-ros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68800" y="838200"/>
            <a:ext cx="4775200" cy="522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9" name="Prostokąt 4"/>
          <p:cNvSpPr>
            <a:spLocks noChangeArrowheads="1"/>
          </p:cNvSpPr>
          <p:nvPr/>
        </p:nvSpPr>
        <p:spPr bwMode="auto">
          <a:xfrm>
            <a:off x="4343400" y="152400"/>
            <a:ext cx="45370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1400" dirty="0">
                <a:latin typeface="Calibri" pitchFamily="34" charset="0"/>
              </a:rPr>
              <a:t>Martriros </a:t>
            </a:r>
            <a:r>
              <a:rPr lang="pl-PL" sz="1400" dirty="0" smtClean="0">
                <a:latin typeface="Calibri" pitchFamily="34" charset="0"/>
              </a:rPr>
              <a:t>Sarijan</a:t>
            </a:r>
            <a:r>
              <a:rPr lang="pl-PL" sz="1400" dirty="0">
                <a:latin typeface="Calibri" pitchFamily="34" charset="0"/>
              </a:rPr>
              <a:t>, </a:t>
            </a:r>
            <a:r>
              <a:rPr lang="pl-PL" sz="1400" dirty="0" smtClean="0">
                <a:latin typeface="Calibri" pitchFamily="34" charset="0"/>
              </a:rPr>
              <a:t>Jezerske vile, </a:t>
            </a:r>
            <a:r>
              <a:rPr lang="pl-PL" sz="1400" dirty="0">
                <a:latin typeface="Calibri" pitchFamily="34" charset="0"/>
              </a:rPr>
              <a:t>1905</a:t>
            </a:r>
          </a:p>
          <a:p>
            <a:pPr algn="ctr"/>
            <a:r>
              <a:rPr lang="pl-PL" sz="1400" dirty="0" smtClean="0">
                <a:latin typeface="Calibri" pitchFamily="34" charset="0"/>
              </a:rPr>
              <a:t>akvarel, </a:t>
            </a:r>
            <a:r>
              <a:rPr lang="pl-PL" sz="1400" dirty="0">
                <a:latin typeface="Calibri" pitchFamily="34" charset="0"/>
              </a:rPr>
              <a:t>25,5 x 25,5 cm, </a:t>
            </a:r>
            <a:r>
              <a:rPr lang="en-US" sz="1400" dirty="0" err="1" smtClean="0"/>
              <a:t>Tretjakovska</a:t>
            </a:r>
            <a:r>
              <a:rPr lang="en-US" sz="1400" dirty="0" smtClean="0"/>
              <a:t> </a:t>
            </a:r>
            <a:r>
              <a:rPr lang="en-US" sz="1400" dirty="0" err="1" smtClean="0"/>
              <a:t>galerija</a:t>
            </a:r>
            <a:r>
              <a:rPr lang="sr-Latn-RS" sz="1400" dirty="0" smtClean="0"/>
              <a:t>, Moskva</a:t>
            </a:r>
            <a:endParaRPr lang="ru-RU" sz="1400" dirty="0">
              <a:latin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1000" y="838200"/>
            <a:ext cx="35814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CS" dirty="0" smtClean="0">
                <a:latin typeface="Calibri" pitchFamily="34" charset="0"/>
              </a:rPr>
              <a:t>Do 1907 većina članova grupe je kouređivala časopis</a:t>
            </a:r>
          </a:p>
          <a:p>
            <a:endParaRPr lang="sr-Latn-CS" dirty="0" smtClean="0">
              <a:latin typeface="Calibri" pitchFamily="34" charset="0"/>
            </a:endParaRPr>
          </a:p>
          <a:p>
            <a:r>
              <a:rPr lang="sr-Latn-CS" dirty="0" smtClean="0">
                <a:latin typeface="Calibri" pitchFamily="34" charset="0"/>
              </a:rPr>
              <a:t>Stabilnost grupe Rjabušinski je održavao kupovinom dela Kuznecova, Sapunova, Sarijana</a:t>
            </a:r>
          </a:p>
          <a:p>
            <a:endParaRPr lang="sr-Latn-CS" dirty="0" smtClean="0">
              <a:latin typeface="Calibri" pitchFamily="34" charset="0"/>
            </a:endParaRPr>
          </a:p>
          <a:p>
            <a:r>
              <a:rPr lang="sr-Latn-CS" b="1" dirty="0" smtClean="0">
                <a:latin typeface="Calibri" pitchFamily="34" charset="0"/>
              </a:rPr>
              <a:t>Isticanje estetske i emotivne snage boje i linije – ‘pejzaž duše</a:t>
            </a:r>
            <a:r>
              <a:rPr lang="sr-Latn-CS" dirty="0" smtClean="0">
                <a:latin typeface="Calibri" pitchFamily="34" charset="0"/>
              </a:rPr>
              <a:t>’</a:t>
            </a:r>
          </a:p>
          <a:p>
            <a:endParaRPr lang="sr-Latn-CS" dirty="0" smtClean="0">
              <a:latin typeface="Calibri" pitchFamily="34" charset="0"/>
            </a:endParaRPr>
          </a:p>
          <a:p>
            <a:r>
              <a:rPr lang="sr-Latn-CS" dirty="0" smtClean="0">
                <a:latin typeface="Calibri" pitchFamily="34" charset="0"/>
              </a:rPr>
              <a:t>Umetnici Plave ruže su verovali da je glavna funkcija umetnosti da </a:t>
            </a:r>
            <a:r>
              <a:rPr lang="sr-Latn-CS" b="1" dirty="0" smtClean="0">
                <a:latin typeface="Calibri" pitchFamily="34" charset="0"/>
              </a:rPr>
              <a:t>transcendira realnost </a:t>
            </a:r>
            <a:r>
              <a:rPr lang="sr-Latn-CS" dirty="0" smtClean="0">
                <a:latin typeface="Calibri" pitchFamily="34" charset="0"/>
              </a:rPr>
              <a:t>– simbolistički pristup i formalna rešenja</a:t>
            </a:r>
          </a:p>
          <a:p>
            <a:r>
              <a:rPr lang="sr-Latn-CS" dirty="0" smtClean="0">
                <a:latin typeface="Calibri" pitchFamily="34" charset="0"/>
              </a:rPr>
              <a:t>(uticaj francuskog simbolizma i (post)impresionizma)</a:t>
            </a:r>
            <a:endParaRPr lang="pl-PL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Prostokąt 2"/>
          <p:cNvSpPr>
            <a:spLocks noChangeArrowheads="1"/>
          </p:cNvSpPr>
          <p:nvPr/>
        </p:nvSpPr>
        <p:spPr bwMode="auto">
          <a:xfrm>
            <a:off x="1143000" y="228600"/>
            <a:ext cx="7010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latin typeface="Calibri" pitchFamily="34" charset="0"/>
              </a:rPr>
              <a:t> Serge</a:t>
            </a:r>
            <a:r>
              <a:rPr lang="sr-Latn-CS">
                <a:latin typeface="Calibri" pitchFamily="34" charset="0"/>
              </a:rPr>
              <a:t>j</a:t>
            </a:r>
            <a:r>
              <a:rPr lang="en-GB">
                <a:latin typeface="Calibri" pitchFamily="34" charset="0"/>
              </a:rPr>
              <a:t> </a:t>
            </a:r>
            <a:r>
              <a:rPr lang="sr-Latn-CS">
                <a:latin typeface="Calibri" pitchFamily="34" charset="0"/>
              </a:rPr>
              <a:t>Ščukin i</a:t>
            </a:r>
            <a:r>
              <a:rPr lang="en-GB">
                <a:latin typeface="Calibri" pitchFamily="34" charset="0"/>
              </a:rPr>
              <a:t> Ivan Morozov</a:t>
            </a:r>
            <a:r>
              <a:rPr lang="pl-PL">
                <a:latin typeface="Calibri" pitchFamily="34" charset="0"/>
              </a:rPr>
              <a:t>– kolekcije savremenog francuskog slikarstva</a:t>
            </a:r>
            <a:endParaRPr lang="en-GB">
              <a:latin typeface="Calibri" pitchFamily="34" charset="0"/>
            </a:endParaRPr>
          </a:p>
        </p:txBody>
      </p:sp>
      <p:pic>
        <p:nvPicPr>
          <p:cNvPr id="51203" name="Picture 6" descr="http://arttattler.com/Images/Europe/Netherlands/Amsterdam/Hermitage/Matisse%20to%20Malevich/30-Sergey-Ivanovich-Shchuki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10200" y="1066800"/>
            <a:ext cx="17526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4" name="pole tekstowe 5"/>
          <p:cNvSpPr txBox="1">
            <a:spLocks noChangeArrowheads="1"/>
          </p:cNvSpPr>
          <p:nvPr/>
        </p:nvSpPr>
        <p:spPr bwMode="auto">
          <a:xfrm>
            <a:off x="5867400" y="685800"/>
            <a:ext cx="302313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1400" dirty="0">
                <a:latin typeface="Calibri" pitchFamily="34" charset="0"/>
              </a:rPr>
              <a:t>Sergei Shchukin     </a:t>
            </a:r>
            <a:r>
              <a:rPr lang="pl-PL" sz="1400" dirty="0" smtClean="0">
                <a:latin typeface="Calibri" pitchFamily="34" charset="0"/>
              </a:rPr>
              <a:t>Matis, Ščukin, crtež</a:t>
            </a:r>
            <a:endParaRPr lang="en-GB" sz="1400" dirty="0">
              <a:latin typeface="Calibri" pitchFamily="34" charset="0"/>
            </a:endParaRPr>
          </a:p>
        </p:txBody>
      </p:sp>
      <p:sp>
        <p:nvSpPr>
          <p:cNvPr id="51205" name="pole tekstowe 6"/>
          <p:cNvSpPr txBox="1">
            <a:spLocks noChangeArrowheads="1"/>
          </p:cNvSpPr>
          <p:nvPr/>
        </p:nvSpPr>
        <p:spPr bwMode="auto">
          <a:xfrm>
            <a:off x="2209800" y="6400800"/>
            <a:ext cx="30238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1400" dirty="0" smtClean="0">
                <a:latin typeface="Calibri" pitchFamily="34" charset="0"/>
              </a:rPr>
              <a:t>Valentin Serov, portret Ivana Morozova</a:t>
            </a:r>
            <a:endParaRPr lang="en-GB" sz="1400" dirty="0">
              <a:latin typeface="Calibri" pitchFamily="34" charset="0"/>
            </a:endParaRPr>
          </a:p>
        </p:txBody>
      </p:sp>
      <p:pic>
        <p:nvPicPr>
          <p:cNvPr id="51206" name="Picture 8" descr="Valentin Serov. Portrait of Ivan Morozov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14963" y="3654425"/>
            <a:ext cx="3729037" cy="320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7" name="Picture 10" descr="http://2.bp.blogspot.com/_tzaUmD9Mpc0/TFDHOcF6L5I/AAAAAAAAB7w/v9lDQcvffnA/s320/Shchukin+retrato+de+matisse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39000" y="1066800"/>
            <a:ext cx="1778000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8" name="Picture 2" descr="http://arttattler.com/Images/Europe/Netherlands/Amsterdam/Hermitage/Matisse%20to%20Malevich/29-Interior-Maison-Shchukin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1066800"/>
            <a:ext cx="5257800" cy="411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sr-Latn-CS" sz="4000"/>
              <a:t>predistorija I - peredvižnjici (c.1860-1890) </a:t>
            </a:r>
            <a:endParaRPr lang="en-US" sz="400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76400"/>
            <a:ext cx="8229600" cy="4800600"/>
          </a:xfrm>
        </p:spPr>
        <p:txBody>
          <a:bodyPr>
            <a:normAutofit/>
          </a:bodyPr>
          <a:lstStyle/>
          <a:p>
            <a:r>
              <a:rPr lang="sr-Latn-CS" sz="2200" dirty="0">
                <a:latin typeface="Calibri" pitchFamily="34" charset="0"/>
              </a:rPr>
              <a:t>Prva manifestacija </a:t>
            </a:r>
            <a:r>
              <a:rPr lang="sr-Latn-CS" sz="2200" u="sng" dirty="0">
                <a:latin typeface="Calibri" pitchFamily="34" charset="0"/>
              </a:rPr>
              <a:t>osporavanja</a:t>
            </a:r>
            <a:r>
              <a:rPr lang="sr-Latn-CS" sz="2200" dirty="0">
                <a:latin typeface="Calibri" pitchFamily="34" charset="0"/>
              </a:rPr>
              <a:t> akademskih, neoklasičnih i romantičarskih pojava u ruskoj umetnosti – realistički pokret </a:t>
            </a:r>
            <a:r>
              <a:rPr lang="sr-Latn-CS" sz="2200" i="1" dirty="0">
                <a:latin typeface="Calibri" pitchFamily="34" charset="0"/>
              </a:rPr>
              <a:t>Peredvižnjika</a:t>
            </a:r>
            <a:r>
              <a:rPr lang="sr-Latn-CS" sz="2200" dirty="0">
                <a:latin typeface="Calibri" pitchFamily="34" charset="0"/>
              </a:rPr>
              <a:t> (trinaest umetnika koji su 1863. istupili iz Akademije umetnosti sa željom da “unesu umetnost u narod”)</a:t>
            </a:r>
          </a:p>
          <a:p>
            <a:r>
              <a:rPr lang="sr-Latn-CS" sz="2200" dirty="0">
                <a:latin typeface="Calibri" pitchFamily="34" charset="0"/>
              </a:rPr>
              <a:t>Pokret se razvijao paralelno sa progresivnom ideologijom tog vremena suprotstavljajući se i tradiciji i l’art pour l’art-u: umetnost mora da se prvenstveno bavi stvarnošću, mora da ima društvenu i političku funkciju, da bude aktivna snaga u borbi za reformu društva; </a:t>
            </a:r>
          </a:p>
          <a:p>
            <a:r>
              <a:rPr lang="sr-Latn-CS" sz="2200" dirty="0">
                <a:latin typeface="Calibri" pitchFamily="34" charset="0"/>
              </a:rPr>
              <a:t>Neki smatraju da su njihovi ciljevi bili više praktični – sticanje profesionalne nezavisnosti, novih poručilaca (prihoda) kao i društvenog statusa kao pripadnika inteligencije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Portrait of S. I. Shchuki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84550" y="0"/>
            <a:ext cx="5835650" cy="6858000"/>
          </a:xfrm>
          <a:prstGeom prst="rect">
            <a:avLst/>
          </a:prstGeom>
          <a:noFill/>
        </p:spPr>
      </p:pic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273050" y="228600"/>
            <a:ext cx="2927350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dirty="0"/>
              <a:t>Serge</a:t>
            </a:r>
            <a:r>
              <a:rPr lang="sr-Latn-CS" dirty="0"/>
              <a:t>j</a:t>
            </a:r>
            <a:r>
              <a:rPr lang="en-GB" dirty="0"/>
              <a:t> </a:t>
            </a:r>
            <a:r>
              <a:rPr lang="sr-Latn-CS" dirty="0"/>
              <a:t>Ščukin</a:t>
            </a:r>
            <a:r>
              <a:rPr lang="en-GB" dirty="0"/>
              <a:t> (1854–1936)</a:t>
            </a:r>
            <a:endParaRPr lang="sr-Latn-CS" dirty="0"/>
          </a:p>
          <a:p>
            <a:r>
              <a:rPr lang="sr-Latn-CS" dirty="0"/>
              <a:t>trgovac odećom</a:t>
            </a:r>
          </a:p>
          <a:p>
            <a:r>
              <a:rPr lang="sr-Latn-CS" dirty="0"/>
              <a:t>Ščukin je rano počeo da se </a:t>
            </a:r>
            <a:r>
              <a:rPr lang="sr-Latn-CS" dirty="0" smtClean="0"/>
              <a:t>sakuplja impresionizam </a:t>
            </a:r>
            <a:r>
              <a:rPr lang="sr-Latn-CS" dirty="0"/>
              <a:t>(do 1904. posedovao je 14 Moneovih slika), zatim </a:t>
            </a:r>
            <a:r>
              <a:rPr lang="sr-Latn-CS" dirty="0" smtClean="0"/>
              <a:t>postimpresionizam (kupovao Gogenove </a:t>
            </a:r>
            <a:r>
              <a:rPr lang="sr-Latn-CS" dirty="0"/>
              <a:t>slike iz Polinezije, </a:t>
            </a:r>
            <a:r>
              <a:rPr lang="sr-Latn-CS" dirty="0" smtClean="0"/>
              <a:t>kao i Sezanove </a:t>
            </a:r>
            <a:r>
              <a:rPr lang="sr-Latn-CS" dirty="0"/>
              <a:t>i Van Gogove slike); 1906. upoznaje se sa Matisom i postaje jedan od njegovih glavnih kupaca (37 </a:t>
            </a:r>
            <a:r>
              <a:rPr lang="sr-Latn-CS" dirty="0" smtClean="0"/>
              <a:t>Matisovih slika je kupio </a:t>
            </a:r>
            <a:r>
              <a:rPr lang="sr-Latn-CS" dirty="0"/>
              <a:t>tokom osmogodiš</a:t>
            </a:r>
            <a:r>
              <a:rPr lang="en-US" dirty="0"/>
              <a:t>n</a:t>
            </a:r>
            <a:r>
              <a:rPr lang="sr-Latn-CS" dirty="0"/>
              <a:t>jeg </a:t>
            </a:r>
            <a:r>
              <a:rPr lang="sr-Latn-CS" dirty="0" smtClean="0"/>
              <a:t>perioda)</a:t>
            </a:r>
            <a:endParaRPr lang="en-US" dirty="0"/>
          </a:p>
        </p:txBody>
      </p:sp>
      <p:sp>
        <p:nvSpPr>
          <p:cNvPr id="53252" name="Rectangle 4"/>
          <p:cNvSpPr>
            <a:spLocks noChangeArrowheads="1"/>
          </p:cNvSpPr>
          <p:nvPr/>
        </p:nvSpPr>
        <p:spPr bwMode="auto">
          <a:xfrm>
            <a:off x="76200" y="5673804"/>
            <a:ext cx="320040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algn="r" fontAlgn="b"/>
            <a:r>
              <a:rPr lang="sr-Latn-RS" dirty="0" smtClean="0"/>
              <a:t>Kristijan Kornelijus Kron (</a:t>
            </a:r>
            <a:r>
              <a:rPr lang="en-US" dirty="0" smtClean="0"/>
              <a:t>Christian </a:t>
            </a:r>
            <a:r>
              <a:rPr lang="en-US" dirty="0"/>
              <a:t>Cornelius </a:t>
            </a:r>
            <a:r>
              <a:rPr lang="en-US" dirty="0" err="1" smtClean="0"/>
              <a:t>Krohn</a:t>
            </a:r>
            <a:r>
              <a:rPr lang="sr-Latn-RS" dirty="0" smtClean="0"/>
              <a:t>)</a:t>
            </a:r>
            <a:r>
              <a:rPr lang="sr-Latn-CS" dirty="0" smtClean="0"/>
              <a:t>, </a:t>
            </a:r>
            <a:r>
              <a:rPr lang="sr-Latn-CS" dirty="0"/>
              <a:t>1915</a:t>
            </a:r>
            <a:endParaRPr lang="en-US" dirty="0"/>
          </a:p>
          <a:p>
            <a:pPr algn="r" fontAlgn="b"/>
            <a:r>
              <a:rPr lang="sr-Latn-RS" i="1" dirty="0" smtClean="0"/>
              <a:t>P</a:t>
            </a:r>
            <a:r>
              <a:rPr lang="en-US" i="1" dirty="0" smtClean="0"/>
              <a:t>o</a:t>
            </a:r>
            <a:r>
              <a:rPr lang="sr-Latn-RS" i="1" dirty="0" smtClean="0"/>
              <a:t>rtret Sergeja</a:t>
            </a:r>
            <a:r>
              <a:rPr lang="en-US" i="1" dirty="0" smtClean="0"/>
              <a:t> </a:t>
            </a:r>
            <a:r>
              <a:rPr lang="sr-Latn-RS" i="1" dirty="0" smtClean="0"/>
              <a:t>Šč</a:t>
            </a:r>
            <a:r>
              <a:rPr lang="en-US" i="1" dirty="0" err="1" smtClean="0"/>
              <a:t>ukin</a:t>
            </a:r>
            <a:r>
              <a:rPr lang="sr-Latn-RS" i="1" dirty="0" smtClean="0"/>
              <a:t>a</a:t>
            </a:r>
            <a:r>
              <a:rPr lang="sr-Latn-CS" dirty="0" smtClean="0"/>
              <a:t>, </a:t>
            </a:r>
            <a:r>
              <a:rPr lang="en-US" dirty="0"/>
              <a:t>97.5x84 cm 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457200" y="6019800"/>
            <a:ext cx="8305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sr-Latn-RS" dirty="0" smtClean="0">
                <a:latin typeface="Calibri" pitchFamily="34" charset="0"/>
              </a:rPr>
              <a:t>Matis, </a:t>
            </a:r>
            <a:r>
              <a:rPr lang="sr-Latn-RS" i="1" dirty="0" smtClean="0">
                <a:latin typeface="Calibri" pitchFamily="34" charset="0"/>
              </a:rPr>
              <a:t>Igra</a:t>
            </a:r>
            <a:r>
              <a:rPr lang="en-US" b="1" i="1" dirty="0" smtClean="0">
                <a:latin typeface="Calibri" pitchFamily="34" charset="0"/>
              </a:rPr>
              <a:t>.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sr-Latn-CS" dirty="0">
                <a:latin typeface="Calibri" pitchFamily="34" charset="0"/>
              </a:rPr>
              <a:t>1909- 1</a:t>
            </a:r>
            <a:r>
              <a:rPr lang="en-US" dirty="0">
                <a:latin typeface="Calibri" pitchFamily="34" charset="0"/>
              </a:rPr>
              <a:t>910</a:t>
            </a:r>
            <a:r>
              <a:rPr lang="sr-Latn-CS" dirty="0">
                <a:latin typeface="Calibri" pitchFamily="34" charset="0"/>
              </a:rPr>
              <a:t>, 260x391, (Ščukinova porudžbina), </a:t>
            </a:r>
            <a:r>
              <a:rPr lang="sr-Latn-RS" dirty="0" smtClean="0">
                <a:latin typeface="Calibri" pitchFamily="34" charset="0"/>
              </a:rPr>
              <a:t>Muzej Ermitaž</a:t>
            </a:r>
            <a:r>
              <a:rPr lang="sr-Latn-CS" dirty="0" smtClean="0">
                <a:latin typeface="Calibri" pitchFamily="34" charset="0"/>
              </a:rPr>
              <a:t>, </a:t>
            </a:r>
            <a:r>
              <a:rPr lang="en-US" dirty="0" smtClean="0">
                <a:latin typeface="Calibri" pitchFamily="34" charset="0"/>
              </a:rPr>
              <a:t>San</a:t>
            </a:r>
            <a:r>
              <a:rPr lang="sr-Latn-RS" dirty="0" smtClean="0">
                <a:latin typeface="Calibri" pitchFamily="34" charset="0"/>
              </a:rPr>
              <a:t>k</a:t>
            </a:r>
            <a:r>
              <a:rPr lang="en-US" dirty="0" smtClean="0">
                <a:latin typeface="Calibri" pitchFamily="34" charset="0"/>
              </a:rPr>
              <a:t>t </a:t>
            </a:r>
            <a:r>
              <a:rPr lang="en-US" dirty="0" err="1" smtClean="0">
                <a:latin typeface="Calibri" pitchFamily="34" charset="0"/>
              </a:rPr>
              <a:t>Peterburg</a:t>
            </a:r>
            <a:r>
              <a:rPr lang="sr-Latn-CS" dirty="0" smtClean="0">
                <a:latin typeface="Calibri" pitchFamily="34" charset="0"/>
              </a:rPr>
              <a:t> 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457200"/>
            <a:ext cx="7972425" cy="534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ChangeArrowheads="1"/>
          </p:cNvSpPr>
          <p:nvPr/>
        </p:nvSpPr>
        <p:spPr bwMode="auto">
          <a:xfrm>
            <a:off x="457200" y="6096000"/>
            <a:ext cx="8382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sr-Latn-RS" dirty="0" smtClean="0">
                <a:latin typeface="Calibri" pitchFamily="34" charset="0"/>
              </a:rPr>
              <a:t>Matis, </a:t>
            </a:r>
            <a:r>
              <a:rPr lang="sr-Latn-CS" i="1" dirty="0" smtClean="0">
                <a:latin typeface="Calibri" pitchFamily="34" charset="0"/>
              </a:rPr>
              <a:t>Muzika</a:t>
            </a:r>
            <a:r>
              <a:rPr lang="sr-Latn-CS" b="1" i="1" dirty="0" smtClean="0">
                <a:latin typeface="Calibri" pitchFamily="34" charset="0"/>
              </a:rPr>
              <a:t>, </a:t>
            </a:r>
            <a:r>
              <a:rPr lang="sr-Latn-CS" dirty="0">
                <a:latin typeface="Calibri" pitchFamily="34" charset="0"/>
              </a:rPr>
              <a:t>1909- 1</a:t>
            </a:r>
            <a:r>
              <a:rPr lang="en-US" dirty="0">
                <a:latin typeface="Calibri" pitchFamily="34" charset="0"/>
              </a:rPr>
              <a:t>910</a:t>
            </a:r>
            <a:r>
              <a:rPr lang="sr-Latn-CS" dirty="0">
                <a:latin typeface="Calibri" pitchFamily="34" charset="0"/>
              </a:rPr>
              <a:t>, 260x391, (Ščukinova porudžbina), </a:t>
            </a:r>
            <a:r>
              <a:rPr lang="sr-Latn-RS" dirty="0" smtClean="0">
                <a:latin typeface="Calibri" pitchFamily="34" charset="0"/>
              </a:rPr>
              <a:t>Muzej Ermitaž</a:t>
            </a:r>
            <a:r>
              <a:rPr lang="sr-Latn-CS" dirty="0" smtClean="0">
                <a:latin typeface="Calibri" pitchFamily="34" charset="0"/>
              </a:rPr>
              <a:t>, </a:t>
            </a:r>
            <a:r>
              <a:rPr lang="en-US" dirty="0" smtClean="0">
                <a:latin typeface="Calibri" pitchFamily="34" charset="0"/>
              </a:rPr>
              <a:t>San</a:t>
            </a:r>
            <a:r>
              <a:rPr lang="sr-Latn-RS" dirty="0" smtClean="0">
                <a:latin typeface="Calibri" pitchFamily="34" charset="0"/>
              </a:rPr>
              <a:t>k</a:t>
            </a:r>
            <a:r>
              <a:rPr lang="en-US" dirty="0" smtClean="0">
                <a:latin typeface="Calibri" pitchFamily="34" charset="0"/>
              </a:rPr>
              <a:t>t </a:t>
            </a:r>
            <a:r>
              <a:rPr lang="en-US" dirty="0" err="1" smtClean="0">
                <a:latin typeface="Calibri" pitchFamily="34" charset="0"/>
              </a:rPr>
              <a:t>Peterburg</a:t>
            </a:r>
            <a:r>
              <a:rPr lang="sr-Latn-CS" dirty="0" smtClean="0">
                <a:latin typeface="Calibri" pitchFamily="34" charset="0"/>
              </a:rPr>
              <a:t> 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304800"/>
            <a:ext cx="8315325" cy="550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escali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14613" y="1143000"/>
            <a:ext cx="3914775" cy="457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salMa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79500"/>
            <a:ext cx="9144000" cy="38735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057400" y="457200"/>
            <a:ext cx="58790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>
                <a:latin typeface="Calibri" pitchFamily="34" charset="0"/>
              </a:rPr>
              <a:t>Salon u Ščukinovoj rezidenciji u Moskvi sa Matisovim slikama</a:t>
            </a:r>
            <a:endParaRPr lang="en-US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ttp://www.rnw.nl/data/files/images/Picasso%20Roo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7813" y="836613"/>
            <a:ext cx="5715000" cy="470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9" name="pole tekstowe 3"/>
          <p:cNvSpPr txBox="1">
            <a:spLocks noChangeArrowheads="1"/>
          </p:cNvSpPr>
          <p:nvPr/>
        </p:nvSpPr>
        <p:spPr bwMode="auto">
          <a:xfrm>
            <a:off x="1600200" y="304800"/>
            <a:ext cx="58258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dirty="0" smtClean="0">
                <a:latin typeface="Calibri" pitchFamily="34" charset="0"/>
              </a:rPr>
              <a:t>Salon u Ščukinovoj rezidenciji u Moskvi sa Pikasovim slikama</a:t>
            </a:r>
            <a:endParaRPr lang="en-US" dirty="0"/>
          </a:p>
        </p:txBody>
      </p:sp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909638" y="5911850"/>
            <a:ext cx="70913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sr-Latn-CS" dirty="0"/>
              <a:t>(Preko Matisa Ščukin je upoznao Pikasa i tako je pred </a:t>
            </a:r>
            <a:r>
              <a:rPr lang="sr-Latn-CS" dirty="0" smtClean="0"/>
              <a:t>Prvi svetski </a:t>
            </a:r>
            <a:r>
              <a:rPr lang="sr-Latn-CS" dirty="0"/>
              <a:t>rat Ščukin imao najveću kolekciju Pikasovih slika na svetu – 51)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salPic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98613"/>
            <a:ext cx="9144000" cy="3506787"/>
          </a:xfrm>
          <a:prstGeom prst="rect">
            <a:avLst/>
          </a:prstGeom>
          <a:noFill/>
        </p:spPr>
      </p:pic>
      <p:sp>
        <p:nvSpPr>
          <p:cNvPr id="61443" name="pole tekstowe 3"/>
          <p:cNvSpPr txBox="1">
            <a:spLocks noChangeArrowheads="1"/>
          </p:cNvSpPr>
          <p:nvPr/>
        </p:nvSpPr>
        <p:spPr bwMode="auto">
          <a:xfrm>
            <a:off x="1828800" y="609600"/>
            <a:ext cx="58595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dirty="0" smtClean="0">
                <a:latin typeface="Calibri" pitchFamily="34" charset="0"/>
              </a:rPr>
              <a:t>Salon u Ščukinovoj rezidenciji u Moskvi sa Pikasovim slikama</a:t>
            </a:r>
            <a:endParaRPr lang="en-US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http://blog.leiweb.it/arte/files/2012/01/2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609600"/>
            <a:ext cx="7820025" cy="580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7" name="Rectangle 2"/>
          <p:cNvSpPr>
            <a:spLocks noChangeArrowheads="1"/>
          </p:cNvSpPr>
          <p:nvPr/>
        </p:nvSpPr>
        <p:spPr bwMode="auto">
          <a:xfrm>
            <a:off x="1371600" y="152400"/>
            <a:ext cx="6553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dirty="0" smtClean="0">
                <a:latin typeface="Calibri" pitchFamily="34" charset="0"/>
              </a:rPr>
              <a:t>Salon u Ščukinovoj rezidenciji u Moskvi sa Pikasovim slikama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143375" cy="547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62475" y="0"/>
            <a:ext cx="4581525" cy="547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6" name="Rectangle 6"/>
          <p:cNvSpPr>
            <a:spLocks noChangeArrowheads="1"/>
          </p:cNvSpPr>
          <p:nvPr/>
        </p:nvSpPr>
        <p:spPr bwMode="auto">
          <a:xfrm>
            <a:off x="4800600" y="5791200"/>
            <a:ext cx="355597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r-Latn-CS" dirty="0">
                <a:latin typeface="Calibri" pitchFamily="34" charset="0"/>
              </a:rPr>
              <a:t>PIKASO,</a:t>
            </a:r>
          </a:p>
          <a:p>
            <a:r>
              <a:rPr lang="en-US" dirty="0">
                <a:latin typeface="Calibri" pitchFamily="34" charset="0"/>
              </a:rPr>
              <a:t>1908, </a:t>
            </a:r>
            <a:r>
              <a:rPr lang="sr-Latn-RS" dirty="0" smtClean="0">
                <a:latin typeface="Calibri" pitchFamily="34" charset="0"/>
              </a:rPr>
              <a:t>Lonac, čaša i knjiga</a:t>
            </a:r>
            <a:r>
              <a:rPr lang="en-US" dirty="0" smtClean="0">
                <a:latin typeface="Calibri" pitchFamily="34" charset="0"/>
              </a:rPr>
              <a:t>, </a:t>
            </a:r>
            <a:r>
              <a:rPr lang="en-US" dirty="0">
                <a:latin typeface="Calibri" pitchFamily="34" charset="0"/>
              </a:rPr>
              <a:t>55x46cm</a:t>
            </a:r>
            <a:r>
              <a:rPr lang="sr-Latn-CS" dirty="0">
                <a:latin typeface="Calibri" pitchFamily="34" charset="0"/>
              </a:rPr>
              <a:t>,</a:t>
            </a:r>
          </a:p>
          <a:p>
            <a:r>
              <a:rPr lang="sr-Latn-RS" dirty="0" smtClean="0">
                <a:latin typeface="Calibri" pitchFamily="34" charset="0"/>
              </a:rPr>
              <a:t>Muzej Ermitaž</a:t>
            </a:r>
            <a:r>
              <a:rPr lang="sr-Latn-CS" dirty="0" smtClean="0">
                <a:latin typeface="Calibri" pitchFamily="34" charset="0"/>
              </a:rPr>
              <a:t>, </a:t>
            </a:r>
            <a:r>
              <a:rPr lang="en-US" dirty="0" smtClean="0">
                <a:latin typeface="Calibri" pitchFamily="34" charset="0"/>
              </a:rPr>
              <a:t>San</a:t>
            </a:r>
            <a:r>
              <a:rPr lang="sr-Latn-RS" dirty="0" smtClean="0">
                <a:latin typeface="Calibri" pitchFamily="34" charset="0"/>
              </a:rPr>
              <a:t>k</a:t>
            </a:r>
            <a:r>
              <a:rPr lang="en-US" dirty="0" smtClean="0">
                <a:latin typeface="Calibri" pitchFamily="34" charset="0"/>
              </a:rPr>
              <a:t>t </a:t>
            </a:r>
            <a:r>
              <a:rPr lang="en-US" dirty="0" err="1" smtClean="0">
                <a:latin typeface="Calibri" pitchFamily="34" charset="0"/>
              </a:rPr>
              <a:t>Peterburg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64517" name="Rectangle 7"/>
          <p:cNvSpPr>
            <a:spLocks noChangeArrowheads="1"/>
          </p:cNvSpPr>
          <p:nvPr/>
        </p:nvSpPr>
        <p:spPr bwMode="auto">
          <a:xfrm>
            <a:off x="228600" y="5791200"/>
            <a:ext cx="312797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r-Latn-CS" dirty="0">
                <a:latin typeface="Calibri" pitchFamily="34" charset="0"/>
              </a:rPr>
              <a:t>PIKASO</a:t>
            </a:r>
          </a:p>
          <a:p>
            <a:r>
              <a:rPr lang="en-US" dirty="0">
                <a:latin typeface="Calibri" pitchFamily="34" charset="0"/>
              </a:rPr>
              <a:t>1908, </a:t>
            </a:r>
            <a:r>
              <a:rPr lang="sr-Latn-RS" dirty="0" smtClean="0">
                <a:latin typeface="Calibri" pitchFamily="34" charset="0"/>
              </a:rPr>
              <a:t>Krčag i činije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>
                <a:latin typeface="Calibri" pitchFamily="34" charset="0"/>
              </a:rPr>
              <a:t>, 66x50,5cm</a:t>
            </a:r>
            <a:endParaRPr lang="sr-Latn-CS" dirty="0">
              <a:latin typeface="Calibri" pitchFamily="34" charset="0"/>
            </a:endParaRPr>
          </a:p>
          <a:p>
            <a:r>
              <a:rPr lang="sr-Latn-RS" dirty="0" smtClean="0">
                <a:latin typeface="Calibri" pitchFamily="34" charset="0"/>
              </a:rPr>
              <a:t>Muzej Ermitaž</a:t>
            </a:r>
            <a:r>
              <a:rPr lang="sr-Latn-CS" dirty="0" smtClean="0">
                <a:latin typeface="Calibri" pitchFamily="34" charset="0"/>
              </a:rPr>
              <a:t>, </a:t>
            </a:r>
            <a:r>
              <a:rPr lang="en-US" dirty="0" smtClean="0">
                <a:latin typeface="Calibri" pitchFamily="34" charset="0"/>
              </a:rPr>
              <a:t>San</a:t>
            </a:r>
            <a:r>
              <a:rPr lang="sr-Latn-RS" dirty="0" smtClean="0">
                <a:latin typeface="Calibri" pitchFamily="34" charset="0"/>
              </a:rPr>
              <a:t>k</a:t>
            </a:r>
            <a:r>
              <a:rPr lang="en-US" dirty="0" smtClean="0">
                <a:latin typeface="Calibri" pitchFamily="34" charset="0"/>
              </a:rPr>
              <a:t>t </a:t>
            </a:r>
            <a:r>
              <a:rPr lang="en-US" dirty="0" err="1" smtClean="0">
                <a:latin typeface="Calibri" pitchFamily="34" charset="0"/>
              </a:rPr>
              <a:t>Peterburg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http://www.hermitagemuseum.org/tmplobs/TDF_23_23DYHDQFWQ0_40M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381000"/>
            <a:ext cx="2905125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39" name="Rectangle 2"/>
          <p:cNvSpPr>
            <a:spLocks noChangeArrowheads="1"/>
          </p:cNvSpPr>
          <p:nvPr/>
        </p:nvSpPr>
        <p:spPr bwMode="auto">
          <a:xfrm>
            <a:off x="381000" y="4724400"/>
            <a:ext cx="35052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r-Latn-RS" dirty="0" smtClean="0">
                <a:latin typeface="Calibri" pitchFamily="34" charset="0"/>
              </a:rPr>
              <a:t>Pikaso,</a:t>
            </a:r>
            <a:r>
              <a:rPr lang="sr-Latn-RS" i="1" dirty="0" smtClean="0">
                <a:latin typeface="Calibri" pitchFamily="34" charset="0"/>
              </a:rPr>
              <a:t> Kompozicija sa grožđem i sečenim kruškama</a:t>
            </a:r>
            <a:r>
              <a:rPr lang="en-US" dirty="0" smtClean="0">
                <a:latin typeface="Calibri" pitchFamily="34" charset="0"/>
              </a:rPr>
              <a:t>, </a:t>
            </a:r>
            <a:r>
              <a:rPr lang="en-US" dirty="0">
                <a:latin typeface="Calibri" pitchFamily="34" charset="0"/>
              </a:rPr>
              <a:t> 1914</a:t>
            </a:r>
            <a:r>
              <a:rPr lang="sr-Latn-CS" dirty="0">
                <a:latin typeface="Calibri" pitchFamily="34" charset="0"/>
              </a:rPr>
              <a:t>, 67x52 cm, </a:t>
            </a:r>
            <a:r>
              <a:rPr lang="sr-Latn-RS" dirty="0" smtClean="0">
                <a:latin typeface="Calibri" pitchFamily="34" charset="0"/>
              </a:rPr>
              <a:t>Muzej Ermitaž</a:t>
            </a:r>
            <a:r>
              <a:rPr lang="sr-Latn-CS" dirty="0" smtClean="0">
                <a:latin typeface="Calibri" pitchFamily="34" charset="0"/>
              </a:rPr>
              <a:t>, </a:t>
            </a:r>
            <a:r>
              <a:rPr lang="en-US" dirty="0" smtClean="0">
                <a:latin typeface="Calibri" pitchFamily="34" charset="0"/>
              </a:rPr>
              <a:t>San</a:t>
            </a:r>
            <a:r>
              <a:rPr lang="sr-Latn-RS" dirty="0" smtClean="0">
                <a:latin typeface="Calibri" pitchFamily="34" charset="0"/>
              </a:rPr>
              <a:t>k</a:t>
            </a:r>
            <a:r>
              <a:rPr lang="en-US" dirty="0" smtClean="0">
                <a:latin typeface="Calibri" pitchFamily="34" charset="0"/>
              </a:rPr>
              <a:t>t </a:t>
            </a:r>
            <a:r>
              <a:rPr lang="en-US" dirty="0" err="1" smtClean="0">
                <a:latin typeface="Calibri" pitchFamily="34" charset="0"/>
              </a:rPr>
              <a:t>Peterburg</a:t>
            </a:r>
            <a:r>
              <a:rPr lang="sr-Latn-CS" dirty="0" smtClean="0">
                <a:latin typeface="Calibri" pitchFamily="34" charset="0"/>
              </a:rPr>
              <a:t> 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65540" name="Picture 4" descr="http://www.hermitagemuseum.org/tmplobs/DKGOQHQVHDT_23475B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62600" y="2590800"/>
            <a:ext cx="3190875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1" name="Rectangle 4"/>
          <p:cNvSpPr>
            <a:spLocks noChangeArrowheads="1"/>
          </p:cNvSpPr>
          <p:nvPr/>
        </p:nvSpPr>
        <p:spPr bwMode="auto">
          <a:xfrm>
            <a:off x="5562600" y="1295400"/>
            <a:ext cx="3429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r-Latn-RS" dirty="0" smtClean="0">
                <a:latin typeface="Calibri" pitchFamily="34" charset="0"/>
              </a:rPr>
              <a:t>Pikaso, </a:t>
            </a:r>
            <a:r>
              <a:rPr lang="sr-Latn-RS" i="1" dirty="0" smtClean="0">
                <a:latin typeface="Calibri" pitchFamily="34" charset="0"/>
              </a:rPr>
              <a:t>Gitara i violina</a:t>
            </a:r>
            <a:r>
              <a:rPr lang="en-US" dirty="0" smtClean="0">
                <a:latin typeface="Calibri" pitchFamily="34" charset="0"/>
              </a:rPr>
              <a:t>, </a:t>
            </a:r>
            <a:r>
              <a:rPr lang="sr-Latn-RS" dirty="0" smtClean="0">
                <a:latin typeface="Calibri" pitchFamily="34" charset="0"/>
              </a:rPr>
              <a:t>oko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>
                <a:latin typeface="Calibri" pitchFamily="34" charset="0"/>
              </a:rPr>
              <a:t>1912</a:t>
            </a:r>
            <a:r>
              <a:rPr lang="sr-Latn-CS" dirty="0">
                <a:latin typeface="Calibri" pitchFamily="34" charset="0"/>
              </a:rPr>
              <a:t>, 45,5 x 32,5 cm</a:t>
            </a:r>
          </a:p>
          <a:p>
            <a:r>
              <a:rPr lang="sr-Latn-RS" dirty="0" smtClean="0">
                <a:latin typeface="Calibri" pitchFamily="34" charset="0"/>
              </a:rPr>
              <a:t>Muzej Ermitaž</a:t>
            </a:r>
            <a:r>
              <a:rPr lang="sr-Latn-CS" dirty="0" smtClean="0">
                <a:latin typeface="Calibri" pitchFamily="34" charset="0"/>
              </a:rPr>
              <a:t>, </a:t>
            </a:r>
            <a:r>
              <a:rPr lang="en-US" dirty="0" smtClean="0">
                <a:latin typeface="Calibri" pitchFamily="34" charset="0"/>
              </a:rPr>
              <a:t>San</a:t>
            </a:r>
            <a:r>
              <a:rPr lang="sr-Latn-RS" dirty="0" smtClean="0">
                <a:latin typeface="Calibri" pitchFamily="34" charset="0"/>
              </a:rPr>
              <a:t>k</a:t>
            </a:r>
            <a:r>
              <a:rPr lang="en-US" dirty="0" smtClean="0">
                <a:latin typeface="Calibri" pitchFamily="34" charset="0"/>
              </a:rPr>
              <a:t>t </a:t>
            </a:r>
            <a:r>
              <a:rPr lang="en-US" dirty="0" err="1" smtClean="0">
                <a:latin typeface="Calibri" pitchFamily="34" charset="0"/>
              </a:rPr>
              <a:t>Peterburg</a:t>
            </a:r>
            <a:r>
              <a:rPr lang="sr-Latn-CS" dirty="0" smtClean="0">
                <a:latin typeface="Calibri" pitchFamily="34" charset="0"/>
              </a:rPr>
              <a:t> </a:t>
            </a:r>
            <a:r>
              <a:rPr lang="en-US" dirty="0">
                <a:latin typeface="Calibri" pitchFamily="34" charset="0"/>
              </a:rPr>
              <a:t> 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17575"/>
            <a:ext cx="9144000" cy="594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pole tekstowe 2"/>
          <p:cNvSpPr txBox="1">
            <a:spLocks noChangeArrowheads="1"/>
          </p:cNvSpPr>
          <p:nvPr/>
        </p:nvSpPr>
        <p:spPr bwMode="auto">
          <a:xfrm>
            <a:off x="2339975" y="188913"/>
            <a:ext cx="45434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2400" b="1">
                <a:latin typeface="Calibri" pitchFamily="34" charset="0"/>
              </a:rPr>
              <a:t>Peredvižnjiki/Lutalice  1870 - 1924</a:t>
            </a:r>
            <a:endParaRPr lang="en-GB" sz="2400" b="1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4" descr="http://blog.leiweb.it/arte/files/2012/01/2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353550" cy="687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ole tekstowe 3"/>
          <p:cNvSpPr txBox="1"/>
          <p:nvPr/>
        </p:nvSpPr>
        <p:spPr>
          <a:xfrm>
            <a:off x="1371600" y="6324600"/>
            <a:ext cx="6423425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  <a:latin typeface="Calibri" pitchFamily="34" charset="0"/>
              </a:rPr>
              <a:t>Salon u Ščukinovoj rezidenciji u Moskvi sa slikama Monea i Nabista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http://www.artmaecenas.ru/history/724_hall2_ful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0"/>
            <a:ext cx="8658225" cy="667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http://www.artmaecenas.ru/history/723_hall1_ful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0"/>
            <a:ext cx="8439150" cy="672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salGa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90600"/>
            <a:ext cx="9144000" cy="43053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/>
              <a:t>Ivan Morozov (1871–1921)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371600"/>
            <a:ext cx="8229600" cy="4876800"/>
          </a:xfrm>
        </p:spPr>
        <p:txBody>
          <a:bodyPr>
            <a:normAutofit lnSpcReduction="10000"/>
          </a:bodyPr>
          <a:lstStyle/>
          <a:p>
            <a:pPr>
              <a:spcBef>
                <a:spcPct val="0"/>
              </a:spcBef>
            </a:pPr>
            <a:r>
              <a:rPr lang="sr-Latn-CS" sz="2000" dirty="0"/>
              <a:t>Vlasnik fabrike tekstila</a:t>
            </a:r>
          </a:p>
          <a:p>
            <a:pPr>
              <a:spcBef>
                <a:spcPct val="0"/>
              </a:spcBef>
            </a:pPr>
            <a:r>
              <a:rPr lang="sr-Latn-CS" sz="2000" dirty="0"/>
              <a:t>U početku sakupljao dela mladih ruskih umetnika, ali je 1907. počeo da sakuplja francusku umetnost za svoju renoviranu vilu</a:t>
            </a:r>
          </a:p>
          <a:p>
            <a:pPr>
              <a:spcBef>
                <a:spcPct val="0"/>
              </a:spcBef>
            </a:pPr>
            <a:r>
              <a:rPr lang="sr-Latn-CS" sz="2000" dirty="0"/>
              <a:t>Za razliku od Ščukina koji je bio liberalan, i ‘avanturista’, Morozov je bio oprezniji – fokusirao se na kupovinu manjeg </a:t>
            </a:r>
            <a:r>
              <a:rPr lang="sr-Latn-CS" sz="2000" dirty="0" smtClean="0"/>
              <a:t>broja rigorozno odabranih slika</a:t>
            </a:r>
            <a:endParaRPr lang="sr-Latn-CS" sz="2000" dirty="0"/>
          </a:p>
          <a:p>
            <a:pPr>
              <a:spcBef>
                <a:spcPct val="0"/>
              </a:spcBef>
            </a:pPr>
            <a:endParaRPr lang="sr-Latn-CS" sz="2000" dirty="0"/>
          </a:p>
          <a:p>
            <a:pPr>
              <a:spcBef>
                <a:spcPct val="0"/>
              </a:spcBef>
            </a:pPr>
            <a:r>
              <a:rPr lang="sr-Latn-CS" sz="2000" dirty="0"/>
              <a:t>Iste 1907. počeo je </a:t>
            </a:r>
            <a:r>
              <a:rPr lang="sr-Latn-CS" sz="2000" dirty="0" smtClean="0"/>
              <a:t>da javnosti </a:t>
            </a:r>
            <a:r>
              <a:rPr lang="sr-Latn-CS" sz="2000" dirty="0"/>
              <a:t>nedeljom otvarao </a:t>
            </a:r>
            <a:r>
              <a:rPr lang="sr-Latn-CS" sz="2000" dirty="0" smtClean="0"/>
              <a:t>vrata </a:t>
            </a:r>
            <a:r>
              <a:rPr lang="sr-Latn-CS" sz="2000" dirty="0"/>
              <a:t>svog </a:t>
            </a:r>
            <a:r>
              <a:rPr lang="sr-Latn-CS" sz="2000" dirty="0" smtClean="0"/>
              <a:t>doma i da kroz svoju kolekciju </a:t>
            </a:r>
            <a:r>
              <a:rPr lang="sr-Latn-CS" sz="2000" dirty="0"/>
              <a:t>sam </a:t>
            </a:r>
            <a:r>
              <a:rPr lang="sr-Latn-CS" sz="2000" dirty="0" smtClean="0"/>
              <a:t>vodi publiku</a:t>
            </a:r>
            <a:endParaRPr lang="sr-Latn-CS" sz="2000" dirty="0"/>
          </a:p>
          <a:p>
            <a:pPr>
              <a:spcBef>
                <a:spcPct val="0"/>
              </a:spcBef>
            </a:pPr>
            <a:r>
              <a:rPr lang="sr-Latn-CS" sz="2000" dirty="0"/>
              <a:t>Planirao da pokloni Moskvi svoju kolekciju ali nakon 1917, </a:t>
            </a:r>
            <a:r>
              <a:rPr lang="sr-Latn-CS" sz="2000" dirty="0" smtClean="0"/>
              <a:t>njegova kao i Ščukinova kolekcija bile su konfiskovane </a:t>
            </a:r>
            <a:r>
              <a:rPr lang="sr-Latn-CS" sz="2000" dirty="0"/>
              <a:t>dok su obe porodice </a:t>
            </a:r>
            <a:r>
              <a:rPr lang="sr-Latn-CS" sz="2000" dirty="0" smtClean="0"/>
              <a:t>izbegle</a:t>
            </a:r>
          </a:p>
          <a:p>
            <a:pPr>
              <a:spcBef>
                <a:spcPct val="0"/>
              </a:spcBef>
            </a:pPr>
            <a:endParaRPr lang="sr-Latn-CS" sz="2000" dirty="0"/>
          </a:p>
          <a:p>
            <a:pPr>
              <a:spcBef>
                <a:spcPct val="0"/>
              </a:spcBef>
            </a:pPr>
            <a:r>
              <a:rPr lang="sr-Latn-CS" sz="2000" dirty="0"/>
              <a:t>Tokom tridesetih godina 20. veka obe kolekcije </a:t>
            </a:r>
            <a:r>
              <a:rPr lang="sr-Latn-CS" sz="2000" dirty="0" smtClean="0"/>
              <a:t>su </a:t>
            </a:r>
            <a:r>
              <a:rPr lang="sr-Latn-CS" sz="2000" dirty="0"/>
              <a:t>podeljene između Puškinovog muzeja u Moskvi i Ermitaža u Lenjingradu s tim da ih je Staljinova kulturna politika držala van očiju javnosti – aktualizovane su tek šezdesetih godina 20. </a:t>
            </a:r>
            <a:r>
              <a:rPr lang="sr-Latn-CS" sz="2000" dirty="0" smtClean="0"/>
              <a:t>veka</a:t>
            </a:r>
            <a:endParaRPr lang="en-GB" sz="2000" dirty="0"/>
          </a:p>
          <a:p>
            <a:pPr>
              <a:lnSpc>
                <a:spcPct val="80000"/>
              </a:lnSpc>
            </a:pPr>
            <a:endParaRPr lang="en-US" sz="2000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http://www.morozov-shchukin.com/photos/vangogh_cafe_de_nui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228600"/>
            <a:ext cx="441007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7" name="Rectangle 4"/>
          <p:cNvSpPr>
            <a:spLocks noChangeArrowheads="1"/>
          </p:cNvSpPr>
          <p:nvPr/>
        </p:nvSpPr>
        <p:spPr bwMode="auto">
          <a:xfrm>
            <a:off x="304800" y="3886200"/>
            <a:ext cx="37338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600" dirty="0">
                <a:latin typeface="Calibri" pitchFamily="34" charset="0"/>
              </a:rPr>
              <a:t>Vincent van </a:t>
            </a:r>
            <a:r>
              <a:rPr lang="pl-PL" sz="1600" dirty="0" smtClean="0">
                <a:latin typeface="Calibri" pitchFamily="34" charset="0"/>
              </a:rPr>
              <a:t>Gog, Noćni kafe, </a:t>
            </a:r>
            <a:r>
              <a:rPr lang="pl-PL" sz="1600" dirty="0">
                <a:latin typeface="Calibri" pitchFamily="34" charset="0"/>
              </a:rPr>
              <a:t>1888</a:t>
            </a:r>
          </a:p>
          <a:p>
            <a:r>
              <a:rPr lang="pl-PL" sz="1600" dirty="0">
                <a:latin typeface="Calibri" pitchFamily="34" charset="0"/>
              </a:rPr>
              <a:t>Prikazana na izložbi </a:t>
            </a:r>
            <a:r>
              <a:rPr lang="pl-PL" sz="1600" i="1" dirty="0">
                <a:latin typeface="Calibri" pitchFamily="34" charset="0"/>
              </a:rPr>
              <a:t>Zlatnog runa </a:t>
            </a:r>
            <a:r>
              <a:rPr lang="pl-PL" sz="1600" dirty="0">
                <a:latin typeface="Calibri" pitchFamily="34" charset="0"/>
              </a:rPr>
              <a:t>u Moskvi 1908, kupio je Morozov; danas u kolekciji Yale University Gallery </a:t>
            </a:r>
            <a:endParaRPr lang="en-GB" sz="1600" dirty="0">
              <a:latin typeface="Calibri" pitchFamily="34" charset="0"/>
            </a:endParaRPr>
          </a:p>
        </p:txBody>
      </p:sp>
      <p:pic>
        <p:nvPicPr>
          <p:cNvPr id="72708" name="Picture 6" descr="http://apndv.free.fr/Pablo_Picasso_AMbroise_vollar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228600"/>
            <a:ext cx="4295775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9" name="Rectangle 7"/>
          <p:cNvSpPr>
            <a:spLocks noChangeArrowheads="1"/>
          </p:cNvSpPr>
          <p:nvPr/>
        </p:nvSpPr>
        <p:spPr bwMode="auto">
          <a:xfrm>
            <a:off x="3124200" y="6477000"/>
            <a:ext cx="60198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sr-Latn-RS" sz="1600" dirty="0" smtClean="0">
                <a:latin typeface="Calibri" pitchFamily="34" charset="0"/>
              </a:rPr>
              <a:t>Pikaso, </a:t>
            </a:r>
            <a:r>
              <a:rPr lang="en-US" sz="1600" dirty="0" smtClean="0">
                <a:latin typeface="Calibri" pitchFamily="34" charset="0"/>
              </a:rPr>
              <a:t>Port</a:t>
            </a:r>
            <a:r>
              <a:rPr lang="sr-Latn-RS" sz="1600" dirty="0" smtClean="0">
                <a:latin typeface="Calibri" pitchFamily="34" charset="0"/>
              </a:rPr>
              <a:t>re</a:t>
            </a:r>
            <a:r>
              <a:rPr lang="en-US" sz="1600" dirty="0" smtClean="0">
                <a:latin typeface="Calibri" pitchFamily="34" charset="0"/>
              </a:rPr>
              <a:t>t </a:t>
            </a:r>
            <a:r>
              <a:rPr lang="en-US" sz="1600" dirty="0" err="1" smtClean="0">
                <a:latin typeface="Calibri" pitchFamily="34" charset="0"/>
              </a:rPr>
              <a:t>Ambr</a:t>
            </a:r>
            <a:r>
              <a:rPr lang="sr-Latn-RS" sz="1600" dirty="0" smtClean="0">
                <a:latin typeface="Calibri" pitchFamily="34" charset="0"/>
              </a:rPr>
              <a:t>oa</a:t>
            </a:r>
            <a:r>
              <a:rPr lang="en-US" sz="1600" dirty="0" smtClean="0">
                <a:latin typeface="Calibri" pitchFamily="34" charset="0"/>
              </a:rPr>
              <a:t>s</a:t>
            </a:r>
            <a:r>
              <a:rPr lang="sr-Latn-RS" sz="1600" dirty="0" smtClean="0">
                <a:latin typeface="Calibri" pitchFamily="34" charset="0"/>
              </a:rPr>
              <a:t>a</a:t>
            </a:r>
            <a:r>
              <a:rPr lang="en-US" sz="1600" dirty="0" smtClean="0">
                <a:latin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</a:rPr>
              <a:t>Volar</a:t>
            </a:r>
            <a:r>
              <a:rPr lang="sr-Latn-RS" sz="1600" dirty="0" smtClean="0">
                <a:latin typeface="Calibri" pitchFamily="34" charset="0"/>
              </a:rPr>
              <a:t>a</a:t>
            </a:r>
            <a:r>
              <a:rPr lang="sr-Latn-CS" sz="1600" dirty="0" smtClean="0">
                <a:latin typeface="Calibri" pitchFamily="34" charset="0"/>
              </a:rPr>
              <a:t>, </a:t>
            </a:r>
            <a:r>
              <a:rPr lang="sr-Latn-CS" sz="1600" dirty="0">
                <a:latin typeface="Calibri" pitchFamily="34" charset="0"/>
              </a:rPr>
              <a:t>1909-1910, 93x66 cm, Muzej Puškin</a:t>
            </a:r>
            <a:endParaRPr lang="en-US" sz="1600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http://www.wga.hu/art/c/cezanne/2/4portr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0657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1" name="Rectangle 2"/>
          <p:cNvSpPr>
            <a:spLocks noChangeArrowheads="1"/>
          </p:cNvSpPr>
          <p:nvPr/>
        </p:nvSpPr>
        <p:spPr bwMode="auto">
          <a:xfrm>
            <a:off x="5410200" y="228600"/>
            <a:ext cx="28194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Paul CÉZANNE </a:t>
            </a:r>
            <a:endParaRPr lang="sr-Latn-CS" sz="1600" dirty="0">
              <a:latin typeface="Calibri" pitchFamily="34" charset="0"/>
            </a:endParaRPr>
          </a:p>
          <a:p>
            <a:r>
              <a:rPr lang="sr-Latn-RS" sz="1600" dirty="0" smtClean="0">
                <a:latin typeface="Calibri" pitchFamily="34" charset="0"/>
              </a:rPr>
              <a:t>Autoportret</a:t>
            </a:r>
            <a:r>
              <a:rPr lang="en-US" sz="1600" dirty="0">
                <a:latin typeface="Calibri" pitchFamily="34" charset="0"/>
              </a:rPr>
              <a:t/>
            </a:r>
            <a:br>
              <a:rPr lang="en-US" sz="1600" dirty="0">
                <a:latin typeface="Calibri" pitchFamily="34" charset="0"/>
              </a:rPr>
            </a:br>
            <a:r>
              <a:rPr lang="en-US" sz="1600" dirty="0">
                <a:latin typeface="Calibri" pitchFamily="34" charset="0"/>
              </a:rPr>
              <a:t>c. 1873</a:t>
            </a:r>
            <a:br>
              <a:rPr lang="en-US" sz="1600" dirty="0">
                <a:latin typeface="Calibri" pitchFamily="34" charset="0"/>
              </a:rPr>
            </a:br>
            <a:r>
              <a:rPr lang="sr-Latn-RS" sz="1600" dirty="0" smtClean="0">
                <a:latin typeface="Calibri" pitchFamily="34" charset="0"/>
              </a:rPr>
              <a:t>ulje na platnu</a:t>
            </a:r>
            <a:r>
              <a:rPr lang="en-US" sz="1600" dirty="0" smtClean="0">
                <a:latin typeface="Calibri" pitchFamily="34" charset="0"/>
              </a:rPr>
              <a:t>, </a:t>
            </a:r>
            <a:r>
              <a:rPr lang="en-US" sz="1600" dirty="0">
                <a:latin typeface="Calibri" pitchFamily="34" charset="0"/>
              </a:rPr>
              <a:t>53 x 40 cm</a:t>
            </a:r>
            <a:br>
              <a:rPr lang="en-US" sz="1600" dirty="0">
                <a:latin typeface="Calibri" pitchFamily="34" charset="0"/>
              </a:rPr>
            </a:br>
            <a:r>
              <a:rPr lang="sr-Latn-RS" sz="1600" dirty="0" smtClean="0">
                <a:latin typeface="Calibri" pitchFamily="34" charset="0"/>
              </a:rPr>
              <a:t>Muzej Ermitaž</a:t>
            </a:r>
            <a:r>
              <a:rPr lang="sr-Latn-CS" sz="1600" dirty="0" smtClean="0">
                <a:latin typeface="Calibri" pitchFamily="34" charset="0"/>
              </a:rPr>
              <a:t>, </a:t>
            </a:r>
            <a:r>
              <a:rPr lang="en-US" sz="1600" dirty="0" smtClean="0">
                <a:latin typeface="Calibri" pitchFamily="34" charset="0"/>
              </a:rPr>
              <a:t>San</a:t>
            </a:r>
            <a:r>
              <a:rPr lang="sr-Latn-RS" sz="1600" dirty="0" smtClean="0">
                <a:latin typeface="Calibri" pitchFamily="34" charset="0"/>
              </a:rPr>
              <a:t>k</a:t>
            </a:r>
            <a:r>
              <a:rPr lang="en-US" sz="1600" dirty="0" smtClean="0">
                <a:latin typeface="Calibri" pitchFamily="34" charset="0"/>
              </a:rPr>
              <a:t>t </a:t>
            </a:r>
            <a:r>
              <a:rPr lang="en-US" sz="1600" dirty="0" err="1" smtClean="0">
                <a:latin typeface="Calibri" pitchFamily="34" charset="0"/>
              </a:rPr>
              <a:t>Peterburg</a:t>
            </a:r>
            <a:endParaRPr lang="en-US" sz="1600" dirty="0" smtClean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7"/>
          <p:cNvSpPr txBox="1">
            <a:spLocks noChangeArrowheads="1"/>
          </p:cNvSpPr>
          <p:nvPr/>
        </p:nvSpPr>
        <p:spPr bwMode="auto">
          <a:xfrm>
            <a:off x="152400" y="5105400"/>
            <a:ext cx="4114800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r-Latn-RS" sz="1400" dirty="0" smtClean="0">
                <a:latin typeface="Calibri" pitchFamily="34" charset="0"/>
              </a:rPr>
              <a:t>Nikolaj Ge, Portret </a:t>
            </a:r>
            <a:r>
              <a:rPr lang="en-GB" sz="1400" dirty="0" smtClean="0">
                <a:latin typeface="Calibri" pitchFamily="34" charset="0"/>
              </a:rPr>
              <a:t>Ale</a:t>
            </a:r>
            <a:r>
              <a:rPr lang="sr-Latn-RS" sz="1400" dirty="0" smtClean="0">
                <a:latin typeface="Calibri" pitchFamily="34" charset="0"/>
              </a:rPr>
              <a:t>ks</a:t>
            </a:r>
            <a:r>
              <a:rPr lang="en-GB" sz="1400" dirty="0" err="1" smtClean="0">
                <a:latin typeface="Calibri" pitchFamily="34" charset="0"/>
              </a:rPr>
              <a:t>andr</a:t>
            </a:r>
            <a:r>
              <a:rPr lang="sr-Latn-RS" sz="1400" dirty="0" smtClean="0">
                <a:latin typeface="Calibri" pitchFamily="34" charset="0"/>
              </a:rPr>
              <a:t>a</a:t>
            </a:r>
            <a:r>
              <a:rPr lang="en-GB" sz="1400" dirty="0" smtClean="0">
                <a:latin typeface="Calibri" pitchFamily="34" charset="0"/>
              </a:rPr>
              <a:t> Her</a:t>
            </a:r>
            <a:r>
              <a:rPr lang="sr-Latn-RS" sz="1400" dirty="0" smtClean="0">
                <a:latin typeface="Calibri" pitchFamily="34" charset="0"/>
              </a:rPr>
              <a:t>c</a:t>
            </a:r>
            <a:r>
              <a:rPr lang="en-GB" sz="1400" dirty="0" smtClean="0">
                <a:latin typeface="Calibri" pitchFamily="34" charset="0"/>
              </a:rPr>
              <a:t>en</a:t>
            </a:r>
            <a:r>
              <a:rPr lang="sr-Latn-RS" sz="1400" dirty="0" smtClean="0">
                <a:latin typeface="Calibri" pitchFamily="34" charset="0"/>
              </a:rPr>
              <a:t>a; 1867; Muzej Ermitaž, Sankt Peterburg</a:t>
            </a:r>
          </a:p>
          <a:p>
            <a:r>
              <a:rPr lang="sr-Latn-RS" sz="1400" dirty="0" smtClean="0">
                <a:latin typeface="Calibri" pitchFamily="34" charset="0"/>
              </a:rPr>
              <a:t>Hercen, ruski filozof, književnik, publicista; zbog zalaganja za oslobađanje kmetova, agrarnu reformu, revolucionarnh i socijalističkih ubeđenja morao je da napustu Rusiju, tako da je ovaj portret Ge naslikao u Firenci.</a:t>
            </a:r>
            <a:endParaRPr lang="en-GB" sz="1400" dirty="0">
              <a:latin typeface="Calibri" pitchFamily="34" charset="0"/>
            </a:endParaRPr>
          </a:p>
        </p:txBody>
      </p:sp>
      <p:pic>
        <p:nvPicPr>
          <p:cNvPr id="10243" name="Picture 2" descr="File:Herzen g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886200" cy="4971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2" descr="File:Nikolay Chernyshevsky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34050" y="0"/>
            <a:ext cx="3333750" cy="412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6019800" y="4267200"/>
            <a:ext cx="28829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r-Latn-CS">
                <a:latin typeface="Calibri" pitchFamily="34" charset="0"/>
              </a:rPr>
              <a:t>Nikolaj Gavrilovič Černiševski</a:t>
            </a:r>
          </a:p>
          <a:p>
            <a:r>
              <a:rPr lang="sr-Latn-CS">
                <a:latin typeface="Calibri" pitchFamily="34" charset="0"/>
              </a:rPr>
              <a:t>(</a:t>
            </a:r>
            <a:r>
              <a:rPr lang="en-US">
                <a:latin typeface="Calibri" pitchFamily="34" charset="0"/>
              </a:rPr>
              <a:t>1828 – 1889)</a:t>
            </a:r>
            <a:endParaRPr lang="sr-Latn-CS">
              <a:latin typeface="Calibri" pitchFamily="34" charset="0"/>
            </a:endParaRPr>
          </a:p>
          <a:p>
            <a:r>
              <a:rPr lang="sr-Cyrl-CS" i="1">
                <a:latin typeface="Calibri" pitchFamily="34" charset="0"/>
              </a:rPr>
              <a:t>Что делать?</a:t>
            </a:r>
            <a:r>
              <a:rPr lang="sr-Latn-CS" i="1">
                <a:latin typeface="Calibri" pitchFamily="34" charset="0"/>
              </a:rPr>
              <a:t>, </a:t>
            </a:r>
            <a:r>
              <a:rPr lang="sr-Latn-CS">
                <a:latin typeface="Calibri" pitchFamily="34" charset="0"/>
              </a:rPr>
              <a:t>1862-63</a:t>
            </a:r>
            <a:endParaRPr lang="en-US">
              <a:latin typeface="Calibri" pitchFamily="34" charset="0"/>
            </a:endParaRPr>
          </a:p>
        </p:txBody>
      </p:sp>
      <p:sp>
        <p:nvSpPr>
          <p:cNvPr id="10246" name="Rectangle 6"/>
          <p:cNvSpPr>
            <a:spLocks noChangeArrowheads="1"/>
          </p:cNvSpPr>
          <p:nvPr/>
        </p:nvSpPr>
        <p:spPr bwMode="auto">
          <a:xfrm>
            <a:off x="4724400" y="5486400"/>
            <a:ext cx="42672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  <a:buFont typeface="Arial" charset="0"/>
              <a:buNone/>
            </a:pPr>
            <a:r>
              <a:rPr lang="sr-Latn-CS" dirty="0">
                <a:latin typeface="Calibri" pitchFamily="34" charset="0"/>
              </a:rPr>
              <a:t>Druga polovina 19. veka – želja da se generiše (nacionalna) samosvest; inicijativa ‘odozdo’ usmerena ka moralnoj i institucionalnoj transformaciji Rusije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ile:Ilja Jefimowitsch Repin 0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0"/>
            <a:ext cx="4035425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Rectangle 2"/>
          <p:cNvSpPr>
            <a:spLocks noChangeArrowheads="1"/>
          </p:cNvSpPr>
          <p:nvPr/>
        </p:nvSpPr>
        <p:spPr bwMode="auto">
          <a:xfrm>
            <a:off x="152400" y="5429071"/>
            <a:ext cx="8305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r-Latn-CS" dirty="0" smtClean="0">
                <a:latin typeface="Calibri" pitchFamily="34" charset="0"/>
              </a:rPr>
              <a:t>Rjepin, Portret Pavela Mikhailoviča Tretjakova 1883, 98x75,8cm)</a:t>
            </a:r>
          </a:p>
          <a:p>
            <a:r>
              <a:rPr lang="sr-Latn-CS" dirty="0" smtClean="0">
                <a:latin typeface="Calibri" pitchFamily="34" charset="0"/>
              </a:rPr>
              <a:t>Moskva </a:t>
            </a:r>
            <a:r>
              <a:rPr lang="sr-Latn-CS" dirty="0">
                <a:latin typeface="Calibri" pitchFamily="34" charset="0"/>
              </a:rPr>
              <a:t>postaje središte nacionalnog pokreta koji je u osnovi modernog pokreta u ruskoj </a:t>
            </a:r>
            <a:r>
              <a:rPr lang="sr-Latn-CS" dirty="0" smtClean="0">
                <a:latin typeface="Calibri" pitchFamily="34" charset="0"/>
              </a:rPr>
              <a:t>umetnosti; novi </a:t>
            </a:r>
            <a:r>
              <a:rPr lang="sr-Latn-CS" dirty="0">
                <a:latin typeface="Calibri" pitchFamily="34" charset="0"/>
              </a:rPr>
              <a:t>pokrovitelji među moskovskim </a:t>
            </a:r>
            <a:r>
              <a:rPr lang="sr-Latn-CS" dirty="0" smtClean="0">
                <a:latin typeface="Calibri" pitchFamily="34" charset="0"/>
              </a:rPr>
              <a:t>trgovcima poput Pavela Mikhailoviča Tretjakova </a:t>
            </a:r>
            <a:r>
              <a:rPr lang="sr-Latn-CS" dirty="0">
                <a:latin typeface="Calibri" pitchFamily="34" charset="0"/>
              </a:rPr>
              <a:t>(</a:t>
            </a:r>
            <a:r>
              <a:rPr lang="en-US" dirty="0">
                <a:latin typeface="Calibri" pitchFamily="34" charset="0"/>
              </a:rPr>
              <a:t>1832 –</a:t>
            </a:r>
            <a:r>
              <a:rPr lang="sr-Latn-CS" dirty="0">
                <a:latin typeface="Calibri" pitchFamily="34" charset="0"/>
              </a:rPr>
              <a:t>1</a:t>
            </a:r>
            <a:r>
              <a:rPr lang="en-US" dirty="0">
                <a:latin typeface="Calibri" pitchFamily="34" charset="0"/>
              </a:rPr>
              <a:t>898</a:t>
            </a:r>
            <a:r>
              <a:rPr lang="sr-Latn-CS" dirty="0">
                <a:latin typeface="Calibri" pitchFamily="34" charset="0"/>
              </a:rPr>
              <a:t>) </a:t>
            </a:r>
            <a:endParaRPr lang="sr-Latn-CS" dirty="0" smtClean="0">
              <a:latin typeface="Calibri" pitchFamily="34" charset="0"/>
            </a:endParaRPr>
          </a:p>
        </p:txBody>
      </p:sp>
      <p:pic>
        <p:nvPicPr>
          <p:cNvPr id="12292" name="Picture 4" descr="File:Nikolay gritsenko &amp; pavel tretyako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57800" y="285750"/>
            <a:ext cx="3409950" cy="459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5"/>
          <p:cNvSpPr txBox="1">
            <a:spLocks noChangeArrowheads="1"/>
          </p:cNvSpPr>
          <p:nvPr/>
        </p:nvSpPr>
        <p:spPr bwMode="auto">
          <a:xfrm>
            <a:off x="1671638" y="304800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600" i="1">
              <a:latin typeface="Calibri" pitchFamily="34" charset="0"/>
            </a:endParaRPr>
          </a:p>
        </p:txBody>
      </p:sp>
      <p:sp>
        <p:nvSpPr>
          <p:cNvPr id="13315" name="Text Box 6"/>
          <p:cNvSpPr txBox="1">
            <a:spLocks noChangeArrowheads="1"/>
          </p:cNvSpPr>
          <p:nvPr/>
        </p:nvSpPr>
        <p:spPr bwMode="auto">
          <a:xfrm>
            <a:off x="1547813" y="6521450"/>
            <a:ext cx="556068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dirty="0" smtClean="0">
                <a:latin typeface="Calibri" pitchFamily="34" charset="0"/>
              </a:rPr>
              <a:t>Il</a:t>
            </a:r>
            <a:r>
              <a:rPr lang="sr-Latn-RS" sz="1600" dirty="0" smtClean="0">
                <a:latin typeface="Calibri" pitchFamily="34" charset="0"/>
              </a:rPr>
              <a:t>j</a:t>
            </a:r>
            <a:r>
              <a:rPr lang="en-GB" sz="1600" dirty="0" smtClean="0">
                <a:latin typeface="Calibri" pitchFamily="34" charset="0"/>
              </a:rPr>
              <a:t>a R</a:t>
            </a:r>
            <a:r>
              <a:rPr lang="sr-Latn-RS" sz="1600" dirty="0" smtClean="0">
                <a:latin typeface="Calibri" pitchFamily="34" charset="0"/>
              </a:rPr>
              <a:t>j</a:t>
            </a:r>
            <a:r>
              <a:rPr lang="en-GB" sz="1600" dirty="0" err="1" smtClean="0">
                <a:latin typeface="Calibri" pitchFamily="34" charset="0"/>
              </a:rPr>
              <a:t>epin</a:t>
            </a:r>
            <a:r>
              <a:rPr lang="en-GB" sz="1600" dirty="0">
                <a:latin typeface="Calibri" pitchFamily="34" charset="0"/>
              </a:rPr>
              <a:t>, </a:t>
            </a:r>
            <a:r>
              <a:rPr lang="en-GB" sz="1600" dirty="0" err="1">
                <a:latin typeface="Calibri" pitchFamily="34" charset="0"/>
              </a:rPr>
              <a:t>Pavel</a:t>
            </a:r>
            <a:r>
              <a:rPr lang="en-GB" sz="1600" dirty="0">
                <a:latin typeface="Calibri" pitchFamily="34" charset="0"/>
              </a:rPr>
              <a:t> </a:t>
            </a:r>
            <a:r>
              <a:rPr lang="en-GB" sz="1600" dirty="0" err="1" smtClean="0">
                <a:latin typeface="Calibri" pitchFamily="34" charset="0"/>
              </a:rPr>
              <a:t>Tret</a:t>
            </a:r>
            <a:r>
              <a:rPr lang="sr-Latn-RS" sz="1600" dirty="0" smtClean="0">
                <a:latin typeface="Calibri" pitchFamily="34" charset="0"/>
              </a:rPr>
              <a:t>j</a:t>
            </a:r>
            <a:r>
              <a:rPr lang="en-GB" sz="1600" dirty="0" err="1" smtClean="0">
                <a:latin typeface="Calibri" pitchFamily="34" charset="0"/>
              </a:rPr>
              <a:t>akov</a:t>
            </a:r>
            <a:r>
              <a:rPr lang="en-GB" sz="1600" dirty="0">
                <a:latin typeface="Calibri" pitchFamily="34" charset="0"/>
              </a:rPr>
              <a:t>, 1901, </a:t>
            </a:r>
            <a:r>
              <a:rPr lang="en-US" sz="1600" dirty="0" err="1" smtClean="0"/>
              <a:t>Tretjakovska</a:t>
            </a:r>
            <a:r>
              <a:rPr lang="en-US" sz="1600" dirty="0" smtClean="0"/>
              <a:t> </a:t>
            </a:r>
            <a:r>
              <a:rPr lang="en-US" sz="1600" dirty="0" err="1" smtClean="0"/>
              <a:t>galerija</a:t>
            </a:r>
            <a:r>
              <a:rPr lang="sr-Latn-RS" sz="1600" dirty="0" smtClean="0"/>
              <a:t>, Moskva</a:t>
            </a:r>
            <a:endParaRPr lang="en-GB" sz="1600" dirty="0">
              <a:latin typeface="Calibri" pitchFamily="34" charset="0"/>
            </a:endParaRPr>
          </a:p>
        </p:txBody>
      </p:sp>
      <p:pic>
        <p:nvPicPr>
          <p:cNvPr id="13316" name="Picture 2" descr="http://uploads1.wikipaintings.org/images/ilya-repin/portrait-of-pavel-tretyakov-founder-of-the-tretyakov-gallery-19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0"/>
            <a:ext cx="7810500" cy="654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7"/>
          <p:cNvSpPr txBox="1">
            <a:spLocks noChangeArrowheads="1"/>
          </p:cNvSpPr>
          <p:nvPr/>
        </p:nvSpPr>
        <p:spPr bwMode="auto">
          <a:xfrm>
            <a:off x="990600" y="0"/>
            <a:ext cx="74168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1600" dirty="0" err="1" smtClean="0">
                <a:latin typeface="Calibri" pitchFamily="34" charset="0"/>
              </a:rPr>
              <a:t>Vasil</a:t>
            </a:r>
            <a:r>
              <a:rPr lang="sr-Latn-RS" sz="1600" dirty="0" smtClean="0">
                <a:latin typeface="Calibri" pitchFamily="34" charset="0"/>
              </a:rPr>
              <a:t>ij</a:t>
            </a:r>
            <a:r>
              <a:rPr lang="en-GB" sz="1600" dirty="0" smtClean="0">
                <a:latin typeface="Calibri" pitchFamily="34" charset="0"/>
              </a:rPr>
              <a:t> </a:t>
            </a:r>
            <a:r>
              <a:rPr lang="en-GB" sz="1600" dirty="0" err="1">
                <a:latin typeface="Calibri" pitchFamily="34" charset="0"/>
              </a:rPr>
              <a:t>Perov</a:t>
            </a:r>
            <a:r>
              <a:rPr lang="en-GB" sz="1600" dirty="0">
                <a:latin typeface="Calibri" pitchFamily="34" charset="0"/>
              </a:rPr>
              <a:t>, </a:t>
            </a:r>
            <a:r>
              <a:rPr lang="sr-Latn-RS" sz="1600" i="1" dirty="0" smtClean="0">
                <a:latin typeface="Calibri" pitchFamily="34" charset="0"/>
              </a:rPr>
              <a:t>Uskršnja povorka u selu</a:t>
            </a:r>
            <a:r>
              <a:rPr lang="en-GB" sz="1600" dirty="0" smtClean="0">
                <a:latin typeface="Calibri" pitchFamily="34" charset="0"/>
              </a:rPr>
              <a:t>, </a:t>
            </a:r>
            <a:r>
              <a:rPr lang="en-GB" sz="1600" dirty="0">
                <a:latin typeface="Calibri" pitchFamily="34" charset="0"/>
              </a:rPr>
              <a:t>1861</a:t>
            </a:r>
            <a:r>
              <a:rPr lang="pl-PL" sz="1600" dirty="0">
                <a:latin typeface="Calibri" pitchFamily="34" charset="0"/>
              </a:rPr>
              <a:t>, </a:t>
            </a:r>
            <a:r>
              <a:rPr lang="en-US" sz="1600" dirty="0" err="1" smtClean="0"/>
              <a:t>Tretjakovska</a:t>
            </a:r>
            <a:r>
              <a:rPr lang="en-US" sz="1600" dirty="0" smtClean="0"/>
              <a:t> </a:t>
            </a:r>
            <a:r>
              <a:rPr lang="en-US" sz="1600" dirty="0" err="1" smtClean="0"/>
              <a:t>galerija</a:t>
            </a:r>
            <a:r>
              <a:rPr lang="sr-Latn-RS" sz="1600" dirty="0" smtClean="0"/>
              <a:t>, Moskva</a:t>
            </a:r>
            <a:endParaRPr lang="en-GB" sz="1600" dirty="0">
              <a:latin typeface="Calibri" pitchFamily="34" charset="0"/>
            </a:endParaRPr>
          </a:p>
        </p:txBody>
      </p:sp>
      <p:pic>
        <p:nvPicPr>
          <p:cNvPr id="15363" name="Picture 2" descr="http://3.bp.blogspot.com/-G_Sis9TItsY/T-zOIqwvkTI/AAAAAAAAFws/5NM2K_nNU0Q/s1600/Vasily+Perov+-+Easter+Procession+in+a+Villag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317500"/>
            <a:ext cx="8353425" cy="654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7"/>
          <p:cNvSpPr txBox="1">
            <a:spLocks noChangeArrowheads="1"/>
          </p:cNvSpPr>
          <p:nvPr/>
        </p:nvSpPr>
        <p:spPr bwMode="auto">
          <a:xfrm>
            <a:off x="539750" y="0"/>
            <a:ext cx="8604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1600" dirty="0" err="1" smtClean="0">
                <a:latin typeface="Calibri" pitchFamily="34" charset="0"/>
              </a:rPr>
              <a:t>Vasil</a:t>
            </a:r>
            <a:r>
              <a:rPr lang="sr-Latn-RS" sz="1600" dirty="0" smtClean="0">
                <a:latin typeface="Calibri" pitchFamily="34" charset="0"/>
              </a:rPr>
              <a:t>ij</a:t>
            </a:r>
            <a:r>
              <a:rPr lang="en-GB" sz="1600" dirty="0" smtClean="0">
                <a:latin typeface="Calibri" pitchFamily="34" charset="0"/>
              </a:rPr>
              <a:t> </a:t>
            </a:r>
            <a:r>
              <a:rPr lang="en-GB" sz="1600" dirty="0" err="1" smtClean="0">
                <a:latin typeface="Calibri" pitchFamily="34" charset="0"/>
              </a:rPr>
              <a:t>Perov</a:t>
            </a:r>
            <a:r>
              <a:rPr lang="en-GB" sz="1600" i="1" dirty="0" smtClean="0">
                <a:latin typeface="Calibri" pitchFamily="34" charset="0"/>
              </a:rPr>
              <a:t>, </a:t>
            </a:r>
            <a:r>
              <a:rPr lang="it-IT" sz="1600" i="1" dirty="0" smtClean="0"/>
              <a:t>Trojka: </a:t>
            </a:r>
            <a:r>
              <a:rPr lang="sr-Latn-RS" sz="1600" i="1" dirty="0" smtClean="0"/>
              <a:t>šegrt</a:t>
            </a:r>
            <a:r>
              <a:rPr lang="it-IT" sz="1600" i="1" dirty="0" smtClean="0"/>
              <a:t>i koji nose vodu</a:t>
            </a:r>
            <a:r>
              <a:rPr lang="en-GB" sz="1600" i="1" dirty="0" smtClean="0">
                <a:latin typeface="Calibri" pitchFamily="34" charset="0"/>
              </a:rPr>
              <a:t>, </a:t>
            </a:r>
            <a:r>
              <a:rPr lang="en-GB" dirty="0" smtClean="0">
                <a:latin typeface="Calibri" pitchFamily="34" charset="0"/>
              </a:rPr>
              <a:t>1866</a:t>
            </a:r>
            <a:r>
              <a:rPr lang="pl-PL" dirty="0" smtClean="0">
                <a:latin typeface="Calibri" pitchFamily="34" charset="0"/>
              </a:rPr>
              <a:t>, </a:t>
            </a:r>
            <a:r>
              <a:rPr lang="en-US" sz="1600" dirty="0" err="1" smtClean="0"/>
              <a:t>Tretjakovska</a:t>
            </a:r>
            <a:r>
              <a:rPr lang="en-US" sz="1600" dirty="0" smtClean="0"/>
              <a:t> </a:t>
            </a:r>
            <a:r>
              <a:rPr lang="en-US" sz="1600" dirty="0" err="1" smtClean="0"/>
              <a:t>galerija</a:t>
            </a:r>
            <a:r>
              <a:rPr lang="sr-Latn-RS" sz="1600" dirty="0" smtClean="0"/>
              <a:t>, Moskva</a:t>
            </a:r>
            <a:endParaRPr lang="en-GB" sz="1600" dirty="0">
              <a:latin typeface="Calibri" pitchFamily="34" charset="0"/>
            </a:endParaRPr>
          </a:p>
        </p:txBody>
      </p:sp>
      <p:pic>
        <p:nvPicPr>
          <p:cNvPr id="17411" name="Picture 2" descr="http://uploads1.wikipaintings.org/images/vasily-perov/troika-apprentice-workmen-carrying-water-186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341313"/>
            <a:ext cx="8845550" cy="651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624</TotalTime>
  <Words>1694</Words>
  <Application>Microsoft Office PowerPoint</Application>
  <PresentationFormat>On-screen Show (4:3)</PresentationFormat>
  <Paragraphs>158</Paragraphs>
  <Slides>46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Office Theme</vt:lpstr>
      <vt:lpstr>NEO-PRIMITIVIZAM c. 1908-1913</vt:lpstr>
      <vt:lpstr>Slide 2</vt:lpstr>
      <vt:lpstr>predistorija I - peredvižnjici (c.1860-1890) 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Ivan Morozov (1871–1921)</vt:lpstr>
      <vt:lpstr>Slide 45</vt:lpstr>
      <vt:lpstr>Slide 46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NEO-PRIMITIVIZAM c. 1908-1913</dc:title>
  <dc:creator>User</dc:creator>
  <cp:lastModifiedBy>User</cp:lastModifiedBy>
  <cp:revision>66</cp:revision>
  <dcterms:created xsi:type="dcterms:W3CDTF">2020-04-14T12:02:29Z</dcterms:created>
  <dcterms:modified xsi:type="dcterms:W3CDTF">2020-04-15T21:38:00Z</dcterms:modified>
</cp:coreProperties>
</file>