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449DE2-64D1-4C02-81EC-B81A8AFC37D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29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5FAA5-41AC-4B18-9262-533B512094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B1F5B-F7A4-4216-BBD4-D3DB196DB60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D15B2-BC43-4B15-B682-EFDADBF85B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BFFED-D26E-4F46-8CF9-25515F6BFD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F725F-6726-4789-B588-7CAB4C34C0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06A44-1D36-4D45-A824-2E563FD3CF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F226C-62A9-4A32-8458-07F065021D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F29F9-F81D-4009-9F99-5C1E1F97CA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DF4DC-6A56-4C32-8D40-35F5EAA4D6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775D6-BFDD-41A2-B7FC-D2100451A7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9C637B7A-8CFF-49CC-AA04-B68314ABDB3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27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sz="4600"/>
              <a:t>Uputstvo</a:t>
            </a:r>
            <a:br>
              <a:rPr lang="sr-Latn-CS" sz="4600"/>
            </a:br>
            <a:r>
              <a:rPr lang="sr-Latn-CS" sz="4600"/>
              <a:t>za pisanje ispitnog rada </a:t>
            </a:r>
            <a:br>
              <a:rPr lang="sr-Latn-CS" sz="4600"/>
            </a:br>
            <a:r>
              <a:rPr lang="sr-Latn-CS" sz="4600"/>
              <a:t>iz sociologije omladine</a:t>
            </a:r>
            <a:endParaRPr lang="en-US" sz="46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/>
              <a:t>Smiljka Tomanović</a:t>
            </a:r>
          </a:p>
          <a:p>
            <a:r>
              <a:rPr lang="sr-Latn-CS"/>
              <a:t>Dragan Stanojević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Mora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Da problemski tretira neku pojavu </a:t>
            </a:r>
          </a:p>
          <a:p>
            <a:r>
              <a:rPr lang="sr-Latn-CS"/>
              <a:t>na osnovu više izvora relevantne literature</a:t>
            </a:r>
          </a:p>
          <a:p>
            <a:r>
              <a:rPr lang="sr-Latn-CS"/>
              <a:t>Ne manje od 3000 reči</a:t>
            </a:r>
          </a:p>
          <a:p>
            <a:r>
              <a:rPr lang="sr-Latn-CS"/>
              <a:t>Da ima tri jasne celine: uvod, analiza i zaključak</a:t>
            </a:r>
          </a:p>
          <a:p>
            <a:r>
              <a:rPr lang="sr-Latn-CS"/>
              <a:t>Pravilno navedene izvore u tekstu i spisak referenci na kraju (zadnje unutrašnje korice časopisa “Sociologija”)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Uvod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sr-Latn-CS" sz="2500"/>
              <a:t>Šta je predmet rada, analize?</a:t>
            </a:r>
          </a:p>
          <a:p>
            <a:r>
              <a:rPr lang="sr-Latn-CS" sz="2500"/>
              <a:t>Zašto je ta pojava relevantna za sociologiju omladine? Šta govori o položaju/konceptu/odlikama mladih?</a:t>
            </a:r>
          </a:p>
          <a:p>
            <a:r>
              <a:rPr lang="sr-Latn-CS" sz="2500"/>
              <a:t>Koji se teorijski pristup SO može primeniti u analizi?</a:t>
            </a:r>
          </a:p>
          <a:p>
            <a:r>
              <a:rPr lang="sr-Latn-CS" sz="2500"/>
              <a:t>Koji su koncepti SO relevantni? </a:t>
            </a:r>
          </a:p>
          <a:p>
            <a:r>
              <a:rPr lang="sr-Latn-CS" sz="2500"/>
              <a:t>Eventualno: koji su metodološki pristupi, postupci relevantni</a:t>
            </a:r>
          </a:p>
          <a:p>
            <a:r>
              <a:rPr lang="sr-Latn-CS" sz="2500"/>
              <a:t>Cilj/evi analize? Šta želim da pokažem ovim radom?</a:t>
            </a:r>
          </a:p>
          <a:p>
            <a:r>
              <a:rPr lang="sr-Latn-CS" sz="2500"/>
              <a:t>Eventualno: pretpostavka/ke</a:t>
            </a:r>
            <a:endParaRPr lang="en-US"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Analiza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Analiza predmeta istraživanja po dimenzijama koje proističu iz postavljenog predmeta i cilja/eva (a ne sukcesivno prepričavanje literature)</a:t>
            </a:r>
          </a:p>
          <a:p>
            <a:r>
              <a:rPr lang="sr-Latn-CS"/>
              <a:t>Problemsko promišljanje predmeta analize (a ne deskripcija rezultata drugih istraživanja)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Zaključak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U odnosu na u uvodu postavljene ciljeve i pretpostavke, a koristeći navedene koncepte sumirati rezultate analize</a:t>
            </a:r>
          </a:p>
          <a:p>
            <a:r>
              <a:rPr lang="sr-Latn-CS"/>
              <a:t>Dati vlastito mišljenje</a:t>
            </a:r>
          </a:p>
          <a:p>
            <a:r>
              <a:rPr lang="sr-Latn-CS"/>
              <a:t>Naglasiti šta, čime, kako SO može da pomogne proučavanju, razumevanju ... pojave i/ili rešavanju problema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Postupak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Dve nedelje pre zakazanog termina ispita poslati radnu verziju ispitnog rada odabranom mentoru </a:t>
            </a:r>
          </a:p>
          <a:p>
            <a:r>
              <a:rPr lang="en-US"/>
              <a:t>nedelju dana </a:t>
            </a:r>
            <a:r>
              <a:rPr lang="sr-Latn-CS"/>
              <a:t>pre ispita na konsultacije doneti odštampanu ispravljenu verziju rada</a:t>
            </a:r>
          </a:p>
          <a:p>
            <a:r>
              <a:rPr lang="sr-Latn-CS"/>
              <a:t>Na ispitu se odgovara na pitanja koja povezuju ispitni rad sa ukupnom tematikom kursa i obaveznom literaturom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Ocenjivanje na kursu SO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maksimalno </a:t>
            </a:r>
            <a:r>
              <a:rPr lang="sr-Latn-CS"/>
              <a:t>20 poena se dobija za rad na času; </a:t>
            </a:r>
            <a:r>
              <a:rPr lang="en-US"/>
              <a:t>p</a:t>
            </a:r>
            <a:r>
              <a:rPr lang="sr-Latn-CS"/>
              <a:t>rezentovano proseminarsko izlaganje </a:t>
            </a:r>
            <a:r>
              <a:rPr lang="en-US"/>
              <a:t>se ocenjuje od 5 do 10 poena</a:t>
            </a:r>
            <a:r>
              <a:rPr lang="sr-Latn-CS"/>
              <a:t>, </a:t>
            </a:r>
            <a:r>
              <a:rPr lang="en-US"/>
              <a:t>a u</a:t>
            </a:r>
            <a:r>
              <a:rPr lang="sr-Latn-CS"/>
              <a:t>č</a:t>
            </a:r>
            <a:r>
              <a:rPr lang="en-US"/>
              <a:t>estvovanje u diskusiji od 1 do 20 poena</a:t>
            </a:r>
            <a:endParaRPr lang="sr-Latn-CS"/>
          </a:p>
          <a:p>
            <a:r>
              <a:rPr lang="sr-Latn-CS"/>
              <a:t>pisani rad se ocenjuje od 21 do 40 poena </a:t>
            </a:r>
          </a:p>
          <a:p>
            <a:r>
              <a:rPr lang="sr-Latn-CS"/>
              <a:t>usmeni ispit se ocenjuje od 21 do 40 poena </a:t>
            </a:r>
          </a:p>
          <a:p>
            <a:r>
              <a:rPr lang="sr-Latn-CS"/>
              <a:t>21-25 ocena 6; 26-29 </a:t>
            </a:r>
            <a:r>
              <a:rPr lang="en-US"/>
              <a:t>=</a:t>
            </a:r>
            <a:r>
              <a:rPr lang="sr-Latn-CS"/>
              <a:t>7</a:t>
            </a:r>
            <a:r>
              <a:rPr lang="en-US"/>
              <a:t>; 30-32 = 8; 33-36 =9; 37-40 = 10.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48</TotalTime>
  <Words>321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Garamond</vt:lpstr>
      <vt:lpstr>Wingdings</vt:lpstr>
      <vt:lpstr>Edge</vt:lpstr>
      <vt:lpstr>Uputstvo za pisanje ispitnog rada  iz sociologije omladine</vt:lpstr>
      <vt:lpstr>Mora</vt:lpstr>
      <vt:lpstr>Uvod</vt:lpstr>
      <vt:lpstr>Analiza</vt:lpstr>
      <vt:lpstr>Zaključak</vt:lpstr>
      <vt:lpstr>Postupak</vt:lpstr>
      <vt:lpstr>Ocenjivanje na kursu 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Delli3</cp:lastModifiedBy>
  <cp:revision>14</cp:revision>
  <cp:lastPrinted>1601-01-01T00:00:00Z</cp:lastPrinted>
  <dcterms:created xsi:type="dcterms:W3CDTF">1601-01-01T00:00:00Z</dcterms:created>
  <dcterms:modified xsi:type="dcterms:W3CDTF">2020-05-12T10:44:00Z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