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Tranzicija u roditeljstvo</a:t>
            </a:r>
            <a:r>
              <a:rPr lang="en-US" dirty="0"/>
              <a:t> – </a:t>
            </a:r>
            <a:br>
              <a:rPr lang="en-US" dirty="0"/>
            </a:br>
            <a:r>
              <a:rPr lang="en-US" dirty="0"/>
              <a:t>p</a:t>
            </a:r>
            <a:r>
              <a:rPr lang="sr-Latn-RS" dirty="0"/>
              <a:t>ristup životnog toka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Smiljka</a:t>
            </a:r>
            <a:r>
              <a:rPr lang="en-US" dirty="0"/>
              <a:t> </a:t>
            </a:r>
            <a:r>
              <a:rPr lang="en-US" dirty="0" err="1"/>
              <a:t>Tomanović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323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>
                <a:solidFill>
                  <a:srgbClr val="7030A0"/>
                </a:solidFill>
              </a:rPr>
              <a:t>Ivan – nestandarna nelinearna (SS)</a:t>
            </a:r>
            <a:endParaRPr lang="sr-Latn-RS" b="1" dirty="0">
              <a:solidFill>
                <a:srgbClr val="7030A0"/>
              </a:solidFill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667000"/>
            <a:ext cx="8229600" cy="281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1374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Izvori podataka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800" dirty="0">
                <a:ea typeface="Times New Roman"/>
                <a:cs typeface="Times New Roman"/>
              </a:rPr>
              <a:t>Anketno istraživanje sa 435 roditelja iz nacionalno reprezentativnog uzorka od 1627 mladih starosti od 19 – 35 godina sprovedenog 2011. godine </a:t>
            </a:r>
          </a:p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800" dirty="0">
                <a:ea typeface="Times New Roman"/>
                <a:cs typeface="Times New Roman"/>
              </a:rPr>
              <a:t>24 intervjua sa mladim majkama i očevima </a:t>
            </a:r>
          </a:p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800" dirty="0">
                <a:ea typeface="Times New Roman"/>
                <a:cs typeface="Times New Roman"/>
              </a:rPr>
              <a:t>50 intervjua sa tridesetogodišnjacima koji nisu roditelji</a:t>
            </a:r>
          </a:p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800" dirty="0">
                <a:ea typeface="Times New Roman"/>
                <a:cs typeface="Times New Roman"/>
              </a:rPr>
              <a:t>izabranim iz uzorka ispitanika iz ankete iz različitih delova centralne Srbije, Vojvodine i Beograda, koji su obavljeni u proleće 2012. godine. </a:t>
            </a:r>
            <a:endParaRPr lang="en-US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63413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sz="4000" i="1"/>
              <a:t>Pristup</a:t>
            </a:r>
            <a:r>
              <a:rPr lang="sr-Latn-CS" sz="4000"/>
              <a:t> </a:t>
            </a:r>
            <a:r>
              <a:rPr lang="sr-Latn-CS" sz="4000" i="1"/>
              <a:t>životnog toka </a:t>
            </a:r>
            <a:br>
              <a:rPr lang="sr-Latn-CS" sz="4000" i="1"/>
            </a:br>
            <a:r>
              <a:rPr lang="sr-Latn-CS" sz="4000"/>
              <a:t>(</a:t>
            </a:r>
            <a:r>
              <a:rPr lang="sr-Latn-CS" sz="4000" i="1"/>
              <a:t>life-course</a:t>
            </a:r>
            <a:r>
              <a:rPr lang="sr-Latn-CS" sz="4000" b="1" i="1"/>
              <a:t>)</a:t>
            </a:r>
            <a:r>
              <a:rPr lang="sr-Latn-CS" sz="4000"/>
              <a:t> </a:t>
            </a:r>
            <a:endParaRPr lang="en-US" sz="40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hr-HR" sz="3000" b="1" i="1"/>
              <a:t>Tranzicija </a:t>
            </a:r>
          </a:p>
          <a:p>
            <a:pPr>
              <a:lnSpc>
                <a:spcPct val="80000"/>
              </a:lnSpc>
            </a:pPr>
            <a:r>
              <a:rPr lang="hr-HR" sz="3000" b="1" i="1"/>
              <a:t>Životni događaji</a:t>
            </a:r>
          </a:p>
          <a:p>
            <a:pPr>
              <a:lnSpc>
                <a:spcPct val="80000"/>
              </a:lnSpc>
            </a:pPr>
            <a:r>
              <a:rPr lang="sr-Latn-CS" sz="3000" b="1" i="1"/>
              <a:t>Istorijsko</a:t>
            </a:r>
            <a:r>
              <a:rPr lang="sr-Latn-CS" sz="3000" i="1"/>
              <a:t> </a:t>
            </a:r>
            <a:r>
              <a:rPr lang="sr-Latn-CS" sz="3000"/>
              <a:t>i </a:t>
            </a:r>
            <a:r>
              <a:rPr lang="sr-Latn-CS" sz="3000" b="1" i="1"/>
              <a:t>socijalno vreme</a:t>
            </a:r>
            <a:r>
              <a:rPr lang="sr-Latn-CS" sz="3000"/>
              <a:t> </a:t>
            </a:r>
          </a:p>
          <a:p>
            <a:pPr>
              <a:lnSpc>
                <a:spcPct val="80000"/>
              </a:lnSpc>
            </a:pPr>
            <a:r>
              <a:rPr lang="hr-HR" sz="3000" b="1" i="1"/>
              <a:t>Putanje</a:t>
            </a:r>
            <a:r>
              <a:rPr lang="hr-HR" sz="3000" b="1"/>
              <a:t> </a:t>
            </a:r>
            <a:r>
              <a:rPr lang="hr-HR" sz="3000"/>
              <a:t>(</a:t>
            </a:r>
            <a:r>
              <a:rPr lang="hr-HR" sz="3000" i="1"/>
              <a:t>trajektorije</a:t>
            </a:r>
            <a:r>
              <a:rPr lang="hr-HR" sz="3000"/>
              <a:t>)</a:t>
            </a:r>
            <a:r>
              <a:rPr lang="en-US" sz="3000"/>
              <a:t> </a:t>
            </a:r>
            <a:r>
              <a:rPr lang="sr-Latn-CS" sz="3000"/>
              <a:t>(Elder, 1985)</a:t>
            </a:r>
            <a:endParaRPr lang="hr-HR" sz="3000"/>
          </a:p>
          <a:p>
            <a:pPr>
              <a:lnSpc>
                <a:spcPct val="80000"/>
              </a:lnSpc>
            </a:pPr>
            <a:r>
              <a:rPr lang="sr-Latn-CS" sz="3000" b="1" i="1"/>
              <a:t>Tranzicija u odraslost</a:t>
            </a:r>
            <a:r>
              <a:rPr lang="sr-Latn-CS" sz="3000"/>
              <a:t> (Galland, 2003; Iacovu, 2002).</a:t>
            </a:r>
            <a:r>
              <a:rPr lang="en-US" sz="3000"/>
              <a:t> </a:t>
            </a:r>
            <a:endParaRPr lang="sr-Latn-CS" sz="3000"/>
          </a:p>
          <a:p>
            <a:pPr>
              <a:lnSpc>
                <a:spcPct val="80000"/>
              </a:lnSpc>
            </a:pPr>
            <a:r>
              <a:rPr lang="sr-Latn-CS" sz="3000" b="1" i="1"/>
              <a:t>Tranzicioni režimi</a:t>
            </a:r>
            <a:r>
              <a:rPr lang="sr-Latn-CS" sz="3000" i="1"/>
              <a:t> – poretci </a:t>
            </a:r>
            <a:r>
              <a:rPr lang="sr-Latn-CS" sz="3000"/>
              <a:t>(</a:t>
            </a:r>
            <a:r>
              <a:rPr lang="sr-Latn-CS" sz="3000" i="1"/>
              <a:t>transitional</a:t>
            </a:r>
            <a:r>
              <a:rPr lang="sr-Latn-CS" sz="3000"/>
              <a:t> </a:t>
            </a:r>
            <a:r>
              <a:rPr lang="sr-Latn-CS" sz="3000" i="1"/>
              <a:t>regimes </a:t>
            </a:r>
            <a:r>
              <a:rPr lang="sr-Latn-CS" sz="3000"/>
              <a:t>- Walter, 2006; Walter </a:t>
            </a:r>
            <a:r>
              <a:rPr lang="sr-Latn-CS" sz="3000" i="1"/>
              <a:t>et al.</a:t>
            </a:r>
            <a:r>
              <a:rPr lang="sr-Latn-CS" sz="3000"/>
              <a:t>, 2009)</a:t>
            </a:r>
            <a:r>
              <a:rPr lang="en-US" sz="3000"/>
              <a:t> </a:t>
            </a:r>
            <a:endParaRPr lang="sr-Latn-CS" sz="3000"/>
          </a:p>
          <a:p>
            <a:pPr>
              <a:lnSpc>
                <a:spcPct val="80000"/>
              </a:lnSpc>
            </a:pPr>
            <a:r>
              <a:rPr lang="sr-Latn-CS" sz="3000" b="1" i="1"/>
              <a:t>Rodni poredak</a:t>
            </a:r>
            <a:r>
              <a:rPr lang="sr-Latn-CS" sz="3000" i="1"/>
              <a:t> </a:t>
            </a:r>
            <a:r>
              <a:rPr lang="sr-Latn-CS" sz="3000"/>
              <a:t>(</a:t>
            </a:r>
            <a:r>
              <a:rPr lang="sr-Latn-CS" sz="3000" i="1"/>
              <a:t>gender regime</a:t>
            </a:r>
            <a:r>
              <a:rPr lang="sr-Latn-CS" sz="3000"/>
              <a:t>)</a:t>
            </a:r>
            <a:r>
              <a:rPr lang="en-US" sz="3000"/>
              <a:t> </a:t>
            </a:r>
            <a:r>
              <a:rPr lang="sr-Latn-CS" sz="3000"/>
              <a:t>(Walby, 2004)</a:t>
            </a:r>
          </a:p>
          <a:p>
            <a:pPr>
              <a:lnSpc>
                <a:spcPct val="80000"/>
              </a:lnSpc>
            </a:pPr>
            <a:r>
              <a:rPr lang="sr-Latn-CS" sz="3000" b="1" i="1"/>
              <a:t>Tranzicija u roditeljstvo</a:t>
            </a:r>
            <a:r>
              <a:rPr lang="sr-Latn-CS" sz="3000"/>
              <a:t> (Du Bois Reymond </a:t>
            </a:r>
            <a:r>
              <a:rPr lang="sr-Latn-CS" sz="3000" i="1"/>
              <a:t>et al.</a:t>
            </a:r>
            <a:r>
              <a:rPr lang="sr-Latn-CS" sz="3000"/>
              <a:t> 2008; Nielsen, Brannen, Lewis, 2013</a:t>
            </a:r>
            <a:r>
              <a:rPr lang="en-US" sz="3000"/>
              <a:t> </a:t>
            </a:r>
            <a:r>
              <a:rPr lang="sr-Latn-CS" sz="3000"/>
              <a:t>)</a:t>
            </a:r>
            <a:r>
              <a:rPr lang="en-US" sz="3000"/>
              <a:t> </a:t>
            </a:r>
            <a:endParaRPr lang="sr-Latn-CS" sz="3000"/>
          </a:p>
          <a:p>
            <a:pPr>
              <a:lnSpc>
                <a:spcPct val="80000"/>
              </a:lnSpc>
            </a:pPr>
            <a:endParaRPr lang="en-US" sz="3000"/>
          </a:p>
        </p:txBody>
      </p:sp>
    </p:spTree>
    <p:extLst>
      <p:ext uri="{BB962C8B-B14F-4D97-AF65-F5344CB8AC3E}">
        <p14:creationId xmlns:p14="http://schemas.microsoft.com/office/powerpoint/2010/main" val="187830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i="1"/>
              <a:t>Strukturisana individualizacija</a:t>
            </a:r>
            <a:r>
              <a:rPr lang="sr-Latn-CS"/>
              <a:t> 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sr-Latn-CS" sz="2800"/>
              <a:t>Tranzicija u roditeljstvo i roditeljstvo kao delovi </a:t>
            </a:r>
            <a:r>
              <a:rPr lang="sr-Latn-CS" sz="2800" i="1"/>
              <a:t>socijalne biografije </a:t>
            </a:r>
            <a:r>
              <a:rPr lang="sr-Latn-CS" sz="2800"/>
              <a:t>pojedinca (Tomanović, 2010; 2012)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sr-Latn-CS" sz="2800"/>
              <a:t>Povezuju se </a:t>
            </a:r>
            <a:r>
              <a:rPr lang="sr-Latn-CS" sz="2800" i="1"/>
              <a:t>strukture i kulture </a:t>
            </a:r>
            <a:r>
              <a:rPr lang="sr-Latn-CS" sz="2800"/>
              <a:t>roditeljstva: strukturalni i normativni okviri postajanja roditeljem sa </a:t>
            </a:r>
            <a:r>
              <a:rPr lang="sr-Latn-CS" sz="2800" i="1"/>
              <a:t>društveno omeđenim delanjem </a:t>
            </a:r>
            <a:r>
              <a:rPr lang="sr-Latn-CS" sz="2800"/>
              <a:t>(</a:t>
            </a:r>
            <a:r>
              <a:rPr lang="sr-Latn-CS" sz="2800" i="1"/>
              <a:t>socially bounded agency - </a:t>
            </a:r>
            <a:r>
              <a:rPr lang="sr-Latn-CS" sz="2800"/>
              <a:t>Evans, 2002)</a:t>
            </a:r>
            <a:r>
              <a:rPr lang="en-US" sz="2800"/>
              <a:t> </a:t>
            </a:r>
            <a:endParaRPr lang="sr-Latn-CS" sz="2800"/>
          </a:p>
          <a:p>
            <a:pPr>
              <a:lnSpc>
                <a:spcPct val="90000"/>
              </a:lnSpc>
            </a:pPr>
            <a:endParaRPr lang="sr-Latn-CS" sz="2800"/>
          </a:p>
          <a:p>
            <a:pPr>
              <a:lnSpc>
                <a:spcPct val="90000"/>
              </a:lnSpc>
            </a:pPr>
            <a:r>
              <a:rPr lang="sr-Latn-CS" sz="2800" i="1"/>
              <a:t>I</a:t>
            </a:r>
            <a:r>
              <a:rPr lang="sr-Latn-CS" sz="2800"/>
              <a:t> struktura </a:t>
            </a:r>
            <a:r>
              <a:rPr lang="sr-Latn-CS" sz="2800" i="1"/>
              <a:t>i</a:t>
            </a:r>
            <a:r>
              <a:rPr lang="sr-Latn-CS" sz="2800"/>
              <a:t> delanje kao kontinuum: analizira se kako mlada osoba objašnjava situaciju (strukture) i preuzima odgovornost (delanje)</a:t>
            </a:r>
            <a:r>
              <a:rPr lang="en-US" sz="28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3364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8436" name="Group 4"/>
          <p:cNvGrpSpPr>
            <a:grpSpLocks noChangeAspect="1"/>
          </p:cNvGrpSpPr>
          <p:nvPr/>
        </p:nvGrpSpPr>
        <p:grpSpPr bwMode="auto">
          <a:xfrm>
            <a:off x="0" y="-25400"/>
            <a:ext cx="8610600" cy="7175500"/>
            <a:chOff x="2524" y="-296"/>
            <a:chExt cx="7200" cy="7406"/>
          </a:xfrm>
        </p:grpSpPr>
        <p:sp>
          <p:nvSpPr>
            <p:cNvPr id="18445" name="AutoShape 13"/>
            <p:cNvSpPr>
              <a:spLocks noChangeAspect="1" noChangeArrowheads="1" noTextEdit="1"/>
            </p:cNvSpPr>
            <p:nvPr/>
          </p:nvSpPr>
          <p:spPr bwMode="auto">
            <a:xfrm>
              <a:off x="2524" y="-296"/>
              <a:ext cx="7200" cy="74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44" name="Text Box 12"/>
            <p:cNvSpPr txBox="1">
              <a:spLocks noChangeArrowheads="1"/>
            </p:cNvSpPr>
            <p:nvPr/>
          </p:nvSpPr>
          <p:spPr bwMode="auto">
            <a:xfrm>
              <a:off x="3274" y="-296"/>
              <a:ext cx="5700" cy="13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indent="228600"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sr-Latn-CS" sz="1600" b="1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Istorijsko vreme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 b="1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Kulture roditeljstva</a:t>
              </a:r>
              <a:r>
                <a:rPr lang="sr-Latn-CS" sz="14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:	</a:t>
              </a:r>
              <a:r>
                <a:rPr lang="sr-Latn-CS" sz="1400" b="1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Strukture roditeljstva</a:t>
              </a:r>
              <a:r>
                <a:rPr lang="sr-Latn-CS" sz="14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:</a:t>
              </a:r>
              <a:endParaRPr lang="en-US" sz="14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Normativni obrasci i modeli 	                                    Strukture tržišta rada</a:t>
              </a:r>
              <a:endParaRPr lang="en-US" sz="14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(normativni rodni poredak)	         	     Uravnoteženje rada i porodice </a:t>
              </a:r>
              <a:endParaRPr lang="en-US" sz="14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				                           (WFB)</a:t>
              </a:r>
              <a:endParaRPr lang="en-US" sz="14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dirty="0">
                <a:solidFill>
                  <a:srgbClr val="000000"/>
                </a:solidFill>
                <a:ea typeface="Times New Roman" pitchFamily="18" charset="0"/>
                <a:cs typeface="Arial" charset="0"/>
              </a:endParaRPr>
            </a:p>
          </p:txBody>
        </p:sp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2824" y="2173"/>
              <a:ext cx="2550" cy="12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indent="228600"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 b="1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Institucionalni okvir:</a:t>
              </a:r>
              <a:endParaRPr lang="en-US" sz="140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Pravna regulacija</a:t>
              </a:r>
              <a:endParaRPr lang="en-US" sz="140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Mehanizmi podrške – </a:t>
              </a:r>
              <a:endParaRPr lang="en-US" sz="140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mere praktične politike</a:t>
              </a:r>
            </a:p>
          </p:txBody>
        </p:sp>
        <p:sp>
          <p:nvSpPr>
            <p:cNvPr id="18442" name="Text Box 10"/>
            <p:cNvSpPr txBox="1">
              <a:spLocks noChangeArrowheads="1"/>
            </p:cNvSpPr>
            <p:nvPr/>
          </p:nvSpPr>
          <p:spPr bwMode="auto">
            <a:xfrm>
              <a:off x="6724" y="2173"/>
              <a:ext cx="2700" cy="154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indent="228600"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 b="1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Agregatni nivo:</a:t>
              </a:r>
              <a:endParaRPr lang="en-US" sz="14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Stavovi i norme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Rodne putanje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tranzicije u roditeljstvo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Resursi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Strategije</a:t>
              </a:r>
            </a:p>
          </p:txBody>
        </p:sp>
        <p:sp>
          <p:nvSpPr>
            <p:cNvPr id="18441" name="Line 9"/>
            <p:cNvSpPr>
              <a:spLocks noChangeShapeType="1"/>
            </p:cNvSpPr>
            <p:nvPr/>
          </p:nvSpPr>
          <p:spPr bwMode="auto">
            <a:xfrm flipH="1">
              <a:off x="4624" y="1247"/>
              <a:ext cx="1500" cy="7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40" name="Line 8"/>
            <p:cNvSpPr>
              <a:spLocks noChangeShapeType="1"/>
            </p:cNvSpPr>
            <p:nvPr/>
          </p:nvSpPr>
          <p:spPr bwMode="auto">
            <a:xfrm>
              <a:off x="6124" y="1247"/>
              <a:ext cx="1200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39" name="Line 7"/>
            <p:cNvSpPr>
              <a:spLocks noChangeShapeType="1"/>
            </p:cNvSpPr>
            <p:nvPr/>
          </p:nvSpPr>
          <p:spPr bwMode="auto">
            <a:xfrm>
              <a:off x="5374" y="2944"/>
              <a:ext cx="13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38" name="Line 6"/>
            <p:cNvSpPr>
              <a:spLocks noChangeShapeType="1"/>
            </p:cNvSpPr>
            <p:nvPr/>
          </p:nvSpPr>
          <p:spPr bwMode="auto">
            <a:xfrm flipH="1">
              <a:off x="6274" y="3716"/>
              <a:ext cx="1950" cy="9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37" name="Text Box 5"/>
            <p:cNvSpPr txBox="1">
              <a:spLocks noChangeArrowheads="1"/>
            </p:cNvSpPr>
            <p:nvPr/>
          </p:nvSpPr>
          <p:spPr bwMode="auto">
            <a:xfrm>
              <a:off x="4924" y="4641"/>
              <a:ext cx="2250" cy="204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indent="228600"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sr-Latn-CS" sz="1400" b="1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Biografije:</a:t>
              </a:r>
              <a:endParaRPr lang="en-US" sz="14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Mesto TuR u biografiji ispitanika/ce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Doživljaj prelaska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Doživljaj promena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    Odnosi u roditeljstvu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sr-Latn-CS" sz="1300" dirty="0">
                  <a:solidFill>
                    <a:srgbClr val="000000"/>
                  </a:solidFill>
                  <a:latin typeface="+mn-lt"/>
                  <a:ea typeface="Times New Roman" pitchFamily="18" charset="0"/>
                  <a:cs typeface="Arial" charset="0"/>
                </a:rPr>
                <a:t>Porodične prakse i prikazivanje roditeljstva</a:t>
              </a:r>
              <a:endParaRPr lang="en-US" sz="1300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dirty="0">
                <a:solidFill>
                  <a:srgbClr val="000000"/>
                </a:solidFill>
                <a:ea typeface="Times New Roman" pitchFamily="18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7034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sz="3800" dirty="0" err="1"/>
              <a:t>triangulacija</a:t>
            </a:r>
            <a:r>
              <a:rPr lang="en-US" sz="3800" dirty="0"/>
              <a:t> i</a:t>
            </a:r>
            <a:r>
              <a:rPr lang="sr-Latn-CS" sz="3800" dirty="0"/>
              <a:t>z</a:t>
            </a:r>
            <a:r>
              <a:rPr lang="en-US" sz="3800" dirty="0" err="1"/>
              <a:t>vora</a:t>
            </a:r>
            <a:endParaRPr lang="sr-Latn-CS" sz="3800" dirty="0"/>
          </a:p>
          <a:p>
            <a:r>
              <a:rPr lang="sr-Latn-CS" sz="3800" dirty="0"/>
              <a:t>triangulacija analiza</a:t>
            </a:r>
          </a:p>
          <a:p>
            <a:r>
              <a:rPr lang="sr-Latn-CS" sz="3800" dirty="0"/>
              <a:t>kombinacija kvantitativnog i kvalitativnog metoda (</a:t>
            </a:r>
            <a:r>
              <a:rPr lang="sr-Latn-CS" sz="3800" i="1" dirty="0"/>
              <a:t>mixed methods</a:t>
            </a:r>
            <a:r>
              <a:rPr lang="sr-Latn-CS" sz="3800" dirty="0"/>
              <a:t>)</a:t>
            </a:r>
          </a:p>
          <a:p>
            <a:r>
              <a:rPr lang="sr-Latn-CS" sz="3800" dirty="0"/>
              <a:t>analiza narativa kroz pristup </a:t>
            </a:r>
            <a:r>
              <a:rPr lang="sr-Latn-CS" sz="3800" i="1" dirty="0"/>
              <a:t>zasnovane teorije </a:t>
            </a:r>
            <a:r>
              <a:rPr lang="sr-Latn-CS" sz="3800" dirty="0"/>
              <a:t>(</a:t>
            </a:r>
            <a:r>
              <a:rPr lang="sr-Latn-CS" sz="3800" i="1" dirty="0"/>
              <a:t>grounded theory</a:t>
            </a:r>
            <a:r>
              <a:rPr lang="sr-Latn-CS" sz="3800" dirty="0"/>
              <a:t>)</a:t>
            </a:r>
            <a:endParaRPr lang="en-US" sz="3800" i="1" dirty="0"/>
          </a:p>
        </p:txBody>
      </p:sp>
    </p:spTree>
    <p:extLst>
      <p:ext uri="{BB962C8B-B14F-4D97-AF65-F5344CB8AC3E}">
        <p14:creationId xmlns:p14="http://schemas.microsoft.com/office/powerpoint/2010/main" val="2482214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Tipovi životnih putanji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i="1" dirty="0"/>
              <a:t>Standard</a:t>
            </a:r>
            <a:r>
              <a:rPr lang="sr-Latn-RS" b="1" i="1" dirty="0"/>
              <a:t>ne</a:t>
            </a:r>
            <a:r>
              <a:rPr lang="en-GB" b="1" i="1" dirty="0"/>
              <a:t> </a:t>
            </a:r>
            <a:r>
              <a:rPr lang="sr-Latn-RS" b="1" i="1" dirty="0"/>
              <a:t>putanje</a:t>
            </a:r>
            <a:r>
              <a:rPr lang="sr-Latn-RS" i="1" dirty="0"/>
              <a:t>: </a:t>
            </a:r>
            <a:r>
              <a:rPr lang="sr-Latn-RS" dirty="0"/>
              <a:t>standardni sled ključnih životnih događaja</a:t>
            </a:r>
            <a:r>
              <a:rPr lang="en-GB" dirty="0"/>
              <a:t> </a:t>
            </a:r>
            <a:r>
              <a:rPr lang="sr-Latn-RS" dirty="0"/>
              <a:t>(11 roditelja – 7 majki i 4 oca sa srednjim stručnim i univerzitetskim obrazovanjem)</a:t>
            </a:r>
          </a:p>
          <a:p>
            <a:r>
              <a:rPr lang="sr-Latn-RS" dirty="0"/>
              <a:t>Dva tipa</a:t>
            </a:r>
            <a:r>
              <a:rPr lang="en-GB" dirty="0"/>
              <a:t> </a:t>
            </a:r>
            <a:r>
              <a:rPr lang="en-GB" b="1" i="1" dirty="0"/>
              <a:t>n</a:t>
            </a:r>
            <a:r>
              <a:rPr lang="sr-Latn-RS" b="1" i="1" dirty="0"/>
              <a:t>e</a:t>
            </a:r>
            <a:r>
              <a:rPr lang="en-GB" b="1" i="1" dirty="0"/>
              <a:t>standard</a:t>
            </a:r>
            <a:r>
              <a:rPr lang="sr-Latn-RS" b="1" i="1" dirty="0"/>
              <a:t>nih putanji</a:t>
            </a:r>
            <a:r>
              <a:rPr lang="en-GB" dirty="0"/>
              <a:t>: </a:t>
            </a:r>
            <a:endParaRPr lang="sr-Latn-RS" dirty="0"/>
          </a:p>
          <a:p>
            <a:r>
              <a:rPr lang="en-GB" b="1" i="1" dirty="0"/>
              <a:t>linear</a:t>
            </a:r>
            <a:r>
              <a:rPr lang="sr-Latn-RS" b="1" i="1" dirty="0"/>
              <a:t>ne</a:t>
            </a:r>
            <a:r>
              <a:rPr lang="en-GB" b="1" i="1" dirty="0"/>
              <a:t> </a:t>
            </a:r>
            <a:r>
              <a:rPr lang="sr-Latn-RS" b="1" i="1" dirty="0"/>
              <a:t>putanje</a:t>
            </a:r>
            <a:r>
              <a:rPr lang="sr-Latn-RS" i="1" dirty="0"/>
              <a:t>: </a:t>
            </a:r>
            <a:r>
              <a:rPr lang="sr-Latn-RS" dirty="0"/>
              <a:t>nedostaje neki životni događaj, obično zaposlenje (3 majke različitih nivoa obrazovanja)</a:t>
            </a:r>
          </a:p>
          <a:p>
            <a:r>
              <a:rPr lang="en-GB" b="1" i="1" dirty="0"/>
              <a:t>n</a:t>
            </a:r>
            <a:r>
              <a:rPr lang="sr-Latn-RS" b="1" i="1" dirty="0"/>
              <a:t>e</a:t>
            </a:r>
            <a:r>
              <a:rPr lang="en-GB" b="1" i="1" dirty="0"/>
              <a:t>linear</a:t>
            </a:r>
            <a:r>
              <a:rPr lang="sr-Latn-RS" b="1" i="1" dirty="0"/>
              <a:t>ne</a:t>
            </a:r>
            <a:r>
              <a:rPr lang="en-GB" b="1" i="1" dirty="0"/>
              <a:t> </a:t>
            </a:r>
            <a:r>
              <a:rPr lang="sr-Latn-RS" b="1" i="1" dirty="0"/>
              <a:t>putanje</a:t>
            </a:r>
            <a:r>
              <a:rPr lang="sr-Latn-RS" i="1" dirty="0"/>
              <a:t>:</a:t>
            </a:r>
            <a:r>
              <a:rPr lang="en-GB" dirty="0"/>
              <a:t> </a:t>
            </a:r>
            <a:r>
              <a:rPr lang="sr-Latn-RS" dirty="0"/>
              <a:t>životni događaji ne idu regularnim redom, obično podrazumeva nestabilno zaposlenje i nastavak školovanja nakon zaposlenja (5 majki i 5 očeva različitog nivoa obrazovanja)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041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7030A0"/>
                </a:solidFill>
              </a:rPr>
              <a:t>Milica – standardna (VSS)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743200"/>
            <a:ext cx="8229600" cy="2362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5217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b="1" dirty="0">
                <a:solidFill>
                  <a:srgbClr val="7030A0"/>
                </a:solidFill>
              </a:rPr>
              <a:t>Mirela – nestandarna linearna (OS)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323" y="1828800"/>
            <a:ext cx="8557754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0216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</TotalTime>
  <Words>400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Tranzicija u roditeljstvo –  pristup životnog toka</vt:lpstr>
      <vt:lpstr>Izvori podataka</vt:lpstr>
      <vt:lpstr>Pristup životnog toka  (life-course) </vt:lpstr>
      <vt:lpstr>Strukturisana individualizacija </vt:lpstr>
      <vt:lpstr>PowerPoint Presentation</vt:lpstr>
      <vt:lpstr>Metod</vt:lpstr>
      <vt:lpstr>Tipovi životnih putanji</vt:lpstr>
      <vt:lpstr>Milica – standardna (VSS)</vt:lpstr>
      <vt:lpstr>Mirela – nestandarna linearna (OS)</vt:lpstr>
      <vt:lpstr>Ivan – nestandarna nelinearna (SS)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Tranzicija u roditeljstvo Pristup životnog toka</dc:title>
  <dc:creator>Dell</dc:creator>
  <cp:lastModifiedBy>Dell</cp:lastModifiedBy>
  <cp:revision>15</cp:revision>
  <dcterms:created xsi:type="dcterms:W3CDTF">2006-08-16T00:00:00Z</dcterms:created>
  <dcterms:modified xsi:type="dcterms:W3CDTF">2024-02-23T13:08:50Z</dcterms:modified>
</cp:coreProperties>
</file>