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Tranzicija u roditeljstvo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p</a:t>
            </a:r>
            <a:r>
              <a:rPr lang="sr-Latn-RS" dirty="0"/>
              <a:t>ristup životnog toka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Smiljka</a:t>
            </a:r>
            <a:r>
              <a:rPr lang="en-US" dirty="0"/>
              <a:t> </a:t>
            </a:r>
            <a:r>
              <a:rPr lang="en-US" dirty="0" err="1"/>
              <a:t>Tomanović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23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>
                <a:solidFill>
                  <a:srgbClr val="7030A0"/>
                </a:solidFill>
              </a:rPr>
              <a:t>Ivan – nestandarna nelinearna (SS)</a:t>
            </a:r>
            <a:endParaRPr lang="sr-Latn-RS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22960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137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Izvori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Anketno istraživanje sa 435 roditelja iz nacionalno reprezentativnog uzorka od 1627 mladih starosti od 19 – 35 godina sprovedenog 2011. godine </a:t>
            </a: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24 intervjua sa mladim majkama i očevima </a:t>
            </a: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50 intervjua sa tridesetogodišnjacima koji nisu roditelji</a:t>
            </a: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izabranim iz uzorka ispitanika iz ankete iz različitih delova centralne Srbije, Vojvodine i Beograda, koji su obavljeni u proleće 2012. godine. </a:t>
            </a:r>
            <a:endParaRPr lang="en-US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341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4000" i="1"/>
              <a:t>Pristup</a:t>
            </a:r>
            <a:r>
              <a:rPr lang="sr-Latn-CS" sz="4000"/>
              <a:t> </a:t>
            </a:r>
            <a:r>
              <a:rPr lang="sr-Latn-CS" sz="4000" i="1"/>
              <a:t>životnog toka </a:t>
            </a:r>
            <a:br>
              <a:rPr lang="sr-Latn-CS" sz="4000" i="1"/>
            </a:br>
            <a:r>
              <a:rPr lang="sr-Latn-CS" sz="4000"/>
              <a:t>(</a:t>
            </a:r>
            <a:r>
              <a:rPr lang="sr-Latn-CS" sz="4000" i="1"/>
              <a:t>life-course</a:t>
            </a:r>
            <a:r>
              <a:rPr lang="sr-Latn-CS" sz="4000" b="1" i="1"/>
              <a:t>)</a:t>
            </a:r>
            <a:r>
              <a:rPr lang="sr-Latn-CS" sz="4000"/>
              <a:t> </a:t>
            </a:r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3000" b="1" i="1"/>
              <a:t>Tranzicija </a:t>
            </a:r>
          </a:p>
          <a:p>
            <a:pPr>
              <a:lnSpc>
                <a:spcPct val="80000"/>
              </a:lnSpc>
            </a:pPr>
            <a:r>
              <a:rPr lang="hr-HR" sz="3000" b="1" i="1"/>
              <a:t>Životni događaji</a:t>
            </a:r>
          </a:p>
          <a:p>
            <a:pPr>
              <a:lnSpc>
                <a:spcPct val="80000"/>
              </a:lnSpc>
            </a:pPr>
            <a:r>
              <a:rPr lang="sr-Latn-CS" sz="3000" b="1" i="1"/>
              <a:t>Istorijsko</a:t>
            </a:r>
            <a:r>
              <a:rPr lang="sr-Latn-CS" sz="3000" i="1"/>
              <a:t> </a:t>
            </a:r>
            <a:r>
              <a:rPr lang="sr-Latn-CS" sz="3000"/>
              <a:t>i </a:t>
            </a:r>
            <a:r>
              <a:rPr lang="sr-Latn-CS" sz="3000" b="1" i="1"/>
              <a:t>socijalno vreme</a:t>
            </a:r>
            <a:r>
              <a:rPr lang="sr-Latn-CS" sz="3000"/>
              <a:t> </a:t>
            </a:r>
          </a:p>
          <a:p>
            <a:pPr>
              <a:lnSpc>
                <a:spcPct val="80000"/>
              </a:lnSpc>
            </a:pPr>
            <a:r>
              <a:rPr lang="hr-HR" sz="3000" b="1" i="1"/>
              <a:t>Putanje</a:t>
            </a:r>
            <a:r>
              <a:rPr lang="hr-HR" sz="3000" b="1"/>
              <a:t> </a:t>
            </a:r>
            <a:r>
              <a:rPr lang="hr-HR" sz="3000"/>
              <a:t>(</a:t>
            </a:r>
            <a:r>
              <a:rPr lang="hr-HR" sz="3000" i="1"/>
              <a:t>trajektorije</a:t>
            </a:r>
            <a:r>
              <a:rPr lang="hr-HR" sz="3000"/>
              <a:t>)</a:t>
            </a:r>
            <a:r>
              <a:rPr lang="en-US" sz="3000"/>
              <a:t> </a:t>
            </a:r>
            <a:r>
              <a:rPr lang="sr-Latn-CS" sz="3000"/>
              <a:t>(Elder, 1985)</a:t>
            </a:r>
            <a:endParaRPr lang="hr-HR" sz="3000"/>
          </a:p>
          <a:p>
            <a:pPr>
              <a:lnSpc>
                <a:spcPct val="80000"/>
              </a:lnSpc>
            </a:pPr>
            <a:r>
              <a:rPr lang="sr-Latn-CS" sz="3000" b="1" i="1"/>
              <a:t>Tranzicija u odraslost</a:t>
            </a:r>
            <a:r>
              <a:rPr lang="sr-Latn-CS" sz="3000"/>
              <a:t> (Galland, 2003; Iacovu, 2002).</a:t>
            </a:r>
            <a:r>
              <a:rPr lang="en-US" sz="3000"/>
              <a:t> </a:t>
            </a:r>
            <a:endParaRPr lang="sr-Latn-CS" sz="3000"/>
          </a:p>
          <a:p>
            <a:pPr>
              <a:lnSpc>
                <a:spcPct val="80000"/>
              </a:lnSpc>
            </a:pPr>
            <a:r>
              <a:rPr lang="sr-Latn-CS" sz="3000" b="1" i="1"/>
              <a:t>Tranzicioni režimi</a:t>
            </a:r>
            <a:r>
              <a:rPr lang="sr-Latn-CS" sz="3000" i="1"/>
              <a:t> – poretci </a:t>
            </a:r>
            <a:r>
              <a:rPr lang="sr-Latn-CS" sz="3000"/>
              <a:t>(</a:t>
            </a:r>
            <a:r>
              <a:rPr lang="sr-Latn-CS" sz="3000" i="1"/>
              <a:t>transitional</a:t>
            </a:r>
            <a:r>
              <a:rPr lang="sr-Latn-CS" sz="3000"/>
              <a:t> </a:t>
            </a:r>
            <a:r>
              <a:rPr lang="sr-Latn-CS" sz="3000" i="1"/>
              <a:t>regimes </a:t>
            </a:r>
            <a:r>
              <a:rPr lang="sr-Latn-CS" sz="3000"/>
              <a:t>- Walter, 2006; Walter </a:t>
            </a:r>
            <a:r>
              <a:rPr lang="sr-Latn-CS" sz="3000" i="1"/>
              <a:t>et al.</a:t>
            </a:r>
            <a:r>
              <a:rPr lang="sr-Latn-CS" sz="3000"/>
              <a:t>, 2009)</a:t>
            </a:r>
            <a:r>
              <a:rPr lang="en-US" sz="3000"/>
              <a:t> </a:t>
            </a:r>
            <a:endParaRPr lang="sr-Latn-CS" sz="3000"/>
          </a:p>
          <a:p>
            <a:pPr>
              <a:lnSpc>
                <a:spcPct val="80000"/>
              </a:lnSpc>
            </a:pPr>
            <a:r>
              <a:rPr lang="sr-Latn-CS" sz="3000" b="1" i="1"/>
              <a:t>Rodni poredak</a:t>
            </a:r>
            <a:r>
              <a:rPr lang="sr-Latn-CS" sz="3000" i="1"/>
              <a:t> </a:t>
            </a:r>
            <a:r>
              <a:rPr lang="sr-Latn-CS" sz="3000"/>
              <a:t>(</a:t>
            </a:r>
            <a:r>
              <a:rPr lang="sr-Latn-CS" sz="3000" i="1"/>
              <a:t>gender regime</a:t>
            </a:r>
            <a:r>
              <a:rPr lang="sr-Latn-CS" sz="3000"/>
              <a:t>)</a:t>
            </a:r>
            <a:r>
              <a:rPr lang="en-US" sz="3000"/>
              <a:t> </a:t>
            </a:r>
            <a:r>
              <a:rPr lang="sr-Latn-CS" sz="3000"/>
              <a:t>(Walby, 2004)</a:t>
            </a:r>
          </a:p>
          <a:p>
            <a:pPr>
              <a:lnSpc>
                <a:spcPct val="80000"/>
              </a:lnSpc>
            </a:pPr>
            <a:r>
              <a:rPr lang="sr-Latn-CS" sz="3000" b="1" i="1"/>
              <a:t>Tranzicija u roditeljstvo</a:t>
            </a:r>
            <a:r>
              <a:rPr lang="sr-Latn-CS" sz="3000"/>
              <a:t> (Du Bois Reymond </a:t>
            </a:r>
            <a:r>
              <a:rPr lang="sr-Latn-CS" sz="3000" i="1"/>
              <a:t>et al.</a:t>
            </a:r>
            <a:r>
              <a:rPr lang="sr-Latn-CS" sz="3000"/>
              <a:t> 2008; Nielsen, Brannen, Lewis, 2013</a:t>
            </a:r>
            <a:r>
              <a:rPr lang="en-US" sz="3000"/>
              <a:t> </a:t>
            </a:r>
            <a:r>
              <a:rPr lang="sr-Latn-CS" sz="3000"/>
              <a:t>)</a:t>
            </a:r>
            <a:r>
              <a:rPr lang="en-US" sz="3000"/>
              <a:t> </a:t>
            </a:r>
            <a:endParaRPr lang="sr-Latn-CS" sz="3000"/>
          </a:p>
          <a:p>
            <a:pPr>
              <a:lnSpc>
                <a:spcPct val="80000"/>
              </a:lnSpc>
            </a:pP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8783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/>
              <a:t>Strukturisana individualizacija</a:t>
            </a:r>
            <a:r>
              <a:rPr lang="sr-Latn-CS"/>
              <a:t>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r-Latn-CS" sz="2800"/>
              <a:t>Tranzicija u roditeljstvo i roditeljstvo kao delovi </a:t>
            </a:r>
            <a:r>
              <a:rPr lang="sr-Latn-CS" sz="2800" i="1"/>
              <a:t>socijalne biografije </a:t>
            </a:r>
            <a:r>
              <a:rPr lang="sr-Latn-CS" sz="2800"/>
              <a:t>pojedinca (Tomanović, 2010; 2012)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sr-Latn-CS" sz="2800"/>
              <a:t>Povezuju se </a:t>
            </a:r>
            <a:r>
              <a:rPr lang="sr-Latn-CS" sz="2800" i="1"/>
              <a:t>strukture i kulture </a:t>
            </a:r>
            <a:r>
              <a:rPr lang="sr-Latn-CS" sz="2800"/>
              <a:t>roditeljstva: strukturalni i normativni okviri postajanja roditeljem sa </a:t>
            </a:r>
            <a:r>
              <a:rPr lang="sr-Latn-CS" sz="2800" i="1"/>
              <a:t>društveno omeđenim delanjem </a:t>
            </a:r>
            <a:r>
              <a:rPr lang="sr-Latn-CS" sz="2800"/>
              <a:t>(</a:t>
            </a:r>
            <a:r>
              <a:rPr lang="sr-Latn-CS" sz="2800" i="1"/>
              <a:t>socially bounded agency - </a:t>
            </a:r>
            <a:r>
              <a:rPr lang="sr-Latn-CS" sz="2800"/>
              <a:t>Evans, 2002)</a:t>
            </a:r>
            <a:r>
              <a:rPr lang="en-US" sz="2800"/>
              <a:t> </a:t>
            </a:r>
            <a:endParaRPr lang="sr-Latn-CS" sz="2800"/>
          </a:p>
          <a:p>
            <a:pPr>
              <a:lnSpc>
                <a:spcPct val="90000"/>
              </a:lnSpc>
            </a:pPr>
            <a:endParaRPr lang="sr-Latn-CS" sz="2800"/>
          </a:p>
          <a:p>
            <a:pPr>
              <a:lnSpc>
                <a:spcPct val="90000"/>
              </a:lnSpc>
            </a:pPr>
            <a:r>
              <a:rPr lang="sr-Latn-CS" sz="2800" i="1"/>
              <a:t>I</a:t>
            </a:r>
            <a:r>
              <a:rPr lang="sr-Latn-CS" sz="2800"/>
              <a:t> struktura </a:t>
            </a:r>
            <a:r>
              <a:rPr lang="sr-Latn-CS" sz="2800" i="1"/>
              <a:t>i</a:t>
            </a:r>
            <a:r>
              <a:rPr lang="sr-Latn-CS" sz="2800"/>
              <a:t> delanje kao kontinuum: analizira se kako mlada osoba objašnjava situaciju (strukture) i preuzima odgovornost (delanje)</a:t>
            </a: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336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8436" name="Group 4"/>
          <p:cNvGrpSpPr>
            <a:grpSpLocks noChangeAspect="1"/>
          </p:cNvGrpSpPr>
          <p:nvPr/>
        </p:nvGrpSpPr>
        <p:grpSpPr bwMode="auto">
          <a:xfrm>
            <a:off x="0" y="-25400"/>
            <a:ext cx="8610600" cy="7175500"/>
            <a:chOff x="2524" y="-296"/>
            <a:chExt cx="7200" cy="7406"/>
          </a:xfrm>
        </p:grpSpPr>
        <p:sp>
          <p:nvSpPr>
            <p:cNvPr id="1844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524" y="-296"/>
              <a:ext cx="7200" cy="7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274" y="-296"/>
              <a:ext cx="5700" cy="13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6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Istorijsko vreme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Kulture roditeljstva</a:t>
              </a: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:	</a:t>
              </a: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Strukture roditeljstva</a:t>
              </a: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: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Normativni obrasci i modeli 	                                    Strukture tržišta rada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(normativni rodni poredak)	         	     Uravnoteženje rada i porodice 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				                           (WFB)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srgbClr val="00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824" y="2173"/>
              <a:ext cx="255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Institucionalni okvir:</a:t>
              </a:r>
              <a:endParaRPr lang="en-US" sz="140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Pravna regulacija</a:t>
              </a:r>
              <a:endParaRPr lang="en-US" sz="140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Mehanizmi podrške – </a:t>
              </a:r>
              <a:endParaRPr lang="en-US" sz="140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mere praktične politike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6724" y="2173"/>
              <a:ext cx="2700" cy="1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Agregatni nivo: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Stavovi i norme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Rodne putanje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tranzicije u roditeljstvo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Resursi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Strategije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>
              <a:off x="4624" y="1247"/>
              <a:ext cx="150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6124" y="1247"/>
              <a:ext cx="1200" cy="7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5374" y="2944"/>
              <a:ext cx="1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6274" y="3716"/>
              <a:ext cx="1950" cy="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4924" y="4641"/>
              <a:ext cx="2250" cy="20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Biografije: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Mesto TuR u biografiji ispitanika/ce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Doživljaj prelaska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Doživljaj promena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    Odnosi u roditeljstvu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Porodične prakse i prikazivanje roditeljstva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srgbClr val="000000"/>
                </a:solidFill>
                <a:ea typeface="Times New Roman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03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800" dirty="0" err="1"/>
              <a:t>triangulacija</a:t>
            </a:r>
            <a:r>
              <a:rPr lang="en-US" sz="3800" dirty="0"/>
              <a:t> i</a:t>
            </a:r>
            <a:r>
              <a:rPr lang="sr-Latn-CS" sz="3800" dirty="0"/>
              <a:t>z</a:t>
            </a:r>
            <a:r>
              <a:rPr lang="en-US" sz="3800" dirty="0" err="1"/>
              <a:t>vora</a:t>
            </a:r>
            <a:endParaRPr lang="sr-Latn-CS" sz="3800" dirty="0"/>
          </a:p>
          <a:p>
            <a:r>
              <a:rPr lang="sr-Latn-CS" sz="3800" dirty="0"/>
              <a:t>triangulacija analiza</a:t>
            </a:r>
          </a:p>
          <a:p>
            <a:r>
              <a:rPr lang="sr-Latn-CS" sz="3800" dirty="0"/>
              <a:t>kombinacija kvantitativnog i kvalitativnog metoda (</a:t>
            </a:r>
            <a:r>
              <a:rPr lang="sr-Latn-CS" sz="3800" i="1" dirty="0"/>
              <a:t>mixed methods</a:t>
            </a:r>
            <a:r>
              <a:rPr lang="sr-Latn-CS" sz="3800" dirty="0"/>
              <a:t>)</a:t>
            </a:r>
          </a:p>
          <a:p>
            <a:r>
              <a:rPr lang="sr-Latn-CS" sz="3800" dirty="0"/>
              <a:t>analiza narativa kroz pristup </a:t>
            </a:r>
            <a:r>
              <a:rPr lang="sr-Latn-CS" sz="3800" i="1" dirty="0"/>
              <a:t>zasnovane teorije </a:t>
            </a:r>
            <a:r>
              <a:rPr lang="sr-Latn-CS" sz="3800" dirty="0"/>
              <a:t>(</a:t>
            </a:r>
            <a:r>
              <a:rPr lang="sr-Latn-CS" sz="3800" i="1" dirty="0"/>
              <a:t>grounded theory</a:t>
            </a:r>
            <a:r>
              <a:rPr lang="sr-Latn-CS" sz="3800" dirty="0"/>
              <a:t>)</a:t>
            </a:r>
            <a:endParaRPr lang="en-US" sz="3800" i="1" dirty="0"/>
          </a:p>
        </p:txBody>
      </p:sp>
    </p:spTree>
    <p:extLst>
      <p:ext uri="{BB962C8B-B14F-4D97-AF65-F5344CB8AC3E}">
        <p14:creationId xmlns:p14="http://schemas.microsoft.com/office/powerpoint/2010/main" val="248221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Tipovi životnih putanji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i="1" dirty="0"/>
              <a:t>Standard</a:t>
            </a:r>
            <a:r>
              <a:rPr lang="sr-Latn-RS" b="1" i="1" dirty="0"/>
              <a:t>ne</a:t>
            </a:r>
            <a:r>
              <a:rPr lang="en-GB" b="1" i="1" dirty="0"/>
              <a:t> </a:t>
            </a:r>
            <a:r>
              <a:rPr lang="sr-Latn-RS" b="1" i="1" dirty="0"/>
              <a:t>putanje</a:t>
            </a:r>
            <a:r>
              <a:rPr lang="sr-Latn-RS" i="1" dirty="0"/>
              <a:t>: </a:t>
            </a:r>
            <a:r>
              <a:rPr lang="sr-Latn-RS" dirty="0"/>
              <a:t>standardni sled ključnih životnih događaja</a:t>
            </a:r>
            <a:r>
              <a:rPr lang="en-GB" dirty="0"/>
              <a:t> </a:t>
            </a:r>
            <a:r>
              <a:rPr lang="sr-Latn-RS" dirty="0"/>
              <a:t>(11 roditelja – 7 majki i 4 oca sa srednjim stručnim i univerzitetskim obrazovanjem)</a:t>
            </a:r>
          </a:p>
          <a:p>
            <a:r>
              <a:rPr lang="sr-Latn-RS" dirty="0"/>
              <a:t>Dva tipa</a:t>
            </a:r>
            <a:r>
              <a:rPr lang="en-GB" dirty="0"/>
              <a:t> </a:t>
            </a:r>
            <a:r>
              <a:rPr lang="en-GB" b="1" i="1" dirty="0"/>
              <a:t>n</a:t>
            </a:r>
            <a:r>
              <a:rPr lang="sr-Latn-RS" b="1" i="1" dirty="0"/>
              <a:t>e</a:t>
            </a:r>
            <a:r>
              <a:rPr lang="en-GB" b="1" i="1" dirty="0"/>
              <a:t>standard</a:t>
            </a:r>
            <a:r>
              <a:rPr lang="sr-Latn-RS" b="1" i="1" dirty="0"/>
              <a:t>nih putanji</a:t>
            </a:r>
            <a:r>
              <a:rPr lang="en-GB" dirty="0"/>
              <a:t>: </a:t>
            </a:r>
            <a:endParaRPr lang="sr-Latn-RS" dirty="0"/>
          </a:p>
          <a:p>
            <a:r>
              <a:rPr lang="en-GB" b="1" i="1" dirty="0"/>
              <a:t>linear</a:t>
            </a:r>
            <a:r>
              <a:rPr lang="sr-Latn-RS" b="1" i="1" dirty="0"/>
              <a:t>ne</a:t>
            </a:r>
            <a:r>
              <a:rPr lang="en-GB" b="1" i="1" dirty="0"/>
              <a:t> </a:t>
            </a:r>
            <a:r>
              <a:rPr lang="sr-Latn-RS" b="1" i="1" dirty="0"/>
              <a:t>putanje</a:t>
            </a:r>
            <a:r>
              <a:rPr lang="sr-Latn-RS" i="1" dirty="0"/>
              <a:t>: </a:t>
            </a:r>
            <a:r>
              <a:rPr lang="sr-Latn-RS" dirty="0"/>
              <a:t>nedostaje neki životni događaj, obično zaposlenje (3 majke različitih nivoa obrazovanja)</a:t>
            </a:r>
          </a:p>
          <a:p>
            <a:r>
              <a:rPr lang="en-GB" b="1" i="1" dirty="0"/>
              <a:t>n</a:t>
            </a:r>
            <a:r>
              <a:rPr lang="sr-Latn-RS" b="1" i="1" dirty="0"/>
              <a:t>e</a:t>
            </a:r>
            <a:r>
              <a:rPr lang="en-GB" b="1" i="1" dirty="0"/>
              <a:t>linear</a:t>
            </a:r>
            <a:r>
              <a:rPr lang="sr-Latn-RS" b="1" i="1" dirty="0"/>
              <a:t>ne</a:t>
            </a:r>
            <a:r>
              <a:rPr lang="en-GB" b="1" i="1" dirty="0"/>
              <a:t> </a:t>
            </a:r>
            <a:r>
              <a:rPr lang="sr-Latn-RS" b="1" i="1" dirty="0"/>
              <a:t>putanje</a:t>
            </a:r>
            <a:r>
              <a:rPr lang="sr-Latn-RS" i="1" dirty="0"/>
              <a:t>:</a:t>
            </a:r>
            <a:r>
              <a:rPr lang="en-GB" dirty="0"/>
              <a:t> </a:t>
            </a:r>
            <a:r>
              <a:rPr lang="sr-Latn-RS" dirty="0"/>
              <a:t>životni događaji ne idu regularnim redom, obično podrazumeva nestabilno zaposlenje i nastavak školovanja nakon zaposlenja (5 majki i 5 očeva različitog nivoa obrazovanja)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4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7030A0"/>
                </a:solidFill>
              </a:rPr>
              <a:t>Milica – standardna (VSS)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82296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217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>
                <a:solidFill>
                  <a:srgbClr val="7030A0"/>
                </a:solidFill>
              </a:rPr>
              <a:t>Mirela – nestandarna linearna (OS)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323" y="1828800"/>
            <a:ext cx="855775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21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400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Tranzicija u roditeljstvo –  pristup životnog toka</vt:lpstr>
      <vt:lpstr>Izvori podataka</vt:lpstr>
      <vt:lpstr>Pristup životnog toka  (life-course) </vt:lpstr>
      <vt:lpstr>Strukturisana individualizacija </vt:lpstr>
      <vt:lpstr>PowerPoint Presentation</vt:lpstr>
      <vt:lpstr>Metod</vt:lpstr>
      <vt:lpstr>Tipovi životnih putanji</vt:lpstr>
      <vt:lpstr>Milica – standardna (VSS)</vt:lpstr>
      <vt:lpstr>Mirela – nestandarna linearna (OS)</vt:lpstr>
      <vt:lpstr>Ivan – nestandarna nelinearna (SS)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Tranzicija u roditeljstvo Pristup životnog toka</dc:title>
  <dc:creator>Dell</dc:creator>
  <cp:lastModifiedBy>Dell</cp:lastModifiedBy>
  <cp:revision>15</cp:revision>
  <dcterms:created xsi:type="dcterms:W3CDTF">2006-08-16T00:00:00Z</dcterms:created>
  <dcterms:modified xsi:type="dcterms:W3CDTF">2024-02-23T13:08:50Z</dcterms:modified>
</cp:coreProperties>
</file>